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2" r:id="rId3"/>
    <p:sldId id="313" r:id="rId4"/>
    <p:sldId id="314" r:id="rId5"/>
    <p:sldId id="315" r:id="rId6"/>
    <p:sldId id="316" r:id="rId7"/>
    <p:sldId id="270" r:id="rId8"/>
    <p:sldId id="271" r:id="rId9"/>
    <p:sldId id="272" r:id="rId10"/>
    <p:sldId id="273" r:id="rId11"/>
    <p:sldId id="317" r:id="rId12"/>
    <p:sldId id="358" r:id="rId13"/>
    <p:sldId id="359" r:id="rId14"/>
    <p:sldId id="281" r:id="rId15"/>
    <p:sldId id="319" r:id="rId16"/>
    <p:sldId id="275" r:id="rId17"/>
    <p:sldId id="276" r:id="rId18"/>
    <p:sldId id="278" r:id="rId19"/>
    <p:sldId id="279" r:id="rId20"/>
    <p:sldId id="280" r:id="rId21"/>
    <p:sldId id="282" r:id="rId22"/>
    <p:sldId id="284" r:id="rId23"/>
    <p:sldId id="287" r:id="rId24"/>
    <p:sldId id="285" r:id="rId25"/>
    <p:sldId id="320" r:id="rId26"/>
    <p:sldId id="321" r:id="rId27"/>
    <p:sldId id="322"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A5868-0A6A-459B-9943-A5B6C4E05C70}"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GB"/>
        </a:p>
      </dgm:t>
    </dgm:pt>
    <dgm:pt modelId="{3C14B3D1-9DEB-4CF4-A2A4-C0897AE96FE8}">
      <dgm:prSet phldrT="[Text]"/>
      <dgm:spPr/>
      <dgm:t>
        <a:bodyPr/>
        <a:lstStyle/>
        <a:p>
          <a:r>
            <a:rPr lang="en-GB" dirty="0"/>
            <a:t>1. Show them how to do it</a:t>
          </a:r>
        </a:p>
      </dgm:t>
    </dgm:pt>
    <dgm:pt modelId="{6D61EA3B-AAE9-4931-B8E2-DDE0FE9A5897}" type="parTrans" cxnId="{29B767EF-DCCD-4462-BC13-46CC572A3525}">
      <dgm:prSet/>
      <dgm:spPr/>
      <dgm:t>
        <a:bodyPr/>
        <a:lstStyle/>
        <a:p>
          <a:endParaRPr lang="en-GB"/>
        </a:p>
      </dgm:t>
    </dgm:pt>
    <dgm:pt modelId="{9FB75ECA-3A1B-437D-95C9-9010B7D255A2}" type="sibTrans" cxnId="{29B767EF-DCCD-4462-BC13-46CC572A3525}">
      <dgm:prSet/>
      <dgm:spPr/>
      <dgm:t>
        <a:bodyPr/>
        <a:lstStyle/>
        <a:p>
          <a:endParaRPr lang="en-GB"/>
        </a:p>
      </dgm:t>
    </dgm:pt>
    <dgm:pt modelId="{103C2217-70BE-4417-BD16-FC43A05EAF87}">
      <dgm:prSet phldrT="[Text]"/>
      <dgm:spPr/>
      <dgm:t>
        <a:bodyPr/>
        <a:lstStyle/>
        <a:p>
          <a:pPr algn="ctr"/>
          <a:r>
            <a:rPr lang="en-GB" b="1" dirty="0">
              <a:latin typeface="+mj-lt"/>
              <a:cs typeface="Calibri" panose="020F0502020204030204" pitchFamily="34" charset="0"/>
            </a:rPr>
            <a:t> 2. Help develop a positive attitude</a:t>
          </a:r>
          <a:endParaRPr lang="en-GB" dirty="0">
            <a:latin typeface="+mj-lt"/>
          </a:endParaRPr>
        </a:p>
      </dgm:t>
    </dgm:pt>
    <dgm:pt modelId="{F61E711B-6DFC-490A-9FAC-D675690467A6}" type="parTrans" cxnId="{96070FAE-46AA-4135-9145-67C41B24A383}">
      <dgm:prSet/>
      <dgm:spPr/>
      <dgm:t>
        <a:bodyPr/>
        <a:lstStyle/>
        <a:p>
          <a:endParaRPr lang="en-GB"/>
        </a:p>
      </dgm:t>
    </dgm:pt>
    <dgm:pt modelId="{CD73D92C-8DE4-498C-99BD-A0F7D8E2A14A}" type="sibTrans" cxnId="{96070FAE-46AA-4135-9145-67C41B24A383}">
      <dgm:prSet/>
      <dgm:spPr/>
      <dgm:t>
        <a:bodyPr/>
        <a:lstStyle/>
        <a:p>
          <a:endParaRPr lang="en-GB"/>
        </a:p>
      </dgm:t>
    </dgm:pt>
    <dgm:pt modelId="{22E87773-2137-494C-A6F3-8690AF7CBF2E}">
      <dgm:prSet phldrT="[Text]" custT="1"/>
      <dgm:spPr/>
      <dgm:t>
        <a:bodyPr/>
        <a:lstStyle/>
        <a:p>
          <a:pPr algn="ctr">
            <a:buNone/>
          </a:pPr>
          <a:r>
            <a:rPr lang="en-GB" sz="1600" dirty="0">
              <a:latin typeface="Calibri" panose="020F0502020204030204" pitchFamily="34" charset="0"/>
              <a:cs typeface="Calibri" panose="020F0502020204030204" pitchFamily="34" charset="0"/>
            </a:rPr>
            <a:t>Your child will copy you, try to make eye contact when talking to your child lots of facial expressions- smiles, sad faces, happy etc..</a:t>
          </a:r>
          <a:endParaRPr lang="en-GB" sz="1600" dirty="0"/>
        </a:p>
      </dgm:t>
    </dgm:pt>
    <dgm:pt modelId="{4E4FC4E6-4BA7-41F4-BC0A-139CF38D6CF3}" type="parTrans" cxnId="{F4D9A9B8-D6BF-42FB-A639-65D568D6EE02}">
      <dgm:prSet/>
      <dgm:spPr/>
      <dgm:t>
        <a:bodyPr/>
        <a:lstStyle/>
        <a:p>
          <a:endParaRPr lang="en-GB"/>
        </a:p>
      </dgm:t>
    </dgm:pt>
    <dgm:pt modelId="{0C1D4BAA-3834-4BA1-8278-EFCBDA1C972D}" type="sibTrans" cxnId="{F4D9A9B8-D6BF-42FB-A639-65D568D6EE02}">
      <dgm:prSet/>
      <dgm:spPr/>
      <dgm:t>
        <a:bodyPr/>
        <a:lstStyle/>
        <a:p>
          <a:endParaRPr lang="en-GB"/>
        </a:p>
      </dgm:t>
    </dgm:pt>
    <dgm:pt modelId="{B2A272C8-302F-4BB1-BE09-18DC6319D8AF}">
      <dgm:prSet phldrT="[Text]"/>
      <dgm:spPr/>
      <dgm:t>
        <a:bodyPr/>
        <a:lstStyle/>
        <a:p>
          <a:r>
            <a:rPr lang="en-GB" dirty="0"/>
            <a:t>3.Grow interests </a:t>
          </a:r>
        </a:p>
      </dgm:t>
    </dgm:pt>
    <dgm:pt modelId="{EE782A70-D579-4E1C-BD13-B08F8C3DD592}" type="parTrans" cxnId="{FE14C8D8-F287-4541-AF15-77C9BFFC8C80}">
      <dgm:prSet/>
      <dgm:spPr/>
      <dgm:t>
        <a:bodyPr/>
        <a:lstStyle/>
        <a:p>
          <a:endParaRPr lang="en-GB"/>
        </a:p>
      </dgm:t>
    </dgm:pt>
    <dgm:pt modelId="{69CFBAD8-7F34-442C-9596-031C9C97B50B}" type="sibTrans" cxnId="{FE14C8D8-F287-4541-AF15-77C9BFFC8C80}">
      <dgm:prSet/>
      <dgm:spPr/>
      <dgm:t>
        <a:bodyPr/>
        <a:lstStyle/>
        <a:p>
          <a:endParaRPr lang="en-GB"/>
        </a:p>
      </dgm:t>
    </dgm:pt>
    <dgm:pt modelId="{02296EA5-23A1-42D3-B501-AA94EA4F4EAA}">
      <dgm:prSet phldrT="[Text]"/>
      <dgm:spPr/>
      <dgm:t>
        <a:bodyPr/>
        <a:lstStyle/>
        <a:p>
          <a:pPr algn="ctr">
            <a:buNone/>
          </a:pPr>
          <a:r>
            <a:rPr lang="en-GB" dirty="0">
              <a:latin typeface="+mj-lt"/>
            </a:rPr>
            <a:t>Talk about their interests and let them practice something they like to do e.g. football or dancing when they meet someone new they can talk about this interest.</a:t>
          </a:r>
        </a:p>
      </dgm:t>
    </dgm:pt>
    <dgm:pt modelId="{47C60677-2A5B-462F-A624-8AD93730466F}" type="parTrans" cxnId="{438B35CE-DD25-4C62-B4F9-80EF1B67A50D}">
      <dgm:prSet/>
      <dgm:spPr/>
      <dgm:t>
        <a:bodyPr/>
        <a:lstStyle/>
        <a:p>
          <a:endParaRPr lang="en-GB"/>
        </a:p>
      </dgm:t>
    </dgm:pt>
    <dgm:pt modelId="{639306EB-2DEA-4450-A9C4-B43D9B516F55}" type="sibTrans" cxnId="{438B35CE-DD25-4C62-B4F9-80EF1B67A50D}">
      <dgm:prSet/>
      <dgm:spPr/>
      <dgm:t>
        <a:bodyPr/>
        <a:lstStyle/>
        <a:p>
          <a:endParaRPr lang="en-GB"/>
        </a:p>
      </dgm:t>
    </dgm:pt>
    <dgm:pt modelId="{F35B3B36-AE23-4C22-BF47-269350705BE5}">
      <dgm:prSet phldrT="[Text]" custT="1"/>
      <dgm:spPr/>
      <dgm:t>
        <a:bodyPr/>
        <a:lstStyle/>
        <a:p>
          <a:pPr algn="ctr">
            <a:buNone/>
          </a:pPr>
          <a:r>
            <a:rPr lang="en-GB" sz="1600" dirty="0">
              <a:latin typeface="+mj-lt"/>
              <a:cs typeface="Calibri" panose="020F0502020204030204" pitchFamily="34" charset="0"/>
            </a:rPr>
            <a:t>Children copy  what they see, if they see you being kind they will copy, if they see how you chat to others they will copy this too.</a:t>
          </a:r>
          <a:endParaRPr lang="en-GB" sz="1600" dirty="0"/>
        </a:p>
      </dgm:t>
    </dgm:pt>
    <dgm:pt modelId="{C75FE87C-84D8-40C0-9736-7F45D86C4483}" type="parTrans" cxnId="{6A3E35E5-A5E9-4DDB-A425-2387008D5B49}">
      <dgm:prSet/>
      <dgm:spPr/>
      <dgm:t>
        <a:bodyPr/>
        <a:lstStyle/>
        <a:p>
          <a:endParaRPr lang="en-GB"/>
        </a:p>
      </dgm:t>
    </dgm:pt>
    <dgm:pt modelId="{E6419C5B-7C7D-4135-B133-B6EEC112DC20}" type="sibTrans" cxnId="{6A3E35E5-A5E9-4DDB-A425-2387008D5B49}">
      <dgm:prSet/>
      <dgm:spPr/>
      <dgm:t>
        <a:bodyPr/>
        <a:lstStyle/>
        <a:p>
          <a:endParaRPr lang="en-GB"/>
        </a:p>
      </dgm:t>
    </dgm:pt>
    <dgm:pt modelId="{C63F2AB3-EEF1-4B02-9DA2-B16A9CFDB024}" type="pres">
      <dgm:prSet presAssocID="{B6DA5868-0A6A-459B-9943-A5B6C4E05C70}" presName="Name0" presStyleCnt="0">
        <dgm:presLayoutVars>
          <dgm:dir/>
          <dgm:animLvl val="lvl"/>
          <dgm:resizeHandles val="exact"/>
        </dgm:presLayoutVars>
      </dgm:prSet>
      <dgm:spPr/>
    </dgm:pt>
    <dgm:pt modelId="{2293DE0B-224C-4B82-B27C-149B130D0E50}" type="pres">
      <dgm:prSet presAssocID="{3C14B3D1-9DEB-4CF4-A2A4-C0897AE96FE8}" presName="linNode" presStyleCnt="0"/>
      <dgm:spPr/>
    </dgm:pt>
    <dgm:pt modelId="{B4316E7F-F748-45F2-9255-E4C10901C107}" type="pres">
      <dgm:prSet presAssocID="{3C14B3D1-9DEB-4CF4-A2A4-C0897AE96FE8}" presName="parentText" presStyleLbl="node1" presStyleIdx="0" presStyleCnt="3">
        <dgm:presLayoutVars>
          <dgm:chMax val="1"/>
          <dgm:bulletEnabled val="1"/>
        </dgm:presLayoutVars>
      </dgm:prSet>
      <dgm:spPr/>
    </dgm:pt>
    <dgm:pt modelId="{0D875574-DF11-4FBF-80EC-4248BB8FB2B8}" type="pres">
      <dgm:prSet presAssocID="{3C14B3D1-9DEB-4CF4-A2A4-C0897AE96FE8}" presName="descendantText" presStyleLbl="alignAccFollowNode1" presStyleIdx="0" presStyleCnt="3" custLinFactNeighborX="0">
        <dgm:presLayoutVars>
          <dgm:bulletEnabled val="1"/>
        </dgm:presLayoutVars>
      </dgm:prSet>
      <dgm:spPr/>
    </dgm:pt>
    <dgm:pt modelId="{344709C0-202B-4359-9ADB-1FB9407D3C5E}" type="pres">
      <dgm:prSet presAssocID="{9FB75ECA-3A1B-437D-95C9-9010B7D255A2}" presName="sp" presStyleCnt="0"/>
      <dgm:spPr/>
    </dgm:pt>
    <dgm:pt modelId="{EE08D585-EA25-48BD-B67C-FD7643F59E43}" type="pres">
      <dgm:prSet presAssocID="{103C2217-70BE-4417-BD16-FC43A05EAF87}" presName="linNode" presStyleCnt="0"/>
      <dgm:spPr/>
    </dgm:pt>
    <dgm:pt modelId="{5A4DE17E-CF0F-446A-BEC1-3FFCE03E0116}" type="pres">
      <dgm:prSet presAssocID="{103C2217-70BE-4417-BD16-FC43A05EAF87}" presName="parentText" presStyleLbl="node1" presStyleIdx="1" presStyleCnt="3">
        <dgm:presLayoutVars>
          <dgm:chMax val="1"/>
          <dgm:bulletEnabled val="1"/>
        </dgm:presLayoutVars>
      </dgm:prSet>
      <dgm:spPr/>
    </dgm:pt>
    <dgm:pt modelId="{043AE543-9F22-48E8-965F-E8C016D2690E}" type="pres">
      <dgm:prSet presAssocID="{103C2217-70BE-4417-BD16-FC43A05EAF87}" presName="descendantText" presStyleLbl="alignAccFollowNode1" presStyleIdx="1" presStyleCnt="3" custLinFactNeighborX="0">
        <dgm:presLayoutVars>
          <dgm:bulletEnabled val="1"/>
        </dgm:presLayoutVars>
      </dgm:prSet>
      <dgm:spPr/>
    </dgm:pt>
    <dgm:pt modelId="{1F301046-FFCB-4D1F-9E97-6BE92FC6612F}" type="pres">
      <dgm:prSet presAssocID="{CD73D92C-8DE4-498C-99BD-A0F7D8E2A14A}" presName="sp" presStyleCnt="0"/>
      <dgm:spPr/>
    </dgm:pt>
    <dgm:pt modelId="{DE4B1B1C-E3CF-4AEF-9E6F-6D53800B0275}" type="pres">
      <dgm:prSet presAssocID="{B2A272C8-302F-4BB1-BE09-18DC6319D8AF}" presName="linNode" presStyleCnt="0"/>
      <dgm:spPr/>
    </dgm:pt>
    <dgm:pt modelId="{C06E84F0-BB97-4320-8064-1395E773D976}" type="pres">
      <dgm:prSet presAssocID="{B2A272C8-302F-4BB1-BE09-18DC6319D8AF}" presName="parentText" presStyleLbl="node1" presStyleIdx="2" presStyleCnt="3">
        <dgm:presLayoutVars>
          <dgm:chMax val="1"/>
          <dgm:bulletEnabled val="1"/>
        </dgm:presLayoutVars>
      </dgm:prSet>
      <dgm:spPr/>
    </dgm:pt>
    <dgm:pt modelId="{FAC68317-5AE1-4D97-BD11-B206C8419E11}" type="pres">
      <dgm:prSet presAssocID="{B2A272C8-302F-4BB1-BE09-18DC6319D8AF}" presName="descendantText" presStyleLbl="alignAccFollowNode1" presStyleIdx="2" presStyleCnt="3" custLinFactNeighborX="0" custLinFactNeighborY="0">
        <dgm:presLayoutVars>
          <dgm:bulletEnabled val="1"/>
        </dgm:presLayoutVars>
      </dgm:prSet>
      <dgm:spPr/>
    </dgm:pt>
  </dgm:ptLst>
  <dgm:cxnLst>
    <dgm:cxn modelId="{9344FF1A-65A9-4430-9880-9B16860FDE4A}" type="presOf" srcId="{3C14B3D1-9DEB-4CF4-A2A4-C0897AE96FE8}" destId="{B4316E7F-F748-45F2-9255-E4C10901C107}" srcOrd="0" destOrd="0" presId="urn:microsoft.com/office/officeart/2005/8/layout/vList5"/>
    <dgm:cxn modelId="{5148D36C-72A8-4A87-924D-E18F8733663E}" type="presOf" srcId="{22E87773-2137-494C-A6F3-8690AF7CBF2E}" destId="{043AE543-9F22-48E8-965F-E8C016D2690E}" srcOrd="0" destOrd="0" presId="urn:microsoft.com/office/officeart/2005/8/layout/vList5"/>
    <dgm:cxn modelId="{58BA777A-3F8F-41C9-A939-A5682AC2D0FB}" type="presOf" srcId="{B6DA5868-0A6A-459B-9943-A5B6C4E05C70}" destId="{C63F2AB3-EEF1-4B02-9DA2-B16A9CFDB024}" srcOrd="0" destOrd="0" presId="urn:microsoft.com/office/officeart/2005/8/layout/vList5"/>
    <dgm:cxn modelId="{96070FAE-46AA-4135-9145-67C41B24A383}" srcId="{B6DA5868-0A6A-459B-9943-A5B6C4E05C70}" destId="{103C2217-70BE-4417-BD16-FC43A05EAF87}" srcOrd="1" destOrd="0" parTransId="{F61E711B-6DFC-490A-9FAC-D675690467A6}" sibTransId="{CD73D92C-8DE4-498C-99BD-A0F7D8E2A14A}"/>
    <dgm:cxn modelId="{F4D9A9B8-D6BF-42FB-A639-65D568D6EE02}" srcId="{103C2217-70BE-4417-BD16-FC43A05EAF87}" destId="{22E87773-2137-494C-A6F3-8690AF7CBF2E}" srcOrd="0" destOrd="0" parTransId="{4E4FC4E6-4BA7-41F4-BC0A-139CF38D6CF3}" sibTransId="{0C1D4BAA-3834-4BA1-8278-EFCBDA1C972D}"/>
    <dgm:cxn modelId="{5C62C0C6-90E4-4D1A-A6ED-68577F95CFF6}" type="presOf" srcId="{02296EA5-23A1-42D3-B501-AA94EA4F4EAA}" destId="{FAC68317-5AE1-4D97-BD11-B206C8419E11}" srcOrd="0" destOrd="0" presId="urn:microsoft.com/office/officeart/2005/8/layout/vList5"/>
    <dgm:cxn modelId="{F80E47CA-950D-4B5E-88E3-BECE7DF80563}" type="presOf" srcId="{B2A272C8-302F-4BB1-BE09-18DC6319D8AF}" destId="{C06E84F0-BB97-4320-8064-1395E773D976}" srcOrd="0" destOrd="0" presId="urn:microsoft.com/office/officeart/2005/8/layout/vList5"/>
    <dgm:cxn modelId="{438B35CE-DD25-4C62-B4F9-80EF1B67A50D}" srcId="{B2A272C8-302F-4BB1-BE09-18DC6319D8AF}" destId="{02296EA5-23A1-42D3-B501-AA94EA4F4EAA}" srcOrd="0" destOrd="0" parTransId="{47C60677-2A5B-462F-A624-8AD93730466F}" sibTransId="{639306EB-2DEA-4450-A9C4-B43D9B516F55}"/>
    <dgm:cxn modelId="{911A82D4-E703-474D-98D1-009ED3C9B7AC}" type="presOf" srcId="{F35B3B36-AE23-4C22-BF47-269350705BE5}" destId="{0D875574-DF11-4FBF-80EC-4248BB8FB2B8}" srcOrd="0" destOrd="0" presId="urn:microsoft.com/office/officeart/2005/8/layout/vList5"/>
    <dgm:cxn modelId="{FE14C8D8-F287-4541-AF15-77C9BFFC8C80}" srcId="{B6DA5868-0A6A-459B-9943-A5B6C4E05C70}" destId="{B2A272C8-302F-4BB1-BE09-18DC6319D8AF}" srcOrd="2" destOrd="0" parTransId="{EE782A70-D579-4E1C-BD13-B08F8C3DD592}" sibTransId="{69CFBAD8-7F34-442C-9596-031C9C97B50B}"/>
    <dgm:cxn modelId="{5CFE5CE3-F46D-4510-9B09-F4A6DB0C30D0}" type="presOf" srcId="{103C2217-70BE-4417-BD16-FC43A05EAF87}" destId="{5A4DE17E-CF0F-446A-BEC1-3FFCE03E0116}" srcOrd="0" destOrd="0" presId="urn:microsoft.com/office/officeart/2005/8/layout/vList5"/>
    <dgm:cxn modelId="{6A3E35E5-A5E9-4DDB-A425-2387008D5B49}" srcId="{3C14B3D1-9DEB-4CF4-A2A4-C0897AE96FE8}" destId="{F35B3B36-AE23-4C22-BF47-269350705BE5}" srcOrd="0" destOrd="0" parTransId="{C75FE87C-84D8-40C0-9736-7F45D86C4483}" sibTransId="{E6419C5B-7C7D-4135-B133-B6EEC112DC20}"/>
    <dgm:cxn modelId="{29B767EF-DCCD-4462-BC13-46CC572A3525}" srcId="{B6DA5868-0A6A-459B-9943-A5B6C4E05C70}" destId="{3C14B3D1-9DEB-4CF4-A2A4-C0897AE96FE8}" srcOrd="0" destOrd="0" parTransId="{6D61EA3B-AAE9-4931-B8E2-DDE0FE9A5897}" sibTransId="{9FB75ECA-3A1B-437D-95C9-9010B7D255A2}"/>
    <dgm:cxn modelId="{1CF4AD91-482F-4047-9715-217D8CB1B800}" type="presParOf" srcId="{C63F2AB3-EEF1-4B02-9DA2-B16A9CFDB024}" destId="{2293DE0B-224C-4B82-B27C-149B130D0E50}" srcOrd="0" destOrd="0" presId="urn:microsoft.com/office/officeart/2005/8/layout/vList5"/>
    <dgm:cxn modelId="{5CC63206-AFA8-435F-BB74-B4C30F08E911}" type="presParOf" srcId="{2293DE0B-224C-4B82-B27C-149B130D0E50}" destId="{B4316E7F-F748-45F2-9255-E4C10901C107}" srcOrd="0" destOrd="0" presId="urn:microsoft.com/office/officeart/2005/8/layout/vList5"/>
    <dgm:cxn modelId="{688A219F-CAF1-4CA5-A57A-142DA255DA03}" type="presParOf" srcId="{2293DE0B-224C-4B82-B27C-149B130D0E50}" destId="{0D875574-DF11-4FBF-80EC-4248BB8FB2B8}" srcOrd="1" destOrd="0" presId="urn:microsoft.com/office/officeart/2005/8/layout/vList5"/>
    <dgm:cxn modelId="{89AF38B1-BE19-419B-A595-95C405E8335F}" type="presParOf" srcId="{C63F2AB3-EEF1-4B02-9DA2-B16A9CFDB024}" destId="{344709C0-202B-4359-9ADB-1FB9407D3C5E}" srcOrd="1" destOrd="0" presId="urn:microsoft.com/office/officeart/2005/8/layout/vList5"/>
    <dgm:cxn modelId="{78FD86B7-8A36-451A-9504-BA77CBD82CDF}" type="presParOf" srcId="{C63F2AB3-EEF1-4B02-9DA2-B16A9CFDB024}" destId="{EE08D585-EA25-48BD-B67C-FD7643F59E43}" srcOrd="2" destOrd="0" presId="urn:microsoft.com/office/officeart/2005/8/layout/vList5"/>
    <dgm:cxn modelId="{72177723-4C4C-4EAA-9C4A-D3237BB214D3}" type="presParOf" srcId="{EE08D585-EA25-48BD-B67C-FD7643F59E43}" destId="{5A4DE17E-CF0F-446A-BEC1-3FFCE03E0116}" srcOrd="0" destOrd="0" presId="urn:microsoft.com/office/officeart/2005/8/layout/vList5"/>
    <dgm:cxn modelId="{DC72B02B-9221-4655-AE3A-490D18E4061B}" type="presParOf" srcId="{EE08D585-EA25-48BD-B67C-FD7643F59E43}" destId="{043AE543-9F22-48E8-965F-E8C016D2690E}" srcOrd="1" destOrd="0" presId="urn:microsoft.com/office/officeart/2005/8/layout/vList5"/>
    <dgm:cxn modelId="{3FCF24BD-53BB-49F7-865F-9976A2587F92}" type="presParOf" srcId="{C63F2AB3-EEF1-4B02-9DA2-B16A9CFDB024}" destId="{1F301046-FFCB-4D1F-9E97-6BE92FC6612F}" srcOrd="3" destOrd="0" presId="urn:microsoft.com/office/officeart/2005/8/layout/vList5"/>
    <dgm:cxn modelId="{214AAFD1-5A67-48A9-845A-128B1C18BF53}" type="presParOf" srcId="{C63F2AB3-EEF1-4B02-9DA2-B16A9CFDB024}" destId="{DE4B1B1C-E3CF-4AEF-9E6F-6D53800B0275}" srcOrd="4" destOrd="0" presId="urn:microsoft.com/office/officeart/2005/8/layout/vList5"/>
    <dgm:cxn modelId="{4009F867-CC79-4050-BFA5-67135ED54F1D}" type="presParOf" srcId="{DE4B1B1C-E3CF-4AEF-9E6F-6D53800B0275}" destId="{C06E84F0-BB97-4320-8064-1395E773D976}" srcOrd="0" destOrd="0" presId="urn:microsoft.com/office/officeart/2005/8/layout/vList5"/>
    <dgm:cxn modelId="{E878AD5D-4CFB-45F9-B31D-CD5662D2E1CE}" type="presParOf" srcId="{DE4B1B1C-E3CF-4AEF-9E6F-6D53800B0275}" destId="{FAC68317-5AE1-4D97-BD11-B206C8419E1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A5868-0A6A-459B-9943-A5B6C4E05C70}"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GB"/>
        </a:p>
      </dgm:t>
    </dgm:pt>
    <dgm:pt modelId="{3C14B3D1-9DEB-4CF4-A2A4-C0897AE96FE8}">
      <dgm:prSet phldrT="[Text]"/>
      <dgm:spPr/>
      <dgm:t>
        <a:bodyPr/>
        <a:lstStyle/>
        <a:p>
          <a:r>
            <a:rPr lang="en-GB" dirty="0"/>
            <a:t>4. Build on communication skills </a:t>
          </a:r>
        </a:p>
      </dgm:t>
    </dgm:pt>
    <dgm:pt modelId="{6D61EA3B-AAE9-4931-B8E2-DDE0FE9A5897}" type="parTrans" cxnId="{29B767EF-DCCD-4462-BC13-46CC572A3525}">
      <dgm:prSet/>
      <dgm:spPr/>
      <dgm:t>
        <a:bodyPr/>
        <a:lstStyle/>
        <a:p>
          <a:endParaRPr lang="en-GB"/>
        </a:p>
      </dgm:t>
    </dgm:pt>
    <dgm:pt modelId="{9FB75ECA-3A1B-437D-95C9-9010B7D255A2}" type="sibTrans" cxnId="{29B767EF-DCCD-4462-BC13-46CC572A3525}">
      <dgm:prSet/>
      <dgm:spPr/>
      <dgm:t>
        <a:bodyPr/>
        <a:lstStyle/>
        <a:p>
          <a:endParaRPr lang="en-GB"/>
        </a:p>
      </dgm:t>
    </dgm:pt>
    <dgm:pt modelId="{9BD4E0BA-640A-4547-A04F-6FEED816E09C}">
      <dgm:prSet phldrT="[Text]" custT="1"/>
      <dgm:spPr/>
      <dgm:t>
        <a:bodyPr/>
        <a:lstStyle/>
        <a:p>
          <a:pPr algn="ctr">
            <a:buNone/>
          </a:pPr>
          <a:r>
            <a:rPr lang="en-GB" sz="1600" dirty="0">
              <a:latin typeface="+mj-lt"/>
              <a:cs typeface="Calibri" panose="020F0502020204030204" pitchFamily="34" charset="0"/>
            </a:rPr>
            <a:t> You could help by role-playing opening sentences to get the chat going i.e. Hello I'm mum what's your name? They can try to continue the chat.</a:t>
          </a:r>
          <a:endParaRPr lang="en-GB" sz="1600" dirty="0">
            <a:latin typeface="+mj-lt"/>
          </a:endParaRPr>
        </a:p>
      </dgm:t>
    </dgm:pt>
    <dgm:pt modelId="{88286568-8196-460E-817F-B2D620D3E460}" type="parTrans" cxnId="{4124BD65-E5C1-4B00-A44D-7D93D35871B2}">
      <dgm:prSet/>
      <dgm:spPr/>
      <dgm:t>
        <a:bodyPr/>
        <a:lstStyle/>
        <a:p>
          <a:endParaRPr lang="en-GB"/>
        </a:p>
      </dgm:t>
    </dgm:pt>
    <dgm:pt modelId="{23C59E2C-BC16-4C20-A146-02ED695667FF}" type="sibTrans" cxnId="{4124BD65-E5C1-4B00-A44D-7D93D35871B2}">
      <dgm:prSet/>
      <dgm:spPr/>
      <dgm:t>
        <a:bodyPr/>
        <a:lstStyle/>
        <a:p>
          <a:endParaRPr lang="en-GB"/>
        </a:p>
      </dgm:t>
    </dgm:pt>
    <dgm:pt modelId="{103C2217-70BE-4417-BD16-FC43A05EAF87}">
      <dgm:prSet phldrT="[Text]"/>
      <dgm:spPr/>
      <dgm:t>
        <a:bodyPr/>
        <a:lstStyle/>
        <a:p>
          <a:r>
            <a:rPr lang="en-GB" dirty="0"/>
            <a:t>5.Practice manners </a:t>
          </a:r>
        </a:p>
      </dgm:t>
    </dgm:pt>
    <dgm:pt modelId="{F61E711B-6DFC-490A-9FAC-D675690467A6}" type="parTrans" cxnId="{96070FAE-46AA-4135-9145-67C41B24A383}">
      <dgm:prSet/>
      <dgm:spPr/>
      <dgm:t>
        <a:bodyPr/>
        <a:lstStyle/>
        <a:p>
          <a:endParaRPr lang="en-GB"/>
        </a:p>
      </dgm:t>
    </dgm:pt>
    <dgm:pt modelId="{CD73D92C-8DE4-498C-99BD-A0F7D8E2A14A}" type="sibTrans" cxnId="{96070FAE-46AA-4135-9145-67C41B24A383}">
      <dgm:prSet/>
      <dgm:spPr/>
      <dgm:t>
        <a:bodyPr/>
        <a:lstStyle/>
        <a:p>
          <a:endParaRPr lang="en-GB"/>
        </a:p>
      </dgm:t>
    </dgm:pt>
    <dgm:pt modelId="{22E87773-2137-494C-A6F3-8690AF7CBF2E}">
      <dgm:prSet phldrT="[Text]" custT="1"/>
      <dgm:spPr/>
      <dgm:t>
        <a:bodyPr/>
        <a:lstStyle/>
        <a:p>
          <a:pPr algn="ctr">
            <a:buNone/>
          </a:pPr>
          <a:r>
            <a:rPr lang="en-GB" sz="1600" dirty="0">
              <a:latin typeface="Calibri" panose="020F0502020204030204" pitchFamily="34" charset="0"/>
              <a:cs typeface="Calibri" panose="020F0502020204030204" pitchFamily="34" charset="0"/>
            </a:rPr>
            <a:t>Manners are key so it is important to teach your child to say ‘Please’ and ‘Thank you’. Show them how to greet adults and other children in different situations.</a:t>
          </a:r>
          <a:endParaRPr lang="en-GB" sz="1600" dirty="0"/>
        </a:p>
      </dgm:t>
    </dgm:pt>
    <dgm:pt modelId="{4E4FC4E6-4BA7-41F4-BC0A-139CF38D6CF3}" type="parTrans" cxnId="{F4D9A9B8-D6BF-42FB-A639-65D568D6EE02}">
      <dgm:prSet/>
      <dgm:spPr/>
      <dgm:t>
        <a:bodyPr/>
        <a:lstStyle/>
        <a:p>
          <a:endParaRPr lang="en-GB"/>
        </a:p>
      </dgm:t>
    </dgm:pt>
    <dgm:pt modelId="{0C1D4BAA-3834-4BA1-8278-EFCBDA1C972D}" type="sibTrans" cxnId="{F4D9A9B8-D6BF-42FB-A639-65D568D6EE02}">
      <dgm:prSet/>
      <dgm:spPr/>
      <dgm:t>
        <a:bodyPr/>
        <a:lstStyle/>
        <a:p>
          <a:endParaRPr lang="en-GB"/>
        </a:p>
      </dgm:t>
    </dgm:pt>
    <dgm:pt modelId="{B2A272C8-302F-4BB1-BE09-18DC6319D8AF}">
      <dgm:prSet phldrT="[Text]"/>
      <dgm:spPr/>
      <dgm:t>
        <a:bodyPr/>
        <a:lstStyle/>
        <a:p>
          <a:r>
            <a:rPr lang="en-GB" dirty="0"/>
            <a:t>6. Boost confidence </a:t>
          </a:r>
        </a:p>
      </dgm:t>
    </dgm:pt>
    <dgm:pt modelId="{EE782A70-D579-4E1C-BD13-B08F8C3DD592}" type="parTrans" cxnId="{FE14C8D8-F287-4541-AF15-77C9BFFC8C80}">
      <dgm:prSet/>
      <dgm:spPr/>
      <dgm:t>
        <a:bodyPr/>
        <a:lstStyle/>
        <a:p>
          <a:endParaRPr lang="en-GB"/>
        </a:p>
      </dgm:t>
    </dgm:pt>
    <dgm:pt modelId="{69CFBAD8-7F34-442C-9596-031C9C97B50B}" type="sibTrans" cxnId="{FE14C8D8-F287-4541-AF15-77C9BFFC8C80}">
      <dgm:prSet/>
      <dgm:spPr/>
      <dgm:t>
        <a:bodyPr/>
        <a:lstStyle/>
        <a:p>
          <a:endParaRPr lang="en-GB"/>
        </a:p>
      </dgm:t>
    </dgm:pt>
    <dgm:pt modelId="{02296EA5-23A1-42D3-B501-AA94EA4F4EAA}">
      <dgm:prSet phldrT="[Text]" custT="1"/>
      <dgm:spPr/>
      <dgm:t>
        <a:bodyPr/>
        <a:lstStyle/>
        <a:p>
          <a:pPr algn="ctr">
            <a:buNone/>
          </a:pPr>
          <a:r>
            <a:rPr lang="en-GB" sz="1600" dirty="0"/>
            <a:t>Try and have as much social interaction as possible with you, family and friends. You could use social media or facetime to help your child build relationships. </a:t>
          </a:r>
        </a:p>
      </dgm:t>
    </dgm:pt>
    <dgm:pt modelId="{47C60677-2A5B-462F-A624-8AD93730466F}" type="parTrans" cxnId="{438B35CE-DD25-4C62-B4F9-80EF1B67A50D}">
      <dgm:prSet/>
      <dgm:spPr/>
      <dgm:t>
        <a:bodyPr/>
        <a:lstStyle/>
        <a:p>
          <a:endParaRPr lang="en-GB"/>
        </a:p>
      </dgm:t>
    </dgm:pt>
    <dgm:pt modelId="{639306EB-2DEA-4450-A9C4-B43D9B516F55}" type="sibTrans" cxnId="{438B35CE-DD25-4C62-B4F9-80EF1B67A50D}">
      <dgm:prSet/>
      <dgm:spPr/>
      <dgm:t>
        <a:bodyPr/>
        <a:lstStyle/>
        <a:p>
          <a:endParaRPr lang="en-GB"/>
        </a:p>
      </dgm:t>
    </dgm:pt>
    <dgm:pt modelId="{C63F2AB3-EEF1-4B02-9DA2-B16A9CFDB024}" type="pres">
      <dgm:prSet presAssocID="{B6DA5868-0A6A-459B-9943-A5B6C4E05C70}" presName="Name0" presStyleCnt="0">
        <dgm:presLayoutVars>
          <dgm:dir/>
          <dgm:animLvl val="lvl"/>
          <dgm:resizeHandles val="exact"/>
        </dgm:presLayoutVars>
      </dgm:prSet>
      <dgm:spPr/>
    </dgm:pt>
    <dgm:pt modelId="{2293DE0B-224C-4B82-B27C-149B130D0E50}" type="pres">
      <dgm:prSet presAssocID="{3C14B3D1-9DEB-4CF4-A2A4-C0897AE96FE8}" presName="linNode" presStyleCnt="0"/>
      <dgm:spPr/>
    </dgm:pt>
    <dgm:pt modelId="{B4316E7F-F748-45F2-9255-E4C10901C107}" type="pres">
      <dgm:prSet presAssocID="{3C14B3D1-9DEB-4CF4-A2A4-C0897AE96FE8}" presName="parentText" presStyleLbl="node1" presStyleIdx="0" presStyleCnt="3">
        <dgm:presLayoutVars>
          <dgm:chMax val="1"/>
          <dgm:bulletEnabled val="1"/>
        </dgm:presLayoutVars>
      </dgm:prSet>
      <dgm:spPr/>
    </dgm:pt>
    <dgm:pt modelId="{0D875574-DF11-4FBF-80EC-4248BB8FB2B8}" type="pres">
      <dgm:prSet presAssocID="{3C14B3D1-9DEB-4CF4-A2A4-C0897AE96FE8}" presName="descendantText" presStyleLbl="alignAccFollowNode1" presStyleIdx="0" presStyleCnt="3" custLinFactNeighborY="0">
        <dgm:presLayoutVars>
          <dgm:bulletEnabled val="1"/>
        </dgm:presLayoutVars>
      </dgm:prSet>
      <dgm:spPr/>
    </dgm:pt>
    <dgm:pt modelId="{344709C0-202B-4359-9ADB-1FB9407D3C5E}" type="pres">
      <dgm:prSet presAssocID="{9FB75ECA-3A1B-437D-95C9-9010B7D255A2}" presName="sp" presStyleCnt="0"/>
      <dgm:spPr/>
    </dgm:pt>
    <dgm:pt modelId="{EE08D585-EA25-48BD-B67C-FD7643F59E43}" type="pres">
      <dgm:prSet presAssocID="{103C2217-70BE-4417-BD16-FC43A05EAF87}" presName="linNode" presStyleCnt="0"/>
      <dgm:spPr/>
    </dgm:pt>
    <dgm:pt modelId="{5A4DE17E-CF0F-446A-BEC1-3FFCE03E0116}" type="pres">
      <dgm:prSet presAssocID="{103C2217-70BE-4417-BD16-FC43A05EAF87}" presName="parentText" presStyleLbl="node1" presStyleIdx="1" presStyleCnt="3">
        <dgm:presLayoutVars>
          <dgm:chMax val="1"/>
          <dgm:bulletEnabled val="1"/>
        </dgm:presLayoutVars>
      </dgm:prSet>
      <dgm:spPr/>
    </dgm:pt>
    <dgm:pt modelId="{043AE543-9F22-48E8-965F-E8C016D2690E}" type="pres">
      <dgm:prSet presAssocID="{103C2217-70BE-4417-BD16-FC43A05EAF87}" presName="descendantText" presStyleLbl="alignAccFollowNode1" presStyleIdx="1" presStyleCnt="3" custLinFactNeighborY="0">
        <dgm:presLayoutVars>
          <dgm:bulletEnabled val="1"/>
        </dgm:presLayoutVars>
      </dgm:prSet>
      <dgm:spPr/>
    </dgm:pt>
    <dgm:pt modelId="{1F301046-FFCB-4D1F-9E97-6BE92FC6612F}" type="pres">
      <dgm:prSet presAssocID="{CD73D92C-8DE4-498C-99BD-A0F7D8E2A14A}" presName="sp" presStyleCnt="0"/>
      <dgm:spPr/>
    </dgm:pt>
    <dgm:pt modelId="{DE4B1B1C-E3CF-4AEF-9E6F-6D53800B0275}" type="pres">
      <dgm:prSet presAssocID="{B2A272C8-302F-4BB1-BE09-18DC6319D8AF}" presName="linNode" presStyleCnt="0"/>
      <dgm:spPr/>
    </dgm:pt>
    <dgm:pt modelId="{C06E84F0-BB97-4320-8064-1395E773D976}" type="pres">
      <dgm:prSet presAssocID="{B2A272C8-302F-4BB1-BE09-18DC6319D8AF}" presName="parentText" presStyleLbl="node1" presStyleIdx="2" presStyleCnt="3">
        <dgm:presLayoutVars>
          <dgm:chMax val="1"/>
          <dgm:bulletEnabled val="1"/>
        </dgm:presLayoutVars>
      </dgm:prSet>
      <dgm:spPr/>
    </dgm:pt>
    <dgm:pt modelId="{FAC68317-5AE1-4D97-BD11-B206C8419E11}" type="pres">
      <dgm:prSet presAssocID="{B2A272C8-302F-4BB1-BE09-18DC6319D8AF}" presName="descendantText" presStyleLbl="alignAccFollowNode1" presStyleIdx="2" presStyleCnt="3" custLinFactNeighborY="-8150">
        <dgm:presLayoutVars>
          <dgm:bulletEnabled val="1"/>
        </dgm:presLayoutVars>
      </dgm:prSet>
      <dgm:spPr/>
    </dgm:pt>
  </dgm:ptLst>
  <dgm:cxnLst>
    <dgm:cxn modelId="{9344FF1A-65A9-4430-9880-9B16860FDE4A}" type="presOf" srcId="{3C14B3D1-9DEB-4CF4-A2A4-C0897AE96FE8}" destId="{B4316E7F-F748-45F2-9255-E4C10901C107}" srcOrd="0" destOrd="0" presId="urn:microsoft.com/office/officeart/2005/8/layout/vList5"/>
    <dgm:cxn modelId="{4124BD65-E5C1-4B00-A44D-7D93D35871B2}" srcId="{3C14B3D1-9DEB-4CF4-A2A4-C0897AE96FE8}" destId="{9BD4E0BA-640A-4547-A04F-6FEED816E09C}" srcOrd="0" destOrd="0" parTransId="{88286568-8196-460E-817F-B2D620D3E460}" sibTransId="{23C59E2C-BC16-4C20-A146-02ED695667FF}"/>
    <dgm:cxn modelId="{DBECAD4C-768B-4726-9C1F-A1A3754DA131}" type="presOf" srcId="{9BD4E0BA-640A-4547-A04F-6FEED816E09C}" destId="{0D875574-DF11-4FBF-80EC-4248BB8FB2B8}" srcOrd="0" destOrd="0" presId="urn:microsoft.com/office/officeart/2005/8/layout/vList5"/>
    <dgm:cxn modelId="{5148D36C-72A8-4A87-924D-E18F8733663E}" type="presOf" srcId="{22E87773-2137-494C-A6F3-8690AF7CBF2E}" destId="{043AE543-9F22-48E8-965F-E8C016D2690E}" srcOrd="0" destOrd="0" presId="urn:microsoft.com/office/officeart/2005/8/layout/vList5"/>
    <dgm:cxn modelId="{58BA777A-3F8F-41C9-A939-A5682AC2D0FB}" type="presOf" srcId="{B6DA5868-0A6A-459B-9943-A5B6C4E05C70}" destId="{C63F2AB3-EEF1-4B02-9DA2-B16A9CFDB024}" srcOrd="0" destOrd="0" presId="urn:microsoft.com/office/officeart/2005/8/layout/vList5"/>
    <dgm:cxn modelId="{96070FAE-46AA-4135-9145-67C41B24A383}" srcId="{B6DA5868-0A6A-459B-9943-A5B6C4E05C70}" destId="{103C2217-70BE-4417-BD16-FC43A05EAF87}" srcOrd="1" destOrd="0" parTransId="{F61E711B-6DFC-490A-9FAC-D675690467A6}" sibTransId="{CD73D92C-8DE4-498C-99BD-A0F7D8E2A14A}"/>
    <dgm:cxn modelId="{F4D9A9B8-D6BF-42FB-A639-65D568D6EE02}" srcId="{103C2217-70BE-4417-BD16-FC43A05EAF87}" destId="{22E87773-2137-494C-A6F3-8690AF7CBF2E}" srcOrd="0" destOrd="0" parTransId="{4E4FC4E6-4BA7-41F4-BC0A-139CF38D6CF3}" sibTransId="{0C1D4BAA-3834-4BA1-8278-EFCBDA1C972D}"/>
    <dgm:cxn modelId="{5C62C0C6-90E4-4D1A-A6ED-68577F95CFF6}" type="presOf" srcId="{02296EA5-23A1-42D3-B501-AA94EA4F4EAA}" destId="{FAC68317-5AE1-4D97-BD11-B206C8419E11}" srcOrd="0" destOrd="0" presId="urn:microsoft.com/office/officeart/2005/8/layout/vList5"/>
    <dgm:cxn modelId="{F80E47CA-950D-4B5E-88E3-BECE7DF80563}" type="presOf" srcId="{B2A272C8-302F-4BB1-BE09-18DC6319D8AF}" destId="{C06E84F0-BB97-4320-8064-1395E773D976}" srcOrd="0" destOrd="0" presId="urn:microsoft.com/office/officeart/2005/8/layout/vList5"/>
    <dgm:cxn modelId="{438B35CE-DD25-4C62-B4F9-80EF1B67A50D}" srcId="{B2A272C8-302F-4BB1-BE09-18DC6319D8AF}" destId="{02296EA5-23A1-42D3-B501-AA94EA4F4EAA}" srcOrd="0" destOrd="0" parTransId="{47C60677-2A5B-462F-A624-8AD93730466F}" sibTransId="{639306EB-2DEA-4450-A9C4-B43D9B516F55}"/>
    <dgm:cxn modelId="{FE14C8D8-F287-4541-AF15-77C9BFFC8C80}" srcId="{B6DA5868-0A6A-459B-9943-A5B6C4E05C70}" destId="{B2A272C8-302F-4BB1-BE09-18DC6319D8AF}" srcOrd="2" destOrd="0" parTransId="{EE782A70-D579-4E1C-BD13-B08F8C3DD592}" sibTransId="{69CFBAD8-7F34-442C-9596-031C9C97B50B}"/>
    <dgm:cxn modelId="{5CFE5CE3-F46D-4510-9B09-F4A6DB0C30D0}" type="presOf" srcId="{103C2217-70BE-4417-BD16-FC43A05EAF87}" destId="{5A4DE17E-CF0F-446A-BEC1-3FFCE03E0116}" srcOrd="0" destOrd="0" presId="urn:microsoft.com/office/officeart/2005/8/layout/vList5"/>
    <dgm:cxn modelId="{29B767EF-DCCD-4462-BC13-46CC572A3525}" srcId="{B6DA5868-0A6A-459B-9943-A5B6C4E05C70}" destId="{3C14B3D1-9DEB-4CF4-A2A4-C0897AE96FE8}" srcOrd="0" destOrd="0" parTransId="{6D61EA3B-AAE9-4931-B8E2-DDE0FE9A5897}" sibTransId="{9FB75ECA-3A1B-437D-95C9-9010B7D255A2}"/>
    <dgm:cxn modelId="{1CF4AD91-482F-4047-9715-217D8CB1B800}" type="presParOf" srcId="{C63F2AB3-EEF1-4B02-9DA2-B16A9CFDB024}" destId="{2293DE0B-224C-4B82-B27C-149B130D0E50}" srcOrd="0" destOrd="0" presId="urn:microsoft.com/office/officeart/2005/8/layout/vList5"/>
    <dgm:cxn modelId="{5CC63206-AFA8-435F-BB74-B4C30F08E911}" type="presParOf" srcId="{2293DE0B-224C-4B82-B27C-149B130D0E50}" destId="{B4316E7F-F748-45F2-9255-E4C10901C107}" srcOrd="0" destOrd="0" presId="urn:microsoft.com/office/officeart/2005/8/layout/vList5"/>
    <dgm:cxn modelId="{688A219F-CAF1-4CA5-A57A-142DA255DA03}" type="presParOf" srcId="{2293DE0B-224C-4B82-B27C-149B130D0E50}" destId="{0D875574-DF11-4FBF-80EC-4248BB8FB2B8}" srcOrd="1" destOrd="0" presId="urn:microsoft.com/office/officeart/2005/8/layout/vList5"/>
    <dgm:cxn modelId="{89AF38B1-BE19-419B-A595-95C405E8335F}" type="presParOf" srcId="{C63F2AB3-EEF1-4B02-9DA2-B16A9CFDB024}" destId="{344709C0-202B-4359-9ADB-1FB9407D3C5E}" srcOrd="1" destOrd="0" presId="urn:microsoft.com/office/officeart/2005/8/layout/vList5"/>
    <dgm:cxn modelId="{78FD86B7-8A36-451A-9504-BA77CBD82CDF}" type="presParOf" srcId="{C63F2AB3-EEF1-4B02-9DA2-B16A9CFDB024}" destId="{EE08D585-EA25-48BD-B67C-FD7643F59E43}" srcOrd="2" destOrd="0" presId="urn:microsoft.com/office/officeart/2005/8/layout/vList5"/>
    <dgm:cxn modelId="{72177723-4C4C-4EAA-9C4A-D3237BB214D3}" type="presParOf" srcId="{EE08D585-EA25-48BD-B67C-FD7643F59E43}" destId="{5A4DE17E-CF0F-446A-BEC1-3FFCE03E0116}" srcOrd="0" destOrd="0" presId="urn:microsoft.com/office/officeart/2005/8/layout/vList5"/>
    <dgm:cxn modelId="{DC72B02B-9221-4655-AE3A-490D18E4061B}" type="presParOf" srcId="{EE08D585-EA25-48BD-B67C-FD7643F59E43}" destId="{043AE543-9F22-48E8-965F-E8C016D2690E}" srcOrd="1" destOrd="0" presId="urn:microsoft.com/office/officeart/2005/8/layout/vList5"/>
    <dgm:cxn modelId="{3FCF24BD-53BB-49F7-865F-9976A2587F92}" type="presParOf" srcId="{C63F2AB3-EEF1-4B02-9DA2-B16A9CFDB024}" destId="{1F301046-FFCB-4D1F-9E97-6BE92FC6612F}" srcOrd="3" destOrd="0" presId="urn:microsoft.com/office/officeart/2005/8/layout/vList5"/>
    <dgm:cxn modelId="{214AAFD1-5A67-48A9-845A-128B1C18BF53}" type="presParOf" srcId="{C63F2AB3-EEF1-4B02-9DA2-B16A9CFDB024}" destId="{DE4B1B1C-E3CF-4AEF-9E6F-6D53800B0275}" srcOrd="4" destOrd="0" presId="urn:microsoft.com/office/officeart/2005/8/layout/vList5"/>
    <dgm:cxn modelId="{4009F867-CC79-4050-BFA5-67135ED54F1D}" type="presParOf" srcId="{DE4B1B1C-E3CF-4AEF-9E6F-6D53800B0275}" destId="{C06E84F0-BB97-4320-8064-1395E773D976}" srcOrd="0" destOrd="0" presId="urn:microsoft.com/office/officeart/2005/8/layout/vList5"/>
    <dgm:cxn modelId="{E878AD5D-4CFB-45F9-B31D-CD5662D2E1CE}" type="presParOf" srcId="{DE4B1B1C-E3CF-4AEF-9E6F-6D53800B0275}" destId="{FAC68317-5AE1-4D97-BD11-B206C8419E1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D18DD-1757-495C-B395-14157A3DBAEB}" type="doc">
      <dgm:prSet loTypeId="urn:microsoft.com/office/officeart/2005/8/layout/rings+Icon" loCatId="officeonline" qsTypeId="urn:microsoft.com/office/officeart/2005/8/quickstyle/3d1" qsCatId="3D" csTypeId="urn:microsoft.com/office/officeart/2005/8/colors/colorful4" csCatId="colorful" phldr="1"/>
      <dgm:spPr/>
    </dgm:pt>
    <dgm:pt modelId="{9ABD148F-A48E-400A-8387-58008ED26CE7}">
      <dgm:prSet phldrT="[Text]" custT="1"/>
      <dgm:spPr/>
      <dgm:t>
        <a:bodyPr/>
        <a:lstStyle/>
        <a:p>
          <a:r>
            <a:rPr lang="en-GB" sz="1800" b="1" dirty="0"/>
            <a:t>Start Small</a:t>
          </a:r>
          <a:endParaRPr lang="en-GB" sz="1200" dirty="0"/>
        </a:p>
        <a:p>
          <a:r>
            <a:rPr lang="en-GB" sz="1800" dirty="0"/>
            <a:t>Notice when your child is showing an interest in getting ready or “being big” and use it to help them try things by themselves. </a:t>
          </a:r>
          <a:r>
            <a:rPr lang="en-GB" sz="1200" dirty="0"/>
            <a:t>.</a:t>
          </a:r>
        </a:p>
      </dgm:t>
    </dgm:pt>
    <dgm:pt modelId="{C683725F-6A1A-4EE2-BB6A-44F8F03C8A89}" type="parTrans" cxnId="{D11AAFA0-1FF2-4299-846C-3DE0A5AD96CF}">
      <dgm:prSet/>
      <dgm:spPr/>
      <dgm:t>
        <a:bodyPr/>
        <a:lstStyle/>
        <a:p>
          <a:endParaRPr lang="en-GB"/>
        </a:p>
      </dgm:t>
    </dgm:pt>
    <dgm:pt modelId="{5D2D4762-A6A7-4314-9E84-6B17AE31D6A1}" type="sibTrans" cxnId="{D11AAFA0-1FF2-4299-846C-3DE0A5AD96CF}">
      <dgm:prSet/>
      <dgm:spPr/>
      <dgm:t>
        <a:bodyPr/>
        <a:lstStyle/>
        <a:p>
          <a:endParaRPr lang="en-GB"/>
        </a:p>
      </dgm:t>
    </dgm:pt>
    <dgm:pt modelId="{95877DCB-1815-4C22-B6F8-8242F1BC6298}">
      <dgm:prSet phldrT="[Text]" custT="1"/>
      <dgm:spPr/>
      <dgm:t>
        <a:bodyPr/>
        <a:lstStyle/>
        <a:p>
          <a:r>
            <a:rPr lang="en-GB" sz="1600" b="1" dirty="0"/>
            <a:t>Practice, Practice, Practice</a:t>
          </a:r>
        </a:p>
        <a:p>
          <a:r>
            <a:rPr lang="en-GB" sz="1800" b="0" dirty="0">
              <a:latin typeface="+mj-lt"/>
            </a:rPr>
            <a:t>Step back and let them try. They might get it wrong the first 5 times, but if they keep trying and with a little help in the right direction they will get there. </a:t>
          </a:r>
        </a:p>
      </dgm:t>
    </dgm:pt>
    <dgm:pt modelId="{BEE3CF06-CADF-428F-A2AB-05D010BDE1A8}" type="parTrans" cxnId="{7C251B28-6E20-40A4-B8DA-6813177750B8}">
      <dgm:prSet/>
      <dgm:spPr/>
      <dgm:t>
        <a:bodyPr/>
        <a:lstStyle/>
        <a:p>
          <a:endParaRPr lang="en-GB"/>
        </a:p>
      </dgm:t>
    </dgm:pt>
    <dgm:pt modelId="{80A00FFD-7825-4B73-AD13-933E09B36C11}" type="sibTrans" cxnId="{7C251B28-6E20-40A4-B8DA-6813177750B8}">
      <dgm:prSet/>
      <dgm:spPr/>
      <dgm:t>
        <a:bodyPr/>
        <a:lstStyle/>
        <a:p>
          <a:endParaRPr lang="en-GB"/>
        </a:p>
      </dgm:t>
    </dgm:pt>
    <dgm:pt modelId="{ABB1A77A-D8DA-4307-9350-088109F0FE04}">
      <dgm:prSet phldrT="[Text]" custT="1"/>
      <dgm:spPr/>
      <dgm:t>
        <a:bodyPr/>
        <a:lstStyle/>
        <a:p>
          <a:r>
            <a:rPr lang="en-GB" sz="1600" b="1" dirty="0"/>
            <a:t>Let your child do things for themselves</a:t>
          </a:r>
        </a:p>
        <a:p>
          <a:r>
            <a:rPr lang="en-GB" sz="1800" dirty="0"/>
            <a:t>It’s easier to do things for them for quickness but in school there are less adults. Therefore let them practice pouring milk, tidying their plate away and changing their shoes all on their own</a:t>
          </a:r>
          <a:r>
            <a:rPr lang="en-GB" sz="1200" dirty="0"/>
            <a:t>. </a:t>
          </a:r>
        </a:p>
      </dgm:t>
    </dgm:pt>
    <dgm:pt modelId="{C2DCB727-0143-4E86-B644-71F439A0B964}" type="parTrans" cxnId="{7106D578-A516-4024-8211-5CF3C8AF591E}">
      <dgm:prSet/>
      <dgm:spPr/>
      <dgm:t>
        <a:bodyPr/>
        <a:lstStyle/>
        <a:p>
          <a:endParaRPr lang="en-GB"/>
        </a:p>
      </dgm:t>
    </dgm:pt>
    <dgm:pt modelId="{5E4E840D-3BA3-436F-8CFD-3AA8975987B0}" type="sibTrans" cxnId="{7106D578-A516-4024-8211-5CF3C8AF591E}">
      <dgm:prSet/>
      <dgm:spPr/>
      <dgm:t>
        <a:bodyPr/>
        <a:lstStyle/>
        <a:p>
          <a:endParaRPr lang="en-GB"/>
        </a:p>
      </dgm:t>
    </dgm:pt>
    <dgm:pt modelId="{A4E0463A-501F-4563-875F-7B5A5313520A}" type="pres">
      <dgm:prSet presAssocID="{5F4D18DD-1757-495C-B395-14157A3DBAEB}" presName="Name0" presStyleCnt="0">
        <dgm:presLayoutVars>
          <dgm:chMax val="7"/>
          <dgm:dir/>
          <dgm:resizeHandles val="exact"/>
        </dgm:presLayoutVars>
      </dgm:prSet>
      <dgm:spPr/>
    </dgm:pt>
    <dgm:pt modelId="{91A3DC6B-D666-44EC-B5B2-5F32143761B1}" type="pres">
      <dgm:prSet presAssocID="{5F4D18DD-1757-495C-B395-14157A3DBAEB}" presName="ellipse1" presStyleLbl="vennNode1" presStyleIdx="0" presStyleCnt="3" custLinFactNeighborX="1069" custLinFactNeighborY="-2336">
        <dgm:presLayoutVars>
          <dgm:bulletEnabled val="1"/>
        </dgm:presLayoutVars>
      </dgm:prSet>
      <dgm:spPr/>
    </dgm:pt>
    <dgm:pt modelId="{CC14AEEF-AA06-4F7D-A2C0-61CC653FF7AF}" type="pres">
      <dgm:prSet presAssocID="{5F4D18DD-1757-495C-B395-14157A3DBAEB}" presName="ellipse2" presStyleLbl="vennNode1" presStyleIdx="1" presStyleCnt="3" custLinFactNeighborX="-16625" custLinFactNeighborY="2159">
        <dgm:presLayoutVars>
          <dgm:bulletEnabled val="1"/>
        </dgm:presLayoutVars>
      </dgm:prSet>
      <dgm:spPr/>
    </dgm:pt>
    <dgm:pt modelId="{FBF28834-8052-4201-9919-2EEF0A41B236}" type="pres">
      <dgm:prSet presAssocID="{5F4D18DD-1757-495C-B395-14157A3DBAEB}" presName="ellipse3" presStyleLbl="vennNode1" presStyleIdx="2" presStyleCnt="3" custScaleX="109200" custScaleY="108636" custLinFactNeighborX="221" custLinFactNeighborY="-6968">
        <dgm:presLayoutVars>
          <dgm:bulletEnabled val="1"/>
        </dgm:presLayoutVars>
      </dgm:prSet>
      <dgm:spPr/>
    </dgm:pt>
  </dgm:ptLst>
  <dgm:cxnLst>
    <dgm:cxn modelId="{7C251B28-6E20-40A4-B8DA-6813177750B8}" srcId="{5F4D18DD-1757-495C-B395-14157A3DBAEB}" destId="{95877DCB-1815-4C22-B6F8-8242F1BC6298}" srcOrd="1" destOrd="0" parTransId="{BEE3CF06-CADF-428F-A2AB-05D010BDE1A8}" sibTransId="{80A00FFD-7825-4B73-AD13-933E09B36C11}"/>
    <dgm:cxn modelId="{A132BB28-69F1-432E-B7FF-C12FEE2814E8}" type="presOf" srcId="{5F4D18DD-1757-495C-B395-14157A3DBAEB}" destId="{A4E0463A-501F-4563-875F-7B5A5313520A}" srcOrd="0" destOrd="0" presId="urn:microsoft.com/office/officeart/2005/8/layout/rings+Icon"/>
    <dgm:cxn modelId="{84AA4F3C-5CEF-47CC-A38A-2908054AD6D0}" type="presOf" srcId="{9ABD148F-A48E-400A-8387-58008ED26CE7}" destId="{91A3DC6B-D666-44EC-B5B2-5F32143761B1}" srcOrd="0" destOrd="0" presId="urn:microsoft.com/office/officeart/2005/8/layout/rings+Icon"/>
    <dgm:cxn modelId="{7106D578-A516-4024-8211-5CF3C8AF591E}" srcId="{5F4D18DD-1757-495C-B395-14157A3DBAEB}" destId="{ABB1A77A-D8DA-4307-9350-088109F0FE04}" srcOrd="2" destOrd="0" parTransId="{C2DCB727-0143-4E86-B644-71F439A0B964}" sibTransId="{5E4E840D-3BA3-436F-8CFD-3AA8975987B0}"/>
    <dgm:cxn modelId="{D11AAFA0-1FF2-4299-846C-3DE0A5AD96CF}" srcId="{5F4D18DD-1757-495C-B395-14157A3DBAEB}" destId="{9ABD148F-A48E-400A-8387-58008ED26CE7}" srcOrd="0" destOrd="0" parTransId="{C683725F-6A1A-4EE2-BB6A-44F8F03C8A89}" sibTransId="{5D2D4762-A6A7-4314-9E84-6B17AE31D6A1}"/>
    <dgm:cxn modelId="{B0B2DBB2-6D5F-45A7-94FA-2C90A3B28AEF}" type="presOf" srcId="{95877DCB-1815-4C22-B6F8-8242F1BC6298}" destId="{CC14AEEF-AA06-4F7D-A2C0-61CC653FF7AF}" srcOrd="0" destOrd="0" presId="urn:microsoft.com/office/officeart/2005/8/layout/rings+Icon"/>
    <dgm:cxn modelId="{D7E931F0-0CF2-4B3A-B711-254C53324863}" type="presOf" srcId="{ABB1A77A-D8DA-4307-9350-088109F0FE04}" destId="{FBF28834-8052-4201-9919-2EEF0A41B236}" srcOrd="0" destOrd="0" presId="urn:microsoft.com/office/officeart/2005/8/layout/rings+Icon"/>
    <dgm:cxn modelId="{21213312-4576-4E24-BCBC-EF25F230C61C}" type="presParOf" srcId="{A4E0463A-501F-4563-875F-7B5A5313520A}" destId="{91A3DC6B-D666-44EC-B5B2-5F32143761B1}" srcOrd="0" destOrd="0" presId="urn:microsoft.com/office/officeart/2005/8/layout/rings+Icon"/>
    <dgm:cxn modelId="{EE172F53-9A2D-40F5-B77F-B44CAE878B72}" type="presParOf" srcId="{A4E0463A-501F-4563-875F-7B5A5313520A}" destId="{CC14AEEF-AA06-4F7D-A2C0-61CC653FF7AF}" srcOrd="1" destOrd="0" presId="urn:microsoft.com/office/officeart/2005/8/layout/rings+Icon"/>
    <dgm:cxn modelId="{355AAA9D-0E98-4A34-8BF5-31A4E461C794}" type="presParOf" srcId="{A4E0463A-501F-4563-875F-7B5A5313520A}" destId="{FBF28834-8052-4201-9919-2EEF0A41B236}"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2AC570-C303-48F8-B46B-CC9E31AD87C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F29F79C7-09F2-42E3-9FFE-3BE3B13955E3}">
      <dgm:prSet phldrT="[Text]"/>
      <dgm:spPr/>
      <dgm:t>
        <a:bodyPr/>
        <a:lstStyle/>
        <a:p>
          <a:r>
            <a:rPr lang="en-GB" b="1" dirty="0">
              <a:latin typeface="+mj-lt"/>
            </a:rPr>
            <a:t>Bricks and boxes</a:t>
          </a:r>
          <a:endParaRPr lang="en-GB" dirty="0"/>
        </a:p>
      </dgm:t>
    </dgm:pt>
    <dgm:pt modelId="{2039F4C0-F3FE-413D-83F5-A0ADE518CD58}" type="parTrans" cxnId="{11D3C57A-2BA1-49F7-971D-D7D34A5134E3}">
      <dgm:prSet/>
      <dgm:spPr/>
      <dgm:t>
        <a:bodyPr/>
        <a:lstStyle/>
        <a:p>
          <a:endParaRPr lang="en-GB"/>
        </a:p>
      </dgm:t>
    </dgm:pt>
    <dgm:pt modelId="{05F148DE-F381-4FFF-AE44-4E74DF748B76}" type="sibTrans" cxnId="{11D3C57A-2BA1-49F7-971D-D7D34A5134E3}">
      <dgm:prSet/>
      <dgm:spPr/>
      <dgm:t>
        <a:bodyPr/>
        <a:lstStyle/>
        <a:p>
          <a:endParaRPr lang="en-GB"/>
        </a:p>
      </dgm:t>
    </dgm:pt>
    <dgm:pt modelId="{69E7831F-07A0-4A97-A3D2-915006B32D28}">
      <dgm:prSet phldrT="[Text]" custT="1"/>
      <dgm:spPr/>
      <dgm:t>
        <a:bodyPr/>
        <a:lstStyle/>
        <a:p>
          <a:pPr algn="ctr">
            <a:buNone/>
          </a:pPr>
          <a:r>
            <a:rPr lang="en-GB" sz="1800" b="0" dirty="0">
              <a:latin typeface="+mj-lt"/>
            </a:rPr>
            <a:t>Build a wall of bricks and a wall of boxes, say ready steady boxes, (knock boxes over) or ready steady bricks (knock bricks down).</a:t>
          </a:r>
        </a:p>
      </dgm:t>
    </dgm:pt>
    <dgm:pt modelId="{DCE5D72A-9A30-40D7-852D-6DE5C4C351E2}" type="parTrans" cxnId="{36CDED42-A084-4203-A088-BCC49CEFF15E}">
      <dgm:prSet/>
      <dgm:spPr/>
      <dgm:t>
        <a:bodyPr/>
        <a:lstStyle/>
        <a:p>
          <a:endParaRPr lang="en-GB"/>
        </a:p>
      </dgm:t>
    </dgm:pt>
    <dgm:pt modelId="{14926C04-D25B-4A50-B51B-95B18EBD1616}" type="sibTrans" cxnId="{36CDED42-A084-4203-A088-BCC49CEFF15E}">
      <dgm:prSet/>
      <dgm:spPr/>
      <dgm:t>
        <a:bodyPr/>
        <a:lstStyle/>
        <a:p>
          <a:endParaRPr lang="en-GB"/>
        </a:p>
      </dgm:t>
    </dgm:pt>
    <dgm:pt modelId="{79F9AC6F-069C-4C56-8EC0-D6F751C15875}">
      <dgm:prSet phldrT="[Text]"/>
      <dgm:spPr/>
      <dgm:t>
        <a:bodyPr/>
        <a:lstStyle/>
        <a:p>
          <a:r>
            <a:rPr lang="en-GB" b="1" dirty="0">
              <a:latin typeface="+mj-lt"/>
            </a:rPr>
            <a:t>Books</a:t>
          </a:r>
          <a:r>
            <a:rPr lang="en-GB" dirty="0"/>
            <a:t> </a:t>
          </a:r>
        </a:p>
      </dgm:t>
    </dgm:pt>
    <dgm:pt modelId="{6A060FD7-19F5-4CAC-927E-18E50C74A4B0}" type="parTrans" cxnId="{1C479A8D-FE59-4AF5-9900-334846606837}">
      <dgm:prSet/>
      <dgm:spPr/>
      <dgm:t>
        <a:bodyPr/>
        <a:lstStyle/>
        <a:p>
          <a:endParaRPr lang="en-GB"/>
        </a:p>
      </dgm:t>
    </dgm:pt>
    <dgm:pt modelId="{6441E6EF-3F60-4C66-8FC0-78B880B42CE7}" type="sibTrans" cxnId="{1C479A8D-FE59-4AF5-9900-334846606837}">
      <dgm:prSet/>
      <dgm:spPr/>
      <dgm:t>
        <a:bodyPr/>
        <a:lstStyle/>
        <a:p>
          <a:endParaRPr lang="en-GB"/>
        </a:p>
      </dgm:t>
    </dgm:pt>
    <dgm:pt modelId="{F8D428EC-D014-4545-95F9-7C7DBA46E2CD}">
      <dgm:prSet phldrT="[Text]" custT="1"/>
      <dgm:spPr/>
      <dgm:t>
        <a:bodyPr/>
        <a:lstStyle/>
        <a:p>
          <a:pPr algn="ctr">
            <a:buNone/>
          </a:pPr>
          <a:r>
            <a:rPr lang="en-GB" sz="1800" b="0" dirty="0">
              <a:latin typeface="+mj-lt"/>
            </a:rPr>
            <a:t>Use interactive books to gain interest in books, lifting flaps, sound buttons or puppets inside. Look at pictures talk about what is happening in them. Read the story gradually.</a:t>
          </a:r>
        </a:p>
      </dgm:t>
    </dgm:pt>
    <dgm:pt modelId="{0AA91C7F-F294-4EF0-9A11-077BA60CC17B}" type="parTrans" cxnId="{05E020E2-A5D2-4F08-9F8F-1C01AC67EBB3}">
      <dgm:prSet/>
      <dgm:spPr/>
      <dgm:t>
        <a:bodyPr/>
        <a:lstStyle/>
        <a:p>
          <a:endParaRPr lang="en-GB"/>
        </a:p>
      </dgm:t>
    </dgm:pt>
    <dgm:pt modelId="{08B04127-FB60-4A15-B473-293868EBA0C9}" type="sibTrans" cxnId="{05E020E2-A5D2-4F08-9F8F-1C01AC67EBB3}">
      <dgm:prSet/>
      <dgm:spPr/>
      <dgm:t>
        <a:bodyPr/>
        <a:lstStyle/>
        <a:p>
          <a:endParaRPr lang="en-GB"/>
        </a:p>
      </dgm:t>
    </dgm:pt>
    <dgm:pt modelId="{2505B151-3340-45F9-8BB4-010FB9B14D99}">
      <dgm:prSet phldrT="[Text]"/>
      <dgm:spPr/>
      <dgm:t>
        <a:bodyPr/>
        <a:lstStyle/>
        <a:p>
          <a:r>
            <a:rPr lang="en-GB" b="1" dirty="0">
              <a:latin typeface="+mj-lt"/>
            </a:rPr>
            <a:t>Sing action songs</a:t>
          </a:r>
          <a:endParaRPr lang="en-GB" dirty="0">
            <a:latin typeface="+mj-lt"/>
          </a:endParaRPr>
        </a:p>
      </dgm:t>
    </dgm:pt>
    <dgm:pt modelId="{FBC105B7-770E-4F8C-8905-7BD3A5DBBB8F}" type="parTrans" cxnId="{BFDA85C0-C165-4E6B-B1EC-C7591A152D13}">
      <dgm:prSet/>
      <dgm:spPr/>
      <dgm:t>
        <a:bodyPr/>
        <a:lstStyle/>
        <a:p>
          <a:endParaRPr lang="en-GB"/>
        </a:p>
      </dgm:t>
    </dgm:pt>
    <dgm:pt modelId="{4EEF4FDC-BCCF-4E34-B49F-8AB6E5526B23}" type="sibTrans" cxnId="{BFDA85C0-C165-4E6B-B1EC-C7591A152D13}">
      <dgm:prSet/>
      <dgm:spPr/>
      <dgm:t>
        <a:bodyPr/>
        <a:lstStyle/>
        <a:p>
          <a:endParaRPr lang="en-GB"/>
        </a:p>
      </dgm:t>
    </dgm:pt>
    <dgm:pt modelId="{86CACBED-D2D6-4361-A065-AA0C910A84C6}">
      <dgm:prSet phldrT="[Text]" custT="1"/>
      <dgm:spPr/>
      <dgm:t>
        <a:bodyPr/>
        <a:lstStyle/>
        <a:p>
          <a:pPr algn="ctr">
            <a:buNone/>
          </a:pPr>
          <a:r>
            <a:rPr lang="en-GB" sz="1800" b="0" dirty="0">
              <a:latin typeface="+mj-lt"/>
            </a:rPr>
            <a:t>‘Wheels on the Bus’, ‘Head, Shoulders’, ‘Wind the bobbin up’, </a:t>
          </a:r>
        </a:p>
      </dgm:t>
    </dgm:pt>
    <dgm:pt modelId="{1C571355-06BA-4935-AB99-85F284DD2E73}" type="parTrans" cxnId="{76ABE19B-6B91-4623-8D59-CB15CA5C047B}">
      <dgm:prSet/>
      <dgm:spPr/>
      <dgm:t>
        <a:bodyPr/>
        <a:lstStyle/>
        <a:p>
          <a:endParaRPr lang="en-GB"/>
        </a:p>
      </dgm:t>
    </dgm:pt>
    <dgm:pt modelId="{B26D813A-0C9C-44BC-9DCA-3B2C13D2074B}" type="sibTrans" cxnId="{76ABE19B-6B91-4623-8D59-CB15CA5C047B}">
      <dgm:prSet/>
      <dgm:spPr/>
      <dgm:t>
        <a:bodyPr/>
        <a:lstStyle/>
        <a:p>
          <a:endParaRPr lang="en-GB"/>
        </a:p>
      </dgm:t>
    </dgm:pt>
    <dgm:pt modelId="{3CA43C24-5F0C-4CC4-852E-03086E679C0B}">
      <dgm:prSet phldrT="[Text]" custT="1"/>
      <dgm:spPr/>
      <dgm:t>
        <a:bodyPr/>
        <a:lstStyle/>
        <a:p>
          <a:pPr algn="ctr">
            <a:buNone/>
          </a:pPr>
          <a:r>
            <a:rPr lang="en-GB" sz="1800" b="0" dirty="0">
              <a:latin typeface="+mj-lt"/>
            </a:rPr>
            <a:t>‘Incy Wincey spider’, etc. </a:t>
          </a:r>
        </a:p>
      </dgm:t>
    </dgm:pt>
    <dgm:pt modelId="{212A24DB-14FD-459A-9A8E-D91560CE0859}" type="parTrans" cxnId="{3C153B3F-3A5C-44A7-8819-6AEB228830B2}">
      <dgm:prSet/>
      <dgm:spPr/>
      <dgm:t>
        <a:bodyPr/>
        <a:lstStyle/>
        <a:p>
          <a:endParaRPr lang="en-GB"/>
        </a:p>
      </dgm:t>
    </dgm:pt>
    <dgm:pt modelId="{E50B4BED-35B8-4498-9031-02556253613C}" type="sibTrans" cxnId="{3C153B3F-3A5C-44A7-8819-6AEB228830B2}">
      <dgm:prSet/>
      <dgm:spPr/>
      <dgm:t>
        <a:bodyPr/>
        <a:lstStyle/>
        <a:p>
          <a:endParaRPr lang="en-GB"/>
        </a:p>
      </dgm:t>
    </dgm:pt>
    <dgm:pt modelId="{C67AC8EE-868D-4204-9F07-384D22141557}" type="pres">
      <dgm:prSet presAssocID="{262AC570-C303-48F8-B46B-CC9E31AD87CD}" presName="Name0" presStyleCnt="0">
        <dgm:presLayoutVars>
          <dgm:dir/>
          <dgm:animLvl val="lvl"/>
          <dgm:resizeHandles val="exact"/>
        </dgm:presLayoutVars>
      </dgm:prSet>
      <dgm:spPr/>
    </dgm:pt>
    <dgm:pt modelId="{A7B44C9C-4235-4FD5-A4C9-9C5B546CF863}" type="pres">
      <dgm:prSet presAssocID="{F29F79C7-09F2-42E3-9FFE-3BE3B13955E3}" presName="composite" presStyleCnt="0"/>
      <dgm:spPr/>
    </dgm:pt>
    <dgm:pt modelId="{227A080C-7D84-4563-A275-B93467EBCC45}" type="pres">
      <dgm:prSet presAssocID="{F29F79C7-09F2-42E3-9FFE-3BE3B13955E3}" presName="parTx" presStyleLbl="alignNode1" presStyleIdx="0" presStyleCnt="3" custLinFactY="-90339" custLinFactNeighborX="2140" custLinFactNeighborY="-100000">
        <dgm:presLayoutVars>
          <dgm:chMax val="0"/>
          <dgm:chPref val="0"/>
          <dgm:bulletEnabled val="1"/>
        </dgm:presLayoutVars>
      </dgm:prSet>
      <dgm:spPr/>
    </dgm:pt>
    <dgm:pt modelId="{B1190DF9-C3EB-408F-A7FB-67AC9D732439}" type="pres">
      <dgm:prSet presAssocID="{F29F79C7-09F2-42E3-9FFE-3BE3B13955E3}" presName="desTx" presStyleLbl="alignAccFollowNode1" presStyleIdx="0" presStyleCnt="3" custScaleY="100000" custLinFactNeighborX="4713" custLinFactNeighborY="-64155">
        <dgm:presLayoutVars>
          <dgm:bulletEnabled val="1"/>
        </dgm:presLayoutVars>
      </dgm:prSet>
      <dgm:spPr/>
    </dgm:pt>
    <dgm:pt modelId="{943F579F-9CB0-4825-B2E3-280F39AA5D64}" type="pres">
      <dgm:prSet presAssocID="{05F148DE-F381-4FFF-AE44-4E74DF748B76}" presName="space" presStyleCnt="0"/>
      <dgm:spPr/>
    </dgm:pt>
    <dgm:pt modelId="{F38FE6CE-D98A-4053-9DC1-9D23B5B2A014}" type="pres">
      <dgm:prSet presAssocID="{79F9AC6F-069C-4C56-8EC0-D6F751C15875}" presName="composite" presStyleCnt="0"/>
      <dgm:spPr/>
    </dgm:pt>
    <dgm:pt modelId="{030FE194-8A58-4A28-97B9-5F257ED4D623}" type="pres">
      <dgm:prSet presAssocID="{79F9AC6F-069C-4C56-8EC0-D6F751C15875}" presName="parTx" presStyleLbl="alignNode1" presStyleIdx="1" presStyleCnt="3" custLinFactY="-88486" custLinFactNeighborX="-6957" custLinFactNeighborY="-100000">
        <dgm:presLayoutVars>
          <dgm:chMax val="0"/>
          <dgm:chPref val="0"/>
          <dgm:bulletEnabled val="1"/>
        </dgm:presLayoutVars>
      </dgm:prSet>
      <dgm:spPr/>
    </dgm:pt>
    <dgm:pt modelId="{24E8A44D-32B1-4A64-92A1-E22B3BF2924C}" type="pres">
      <dgm:prSet presAssocID="{79F9AC6F-069C-4C56-8EC0-D6F751C15875}" presName="desTx" presStyleLbl="alignAccFollowNode1" presStyleIdx="1" presStyleCnt="3" custLinFactNeighborX="-5945" custLinFactNeighborY="-63095">
        <dgm:presLayoutVars>
          <dgm:bulletEnabled val="1"/>
        </dgm:presLayoutVars>
      </dgm:prSet>
      <dgm:spPr/>
    </dgm:pt>
    <dgm:pt modelId="{DC30636D-1CA0-4FA2-BF07-97CBD6385D0A}" type="pres">
      <dgm:prSet presAssocID="{6441E6EF-3F60-4C66-8FC0-78B880B42CE7}" presName="space" presStyleCnt="0"/>
      <dgm:spPr/>
    </dgm:pt>
    <dgm:pt modelId="{3EB3E721-007F-4FC3-A878-AC56A72631A7}" type="pres">
      <dgm:prSet presAssocID="{2505B151-3340-45F9-8BB4-010FB9B14D99}" presName="composite" presStyleCnt="0"/>
      <dgm:spPr/>
    </dgm:pt>
    <dgm:pt modelId="{2B962E64-D1E5-46D3-A353-77D787038368}" type="pres">
      <dgm:prSet presAssocID="{2505B151-3340-45F9-8BB4-010FB9B14D99}" presName="parTx" presStyleLbl="alignNode1" presStyleIdx="2" presStyleCnt="3" custLinFactY="-88486" custLinFactNeighborX="-16054" custLinFactNeighborY="-100000">
        <dgm:presLayoutVars>
          <dgm:chMax val="0"/>
          <dgm:chPref val="0"/>
          <dgm:bulletEnabled val="1"/>
        </dgm:presLayoutVars>
      </dgm:prSet>
      <dgm:spPr/>
    </dgm:pt>
    <dgm:pt modelId="{8CABFD54-F087-4ECB-958A-0E8ADB6D29B5}" type="pres">
      <dgm:prSet presAssocID="{2505B151-3340-45F9-8BB4-010FB9B14D99}" presName="desTx" presStyleLbl="alignAccFollowNode1" presStyleIdx="2" presStyleCnt="3" custLinFactNeighborX="-14983" custLinFactNeighborY="-63773">
        <dgm:presLayoutVars>
          <dgm:bulletEnabled val="1"/>
        </dgm:presLayoutVars>
      </dgm:prSet>
      <dgm:spPr/>
    </dgm:pt>
  </dgm:ptLst>
  <dgm:cxnLst>
    <dgm:cxn modelId="{FD2E3230-328E-4EF4-B7E0-12CB5BFC22E9}" type="presOf" srcId="{79F9AC6F-069C-4C56-8EC0-D6F751C15875}" destId="{030FE194-8A58-4A28-97B9-5F257ED4D623}" srcOrd="0" destOrd="0" presId="urn:microsoft.com/office/officeart/2005/8/layout/hList1"/>
    <dgm:cxn modelId="{6FADCE33-05FD-4619-A548-F2FA7FA917B8}" type="presOf" srcId="{F29F79C7-09F2-42E3-9FFE-3BE3B13955E3}" destId="{227A080C-7D84-4563-A275-B93467EBCC45}" srcOrd="0" destOrd="0" presId="urn:microsoft.com/office/officeart/2005/8/layout/hList1"/>
    <dgm:cxn modelId="{3C153B3F-3A5C-44A7-8819-6AEB228830B2}" srcId="{2505B151-3340-45F9-8BB4-010FB9B14D99}" destId="{3CA43C24-5F0C-4CC4-852E-03086E679C0B}" srcOrd="1" destOrd="0" parTransId="{212A24DB-14FD-459A-9A8E-D91560CE0859}" sibTransId="{E50B4BED-35B8-4498-9031-02556253613C}"/>
    <dgm:cxn modelId="{77B64860-5F24-4AC8-A62E-54AAA7857F7E}" type="presOf" srcId="{2505B151-3340-45F9-8BB4-010FB9B14D99}" destId="{2B962E64-D1E5-46D3-A353-77D787038368}" srcOrd="0" destOrd="0" presId="urn:microsoft.com/office/officeart/2005/8/layout/hList1"/>
    <dgm:cxn modelId="{36CDED42-A084-4203-A088-BCC49CEFF15E}" srcId="{F29F79C7-09F2-42E3-9FFE-3BE3B13955E3}" destId="{69E7831F-07A0-4A97-A3D2-915006B32D28}" srcOrd="0" destOrd="0" parTransId="{DCE5D72A-9A30-40D7-852D-6DE5C4C351E2}" sibTransId="{14926C04-D25B-4A50-B51B-95B18EBD1616}"/>
    <dgm:cxn modelId="{1B9BFA4A-11AA-420B-B92B-1674C2D7B706}" type="presOf" srcId="{69E7831F-07A0-4A97-A3D2-915006B32D28}" destId="{B1190DF9-C3EB-408F-A7FB-67AC9D732439}" srcOrd="0" destOrd="0" presId="urn:microsoft.com/office/officeart/2005/8/layout/hList1"/>
    <dgm:cxn modelId="{11D3C57A-2BA1-49F7-971D-D7D34A5134E3}" srcId="{262AC570-C303-48F8-B46B-CC9E31AD87CD}" destId="{F29F79C7-09F2-42E3-9FFE-3BE3B13955E3}" srcOrd="0" destOrd="0" parTransId="{2039F4C0-F3FE-413D-83F5-A0ADE518CD58}" sibTransId="{05F148DE-F381-4FFF-AE44-4E74DF748B76}"/>
    <dgm:cxn modelId="{B175DC82-F4BF-41AB-9083-AEE949FB7BA6}" type="presOf" srcId="{86CACBED-D2D6-4361-A065-AA0C910A84C6}" destId="{8CABFD54-F087-4ECB-958A-0E8ADB6D29B5}" srcOrd="0" destOrd="0" presId="urn:microsoft.com/office/officeart/2005/8/layout/hList1"/>
    <dgm:cxn modelId="{1C479A8D-FE59-4AF5-9900-334846606837}" srcId="{262AC570-C303-48F8-B46B-CC9E31AD87CD}" destId="{79F9AC6F-069C-4C56-8EC0-D6F751C15875}" srcOrd="1" destOrd="0" parTransId="{6A060FD7-19F5-4CAC-927E-18E50C74A4B0}" sibTransId="{6441E6EF-3F60-4C66-8FC0-78B880B42CE7}"/>
    <dgm:cxn modelId="{76ABE19B-6B91-4623-8D59-CB15CA5C047B}" srcId="{2505B151-3340-45F9-8BB4-010FB9B14D99}" destId="{86CACBED-D2D6-4361-A065-AA0C910A84C6}" srcOrd="0" destOrd="0" parTransId="{1C571355-06BA-4935-AB99-85F284DD2E73}" sibTransId="{B26D813A-0C9C-44BC-9DCA-3B2C13D2074B}"/>
    <dgm:cxn modelId="{953845B9-C89D-4477-A7CF-2BF0DAA30D7B}" type="presOf" srcId="{3CA43C24-5F0C-4CC4-852E-03086E679C0B}" destId="{8CABFD54-F087-4ECB-958A-0E8ADB6D29B5}" srcOrd="0" destOrd="1" presId="urn:microsoft.com/office/officeart/2005/8/layout/hList1"/>
    <dgm:cxn modelId="{BFDA85C0-C165-4E6B-B1EC-C7591A152D13}" srcId="{262AC570-C303-48F8-B46B-CC9E31AD87CD}" destId="{2505B151-3340-45F9-8BB4-010FB9B14D99}" srcOrd="2" destOrd="0" parTransId="{FBC105B7-770E-4F8C-8905-7BD3A5DBBB8F}" sibTransId="{4EEF4FDC-BCCF-4E34-B49F-8AB6E5526B23}"/>
    <dgm:cxn modelId="{89977ED2-E8B1-4DA3-ACD7-66B7047F0B05}" type="presOf" srcId="{F8D428EC-D014-4545-95F9-7C7DBA46E2CD}" destId="{24E8A44D-32B1-4A64-92A1-E22B3BF2924C}" srcOrd="0" destOrd="0" presId="urn:microsoft.com/office/officeart/2005/8/layout/hList1"/>
    <dgm:cxn modelId="{05E020E2-A5D2-4F08-9F8F-1C01AC67EBB3}" srcId="{79F9AC6F-069C-4C56-8EC0-D6F751C15875}" destId="{F8D428EC-D014-4545-95F9-7C7DBA46E2CD}" srcOrd="0" destOrd="0" parTransId="{0AA91C7F-F294-4EF0-9A11-077BA60CC17B}" sibTransId="{08B04127-FB60-4A15-B473-293868EBA0C9}"/>
    <dgm:cxn modelId="{75FD0FF0-29D6-436B-91DC-8AAD3D9C62FC}" type="presOf" srcId="{262AC570-C303-48F8-B46B-CC9E31AD87CD}" destId="{C67AC8EE-868D-4204-9F07-384D22141557}" srcOrd="0" destOrd="0" presId="urn:microsoft.com/office/officeart/2005/8/layout/hList1"/>
    <dgm:cxn modelId="{4E10E907-EA8A-4529-9ED2-647364EE4B75}" type="presParOf" srcId="{C67AC8EE-868D-4204-9F07-384D22141557}" destId="{A7B44C9C-4235-4FD5-A4C9-9C5B546CF863}" srcOrd="0" destOrd="0" presId="urn:microsoft.com/office/officeart/2005/8/layout/hList1"/>
    <dgm:cxn modelId="{1A6F0705-D9DA-4DB4-9EB9-E5EE3D0CEEB1}" type="presParOf" srcId="{A7B44C9C-4235-4FD5-A4C9-9C5B546CF863}" destId="{227A080C-7D84-4563-A275-B93467EBCC45}" srcOrd="0" destOrd="0" presId="urn:microsoft.com/office/officeart/2005/8/layout/hList1"/>
    <dgm:cxn modelId="{B25A836B-7288-4053-B07E-3F941CB64813}" type="presParOf" srcId="{A7B44C9C-4235-4FD5-A4C9-9C5B546CF863}" destId="{B1190DF9-C3EB-408F-A7FB-67AC9D732439}" srcOrd="1" destOrd="0" presId="urn:microsoft.com/office/officeart/2005/8/layout/hList1"/>
    <dgm:cxn modelId="{4B210B08-8B6D-442C-BC05-0A979286FBF8}" type="presParOf" srcId="{C67AC8EE-868D-4204-9F07-384D22141557}" destId="{943F579F-9CB0-4825-B2E3-280F39AA5D64}" srcOrd="1" destOrd="0" presId="urn:microsoft.com/office/officeart/2005/8/layout/hList1"/>
    <dgm:cxn modelId="{615F241A-7235-4AB1-9DFE-3EF7C6D94F3E}" type="presParOf" srcId="{C67AC8EE-868D-4204-9F07-384D22141557}" destId="{F38FE6CE-D98A-4053-9DC1-9D23B5B2A014}" srcOrd="2" destOrd="0" presId="urn:microsoft.com/office/officeart/2005/8/layout/hList1"/>
    <dgm:cxn modelId="{086E9729-4830-4CC2-802D-2CBF9D70C708}" type="presParOf" srcId="{F38FE6CE-D98A-4053-9DC1-9D23B5B2A014}" destId="{030FE194-8A58-4A28-97B9-5F257ED4D623}" srcOrd="0" destOrd="0" presId="urn:microsoft.com/office/officeart/2005/8/layout/hList1"/>
    <dgm:cxn modelId="{998F03FA-DA8D-4234-8C69-F44733567B27}" type="presParOf" srcId="{F38FE6CE-D98A-4053-9DC1-9D23B5B2A014}" destId="{24E8A44D-32B1-4A64-92A1-E22B3BF2924C}" srcOrd="1" destOrd="0" presId="urn:microsoft.com/office/officeart/2005/8/layout/hList1"/>
    <dgm:cxn modelId="{1E04A341-AFEA-4012-A756-4028DDF556D5}" type="presParOf" srcId="{C67AC8EE-868D-4204-9F07-384D22141557}" destId="{DC30636D-1CA0-4FA2-BF07-97CBD6385D0A}" srcOrd="3" destOrd="0" presId="urn:microsoft.com/office/officeart/2005/8/layout/hList1"/>
    <dgm:cxn modelId="{45D28D3D-42AA-4868-9F2F-A888370F4C42}" type="presParOf" srcId="{C67AC8EE-868D-4204-9F07-384D22141557}" destId="{3EB3E721-007F-4FC3-A878-AC56A72631A7}" srcOrd="4" destOrd="0" presId="urn:microsoft.com/office/officeart/2005/8/layout/hList1"/>
    <dgm:cxn modelId="{45D0DCF7-D2A0-4776-B957-7E6098D9A717}" type="presParOf" srcId="{3EB3E721-007F-4FC3-A878-AC56A72631A7}" destId="{2B962E64-D1E5-46D3-A353-77D787038368}" srcOrd="0" destOrd="0" presId="urn:microsoft.com/office/officeart/2005/8/layout/hList1"/>
    <dgm:cxn modelId="{62F86A74-272E-44A3-B290-D8D8460D4656}" type="presParOf" srcId="{3EB3E721-007F-4FC3-A878-AC56A72631A7}" destId="{8CABFD54-F087-4ECB-958A-0E8ADB6D29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75574-DF11-4FBF-80EC-4248BB8FB2B8}">
      <dsp:nvSpPr>
        <dsp:cNvPr id="0" name=""/>
        <dsp:cNvSpPr/>
      </dsp:nvSpPr>
      <dsp:spPr>
        <a:xfrm rot="5400000">
          <a:off x="6425445" y="-2699285"/>
          <a:ext cx="828533" cy="6437376"/>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171450" lvl="1" indent="-171450" algn="ctr" defTabSz="711200">
            <a:lnSpc>
              <a:spcPct val="90000"/>
            </a:lnSpc>
            <a:spcBef>
              <a:spcPct val="0"/>
            </a:spcBef>
            <a:spcAft>
              <a:spcPct val="15000"/>
            </a:spcAft>
            <a:buNone/>
          </a:pPr>
          <a:r>
            <a:rPr lang="en-GB" sz="1600" kern="1200" dirty="0">
              <a:latin typeface="+mj-lt"/>
              <a:cs typeface="Calibri" panose="020F0502020204030204" pitchFamily="34" charset="0"/>
            </a:rPr>
            <a:t>Children copy  what they see, if they see you being kind they will copy, if they see how you chat to others they will copy this too.</a:t>
          </a:r>
          <a:endParaRPr lang="en-GB" sz="1600" kern="1200" dirty="0"/>
        </a:p>
      </dsp:txBody>
      <dsp:txXfrm rot="-5400000">
        <a:off x="3621024" y="145582"/>
        <a:ext cx="6396930" cy="747641"/>
      </dsp:txXfrm>
    </dsp:sp>
    <dsp:sp modelId="{B4316E7F-F748-45F2-9255-E4C10901C107}">
      <dsp:nvSpPr>
        <dsp:cNvPr id="0" name=""/>
        <dsp:cNvSpPr/>
      </dsp:nvSpPr>
      <dsp:spPr>
        <a:xfrm>
          <a:off x="0" y="1569"/>
          <a:ext cx="3621024" cy="103566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1. Show them how to do it</a:t>
          </a:r>
        </a:p>
      </dsp:txBody>
      <dsp:txXfrm>
        <a:off x="50557" y="52126"/>
        <a:ext cx="3519910" cy="934552"/>
      </dsp:txXfrm>
    </dsp:sp>
    <dsp:sp modelId="{043AE543-9F22-48E8-965F-E8C016D2690E}">
      <dsp:nvSpPr>
        <dsp:cNvPr id="0" name=""/>
        <dsp:cNvSpPr/>
      </dsp:nvSpPr>
      <dsp:spPr>
        <a:xfrm rot="5400000">
          <a:off x="6425445" y="-1611835"/>
          <a:ext cx="828533" cy="6437376"/>
        </a:xfrm>
        <a:prstGeom prst="round2SameRect">
          <a:avLst/>
        </a:prstGeom>
        <a:solidFill>
          <a:schemeClr val="accent4">
            <a:tint val="40000"/>
            <a:alpha val="90000"/>
            <a:hueOff val="5430963"/>
            <a:satOff val="-25622"/>
            <a:lumOff val="-925"/>
            <a:alphaOff val="0"/>
          </a:schemeClr>
        </a:solidFill>
        <a:ln w="6350" cap="flat" cmpd="sng" algn="ctr">
          <a:solidFill>
            <a:schemeClr val="accent4">
              <a:tint val="40000"/>
              <a:alpha val="90000"/>
              <a:hueOff val="5430963"/>
              <a:satOff val="-25622"/>
              <a:lumOff val="-92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171450" lvl="1" indent="-171450" algn="ctr" defTabSz="711200">
            <a:lnSpc>
              <a:spcPct val="90000"/>
            </a:lnSpc>
            <a:spcBef>
              <a:spcPct val="0"/>
            </a:spcBef>
            <a:spcAft>
              <a:spcPct val="15000"/>
            </a:spcAft>
            <a:buNone/>
          </a:pPr>
          <a:r>
            <a:rPr lang="en-GB" sz="1600" kern="1200" dirty="0">
              <a:latin typeface="Calibri" panose="020F0502020204030204" pitchFamily="34" charset="0"/>
              <a:cs typeface="Calibri" panose="020F0502020204030204" pitchFamily="34" charset="0"/>
            </a:rPr>
            <a:t>Your child will copy you, try to make eye contact when talking to your child lots of facial expressions- smiles, sad faces, happy etc..</a:t>
          </a:r>
          <a:endParaRPr lang="en-GB" sz="1600" kern="1200" dirty="0"/>
        </a:p>
      </dsp:txBody>
      <dsp:txXfrm rot="-5400000">
        <a:off x="3621024" y="1233032"/>
        <a:ext cx="6396930" cy="747641"/>
      </dsp:txXfrm>
    </dsp:sp>
    <dsp:sp modelId="{5A4DE17E-CF0F-446A-BEC1-3FFCE03E0116}">
      <dsp:nvSpPr>
        <dsp:cNvPr id="0" name=""/>
        <dsp:cNvSpPr/>
      </dsp:nvSpPr>
      <dsp:spPr>
        <a:xfrm>
          <a:off x="0" y="1089019"/>
          <a:ext cx="3621024" cy="1035666"/>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1" kern="1200" dirty="0">
              <a:latin typeface="+mj-lt"/>
              <a:cs typeface="Calibri" panose="020F0502020204030204" pitchFamily="34" charset="0"/>
            </a:rPr>
            <a:t> 2. Help develop a positive attitude</a:t>
          </a:r>
          <a:endParaRPr lang="en-GB" sz="2900" kern="1200" dirty="0">
            <a:latin typeface="+mj-lt"/>
          </a:endParaRPr>
        </a:p>
      </dsp:txBody>
      <dsp:txXfrm>
        <a:off x="50557" y="1139576"/>
        <a:ext cx="3519910" cy="934552"/>
      </dsp:txXfrm>
    </dsp:sp>
    <dsp:sp modelId="{FAC68317-5AE1-4D97-BD11-B206C8419E11}">
      <dsp:nvSpPr>
        <dsp:cNvPr id="0" name=""/>
        <dsp:cNvSpPr/>
      </dsp:nvSpPr>
      <dsp:spPr>
        <a:xfrm rot="5400000">
          <a:off x="6425445" y="-524385"/>
          <a:ext cx="828533" cy="6437376"/>
        </a:xfrm>
        <a:prstGeom prst="round2Same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ctr" defTabSz="711200">
            <a:lnSpc>
              <a:spcPct val="90000"/>
            </a:lnSpc>
            <a:spcBef>
              <a:spcPct val="0"/>
            </a:spcBef>
            <a:spcAft>
              <a:spcPct val="15000"/>
            </a:spcAft>
            <a:buNone/>
          </a:pPr>
          <a:r>
            <a:rPr lang="en-GB" sz="1600" kern="1200" dirty="0">
              <a:latin typeface="+mj-lt"/>
            </a:rPr>
            <a:t>Talk about their interests and let them practice something they like to do e.g. football or dancing when they meet someone new they can talk about this interest.</a:t>
          </a:r>
        </a:p>
      </dsp:txBody>
      <dsp:txXfrm rot="-5400000">
        <a:off x="3621024" y="2320482"/>
        <a:ext cx="6396930" cy="747641"/>
      </dsp:txXfrm>
    </dsp:sp>
    <dsp:sp modelId="{C06E84F0-BB97-4320-8064-1395E773D976}">
      <dsp:nvSpPr>
        <dsp:cNvPr id="0" name=""/>
        <dsp:cNvSpPr/>
      </dsp:nvSpPr>
      <dsp:spPr>
        <a:xfrm>
          <a:off x="0" y="2176469"/>
          <a:ext cx="3621024" cy="1035666"/>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3.Grow interests </a:t>
          </a:r>
        </a:p>
      </dsp:txBody>
      <dsp:txXfrm>
        <a:off x="50557" y="2227026"/>
        <a:ext cx="3519910" cy="934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75574-DF11-4FBF-80EC-4248BB8FB2B8}">
      <dsp:nvSpPr>
        <dsp:cNvPr id="0" name=""/>
        <dsp:cNvSpPr/>
      </dsp:nvSpPr>
      <dsp:spPr>
        <a:xfrm rot="5400000">
          <a:off x="6425445" y="-2699285"/>
          <a:ext cx="828533" cy="6437376"/>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None/>
          </a:pPr>
          <a:r>
            <a:rPr lang="en-GB" sz="1600" kern="1200" dirty="0">
              <a:latin typeface="+mj-lt"/>
              <a:cs typeface="Calibri" panose="020F0502020204030204" pitchFamily="34" charset="0"/>
            </a:rPr>
            <a:t> You could help by role-playing opening sentences to get the chat going i.e. Hello I'm mum what's your name? They can try to continue the chat.</a:t>
          </a:r>
          <a:endParaRPr lang="en-GB" sz="1600" kern="1200" dirty="0">
            <a:latin typeface="+mj-lt"/>
          </a:endParaRPr>
        </a:p>
      </dsp:txBody>
      <dsp:txXfrm rot="-5400000">
        <a:off x="3621024" y="145582"/>
        <a:ext cx="6396930" cy="747641"/>
      </dsp:txXfrm>
    </dsp:sp>
    <dsp:sp modelId="{B4316E7F-F748-45F2-9255-E4C10901C107}">
      <dsp:nvSpPr>
        <dsp:cNvPr id="0" name=""/>
        <dsp:cNvSpPr/>
      </dsp:nvSpPr>
      <dsp:spPr>
        <a:xfrm>
          <a:off x="0" y="1569"/>
          <a:ext cx="3621024" cy="103566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4. Build on communication skills </a:t>
          </a:r>
        </a:p>
      </dsp:txBody>
      <dsp:txXfrm>
        <a:off x="50557" y="52126"/>
        <a:ext cx="3519910" cy="934552"/>
      </dsp:txXfrm>
    </dsp:sp>
    <dsp:sp modelId="{043AE543-9F22-48E8-965F-E8C016D2690E}">
      <dsp:nvSpPr>
        <dsp:cNvPr id="0" name=""/>
        <dsp:cNvSpPr/>
      </dsp:nvSpPr>
      <dsp:spPr>
        <a:xfrm rot="5400000">
          <a:off x="6425445" y="-1611835"/>
          <a:ext cx="828533" cy="6437376"/>
        </a:xfrm>
        <a:prstGeom prst="round2SameRect">
          <a:avLst/>
        </a:prstGeom>
        <a:solidFill>
          <a:schemeClr val="accent4">
            <a:tint val="40000"/>
            <a:alpha val="90000"/>
            <a:hueOff val="5430963"/>
            <a:satOff val="-25622"/>
            <a:lumOff val="-925"/>
            <a:alphaOff val="0"/>
          </a:schemeClr>
        </a:solidFill>
        <a:ln w="6350" cap="flat" cmpd="sng" algn="ctr">
          <a:solidFill>
            <a:schemeClr val="accent4">
              <a:tint val="40000"/>
              <a:alpha val="90000"/>
              <a:hueOff val="5430963"/>
              <a:satOff val="-25622"/>
              <a:lumOff val="-92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None/>
          </a:pPr>
          <a:r>
            <a:rPr lang="en-GB" sz="1600" kern="1200" dirty="0">
              <a:latin typeface="Calibri" panose="020F0502020204030204" pitchFamily="34" charset="0"/>
              <a:cs typeface="Calibri" panose="020F0502020204030204" pitchFamily="34" charset="0"/>
            </a:rPr>
            <a:t>Manners are key so it is important to teach your child to say ‘Please’ and ‘Thank you’. Show them how to greet adults and other children in different situations.</a:t>
          </a:r>
          <a:endParaRPr lang="en-GB" sz="1600" kern="1200" dirty="0"/>
        </a:p>
      </dsp:txBody>
      <dsp:txXfrm rot="-5400000">
        <a:off x="3621024" y="1233032"/>
        <a:ext cx="6396930" cy="747641"/>
      </dsp:txXfrm>
    </dsp:sp>
    <dsp:sp modelId="{5A4DE17E-CF0F-446A-BEC1-3FFCE03E0116}">
      <dsp:nvSpPr>
        <dsp:cNvPr id="0" name=""/>
        <dsp:cNvSpPr/>
      </dsp:nvSpPr>
      <dsp:spPr>
        <a:xfrm>
          <a:off x="0" y="1089019"/>
          <a:ext cx="3621024" cy="1035666"/>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5.Practice manners </a:t>
          </a:r>
        </a:p>
      </dsp:txBody>
      <dsp:txXfrm>
        <a:off x="50557" y="1139576"/>
        <a:ext cx="3519910" cy="934552"/>
      </dsp:txXfrm>
    </dsp:sp>
    <dsp:sp modelId="{FAC68317-5AE1-4D97-BD11-B206C8419E11}">
      <dsp:nvSpPr>
        <dsp:cNvPr id="0" name=""/>
        <dsp:cNvSpPr/>
      </dsp:nvSpPr>
      <dsp:spPr>
        <a:xfrm rot="5400000">
          <a:off x="6425445" y="-591910"/>
          <a:ext cx="828533" cy="6437376"/>
        </a:xfrm>
        <a:prstGeom prst="round2Same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None/>
          </a:pPr>
          <a:r>
            <a:rPr lang="en-GB" sz="1600" kern="1200" dirty="0"/>
            <a:t>Try and have as much social interaction as possible with you, family and friends. You could use social media or facetime to help your child build relationships. </a:t>
          </a:r>
        </a:p>
      </dsp:txBody>
      <dsp:txXfrm rot="-5400000">
        <a:off x="3621024" y="2252957"/>
        <a:ext cx="6396930" cy="747641"/>
      </dsp:txXfrm>
    </dsp:sp>
    <dsp:sp modelId="{C06E84F0-BB97-4320-8064-1395E773D976}">
      <dsp:nvSpPr>
        <dsp:cNvPr id="0" name=""/>
        <dsp:cNvSpPr/>
      </dsp:nvSpPr>
      <dsp:spPr>
        <a:xfrm>
          <a:off x="0" y="2176469"/>
          <a:ext cx="3621024" cy="1035666"/>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6. Boost confidence </a:t>
          </a:r>
        </a:p>
      </dsp:txBody>
      <dsp:txXfrm>
        <a:off x="50557" y="2227026"/>
        <a:ext cx="3519910" cy="934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3DC6B-D666-44EC-B5B2-5F32143761B1}">
      <dsp:nvSpPr>
        <dsp:cNvPr id="0" name=""/>
        <dsp:cNvSpPr/>
      </dsp:nvSpPr>
      <dsp:spPr>
        <a:xfrm>
          <a:off x="883732" y="0"/>
          <a:ext cx="3613506" cy="3613454"/>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Start Small</a:t>
          </a:r>
          <a:endParaRPr lang="en-GB" sz="1200" kern="1200" dirty="0"/>
        </a:p>
        <a:p>
          <a:pPr marL="0" lvl="0" indent="0" algn="ctr" defTabSz="800100">
            <a:lnSpc>
              <a:spcPct val="90000"/>
            </a:lnSpc>
            <a:spcBef>
              <a:spcPct val="0"/>
            </a:spcBef>
            <a:spcAft>
              <a:spcPct val="35000"/>
            </a:spcAft>
            <a:buNone/>
          </a:pPr>
          <a:r>
            <a:rPr lang="en-GB" sz="1800" kern="1200" dirty="0"/>
            <a:t>Notice when your child is showing an interest in getting ready or “being big” and use it to help them try things by themselves. </a:t>
          </a:r>
          <a:r>
            <a:rPr lang="en-GB" sz="1200" kern="1200" dirty="0"/>
            <a:t>.</a:t>
          </a:r>
        </a:p>
      </dsp:txBody>
      <dsp:txXfrm>
        <a:off x="1412918" y="529178"/>
        <a:ext cx="2555134" cy="2555098"/>
      </dsp:txXfrm>
    </dsp:sp>
    <dsp:sp modelId="{CC14AEEF-AA06-4F7D-A2C0-61CC653FF7AF}">
      <dsp:nvSpPr>
        <dsp:cNvPr id="0" name=""/>
        <dsp:cNvSpPr/>
      </dsp:nvSpPr>
      <dsp:spPr>
        <a:xfrm>
          <a:off x="2104262" y="2487988"/>
          <a:ext cx="3613506" cy="3613454"/>
        </a:xfrm>
        <a:prstGeom prst="ellipse">
          <a:avLst/>
        </a:prstGeom>
        <a:solidFill>
          <a:schemeClr val="accent4">
            <a:alpha val="50000"/>
            <a:hueOff val="4900445"/>
            <a:satOff val="-20388"/>
            <a:lumOff val="480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Practice, Practice, Practice</a:t>
          </a:r>
        </a:p>
        <a:p>
          <a:pPr marL="0" lvl="0" indent="0" algn="ctr" defTabSz="711200">
            <a:lnSpc>
              <a:spcPct val="90000"/>
            </a:lnSpc>
            <a:spcBef>
              <a:spcPct val="0"/>
            </a:spcBef>
            <a:spcAft>
              <a:spcPct val="35000"/>
            </a:spcAft>
            <a:buNone/>
          </a:pPr>
          <a:r>
            <a:rPr lang="en-GB" sz="1800" b="0" kern="1200" dirty="0">
              <a:latin typeface="+mj-lt"/>
            </a:rPr>
            <a:t>Step back and let them try. They might get it wrong the first 5 times, but if they keep trying and with a little help in the right direction they will get there. </a:t>
          </a:r>
        </a:p>
      </dsp:txBody>
      <dsp:txXfrm>
        <a:off x="2633448" y="3017166"/>
        <a:ext cx="2555134" cy="2555098"/>
      </dsp:txXfrm>
    </dsp:sp>
    <dsp:sp modelId="{FBF28834-8052-4201-9919-2EEF0A41B236}">
      <dsp:nvSpPr>
        <dsp:cNvPr id="0" name=""/>
        <dsp:cNvSpPr/>
      </dsp:nvSpPr>
      <dsp:spPr>
        <a:xfrm>
          <a:off x="4404476" y="-78014"/>
          <a:ext cx="3945948" cy="3925512"/>
        </a:xfrm>
        <a:prstGeom prst="ellipse">
          <a:avLst/>
        </a:prstGeom>
        <a:solidFill>
          <a:schemeClr val="accent4">
            <a:alpha val="50000"/>
            <a:hueOff val="9800891"/>
            <a:satOff val="-40777"/>
            <a:lumOff val="9608"/>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Let your child do things for themselves</a:t>
          </a:r>
        </a:p>
        <a:p>
          <a:pPr marL="0" lvl="0" indent="0" algn="ctr" defTabSz="711200">
            <a:lnSpc>
              <a:spcPct val="90000"/>
            </a:lnSpc>
            <a:spcBef>
              <a:spcPct val="0"/>
            </a:spcBef>
            <a:spcAft>
              <a:spcPct val="35000"/>
            </a:spcAft>
            <a:buNone/>
          </a:pPr>
          <a:r>
            <a:rPr lang="en-GB" sz="1800" kern="1200" dirty="0"/>
            <a:t>It’s easier to do things for them for quickness but in school there are less adults. Therefore let them practice pouring milk, tidying their plate away and changing their shoes all on their own</a:t>
          </a:r>
          <a:r>
            <a:rPr lang="en-GB" sz="1200" kern="1200" dirty="0"/>
            <a:t>. </a:t>
          </a:r>
        </a:p>
      </dsp:txBody>
      <dsp:txXfrm>
        <a:off x="4982347" y="496864"/>
        <a:ext cx="2790206" cy="2775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080C-7D84-4563-A275-B93467EBCC45}">
      <dsp:nvSpPr>
        <dsp:cNvPr id="0" name=""/>
        <dsp:cNvSpPr/>
      </dsp:nvSpPr>
      <dsp:spPr>
        <a:xfrm>
          <a:off x="55537" y="0"/>
          <a:ext cx="2476500" cy="97728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sz="2700" b="1" kern="1200" dirty="0">
              <a:latin typeface="+mj-lt"/>
            </a:rPr>
            <a:t>Bricks and boxes</a:t>
          </a:r>
          <a:endParaRPr lang="en-GB" sz="2700" kern="1200" dirty="0"/>
        </a:p>
      </dsp:txBody>
      <dsp:txXfrm>
        <a:off x="55537" y="0"/>
        <a:ext cx="2476500" cy="977287"/>
      </dsp:txXfrm>
    </dsp:sp>
    <dsp:sp modelId="{B1190DF9-C3EB-408F-A7FB-67AC9D732439}">
      <dsp:nvSpPr>
        <dsp:cNvPr id="0" name=""/>
        <dsp:cNvSpPr/>
      </dsp:nvSpPr>
      <dsp:spPr>
        <a:xfrm>
          <a:off x="119257" y="1020410"/>
          <a:ext cx="2476500" cy="250138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None/>
          </a:pPr>
          <a:r>
            <a:rPr lang="en-GB" sz="1800" b="0" kern="1200" dirty="0">
              <a:latin typeface="+mj-lt"/>
            </a:rPr>
            <a:t>Build a wall of bricks and a wall of boxes, say ready steady boxes, (knock boxes over) or ready steady bricks (knock bricks down).</a:t>
          </a:r>
        </a:p>
      </dsp:txBody>
      <dsp:txXfrm>
        <a:off x="119257" y="1020410"/>
        <a:ext cx="2476500" cy="2501381"/>
      </dsp:txXfrm>
    </dsp:sp>
    <dsp:sp modelId="{030FE194-8A58-4A28-97B9-5F257ED4D623}">
      <dsp:nvSpPr>
        <dsp:cNvPr id="0" name=""/>
        <dsp:cNvSpPr/>
      </dsp:nvSpPr>
      <dsp:spPr>
        <a:xfrm>
          <a:off x="2653459" y="0"/>
          <a:ext cx="2476500" cy="977287"/>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sz="2700" b="1" kern="1200" dirty="0">
              <a:latin typeface="+mj-lt"/>
            </a:rPr>
            <a:t>Books</a:t>
          </a:r>
          <a:r>
            <a:rPr lang="en-GB" sz="2700" kern="1200" dirty="0"/>
            <a:t> </a:t>
          </a:r>
        </a:p>
      </dsp:txBody>
      <dsp:txXfrm>
        <a:off x="2653459" y="0"/>
        <a:ext cx="2476500" cy="977287"/>
      </dsp:txXfrm>
    </dsp:sp>
    <dsp:sp modelId="{24E8A44D-32B1-4A64-92A1-E22B3BF2924C}">
      <dsp:nvSpPr>
        <dsp:cNvPr id="0" name=""/>
        <dsp:cNvSpPr/>
      </dsp:nvSpPr>
      <dsp:spPr>
        <a:xfrm>
          <a:off x="2678522" y="1046925"/>
          <a:ext cx="2476500" cy="2501381"/>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None/>
          </a:pPr>
          <a:r>
            <a:rPr lang="en-GB" sz="1800" b="0" kern="1200" dirty="0">
              <a:latin typeface="+mj-lt"/>
            </a:rPr>
            <a:t>Use interactive books to gain interest in books, lifting flaps, sound buttons or puppets inside. Look at pictures talk about what is happening in them. Read the story gradually.</a:t>
          </a:r>
        </a:p>
      </dsp:txBody>
      <dsp:txXfrm>
        <a:off x="2678522" y="1046925"/>
        <a:ext cx="2476500" cy="2501381"/>
      </dsp:txXfrm>
    </dsp:sp>
    <dsp:sp modelId="{2B962E64-D1E5-46D3-A353-77D787038368}">
      <dsp:nvSpPr>
        <dsp:cNvPr id="0" name=""/>
        <dsp:cNvSpPr/>
      </dsp:nvSpPr>
      <dsp:spPr>
        <a:xfrm>
          <a:off x="5251382" y="0"/>
          <a:ext cx="2476500" cy="977287"/>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sz="2700" b="1" kern="1200" dirty="0">
              <a:latin typeface="+mj-lt"/>
            </a:rPr>
            <a:t>Sing action songs</a:t>
          </a:r>
          <a:endParaRPr lang="en-GB" sz="2700" kern="1200" dirty="0">
            <a:latin typeface="+mj-lt"/>
          </a:endParaRPr>
        </a:p>
      </dsp:txBody>
      <dsp:txXfrm>
        <a:off x="5251382" y="0"/>
        <a:ext cx="2476500" cy="977287"/>
      </dsp:txXfrm>
    </dsp:sp>
    <dsp:sp modelId="{8CABFD54-F087-4ECB-958A-0E8ADB6D29B5}">
      <dsp:nvSpPr>
        <dsp:cNvPr id="0" name=""/>
        <dsp:cNvSpPr/>
      </dsp:nvSpPr>
      <dsp:spPr>
        <a:xfrm>
          <a:off x="5277906" y="1029966"/>
          <a:ext cx="2476500" cy="2501381"/>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None/>
          </a:pPr>
          <a:r>
            <a:rPr lang="en-GB" sz="1800" b="0" kern="1200" dirty="0">
              <a:latin typeface="+mj-lt"/>
            </a:rPr>
            <a:t>‘Wheels on the Bus’, ‘Head, Shoulders’, ‘Wind the bobbin up’, </a:t>
          </a:r>
        </a:p>
        <a:p>
          <a:pPr marL="171450" lvl="1" indent="-171450" algn="ctr" defTabSz="800100">
            <a:lnSpc>
              <a:spcPct val="90000"/>
            </a:lnSpc>
            <a:spcBef>
              <a:spcPct val="0"/>
            </a:spcBef>
            <a:spcAft>
              <a:spcPct val="15000"/>
            </a:spcAft>
            <a:buNone/>
          </a:pPr>
          <a:r>
            <a:rPr lang="en-GB" sz="1800" b="0" kern="1200" dirty="0">
              <a:latin typeface="+mj-lt"/>
            </a:rPr>
            <a:t>‘Incy Wincey spider’, etc. </a:t>
          </a:r>
        </a:p>
      </dsp:txBody>
      <dsp:txXfrm>
        <a:off x="5277906" y="1029966"/>
        <a:ext cx="2476500" cy="25013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DFD0-5259-4B59-9C6F-9396DAB14B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541544-4572-467C-91BC-1D8F07301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A8178B-1041-4B9F-B7E3-93D27F932D84}"/>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5" name="Footer Placeholder 4">
            <a:extLst>
              <a:ext uri="{FF2B5EF4-FFF2-40B4-BE49-F238E27FC236}">
                <a16:creationId xmlns:a16="http://schemas.microsoft.com/office/drawing/2014/main" id="{10575938-9585-4F82-86EB-E2C93AF54E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4081D-A94E-416B-A887-01F0F0B6EE0C}"/>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245480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532B-37E3-4EE0-A5D0-719B30BC9E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89FBE4-9932-4539-946F-6EC42D4E12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EA0171-DCFA-4A67-A562-2846DA1B2352}"/>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5" name="Footer Placeholder 4">
            <a:extLst>
              <a:ext uri="{FF2B5EF4-FFF2-40B4-BE49-F238E27FC236}">
                <a16:creationId xmlns:a16="http://schemas.microsoft.com/office/drawing/2014/main" id="{FA468227-E6AC-4D49-AA10-F573CB8C8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CDA9AF-0ADA-4B6B-8A7C-5AC8773678E0}"/>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215336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378E2-4391-4AB4-8928-2CB85A077B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3E96BE-03CB-4EC2-AA22-957FC5A23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51A5E5-F48D-4BA5-A266-A35B34E51E7A}"/>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5" name="Footer Placeholder 4">
            <a:extLst>
              <a:ext uri="{FF2B5EF4-FFF2-40B4-BE49-F238E27FC236}">
                <a16:creationId xmlns:a16="http://schemas.microsoft.com/office/drawing/2014/main" id="{F3ACBE3D-0314-4208-AD70-7614F9FE39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A5196-1C55-460B-AFF2-B20781B40190}"/>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77543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6B332-1270-4636-AAD7-9FB5E9A6BA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2C57C9-8C14-4394-9C8C-A89A7B2DB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7A9ACE-0B87-465B-B084-4AFFBAE02C0D}"/>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5" name="Footer Placeholder 4">
            <a:extLst>
              <a:ext uri="{FF2B5EF4-FFF2-40B4-BE49-F238E27FC236}">
                <a16:creationId xmlns:a16="http://schemas.microsoft.com/office/drawing/2014/main" id="{E9279D8E-AF2A-4F22-A684-42422C743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ED05C-89B9-4D87-B999-B8DC229C9842}"/>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366378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6BB5-3C62-4EDD-AE61-D220A1AFEB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1F2F8B-CB54-4F40-B6CF-D90597976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A3688E-6268-4511-8052-3BFB74F21AD1}"/>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5" name="Footer Placeholder 4">
            <a:extLst>
              <a:ext uri="{FF2B5EF4-FFF2-40B4-BE49-F238E27FC236}">
                <a16:creationId xmlns:a16="http://schemas.microsoft.com/office/drawing/2014/main" id="{2691FD34-8F4C-4837-85D0-C3ECFBCDAB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F672BD-34C6-43E6-A1ED-A54CDB9D9898}"/>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217140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857-AB43-4500-BCC0-C4C34795C2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8C579D-F358-422D-8356-A1A74B20D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3B2C15-FE89-465A-900A-9FFB33924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F2F43F-CDA9-4EA5-9829-24F4F28710CF}"/>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6" name="Footer Placeholder 5">
            <a:extLst>
              <a:ext uri="{FF2B5EF4-FFF2-40B4-BE49-F238E27FC236}">
                <a16:creationId xmlns:a16="http://schemas.microsoft.com/office/drawing/2014/main" id="{837340FC-511E-4BDA-B5CA-D70E34ABB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09C6C8-60A8-4F99-BAFF-756C33D3E8AE}"/>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36606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F8C2-87C2-4384-B018-440C5A56A1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CF8D0B-F565-40CE-A4FF-9A275A57F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502112-C053-4B9B-B290-2711F6527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9D0EE1-C1ED-446A-915D-2DCDE679CA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ADF8-5ACF-42A4-B587-951244ABBA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E2973-7FE0-4F29-8B08-7FB49FEF60AF}"/>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8" name="Footer Placeholder 7">
            <a:extLst>
              <a:ext uri="{FF2B5EF4-FFF2-40B4-BE49-F238E27FC236}">
                <a16:creationId xmlns:a16="http://schemas.microsoft.com/office/drawing/2014/main" id="{A8280E48-0A80-4BAB-85CE-143C0735B1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92353B-FFEB-4D9D-899B-1D9D127418E8}"/>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221749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B00E-038D-449E-B238-AB2CA04506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B2E204-9186-4C04-9478-6ADE08E15165}"/>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4" name="Footer Placeholder 3">
            <a:extLst>
              <a:ext uri="{FF2B5EF4-FFF2-40B4-BE49-F238E27FC236}">
                <a16:creationId xmlns:a16="http://schemas.microsoft.com/office/drawing/2014/main" id="{76B217A3-B021-42BE-AC89-A658FA9C2A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6292B0-1381-484C-BA63-702F768D5BDB}"/>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149314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74518-D6B3-43B8-A538-5F334DCFA44D}"/>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3" name="Footer Placeholder 2">
            <a:extLst>
              <a:ext uri="{FF2B5EF4-FFF2-40B4-BE49-F238E27FC236}">
                <a16:creationId xmlns:a16="http://schemas.microsoft.com/office/drawing/2014/main" id="{0E488574-0176-4E20-B0B6-A310CB280A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673E21-5D36-4A94-BF71-CDAF3ED51718}"/>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380219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CCF7-C24E-41ED-8D00-CC60178F6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443A19-1B15-424A-8C02-85F7BD7859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B6A04F-BDF2-4647-B846-99B66B8C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86FBB-EF22-49FE-AAD4-B90888D4C65C}"/>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6" name="Footer Placeholder 5">
            <a:extLst>
              <a:ext uri="{FF2B5EF4-FFF2-40B4-BE49-F238E27FC236}">
                <a16:creationId xmlns:a16="http://schemas.microsoft.com/office/drawing/2014/main" id="{84236220-78C8-407B-82E6-A98655E7AA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50DCDF-5714-4F57-8DE8-40B97B9B2500}"/>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45617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63C9-5842-43A9-899A-B79518CAE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E74FEE-B3B3-41DE-9913-1AB85B596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F3AED0-B650-4A11-963F-FA88728FF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8FF7-5202-4E5E-B49A-CEB9B3DA217C}"/>
              </a:ext>
            </a:extLst>
          </p:cNvPr>
          <p:cNvSpPr>
            <a:spLocks noGrp="1"/>
          </p:cNvSpPr>
          <p:nvPr>
            <p:ph type="dt" sz="half" idx="10"/>
          </p:nvPr>
        </p:nvSpPr>
        <p:spPr/>
        <p:txBody>
          <a:bodyPr/>
          <a:lstStyle/>
          <a:p>
            <a:fld id="{52FB5977-95E8-4981-A648-13CCD55993F9}" type="datetimeFigureOut">
              <a:rPr lang="en-GB" smtClean="0"/>
              <a:t>10/06/2020</a:t>
            </a:fld>
            <a:endParaRPr lang="en-GB"/>
          </a:p>
        </p:txBody>
      </p:sp>
      <p:sp>
        <p:nvSpPr>
          <p:cNvPr id="6" name="Footer Placeholder 5">
            <a:extLst>
              <a:ext uri="{FF2B5EF4-FFF2-40B4-BE49-F238E27FC236}">
                <a16:creationId xmlns:a16="http://schemas.microsoft.com/office/drawing/2014/main" id="{12F0CB30-F41E-4DEF-927B-5B5F65F3B8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9AC17A-22FE-489F-BBC6-B271C7AE07FD}"/>
              </a:ext>
            </a:extLst>
          </p:cNvPr>
          <p:cNvSpPr>
            <a:spLocks noGrp="1"/>
          </p:cNvSpPr>
          <p:nvPr>
            <p:ph type="sldNum" sz="quarter" idx="12"/>
          </p:nvPr>
        </p:nvSpPr>
        <p:spPr/>
        <p:txBody>
          <a:bodyPr/>
          <a:lstStyle/>
          <a:p>
            <a:fld id="{FFFCA324-6C07-4276-A311-B77B61846830}" type="slidenum">
              <a:rPr lang="en-GB" smtClean="0"/>
              <a:t>‹#›</a:t>
            </a:fld>
            <a:endParaRPr lang="en-GB"/>
          </a:p>
        </p:txBody>
      </p:sp>
    </p:spTree>
    <p:extLst>
      <p:ext uri="{BB962C8B-B14F-4D97-AF65-F5344CB8AC3E}">
        <p14:creationId xmlns:p14="http://schemas.microsoft.com/office/powerpoint/2010/main" val="358308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AA82D-20FA-4955-9F05-B5E4EF9B4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552F84-14CD-4A02-9B95-FA2BB70544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852747-5B7D-49E7-B9D9-1737B6F3C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B5977-95E8-4981-A648-13CCD55993F9}" type="datetimeFigureOut">
              <a:rPr lang="en-GB" smtClean="0"/>
              <a:t>10/06/2020</a:t>
            </a:fld>
            <a:endParaRPr lang="en-GB"/>
          </a:p>
        </p:txBody>
      </p:sp>
      <p:sp>
        <p:nvSpPr>
          <p:cNvPr id="5" name="Footer Placeholder 4">
            <a:extLst>
              <a:ext uri="{FF2B5EF4-FFF2-40B4-BE49-F238E27FC236}">
                <a16:creationId xmlns:a16="http://schemas.microsoft.com/office/drawing/2014/main" id="{28F5B437-875F-4D30-9108-FEE120FA3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5229C8-B15C-41C6-BDBD-6DF2D0A2A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CA324-6C07-4276-A311-B77B61846830}" type="slidenum">
              <a:rPr lang="en-GB" smtClean="0"/>
              <a:t>‹#›</a:t>
            </a:fld>
            <a:endParaRPr lang="en-GB"/>
          </a:p>
        </p:txBody>
      </p:sp>
    </p:spTree>
    <p:extLst>
      <p:ext uri="{BB962C8B-B14F-4D97-AF65-F5344CB8AC3E}">
        <p14:creationId xmlns:p14="http://schemas.microsoft.com/office/powerpoint/2010/main" val="24024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4.xml"/><Relationship Id="rId7" Type="http://schemas.openxmlformats.org/officeDocument/2006/relationships/image" Target="../media/image3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hyperlink" Target="https://www.google.co.uk/url?sa=i&amp;url=https%3A%2F%2Fwww.shutterstock.com%2Fsearch%2Ftouching%2Bhead&amp;psig=AOvVaw3wnALgziD1yvx1dRFDUzzE&amp;ust=1587547948686000&amp;source=images&amp;cd=vfe&amp;ved=0CAIQjRxqFwoTCICyvI-b-egCFQAAAAAdAAAAABA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uk/url?sa=i&amp;url=https%3A%2F%2Fwww.shutterstock.com%2Fsearch%2Fchild%2Bshopping&amp;psig=AOvVaw24WLRYxPstXTUv37tys-2t&amp;ust=1587718491274000&amp;source=images&amp;cd=vfe&amp;ved=0CAIQjRxqFwoTCPi1qbiW_ugCFQAAAAAdAAAAABAE" TargetMode="External"/><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tD6e3rxL9Is" TargetMode="External"/><Relationship Id="rId13" Type="http://schemas.openxmlformats.org/officeDocument/2006/relationships/hyperlink" Target="https://www.home-start.org.uk/Pages/Category/big-hopes-big-future" TargetMode="External"/><Relationship Id="rId3" Type="http://schemas.openxmlformats.org/officeDocument/2006/relationships/hyperlink" Target="https://www.youtube.com/watch?v=0-NhjfJ_RZI" TargetMode="External"/><Relationship Id="rId7" Type="http://schemas.openxmlformats.org/officeDocument/2006/relationships/hyperlink" Target="https://www.youtube.com/watch?v=xJBk9mJwkeI" TargetMode="External"/><Relationship Id="rId12" Type="http://schemas.openxmlformats.org/officeDocument/2006/relationships/hyperlink" Target="https://www.bbc.co.uk/teach/starting-primary-school/zvbthbk" TargetMode="External"/><Relationship Id="rId2" Type="http://schemas.openxmlformats.org/officeDocument/2006/relationships/hyperlink" Target="https://www.youtube.com/watch?v=kAo4-2UzgPo" TargetMode="External"/><Relationship Id="rId16"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hyperlink" Target="https://www.youtube.com/watch?v=0F2dNzIf4jo" TargetMode="External"/><Relationship Id="rId11" Type="http://schemas.openxmlformats.org/officeDocument/2006/relationships/hyperlink" Target="https://www.booktrust.org.uk/news-and-features/features/2017/july/tips-for-talking-about-drawing-with-children/" TargetMode="External"/><Relationship Id="rId5" Type="http://schemas.openxmlformats.org/officeDocument/2006/relationships/hyperlink" Target="https://www.youtube.com/watch?v=2E72TZy0LNo" TargetMode="External"/><Relationship Id="rId15" Type="http://schemas.openxmlformats.org/officeDocument/2006/relationships/hyperlink" Target="https://www.bbc.co.uk/mediacentre/latestnews/2020/cbeebies-mindulness-app" TargetMode="External"/><Relationship Id="rId10" Type="http://schemas.openxmlformats.org/officeDocument/2006/relationships/hyperlink" Target="https://minds-in-bloom.com/8-questions-to-ask-children-about-their/" TargetMode="External"/><Relationship Id="rId4" Type="http://schemas.openxmlformats.org/officeDocument/2006/relationships/hyperlink" Target="https://www.youtube.com/watch?v=01WM87zeIzY" TargetMode="External"/><Relationship Id="rId9" Type="http://schemas.openxmlformats.org/officeDocument/2006/relationships/hyperlink" Target="https://www.bbc.co.uk/bitesize/articles/zmmgrj6" TargetMode="External"/><Relationship Id="rId14" Type="http://schemas.openxmlformats.org/officeDocument/2006/relationships/hyperlink" Target="https://www.parentingacrossscotland.org/news-events/posts/how-well-do-we-prepare-young-children-for-the-move-to-primary-schoo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E2D8-C29F-4061-9289-8BC1185B1823}"/>
              </a:ext>
            </a:extLst>
          </p:cNvPr>
          <p:cNvSpPr>
            <a:spLocks noGrp="1"/>
          </p:cNvSpPr>
          <p:nvPr>
            <p:ph type="ctrTitle"/>
          </p:nvPr>
        </p:nvSpPr>
        <p:spPr>
          <a:xfrm>
            <a:off x="870204" y="606564"/>
            <a:ext cx="10451592" cy="1325563"/>
          </a:xfrm>
        </p:spPr>
        <p:txBody>
          <a:bodyPr vert="horz" lIns="91440" tIns="45720" rIns="91440" bIns="45720" rtlCol="0" anchor="ctr">
            <a:normAutofit fontScale="90000"/>
          </a:bodyPr>
          <a:lstStyle/>
          <a:p>
            <a:pPr algn="l"/>
            <a:r>
              <a:rPr lang="en-US" sz="4400" kern="1200" dirty="0">
                <a:solidFill>
                  <a:schemeClr val="tx1"/>
                </a:solidFill>
                <a:latin typeface="+mj-lt"/>
                <a:ea typeface="+mj-ea"/>
                <a:cs typeface="+mj-cs"/>
              </a:rPr>
              <a:t>Preparing for Primary 1</a:t>
            </a:r>
            <a:br>
              <a:rPr lang="en-US" sz="4400" kern="1200" dirty="0">
                <a:solidFill>
                  <a:schemeClr val="tx1"/>
                </a:solidFill>
                <a:latin typeface="+mj-lt"/>
                <a:ea typeface="+mj-ea"/>
                <a:cs typeface="+mj-cs"/>
              </a:rPr>
            </a:br>
            <a:r>
              <a:rPr lang="en-US" sz="4400" dirty="0"/>
              <a:t>Guide for parents – Social, emotional and personal skills </a:t>
            </a:r>
            <a:endParaRPr lang="en-US" sz="4400" kern="1200" dirty="0">
              <a:solidFill>
                <a:schemeClr val="tx1"/>
              </a:solidFill>
              <a:latin typeface="+mj-lt"/>
              <a:ea typeface="+mj-ea"/>
              <a:cs typeface="+mj-cs"/>
            </a:endParaRPr>
          </a:p>
        </p:txBody>
      </p:sp>
      <p:pic>
        <p:nvPicPr>
          <p:cNvPr id="9" name="Picture 8" descr="A picture containing toy, doll, clock, drawing&#10;&#10;Description automatically generated">
            <a:extLst>
              <a:ext uri="{FF2B5EF4-FFF2-40B4-BE49-F238E27FC236}">
                <a16:creationId xmlns:a16="http://schemas.microsoft.com/office/drawing/2014/main" id="{BBCB40E7-A000-4CB5-84E0-52DCA3909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427288"/>
            <a:ext cx="5045075" cy="3535363"/>
          </a:xfrm>
          <a:prstGeom prst="rect">
            <a:avLst/>
          </a:prstGeom>
        </p:spPr>
      </p:pic>
      <p:pic>
        <p:nvPicPr>
          <p:cNvPr id="10" name="Picture 9">
            <a:extLst>
              <a:ext uri="{FF2B5EF4-FFF2-40B4-BE49-F238E27FC236}">
                <a16:creationId xmlns:a16="http://schemas.microsoft.com/office/drawing/2014/main" id="{8E81646E-1FAA-4854-B08F-8BEC251A87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913" y="2427288"/>
            <a:ext cx="4656138" cy="3535363"/>
          </a:xfrm>
          <a:prstGeom prst="rect">
            <a:avLst/>
          </a:prstGeom>
        </p:spPr>
      </p:pic>
    </p:spTree>
    <p:extLst>
      <p:ext uri="{BB962C8B-B14F-4D97-AF65-F5344CB8AC3E}">
        <p14:creationId xmlns:p14="http://schemas.microsoft.com/office/powerpoint/2010/main" val="42650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oy&#10;&#10;Description automatically generated">
            <a:extLst>
              <a:ext uri="{FF2B5EF4-FFF2-40B4-BE49-F238E27FC236}">
                <a16:creationId xmlns:a16="http://schemas.microsoft.com/office/drawing/2014/main" id="{F2F69BDD-0073-45C4-AB95-0F239D871D3D}"/>
              </a:ext>
            </a:extLst>
          </p:cNvPr>
          <p:cNvPicPr>
            <a:picLocks noChangeAspect="1"/>
          </p:cNvPicPr>
          <p:nvPr/>
        </p:nvPicPr>
        <p:blipFill rotWithShape="1">
          <a:blip r:embed="rId2">
            <a:extLst>
              <a:ext uri="{28A0092B-C50C-407E-A947-70E740481C1C}">
                <a14:useLocalDpi xmlns:a14="http://schemas.microsoft.com/office/drawing/2010/main" val="0"/>
              </a:ext>
            </a:extLst>
          </a:blip>
          <a:srcRect b="7980"/>
          <a:stretch/>
        </p:blipFill>
        <p:spPr>
          <a:xfrm>
            <a:off x="215984" y="639288"/>
            <a:ext cx="1834346" cy="1119221"/>
          </a:xfrm>
          <a:prstGeom prst="rect">
            <a:avLst/>
          </a:prstGeom>
        </p:spPr>
      </p:pic>
      <p:pic>
        <p:nvPicPr>
          <p:cNvPr id="9" name="Picture 8">
            <a:extLst>
              <a:ext uri="{FF2B5EF4-FFF2-40B4-BE49-F238E27FC236}">
                <a16:creationId xmlns:a16="http://schemas.microsoft.com/office/drawing/2014/main" id="{0AE96221-2163-43C1-8458-E2D4F5038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330" y="1453968"/>
            <a:ext cx="1702578" cy="1145529"/>
          </a:xfrm>
          <a:prstGeom prst="rect">
            <a:avLst/>
          </a:prstGeom>
        </p:spPr>
      </p:pic>
      <p:sp>
        <p:nvSpPr>
          <p:cNvPr id="6" name="Title 1">
            <a:extLst>
              <a:ext uri="{FF2B5EF4-FFF2-40B4-BE49-F238E27FC236}">
                <a16:creationId xmlns:a16="http://schemas.microsoft.com/office/drawing/2014/main" id="{E991AF74-8414-4B83-A2C7-E42CB8F0165F}"/>
              </a:ext>
            </a:extLst>
          </p:cNvPr>
          <p:cNvSpPr>
            <a:spLocks noGrp="1"/>
          </p:cNvSpPr>
          <p:nvPr>
            <p:ph type="title"/>
          </p:nvPr>
        </p:nvSpPr>
        <p:spPr>
          <a:xfrm>
            <a:off x="435130" y="65709"/>
            <a:ext cx="12160618" cy="563354"/>
          </a:xfrm>
        </p:spPr>
        <p:txBody>
          <a:bodyPr>
            <a:noAutofit/>
          </a:bodyPr>
          <a:lstStyle/>
          <a:p>
            <a:r>
              <a:rPr lang="en-GB" sz="3200" u="sng" dirty="0"/>
              <a:t>Role play and drawing to support self-confidence and self-awareness </a:t>
            </a:r>
          </a:p>
        </p:txBody>
      </p:sp>
      <p:sp>
        <p:nvSpPr>
          <p:cNvPr id="10" name="TextBox 9">
            <a:extLst>
              <a:ext uri="{FF2B5EF4-FFF2-40B4-BE49-F238E27FC236}">
                <a16:creationId xmlns:a16="http://schemas.microsoft.com/office/drawing/2014/main" id="{C1840BBF-7D8B-4F62-B683-9E1FA4B1D143}"/>
              </a:ext>
            </a:extLst>
          </p:cNvPr>
          <p:cNvSpPr txBox="1"/>
          <p:nvPr/>
        </p:nvSpPr>
        <p:spPr>
          <a:xfrm>
            <a:off x="4084146" y="730253"/>
            <a:ext cx="7891870" cy="1292662"/>
          </a:xfrm>
          <a:prstGeom prst="rect">
            <a:avLst/>
          </a:prstGeom>
          <a:noFill/>
        </p:spPr>
        <p:txBody>
          <a:bodyPr wrap="square" rtlCol="0">
            <a:spAutoFit/>
          </a:bodyPr>
          <a:lstStyle/>
          <a:p>
            <a:pPr algn="ctr"/>
            <a:r>
              <a:rPr lang="en-GB" sz="2400" b="1" dirty="0">
                <a:latin typeface="+mj-lt"/>
              </a:rPr>
              <a:t>Role play </a:t>
            </a:r>
            <a:endParaRPr lang="en-GB" sz="2400" dirty="0">
              <a:latin typeface="+mj-lt"/>
            </a:endParaRPr>
          </a:p>
          <a:p>
            <a:pPr algn="ctr"/>
            <a:r>
              <a:rPr lang="en-GB" dirty="0">
                <a:latin typeface="+mj-lt"/>
              </a:rPr>
              <a:t>Let your child play with lots of real clothes. Let them try to put the things on by themselves. If you have anything with zips, buttons or poppers it’s good practice for school.</a:t>
            </a:r>
          </a:p>
        </p:txBody>
      </p:sp>
      <p:sp>
        <p:nvSpPr>
          <p:cNvPr id="12" name="Rectangle 11">
            <a:extLst>
              <a:ext uri="{FF2B5EF4-FFF2-40B4-BE49-F238E27FC236}">
                <a16:creationId xmlns:a16="http://schemas.microsoft.com/office/drawing/2014/main" id="{0D028E52-BEC8-4549-BC12-49D3F8CE90B6}"/>
              </a:ext>
            </a:extLst>
          </p:cNvPr>
          <p:cNvSpPr/>
          <p:nvPr/>
        </p:nvSpPr>
        <p:spPr>
          <a:xfrm>
            <a:off x="1271361" y="2770202"/>
            <a:ext cx="6917633" cy="954107"/>
          </a:xfrm>
          <a:prstGeom prst="rect">
            <a:avLst/>
          </a:prstGeom>
        </p:spPr>
        <p:txBody>
          <a:bodyPr wrap="square">
            <a:spAutoFit/>
          </a:bodyPr>
          <a:lstStyle/>
          <a:p>
            <a:pPr algn="ctr"/>
            <a:r>
              <a:rPr lang="en-GB" sz="2000" b="1" dirty="0">
                <a:latin typeface="+mj-lt"/>
              </a:rPr>
              <a:t>Drawing</a:t>
            </a:r>
            <a:r>
              <a:rPr lang="en-GB" dirty="0">
                <a:latin typeface="+mj-lt"/>
              </a:rPr>
              <a:t>- Using a range of writing tools and surfaces is good for building pencil control. Asking your child to talk about their picture is a good way to develop their confidence, listening and talking skills.</a:t>
            </a:r>
          </a:p>
        </p:txBody>
      </p:sp>
      <p:pic>
        <p:nvPicPr>
          <p:cNvPr id="13" name="img">
            <a:extLst>
              <a:ext uri="{FF2B5EF4-FFF2-40B4-BE49-F238E27FC236}">
                <a16:creationId xmlns:a16="http://schemas.microsoft.com/office/drawing/2014/main" id="{12B9B6DC-831D-49A8-BA2F-A2E956A1154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951" y="2687459"/>
            <a:ext cx="1975195" cy="1119595"/>
          </a:xfrm>
          <a:prstGeom prst="rect">
            <a:avLst/>
          </a:prstGeom>
          <a:noFill/>
          <a:ln>
            <a:noFill/>
          </a:ln>
        </p:spPr>
      </p:pic>
      <p:pic>
        <p:nvPicPr>
          <p:cNvPr id="14" name="img">
            <a:extLst>
              <a:ext uri="{FF2B5EF4-FFF2-40B4-BE49-F238E27FC236}">
                <a16:creationId xmlns:a16="http://schemas.microsoft.com/office/drawing/2014/main" id="{B5AB3F68-84CA-4C0F-B271-E4119627013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39883" y="3895014"/>
            <a:ext cx="1975195" cy="1146453"/>
          </a:xfrm>
          <a:prstGeom prst="rect">
            <a:avLst/>
          </a:prstGeom>
          <a:noFill/>
          <a:ln>
            <a:noFill/>
          </a:ln>
        </p:spPr>
      </p:pic>
      <p:sp>
        <p:nvSpPr>
          <p:cNvPr id="15" name="TextBox 14">
            <a:extLst>
              <a:ext uri="{FF2B5EF4-FFF2-40B4-BE49-F238E27FC236}">
                <a16:creationId xmlns:a16="http://schemas.microsoft.com/office/drawing/2014/main" id="{E1822A07-BEB3-4FE6-8FF1-E401F6783341}"/>
              </a:ext>
            </a:extLst>
          </p:cNvPr>
          <p:cNvSpPr txBox="1"/>
          <p:nvPr/>
        </p:nvSpPr>
        <p:spPr>
          <a:xfrm>
            <a:off x="69097" y="5099490"/>
            <a:ext cx="4293705" cy="1600438"/>
          </a:xfrm>
          <a:prstGeom prst="rect">
            <a:avLst/>
          </a:prstGeom>
          <a:noFill/>
        </p:spPr>
        <p:txBody>
          <a:bodyPr wrap="square" rtlCol="0">
            <a:spAutoFit/>
          </a:bodyPr>
          <a:lstStyle/>
          <a:p>
            <a:r>
              <a:rPr lang="en-GB" b="1" u="sng" dirty="0">
                <a:latin typeface="+mj-lt"/>
              </a:rPr>
              <a:t>Talk to your child about their drawing</a:t>
            </a:r>
          </a:p>
          <a:p>
            <a:endParaRPr lang="en-GB" sz="1600" b="1" u="sng" dirty="0">
              <a:latin typeface="+mj-lt"/>
            </a:endParaRPr>
          </a:p>
          <a:p>
            <a:pPr marL="285750" indent="-285750">
              <a:buFont typeface="Arial" panose="020B0604020202020204" pitchFamily="34" charset="0"/>
              <a:buChar char="•"/>
            </a:pPr>
            <a:r>
              <a:rPr lang="en-GB" sz="1600" dirty="0">
                <a:latin typeface="+mj-lt"/>
              </a:rPr>
              <a:t>What did you use to make your picture?</a:t>
            </a:r>
          </a:p>
          <a:p>
            <a:pPr marL="285750" indent="-285750">
              <a:buFont typeface="Arial" panose="020B0604020202020204" pitchFamily="34" charset="0"/>
              <a:buChar char="•"/>
            </a:pPr>
            <a:r>
              <a:rPr lang="en-GB" sz="1600" dirty="0">
                <a:latin typeface="+mj-lt"/>
              </a:rPr>
              <a:t>What made you draw this?</a:t>
            </a:r>
          </a:p>
          <a:p>
            <a:pPr marL="285750" indent="-285750">
              <a:buFont typeface="Arial" panose="020B0604020202020204" pitchFamily="34" charset="0"/>
              <a:buChar char="•"/>
            </a:pPr>
            <a:r>
              <a:rPr lang="en-GB" sz="1600" dirty="0">
                <a:latin typeface="+mj-lt"/>
              </a:rPr>
              <a:t>What is your favourite part of the picture?</a:t>
            </a:r>
          </a:p>
          <a:p>
            <a:endParaRPr lang="en-GB" sz="1400" dirty="0">
              <a:latin typeface="+mj-lt"/>
            </a:endParaRPr>
          </a:p>
        </p:txBody>
      </p:sp>
      <p:graphicFrame>
        <p:nvGraphicFramePr>
          <p:cNvPr id="16" name="Table 16">
            <a:extLst>
              <a:ext uri="{FF2B5EF4-FFF2-40B4-BE49-F238E27FC236}">
                <a16:creationId xmlns:a16="http://schemas.microsoft.com/office/drawing/2014/main" id="{F94B0F3D-D002-4D06-A3DE-3492AA6C787B}"/>
              </a:ext>
            </a:extLst>
          </p:cNvPr>
          <p:cNvGraphicFramePr>
            <a:graphicFrameLocks noGrp="1"/>
          </p:cNvGraphicFramePr>
          <p:nvPr/>
        </p:nvGraphicFramePr>
        <p:xfrm>
          <a:off x="4474054" y="4048680"/>
          <a:ext cx="7429881" cy="2753516"/>
        </p:xfrm>
        <a:graphic>
          <a:graphicData uri="http://schemas.openxmlformats.org/drawingml/2006/table">
            <a:tbl>
              <a:tblPr firstRow="1" bandRow="1">
                <a:tableStyleId>{21E4AEA4-8DFA-4A89-87EB-49C32662AFE0}</a:tableStyleId>
              </a:tblPr>
              <a:tblGrid>
                <a:gridCol w="2476627">
                  <a:extLst>
                    <a:ext uri="{9D8B030D-6E8A-4147-A177-3AD203B41FA5}">
                      <a16:colId xmlns:a16="http://schemas.microsoft.com/office/drawing/2014/main" val="3138875615"/>
                    </a:ext>
                  </a:extLst>
                </a:gridCol>
                <a:gridCol w="1939549">
                  <a:extLst>
                    <a:ext uri="{9D8B030D-6E8A-4147-A177-3AD203B41FA5}">
                      <a16:colId xmlns:a16="http://schemas.microsoft.com/office/drawing/2014/main" val="3223967840"/>
                    </a:ext>
                  </a:extLst>
                </a:gridCol>
                <a:gridCol w="3013705">
                  <a:extLst>
                    <a:ext uri="{9D8B030D-6E8A-4147-A177-3AD203B41FA5}">
                      <a16:colId xmlns:a16="http://schemas.microsoft.com/office/drawing/2014/main" val="3887260391"/>
                    </a:ext>
                  </a:extLst>
                </a:gridCol>
              </a:tblGrid>
              <a:tr h="501744">
                <a:tc>
                  <a:txBody>
                    <a:bodyPr/>
                    <a:lstStyle/>
                    <a:p>
                      <a:pPr algn="ctr"/>
                      <a:r>
                        <a:rPr lang="en-GB" sz="1600" b="0" u="sng" dirty="0">
                          <a:latin typeface="+mj-lt"/>
                        </a:rPr>
                        <a:t>Drawing method </a:t>
                      </a:r>
                    </a:p>
                  </a:txBody>
                  <a:tcPr/>
                </a:tc>
                <a:tc>
                  <a:txBody>
                    <a:bodyPr/>
                    <a:lstStyle/>
                    <a:p>
                      <a:pPr algn="ctr"/>
                      <a:r>
                        <a:rPr lang="en-GB" sz="1600" b="0" u="sng" dirty="0">
                          <a:latin typeface="+mj-lt"/>
                        </a:rPr>
                        <a:t>Writing tools </a:t>
                      </a:r>
                    </a:p>
                  </a:txBody>
                  <a:tcPr/>
                </a:tc>
                <a:tc>
                  <a:txBody>
                    <a:bodyPr/>
                    <a:lstStyle/>
                    <a:p>
                      <a:pPr algn="ctr"/>
                      <a:r>
                        <a:rPr lang="en-GB" sz="1600" b="0" u="sng" dirty="0">
                          <a:latin typeface="+mj-lt"/>
                        </a:rPr>
                        <a:t>Surfaces</a:t>
                      </a:r>
                      <a:r>
                        <a:rPr lang="en-GB" sz="1400" b="0" u="sng" dirty="0">
                          <a:latin typeface="+mj-lt"/>
                        </a:rPr>
                        <a:t> </a:t>
                      </a:r>
                    </a:p>
                  </a:txBody>
                  <a:tcPr/>
                </a:tc>
                <a:extLst>
                  <a:ext uri="{0D108BD9-81ED-4DB2-BD59-A6C34878D82A}">
                    <a16:rowId xmlns:a16="http://schemas.microsoft.com/office/drawing/2014/main" val="770690687"/>
                  </a:ext>
                </a:extLst>
              </a:tr>
              <a:tr h="501744">
                <a:tc>
                  <a:txBody>
                    <a:bodyPr/>
                    <a:lstStyle/>
                    <a:p>
                      <a:r>
                        <a:rPr lang="en-GB" sz="1400" dirty="0">
                          <a:latin typeface="+mj-lt"/>
                        </a:rPr>
                        <a:t>Painting </a:t>
                      </a:r>
                    </a:p>
                  </a:txBody>
                  <a:tcPr/>
                </a:tc>
                <a:tc>
                  <a:txBody>
                    <a:bodyPr/>
                    <a:lstStyle/>
                    <a:p>
                      <a:r>
                        <a:rPr lang="en-GB" sz="1400" dirty="0">
                          <a:latin typeface="+mj-lt"/>
                        </a:rPr>
                        <a:t>Pens/pencils /crayons </a:t>
                      </a:r>
                    </a:p>
                  </a:txBody>
                  <a:tcPr/>
                </a:tc>
                <a:tc>
                  <a:txBody>
                    <a:bodyPr/>
                    <a:lstStyle/>
                    <a:p>
                      <a:r>
                        <a:rPr lang="en-GB" sz="1400" dirty="0">
                          <a:latin typeface="+mj-lt"/>
                        </a:rPr>
                        <a:t>Paper/card /cardboard/boxes </a:t>
                      </a:r>
                    </a:p>
                  </a:txBody>
                  <a:tcPr/>
                </a:tc>
                <a:extLst>
                  <a:ext uri="{0D108BD9-81ED-4DB2-BD59-A6C34878D82A}">
                    <a16:rowId xmlns:a16="http://schemas.microsoft.com/office/drawing/2014/main" val="894823658"/>
                  </a:ext>
                </a:extLst>
              </a:tr>
              <a:tr h="501744">
                <a:tc>
                  <a:txBody>
                    <a:bodyPr/>
                    <a:lstStyle/>
                    <a:p>
                      <a:r>
                        <a:rPr lang="en-GB" sz="1400" dirty="0">
                          <a:latin typeface="+mj-lt"/>
                        </a:rPr>
                        <a:t>Printing </a:t>
                      </a:r>
                    </a:p>
                  </a:txBody>
                  <a:tcPr/>
                </a:tc>
                <a:tc>
                  <a:txBody>
                    <a:bodyPr/>
                    <a:lstStyle/>
                    <a:p>
                      <a:r>
                        <a:rPr lang="en-GB" sz="1400" dirty="0">
                          <a:latin typeface="+mj-lt"/>
                        </a:rPr>
                        <a:t>Chalk/charcoal </a:t>
                      </a:r>
                    </a:p>
                  </a:txBody>
                  <a:tcPr/>
                </a:tc>
                <a:tc>
                  <a:txBody>
                    <a:bodyPr/>
                    <a:lstStyle/>
                    <a:p>
                      <a:r>
                        <a:rPr lang="en-GB" sz="1400" dirty="0">
                          <a:latin typeface="+mj-lt"/>
                        </a:rPr>
                        <a:t>Whiteboard/chalkboard </a:t>
                      </a:r>
                    </a:p>
                  </a:txBody>
                  <a:tcPr/>
                </a:tc>
                <a:extLst>
                  <a:ext uri="{0D108BD9-81ED-4DB2-BD59-A6C34878D82A}">
                    <a16:rowId xmlns:a16="http://schemas.microsoft.com/office/drawing/2014/main" val="1599753625"/>
                  </a:ext>
                </a:extLst>
              </a:tr>
              <a:tr h="501744">
                <a:tc>
                  <a:txBody>
                    <a:bodyPr/>
                    <a:lstStyle/>
                    <a:p>
                      <a:r>
                        <a:rPr lang="en-GB" sz="1400" dirty="0">
                          <a:latin typeface="+mj-lt"/>
                        </a:rPr>
                        <a:t>Drawing </a:t>
                      </a:r>
                    </a:p>
                  </a:txBody>
                  <a:tcPr/>
                </a:tc>
                <a:tc>
                  <a:txBody>
                    <a:bodyPr/>
                    <a:lstStyle/>
                    <a:p>
                      <a:r>
                        <a:rPr lang="en-GB" sz="1400" dirty="0">
                          <a:latin typeface="+mj-lt"/>
                        </a:rPr>
                        <a:t>Paintbrush/sponge</a:t>
                      </a:r>
                    </a:p>
                  </a:txBody>
                  <a:tcPr/>
                </a:tc>
                <a:tc>
                  <a:txBody>
                    <a:bodyPr/>
                    <a:lstStyle/>
                    <a:p>
                      <a:r>
                        <a:rPr lang="en-GB" sz="1400" dirty="0">
                          <a:latin typeface="+mj-lt"/>
                        </a:rPr>
                        <a:t>Easel/fence/pavement/ground</a:t>
                      </a:r>
                    </a:p>
                  </a:txBody>
                  <a:tcPr/>
                </a:tc>
                <a:extLst>
                  <a:ext uri="{0D108BD9-81ED-4DB2-BD59-A6C34878D82A}">
                    <a16:rowId xmlns:a16="http://schemas.microsoft.com/office/drawing/2014/main" val="874262284"/>
                  </a:ext>
                </a:extLst>
              </a:tr>
              <a:tr h="746540">
                <a:tc>
                  <a:txBody>
                    <a:bodyPr/>
                    <a:lstStyle/>
                    <a:p>
                      <a:r>
                        <a:rPr lang="en-GB" sz="1400" dirty="0">
                          <a:latin typeface="+mj-lt"/>
                        </a:rPr>
                        <a:t>Rubbing </a:t>
                      </a:r>
                    </a:p>
                  </a:txBody>
                  <a:tcPr/>
                </a:tc>
                <a:tc>
                  <a:txBody>
                    <a:bodyPr/>
                    <a:lstStyle/>
                    <a:p>
                      <a:r>
                        <a:rPr lang="en-GB" sz="1400" dirty="0">
                          <a:latin typeface="+mj-lt"/>
                        </a:rPr>
                        <a:t>Fingers </a:t>
                      </a:r>
                    </a:p>
                  </a:txBody>
                  <a:tcPr/>
                </a:tc>
                <a:tc>
                  <a:txBody>
                    <a:bodyPr/>
                    <a:lstStyle/>
                    <a:p>
                      <a:r>
                        <a:rPr lang="en-GB" sz="1400" dirty="0">
                          <a:latin typeface="+mj-lt"/>
                        </a:rPr>
                        <a:t>Malleable resources, flour/shaving foam/sand </a:t>
                      </a:r>
                    </a:p>
                  </a:txBody>
                  <a:tcPr/>
                </a:tc>
                <a:extLst>
                  <a:ext uri="{0D108BD9-81ED-4DB2-BD59-A6C34878D82A}">
                    <a16:rowId xmlns:a16="http://schemas.microsoft.com/office/drawing/2014/main" val="3268979375"/>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9F41D6A1-E8F7-446E-A4D0-6E54EA4DC05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6476748" y="4133775"/>
            <a:ext cx="316963" cy="23958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AEA536B5-A23C-4ED7-9916-3CFA21EDF0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8537260" y="4112903"/>
            <a:ext cx="316963" cy="23958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182F2197-E22A-4655-8A02-20CE289687B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10837352" y="4128524"/>
            <a:ext cx="316963" cy="239580"/>
          </a:xfrm>
          <a:prstGeom prst="rect">
            <a:avLst/>
          </a:prstGeom>
        </p:spPr>
      </p:pic>
    </p:spTree>
    <p:extLst>
      <p:ext uri="{BB962C8B-B14F-4D97-AF65-F5344CB8AC3E}">
        <p14:creationId xmlns:p14="http://schemas.microsoft.com/office/powerpoint/2010/main" val="320648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B4433-66F9-492C-85E3-A81573BB52B1}"/>
              </a:ext>
            </a:extLst>
          </p:cNvPr>
          <p:cNvSpPr>
            <a:spLocks noGrp="1"/>
          </p:cNvSpPr>
          <p:nvPr>
            <p:ph idx="1"/>
          </p:nvPr>
        </p:nvSpPr>
        <p:spPr>
          <a:xfrm>
            <a:off x="6141513" y="1059207"/>
            <a:ext cx="5330839" cy="1926626"/>
          </a:xfrm>
        </p:spPr>
        <p:txBody>
          <a:bodyPr>
            <a:normAutofit/>
          </a:bodyPr>
          <a:lstStyle/>
          <a:p>
            <a:pPr marL="0" indent="0" algn="ctr">
              <a:buNone/>
            </a:pPr>
            <a:r>
              <a:rPr lang="en-GB" sz="3600" u="sng" dirty="0">
                <a:latin typeface="+mj-lt"/>
              </a:rPr>
              <a:t>Development of feelings and emotions</a:t>
            </a:r>
          </a:p>
        </p:txBody>
      </p:sp>
      <p:sp>
        <p:nvSpPr>
          <p:cNvPr id="2" name="Rectangle 1">
            <a:extLst>
              <a:ext uri="{FF2B5EF4-FFF2-40B4-BE49-F238E27FC236}">
                <a16:creationId xmlns:a16="http://schemas.microsoft.com/office/drawing/2014/main" id="{8FA81F5F-FF3A-4EAA-AA59-74D9B03DE628}"/>
              </a:ext>
            </a:extLst>
          </p:cNvPr>
          <p:cNvSpPr/>
          <p:nvPr/>
        </p:nvSpPr>
        <p:spPr>
          <a:xfrm>
            <a:off x="5948016" y="2518358"/>
            <a:ext cx="5717834" cy="3108543"/>
          </a:xfrm>
          <a:prstGeom prst="rect">
            <a:avLst/>
          </a:prstGeom>
        </p:spPr>
        <p:txBody>
          <a:bodyPr wrap="square">
            <a:spAutoFit/>
          </a:bodyPr>
          <a:lstStyle/>
          <a:p>
            <a:pPr lvl="0" algn="ctr"/>
            <a:r>
              <a:rPr lang="en-GB" sz="2800" dirty="0">
                <a:latin typeface="+mj-lt"/>
              </a:rPr>
              <a:t>Help your child to understand change and develop their awareness of how other people feel. Let them see how you react to different situations and talk more about your feelings. This is a great skill to develop as your child moves to Primary 1.</a:t>
            </a:r>
          </a:p>
        </p:txBody>
      </p:sp>
      <p:pic>
        <p:nvPicPr>
          <p:cNvPr id="8" name="Picture 7">
            <a:extLst>
              <a:ext uri="{FF2B5EF4-FFF2-40B4-BE49-F238E27FC236}">
                <a16:creationId xmlns:a16="http://schemas.microsoft.com/office/drawing/2014/main" id="{074DC33B-DF80-4111-94CE-6AF80DCE48E8}"/>
              </a:ext>
            </a:extLst>
          </p:cNvPr>
          <p:cNvPicPr/>
          <p:nvPr/>
        </p:nvPicPr>
        <p:blipFill rotWithShape="1">
          <a:blip r:embed="rId2">
            <a:extLst>
              <a:ext uri="{28A0092B-C50C-407E-A947-70E740481C1C}">
                <a14:useLocalDpi xmlns:a14="http://schemas.microsoft.com/office/drawing/2010/main" val="0"/>
              </a:ext>
            </a:extLst>
          </a:blip>
          <a:srcRect r="2222"/>
          <a:stretch/>
        </p:blipFill>
        <p:spPr>
          <a:xfrm>
            <a:off x="436098" y="585787"/>
            <a:ext cx="4726745" cy="5927555"/>
          </a:xfrm>
          <a:prstGeom prst="rect">
            <a:avLst/>
          </a:prstGeom>
        </p:spPr>
      </p:pic>
    </p:spTree>
    <p:extLst>
      <p:ext uri="{BB962C8B-B14F-4D97-AF65-F5344CB8AC3E}">
        <p14:creationId xmlns:p14="http://schemas.microsoft.com/office/powerpoint/2010/main" val="94277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4F4A46-1E12-4203-9EB6-F7D0C56F3E99}"/>
              </a:ext>
            </a:extLst>
          </p:cNvPr>
          <p:cNvSpPr txBox="1"/>
          <p:nvPr/>
        </p:nvSpPr>
        <p:spPr>
          <a:xfrm>
            <a:off x="5324542" y="687380"/>
            <a:ext cx="6732106" cy="1569660"/>
          </a:xfrm>
          <a:prstGeom prst="rect">
            <a:avLst/>
          </a:prstGeom>
          <a:noFill/>
        </p:spPr>
        <p:txBody>
          <a:bodyPr wrap="square" rtlCol="0">
            <a:spAutoFit/>
          </a:bodyPr>
          <a:lstStyle/>
          <a:p>
            <a:pPr lvl="0" algn="ctr">
              <a:buNone/>
            </a:pPr>
            <a:r>
              <a:rPr lang="en-GB" sz="1600" u="sng" dirty="0">
                <a:latin typeface="+mj-lt"/>
              </a:rPr>
              <a:t>Change the language </a:t>
            </a:r>
          </a:p>
          <a:p>
            <a:pPr lvl="0"/>
            <a:endParaRPr lang="en-GB" sz="1600" u="sng" dirty="0">
              <a:latin typeface="+mj-lt"/>
            </a:endParaRPr>
          </a:p>
          <a:p>
            <a:pPr lvl="0" algn="ctr">
              <a:buNone/>
            </a:pPr>
            <a:r>
              <a:rPr lang="en-GB" sz="1600" dirty="0">
                <a:latin typeface="+mj-lt"/>
              </a:rPr>
              <a:t>When your child is upset, try not to ask:</a:t>
            </a:r>
          </a:p>
          <a:p>
            <a:pPr lvl="0" algn="ctr">
              <a:buNone/>
            </a:pPr>
            <a:r>
              <a:rPr lang="en-GB" sz="1600" dirty="0">
                <a:latin typeface="+mj-lt"/>
              </a:rPr>
              <a:t>“What's wrong?” Instead try:</a:t>
            </a:r>
          </a:p>
          <a:p>
            <a:pPr lvl="0" algn="ctr">
              <a:buNone/>
            </a:pPr>
            <a:r>
              <a:rPr lang="en-GB" sz="1600" dirty="0">
                <a:latin typeface="+mj-lt"/>
              </a:rPr>
              <a:t> “What's happened?” This will help them to think about why they are upset and what's made them feel this way</a:t>
            </a:r>
          </a:p>
        </p:txBody>
      </p:sp>
      <p:sp>
        <p:nvSpPr>
          <p:cNvPr id="7" name="Rectangle 6">
            <a:extLst>
              <a:ext uri="{FF2B5EF4-FFF2-40B4-BE49-F238E27FC236}">
                <a16:creationId xmlns:a16="http://schemas.microsoft.com/office/drawing/2014/main" id="{007D1892-113B-46E1-A60B-595F828C9049}"/>
              </a:ext>
            </a:extLst>
          </p:cNvPr>
          <p:cNvSpPr/>
          <p:nvPr/>
        </p:nvSpPr>
        <p:spPr>
          <a:xfrm>
            <a:off x="5218954" y="2305725"/>
            <a:ext cx="7069095" cy="1846659"/>
          </a:xfrm>
          <a:prstGeom prst="rect">
            <a:avLst/>
          </a:prstGeom>
        </p:spPr>
        <p:txBody>
          <a:bodyPr wrap="square">
            <a:spAutoFit/>
          </a:bodyPr>
          <a:lstStyle/>
          <a:p>
            <a:pPr lvl="0" algn="ctr">
              <a:buNone/>
            </a:pPr>
            <a:r>
              <a:rPr lang="en-GB" sz="1600" u="sng" dirty="0">
                <a:latin typeface="+mj-lt"/>
              </a:rPr>
              <a:t>Change the plans</a:t>
            </a:r>
          </a:p>
          <a:p>
            <a:pPr lvl="0" algn="ctr">
              <a:buNone/>
            </a:pPr>
            <a:endParaRPr lang="en-GB" sz="1600" u="sng" dirty="0">
              <a:latin typeface="+mj-lt"/>
            </a:endParaRPr>
          </a:p>
          <a:p>
            <a:pPr lvl="0" algn="ctr">
              <a:buNone/>
            </a:pPr>
            <a:r>
              <a:rPr lang="en-GB" sz="1600" dirty="0">
                <a:latin typeface="+mj-lt"/>
              </a:rPr>
              <a:t>Help your child cope with this by changing plans slightly.</a:t>
            </a:r>
          </a:p>
          <a:p>
            <a:pPr lvl="0" algn="ctr">
              <a:buNone/>
            </a:pPr>
            <a:r>
              <a:rPr lang="en-GB" sz="1600" dirty="0">
                <a:latin typeface="+mj-lt"/>
              </a:rPr>
              <a:t>E.g. you always go to the park then the shop. Change this by going to the shop then the park. </a:t>
            </a:r>
          </a:p>
          <a:p>
            <a:pPr lvl="0" algn="ctr">
              <a:buNone/>
            </a:pPr>
            <a:r>
              <a:rPr lang="en-GB" sz="1600" dirty="0">
                <a:latin typeface="+mj-lt"/>
              </a:rPr>
              <a:t>If your child is upset you can reassure them that</a:t>
            </a:r>
          </a:p>
          <a:p>
            <a:pPr lvl="0" algn="ctr">
              <a:buNone/>
            </a:pPr>
            <a:r>
              <a:rPr lang="en-GB" sz="1600" dirty="0">
                <a:latin typeface="+mj-lt"/>
              </a:rPr>
              <a:t>plans change but that’s okay. </a:t>
            </a:r>
          </a:p>
        </p:txBody>
      </p:sp>
      <p:sp>
        <p:nvSpPr>
          <p:cNvPr id="9" name="Rectangle 8">
            <a:extLst>
              <a:ext uri="{FF2B5EF4-FFF2-40B4-BE49-F238E27FC236}">
                <a16:creationId xmlns:a16="http://schemas.microsoft.com/office/drawing/2014/main" id="{FCF4E697-786F-440B-826F-B9AD66D182FB}"/>
              </a:ext>
            </a:extLst>
          </p:cNvPr>
          <p:cNvSpPr/>
          <p:nvPr/>
        </p:nvSpPr>
        <p:spPr>
          <a:xfrm>
            <a:off x="5324542" y="4342034"/>
            <a:ext cx="7069095" cy="2616101"/>
          </a:xfrm>
          <a:prstGeom prst="rect">
            <a:avLst/>
          </a:prstGeom>
        </p:spPr>
        <p:txBody>
          <a:bodyPr wrap="square">
            <a:spAutoFit/>
          </a:bodyPr>
          <a:lstStyle/>
          <a:p>
            <a:pPr lvl="0" algn="ctr">
              <a:buNone/>
            </a:pPr>
            <a:r>
              <a:rPr lang="en-GB" sz="1600" u="sng" dirty="0">
                <a:latin typeface="+mj-lt"/>
              </a:rPr>
              <a:t>Golden rules</a:t>
            </a:r>
          </a:p>
          <a:p>
            <a:pPr lvl="0" algn="ctr">
              <a:buNone/>
            </a:pPr>
            <a:r>
              <a:rPr lang="en-GB" sz="1600" u="sng" dirty="0">
                <a:latin typeface="+mj-lt"/>
              </a:rPr>
              <a:t> </a:t>
            </a:r>
          </a:p>
          <a:p>
            <a:pPr lvl="0" algn="ctr">
              <a:buNone/>
            </a:pPr>
            <a:r>
              <a:rPr lang="en-GB" sz="1600" dirty="0">
                <a:latin typeface="+mj-lt"/>
              </a:rPr>
              <a:t>Rules give boundaries and this helps your child understand acceptable and unacceptable behaviour.</a:t>
            </a:r>
          </a:p>
          <a:p>
            <a:pPr lvl="0" algn="ctr">
              <a:buNone/>
            </a:pPr>
            <a:r>
              <a:rPr lang="en-GB" sz="1600" dirty="0">
                <a:latin typeface="+mj-lt"/>
              </a:rPr>
              <a:t>These five are used in school and nursery  </a:t>
            </a:r>
          </a:p>
          <a:p>
            <a:pPr lvl="0" algn="ctr"/>
            <a:r>
              <a:rPr lang="en-GB" sz="1600" dirty="0">
                <a:latin typeface="+mj-lt"/>
              </a:rPr>
              <a:t>Kind hands </a:t>
            </a:r>
          </a:p>
          <a:p>
            <a:pPr lvl="0" algn="ctr"/>
            <a:r>
              <a:rPr lang="en-GB" sz="1600" dirty="0">
                <a:latin typeface="+mj-lt"/>
              </a:rPr>
              <a:t>Listening ears </a:t>
            </a:r>
          </a:p>
          <a:p>
            <a:pPr lvl="0" algn="ctr"/>
            <a:r>
              <a:rPr lang="en-GB" sz="1600" dirty="0">
                <a:latin typeface="+mj-lt"/>
              </a:rPr>
              <a:t>Kind words</a:t>
            </a:r>
          </a:p>
          <a:p>
            <a:pPr lvl="0" algn="ctr"/>
            <a:r>
              <a:rPr lang="en-GB" sz="1600" dirty="0">
                <a:latin typeface="+mj-lt"/>
              </a:rPr>
              <a:t>Quiet voices </a:t>
            </a:r>
          </a:p>
          <a:p>
            <a:pPr lvl="0" algn="ctr"/>
            <a:r>
              <a:rPr lang="en-GB" sz="1600" dirty="0">
                <a:latin typeface="+mj-lt"/>
              </a:rPr>
              <a:t>Walking feet</a:t>
            </a:r>
          </a:p>
        </p:txBody>
      </p:sp>
      <p:pic>
        <p:nvPicPr>
          <p:cNvPr id="11" name="Content Placeholder 5" descr="A close up of a toy&#10;&#10;Description automatically generated">
            <a:extLst>
              <a:ext uri="{FF2B5EF4-FFF2-40B4-BE49-F238E27FC236}">
                <a16:creationId xmlns:a16="http://schemas.microsoft.com/office/drawing/2014/main" id="{4BA5ECF7-B732-4065-B0CA-2AC7419604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11358" y="1075211"/>
            <a:ext cx="971509" cy="793997"/>
          </a:xfrm>
          <a:prstGeom prst="rect">
            <a:avLst/>
          </a:prstGeom>
        </p:spPr>
      </p:pic>
      <p:pic>
        <p:nvPicPr>
          <p:cNvPr id="12" name="Content Placeholder 5" descr="A close up of a toy&#10;&#10;Description automatically generated">
            <a:extLst>
              <a:ext uri="{FF2B5EF4-FFF2-40B4-BE49-F238E27FC236}">
                <a16:creationId xmlns:a16="http://schemas.microsoft.com/office/drawing/2014/main" id="{1265AB8D-62D9-4830-BE02-4300B309CA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53033" y="2949424"/>
            <a:ext cx="971509" cy="793997"/>
          </a:xfrm>
          <a:prstGeom prst="rect">
            <a:avLst/>
          </a:prstGeom>
        </p:spPr>
      </p:pic>
      <p:pic>
        <p:nvPicPr>
          <p:cNvPr id="13" name="Content Placeholder 5" descr="A close up of a toy&#10;&#10;Description automatically generated">
            <a:extLst>
              <a:ext uri="{FF2B5EF4-FFF2-40B4-BE49-F238E27FC236}">
                <a16:creationId xmlns:a16="http://schemas.microsoft.com/office/drawing/2014/main" id="{3F3CEABA-B9E7-4368-9D33-C372D457A4B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47445" y="4761258"/>
            <a:ext cx="971509" cy="793997"/>
          </a:xfrm>
          <a:prstGeom prst="rect">
            <a:avLst/>
          </a:prstGeom>
        </p:spPr>
      </p:pic>
      <p:sp>
        <p:nvSpPr>
          <p:cNvPr id="14" name="Content Placeholder 2">
            <a:extLst>
              <a:ext uri="{FF2B5EF4-FFF2-40B4-BE49-F238E27FC236}">
                <a16:creationId xmlns:a16="http://schemas.microsoft.com/office/drawing/2014/main" id="{C2BAE722-C6C5-47F3-B759-C5CFF4CA8BC5}"/>
              </a:ext>
            </a:extLst>
          </p:cNvPr>
          <p:cNvSpPr txBox="1">
            <a:spLocks/>
          </p:cNvSpPr>
          <p:nvPr/>
        </p:nvSpPr>
        <p:spPr>
          <a:xfrm>
            <a:off x="240939" y="4962"/>
            <a:ext cx="10465603" cy="1926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u="sng" dirty="0">
                <a:latin typeface="+mj-lt"/>
              </a:rPr>
              <a:t>Top tips for understanding emotions and feelings</a:t>
            </a:r>
          </a:p>
        </p:txBody>
      </p:sp>
      <p:pic>
        <p:nvPicPr>
          <p:cNvPr id="18" name="Picture 17" descr="A drawing of a cartoon character&#10;&#10;Description automatically generated">
            <a:extLst>
              <a:ext uri="{FF2B5EF4-FFF2-40B4-BE49-F238E27FC236}">
                <a16:creationId xmlns:a16="http://schemas.microsoft.com/office/drawing/2014/main" id="{1CAA0C28-A92D-47A0-88B8-0F57E8B81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38" y="2095654"/>
            <a:ext cx="4148797" cy="3034195"/>
          </a:xfrm>
          <a:prstGeom prst="rect">
            <a:avLst/>
          </a:prstGeom>
        </p:spPr>
      </p:pic>
    </p:spTree>
    <p:extLst>
      <p:ext uri="{BB962C8B-B14F-4D97-AF65-F5344CB8AC3E}">
        <p14:creationId xmlns:p14="http://schemas.microsoft.com/office/powerpoint/2010/main" val="238407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4F4A46-1E12-4203-9EB6-F7D0C56F3E99}"/>
              </a:ext>
            </a:extLst>
          </p:cNvPr>
          <p:cNvSpPr txBox="1"/>
          <p:nvPr/>
        </p:nvSpPr>
        <p:spPr>
          <a:xfrm>
            <a:off x="5863126" y="2220977"/>
            <a:ext cx="5443813" cy="3539430"/>
          </a:xfrm>
          <a:prstGeom prst="rect">
            <a:avLst/>
          </a:prstGeom>
          <a:noFill/>
        </p:spPr>
        <p:txBody>
          <a:bodyPr wrap="square" rtlCol="0">
            <a:spAutoFit/>
          </a:bodyPr>
          <a:lstStyle/>
          <a:p>
            <a:pPr algn="ctr"/>
            <a:r>
              <a:rPr lang="en-GB" sz="1600" u="sng" dirty="0">
                <a:latin typeface="+mj-lt"/>
              </a:rPr>
              <a:t>A morning routine</a:t>
            </a:r>
            <a:endParaRPr lang="en-GB" sz="1600" dirty="0">
              <a:latin typeface="+mj-lt"/>
            </a:endParaRPr>
          </a:p>
          <a:p>
            <a:pPr algn="ctr"/>
            <a:r>
              <a:rPr lang="en-GB" sz="1600" dirty="0">
                <a:latin typeface="+mj-lt"/>
              </a:rPr>
              <a:t> </a:t>
            </a:r>
          </a:p>
          <a:p>
            <a:pPr algn="ctr"/>
            <a:r>
              <a:rPr lang="en-GB" sz="1600" dirty="0">
                <a:latin typeface="+mj-lt"/>
              </a:rPr>
              <a:t>A morning routine starts the day off nicely  </a:t>
            </a:r>
          </a:p>
          <a:p>
            <a:pPr algn="ctr"/>
            <a:r>
              <a:rPr lang="en-GB" sz="1600" u="sng" dirty="0" err="1">
                <a:latin typeface="+mj-lt"/>
              </a:rPr>
              <a:t>E.g</a:t>
            </a:r>
            <a:r>
              <a:rPr lang="en-GB" sz="1600" u="sng" dirty="0">
                <a:latin typeface="+mj-lt"/>
              </a:rPr>
              <a:t>:</a:t>
            </a:r>
          </a:p>
          <a:p>
            <a:pPr algn="ctr"/>
            <a:r>
              <a:rPr lang="en-GB" sz="1600" dirty="0">
                <a:latin typeface="+mj-lt"/>
              </a:rPr>
              <a:t>Up in the morning </a:t>
            </a:r>
          </a:p>
          <a:p>
            <a:pPr algn="ctr"/>
            <a:r>
              <a:rPr lang="en-GB" sz="1600" dirty="0">
                <a:latin typeface="+mj-lt"/>
              </a:rPr>
              <a:t>Breakfast </a:t>
            </a:r>
          </a:p>
          <a:p>
            <a:pPr algn="ctr"/>
            <a:r>
              <a:rPr lang="en-GB" sz="1600" dirty="0">
                <a:latin typeface="+mj-lt"/>
              </a:rPr>
              <a:t>Get washed</a:t>
            </a:r>
          </a:p>
          <a:p>
            <a:pPr algn="ctr"/>
            <a:r>
              <a:rPr lang="en-GB" sz="1600" dirty="0">
                <a:latin typeface="+mj-lt"/>
              </a:rPr>
              <a:t>Brush your teeth  </a:t>
            </a:r>
          </a:p>
          <a:p>
            <a:pPr algn="ctr"/>
            <a:r>
              <a:rPr lang="en-GB" sz="1600" dirty="0">
                <a:latin typeface="+mj-lt"/>
              </a:rPr>
              <a:t>Get dressed </a:t>
            </a:r>
          </a:p>
          <a:p>
            <a:pPr algn="ctr"/>
            <a:r>
              <a:rPr lang="en-GB" sz="1600" dirty="0">
                <a:latin typeface="+mj-lt"/>
              </a:rPr>
              <a:t>Bit of down time,</a:t>
            </a:r>
          </a:p>
          <a:p>
            <a:pPr algn="ctr"/>
            <a:r>
              <a:rPr lang="en-GB" sz="1600" dirty="0">
                <a:latin typeface="+mj-lt"/>
              </a:rPr>
              <a:t> wee play with toys</a:t>
            </a:r>
          </a:p>
          <a:p>
            <a:pPr algn="ctr"/>
            <a:r>
              <a:rPr lang="en-GB" sz="1600" dirty="0">
                <a:latin typeface="+mj-lt"/>
              </a:rPr>
              <a:t>Jacket &amp; shoes on  </a:t>
            </a:r>
          </a:p>
          <a:p>
            <a:pPr algn="ctr"/>
            <a:r>
              <a:rPr lang="en-GB" sz="1600" dirty="0">
                <a:latin typeface="+mj-lt"/>
              </a:rPr>
              <a:t>Time to go </a:t>
            </a:r>
          </a:p>
          <a:p>
            <a:pPr lvl="0" algn="ctr">
              <a:buNone/>
            </a:pPr>
            <a:endParaRPr lang="en-GB" sz="1600" dirty="0">
              <a:latin typeface="+mj-lt"/>
            </a:endParaRPr>
          </a:p>
        </p:txBody>
      </p:sp>
      <p:sp>
        <p:nvSpPr>
          <p:cNvPr id="9" name="Rectangle 8">
            <a:extLst>
              <a:ext uri="{FF2B5EF4-FFF2-40B4-BE49-F238E27FC236}">
                <a16:creationId xmlns:a16="http://schemas.microsoft.com/office/drawing/2014/main" id="{FCF4E697-786F-440B-826F-B9AD66D182FB}"/>
              </a:ext>
            </a:extLst>
          </p:cNvPr>
          <p:cNvSpPr/>
          <p:nvPr/>
        </p:nvSpPr>
        <p:spPr>
          <a:xfrm>
            <a:off x="5138176" y="718501"/>
            <a:ext cx="7069095" cy="1292662"/>
          </a:xfrm>
          <a:prstGeom prst="rect">
            <a:avLst/>
          </a:prstGeom>
        </p:spPr>
        <p:txBody>
          <a:bodyPr wrap="square">
            <a:spAutoFit/>
          </a:bodyPr>
          <a:lstStyle/>
          <a:p>
            <a:pPr algn="ctr"/>
            <a:r>
              <a:rPr lang="en-GB" sz="1600" u="sng" dirty="0">
                <a:latin typeface="+mj-lt"/>
              </a:rPr>
              <a:t>Consistency is key</a:t>
            </a:r>
          </a:p>
          <a:p>
            <a:endParaRPr lang="en-GB" sz="1400" u="sng" dirty="0"/>
          </a:p>
          <a:p>
            <a:pPr algn="ctr"/>
            <a:r>
              <a:rPr lang="en-GB" sz="1600" dirty="0"/>
              <a:t>Try to make sure all the adults around your child know the rules and boundaries.</a:t>
            </a:r>
          </a:p>
          <a:p>
            <a:pPr algn="ctr"/>
            <a:r>
              <a:rPr lang="en-GB" sz="1600" dirty="0"/>
              <a:t>This means when they go to grannies/aunties… there will be no mixed messages</a:t>
            </a:r>
          </a:p>
          <a:p>
            <a:pPr algn="ctr"/>
            <a:endParaRPr lang="en-GB" sz="1600" u="sng" dirty="0"/>
          </a:p>
        </p:txBody>
      </p:sp>
      <p:pic>
        <p:nvPicPr>
          <p:cNvPr id="11" name="Content Placeholder 5" descr="A close up of a toy&#10;&#10;Description automatically generated">
            <a:extLst>
              <a:ext uri="{FF2B5EF4-FFF2-40B4-BE49-F238E27FC236}">
                <a16:creationId xmlns:a16="http://schemas.microsoft.com/office/drawing/2014/main" id="{4BA5ECF7-B732-4065-B0CA-2AC7419604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11358" y="1075211"/>
            <a:ext cx="971509" cy="793997"/>
          </a:xfrm>
          <a:prstGeom prst="rect">
            <a:avLst/>
          </a:prstGeom>
        </p:spPr>
      </p:pic>
      <p:pic>
        <p:nvPicPr>
          <p:cNvPr id="12" name="Content Placeholder 5" descr="A close up of a toy&#10;&#10;Description automatically generated">
            <a:extLst>
              <a:ext uri="{FF2B5EF4-FFF2-40B4-BE49-F238E27FC236}">
                <a16:creationId xmlns:a16="http://schemas.microsoft.com/office/drawing/2014/main" id="{1265AB8D-62D9-4830-BE02-4300B309CA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73951" y="2542458"/>
            <a:ext cx="971509" cy="793997"/>
          </a:xfrm>
          <a:prstGeom prst="rect">
            <a:avLst/>
          </a:prstGeom>
        </p:spPr>
      </p:pic>
      <p:sp>
        <p:nvSpPr>
          <p:cNvPr id="14" name="Content Placeholder 2">
            <a:extLst>
              <a:ext uri="{FF2B5EF4-FFF2-40B4-BE49-F238E27FC236}">
                <a16:creationId xmlns:a16="http://schemas.microsoft.com/office/drawing/2014/main" id="{C2BAE722-C6C5-47F3-B759-C5CFF4CA8BC5}"/>
              </a:ext>
            </a:extLst>
          </p:cNvPr>
          <p:cNvSpPr txBox="1">
            <a:spLocks/>
          </p:cNvSpPr>
          <p:nvPr/>
        </p:nvSpPr>
        <p:spPr>
          <a:xfrm>
            <a:off x="240939" y="4962"/>
            <a:ext cx="10465603" cy="1926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u="sng" dirty="0">
                <a:latin typeface="+mj-lt"/>
              </a:rPr>
              <a:t>Top tips for understanding emotions and feelings</a:t>
            </a:r>
          </a:p>
        </p:txBody>
      </p:sp>
      <p:pic>
        <p:nvPicPr>
          <p:cNvPr id="10" name="Content Placeholder 5" descr="A close up of a toy&#10;&#10;Description automatically generated">
            <a:extLst>
              <a:ext uri="{FF2B5EF4-FFF2-40B4-BE49-F238E27FC236}">
                <a16:creationId xmlns:a16="http://schemas.microsoft.com/office/drawing/2014/main" id="{C86FFE24-EC7E-4FF0-B1B6-5096072D5FA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73951" y="5684889"/>
            <a:ext cx="971509" cy="793997"/>
          </a:xfrm>
          <a:prstGeom prst="rect">
            <a:avLst/>
          </a:prstGeom>
        </p:spPr>
      </p:pic>
      <p:sp>
        <p:nvSpPr>
          <p:cNvPr id="2" name="Rectangle 1">
            <a:extLst>
              <a:ext uri="{FF2B5EF4-FFF2-40B4-BE49-F238E27FC236}">
                <a16:creationId xmlns:a16="http://schemas.microsoft.com/office/drawing/2014/main" id="{2A4C24BA-4122-4C32-BF88-FBF185C7D1ED}"/>
              </a:ext>
            </a:extLst>
          </p:cNvPr>
          <p:cNvSpPr/>
          <p:nvPr/>
        </p:nvSpPr>
        <p:spPr>
          <a:xfrm>
            <a:off x="5863126" y="5970222"/>
            <a:ext cx="5246949" cy="338554"/>
          </a:xfrm>
          <a:prstGeom prst="rect">
            <a:avLst/>
          </a:prstGeom>
        </p:spPr>
        <p:txBody>
          <a:bodyPr wrap="none">
            <a:spAutoFit/>
          </a:bodyPr>
          <a:lstStyle/>
          <a:p>
            <a:r>
              <a:rPr lang="en-GB" sz="1600" dirty="0">
                <a:latin typeface="+mj-lt"/>
              </a:rPr>
              <a:t>When learning about emotions there can be lots of confusion</a:t>
            </a:r>
          </a:p>
        </p:txBody>
      </p:sp>
      <p:pic>
        <p:nvPicPr>
          <p:cNvPr id="16" name="Picture 15">
            <a:extLst>
              <a:ext uri="{FF2B5EF4-FFF2-40B4-BE49-F238E27FC236}">
                <a16:creationId xmlns:a16="http://schemas.microsoft.com/office/drawing/2014/main" id="{462D6307-A5E8-4C78-9BEE-F78C8F18474E}"/>
              </a:ext>
            </a:extLst>
          </p:cNvPr>
          <p:cNvPicPr/>
          <p:nvPr/>
        </p:nvPicPr>
        <p:blipFill>
          <a:blip r:embed="rId3">
            <a:extLst>
              <a:ext uri="{28A0092B-C50C-407E-A947-70E740481C1C}">
                <a14:useLocalDpi xmlns:a14="http://schemas.microsoft.com/office/drawing/2010/main" val="0"/>
              </a:ext>
            </a:extLst>
          </a:blip>
          <a:stretch>
            <a:fillRect/>
          </a:stretch>
        </p:blipFill>
        <p:spPr>
          <a:xfrm rot="5400000">
            <a:off x="-660333" y="2010997"/>
            <a:ext cx="5429325" cy="3166233"/>
          </a:xfrm>
          <a:prstGeom prst="rect">
            <a:avLst/>
          </a:prstGeom>
        </p:spPr>
      </p:pic>
    </p:spTree>
    <p:extLst>
      <p:ext uri="{BB962C8B-B14F-4D97-AF65-F5344CB8AC3E}">
        <p14:creationId xmlns:p14="http://schemas.microsoft.com/office/powerpoint/2010/main" val="173630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53400E-C9D0-4B05-BEB0-46194B097FEA}"/>
              </a:ext>
            </a:extLst>
          </p:cNvPr>
          <p:cNvSpPr txBox="1">
            <a:spLocks/>
          </p:cNvSpPr>
          <p:nvPr/>
        </p:nvSpPr>
        <p:spPr>
          <a:xfrm>
            <a:off x="1255643" y="48243"/>
            <a:ext cx="10422835" cy="5633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u="sng" dirty="0"/>
              <a:t>Stories and games to promote emotional understanding </a:t>
            </a:r>
          </a:p>
        </p:txBody>
      </p:sp>
      <p:pic>
        <p:nvPicPr>
          <p:cNvPr id="5" name="Content Placeholder 5" descr="A close up of a toy&#10;&#10;Description automatically generated">
            <a:extLst>
              <a:ext uri="{FF2B5EF4-FFF2-40B4-BE49-F238E27FC236}">
                <a16:creationId xmlns:a16="http://schemas.microsoft.com/office/drawing/2014/main" id="{F9ADC4A3-6DFE-4107-90E9-5B01620FFB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9978" y="1084168"/>
            <a:ext cx="971509" cy="793997"/>
          </a:xfrm>
          <a:prstGeom prst="rect">
            <a:avLst/>
          </a:prstGeom>
        </p:spPr>
      </p:pic>
      <p:pic>
        <p:nvPicPr>
          <p:cNvPr id="6" name="Content Placeholder 5" descr="A close up of a toy&#10;&#10;Description automatically generated">
            <a:extLst>
              <a:ext uri="{FF2B5EF4-FFF2-40B4-BE49-F238E27FC236}">
                <a16:creationId xmlns:a16="http://schemas.microsoft.com/office/drawing/2014/main" id="{95805728-83E3-4661-BE80-4F6BEE20CA4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8878" y="2513813"/>
            <a:ext cx="971509" cy="793997"/>
          </a:xfrm>
          <a:prstGeom prst="rect">
            <a:avLst/>
          </a:prstGeom>
        </p:spPr>
      </p:pic>
      <p:sp>
        <p:nvSpPr>
          <p:cNvPr id="9" name="TextBox 8">
            <a:extLst>
              <a:ext uri="{FF2B5EF4-FFF2-40B4-BE49-F238E27FC236}">
                <a16:creationId xmlns:a16="http://schemas.microsoft.com/office/drawing/2014/main" id="{3E0D8995-FA19-43AC-9EF3-B08E27ED79F7}"/>
              </a:ext>
            </a:extLst>
          </p:cNvPr>
          <p:cNvSpPr txBox="1"/>
          <p:nvPr/>
        </p:nvSpPr>
        <p:spPr>
          <a:xfrm>
            <a:off x="1361487" y="1132444"/>
            <a:ext cx="8659582" cy="923330"/>
          </a:xfrm>
          <a:prstGeom prst="rect">
            <a:avLst/>
          </a:prstGeom>
          <a:noFill/>
        </p:spPr>
        <p:txBody>
          <a:bodyPr wrap="square" rtlCol="0">
            <a:spAutoFit/>
          </a:bodyPr>
          <a:lstStyle/>
          <a:p>
            <a:pPr algn="ctr"/>
            <a:r>
              <a:rPr lang="en-GB" b="1" dirty="0">
                <a:latin typeface="+mj-lt"/>
              </a:rPr>
              <a:t>Feeling scenarios-</a:t>
            </a:r>
            <a:r>
              <a:rPr lang="en-GB" dirty="0">
                <a:latin typeface="+mj-lt"/>
              </a:rPr>
              <a:t> Talk about how different people feel when reading stories, watching films or when a friend or sibling is upset. You can also talk about how people are feeling using puppets or written notes or pictures that you make.</a:t>
            </a:r>
          </a:p>
        </p:txBody>
      </p:sp>
      <p:pic>
        <p:nvPicPr>
          <p:cNvPr id="10" name="Picture 9">
            <a:extLst>
              <a:ext uri="{FF2B5EF4-FFF2-40B4-BE49-F238E27FC236}">
                <a16:creationId xmlns:a16="http://schemas.microsoft.com/office/drawing/2014/main" id="{CD92A2EF-B46B-458E-B426-76F9236CF35C}"/>
              </a:ext>
            </a:extLst>
          </p:cNvPr>
          <p:cNvPicPr/>
          <p:nvPr/>
        </p:nvPicPr>
        <p:blipFill>
          <a:blip r:embed="rId3">
            <a:extLst>
              <a:ext uri="{28A0092B-C50C-407E-A947-70E740481C1C}">
                <a14:useLocalDpi xmlns:a14="http://schemas.microsoft.com/office/drawing/2010/main" val="0"/>
              </a:ext>
            </a:extLst>
          </a:blip>
          <a:stretch>
            <a:fillRect/>
          </a:stretch>
        </p:blipFill>
        <p:spPr>
          <a:xfrm>
            <a:off x="9985193" y="651096"/>
            <a:ext cx="2112572" cy="2996224"/>
          </a:xfrm>
          <a:prstGeom prst="rect">
            <a:avLst/>
          </a:prstGeom>
        </p:spPr>
      </p:pic>
      <p:sp>
        <p:nvSpPr>
          <p:cNvPr id="11" name="TextBox 10">
            <a:extLst>
              <a:ext uri="{FF2B5EF4-FFF2-40B4-BE49-F238E27FC236}">
                <a16:creationId xmlns:a16="http://schemas.microsoft.com/office/drawing/2014/main" id="{85E62CD9-1FDF-4419-8CCF-2A93B87B7E6E}"/>
              </a:ext>
            </a:extLst>
          </p:cNvPr>
          <p:cNvSpPr txBox="1"/>
          <p:nvPr/>
        </p:nvSpPr>
        <p:spPr>
          <a:xfrm>
            <a:off x="1510748" y="2421903"/>
            <a:ext cx="8552562" cy="923330"/>
          </a:xfrm>
          <a:prstGeom prst="rect">
            <a:avLst/>
          </a:prstGeom>
          <a:noFill/>
        </p:spPr>
        <p:txBody>
          <a:bodyPr wrap="square" rtlCol="0">
            <a:spAutoFit/>
          </a:bodyPr>
          <a:lstStyle/>
          <a:p>
            <a:pPr algn="ctr"/>
            <a:r>
              <a:rPr lang="en-GB" b="1" dirty="0">
                <a:latin typeface="+mj-lt"/>
              </a:rPr>
              <a:t>Facial expressions- </a:t>
            </a:r>
            <a:r>
              <a:rPr lang="en-GB" dirty="0">
                <a:latin typeface="+mj-lt"/>
              </a:rPr>
              <a:t>Use mirrors to make different faces, ask your child if they know how you are feeling. This will help them recognise how others are feeling when they see a certain face</a:t>
            </a:r>
            <a:r>
              <a:rPr lang="en-GB" dirty="0"/>
              <a:t>.</a:t>
            </a:r>
          </a:p>
        </p:txBody>
      </p:sp>
      <p:pic>
        <p:nvPicPr>
          <p:cNvPr id="16" name="Picture 15" descr="A close up of a logo&#10;&#10;Description automatically generated">
            <a:extLst>
              <a:ext uri="{FF2B5EF4-FFF2-40B4-BE49-F238E27FC236}">
                <a16:creationId xmlns:a16="http://schemas.microsoft.com/office/drawing/2014/main" id="{689B5F62-309D-4732-A5A2-B19ACDCDE1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65744" y="4452223"/>
            <a:ext cx="1829215" cy="2201594"/>
          </a:xfrm>
          <a:prstGeom prst="rect">
            <a:avLst/>
          </a:prstGeom>
        </p:spPr>
      </p:pic>
      <p:pic>
        <p:nvPicPr>
          <p:cNvPr id="20" name="Content Placeholder 5" descr="A close up of a toy&#10;&#10;Description automatically generated">
            <a:extLst>
              <a:ext uri="{FF2B5EF4-FFF2-40B4-BE49-F238E27FC236}">
                <a16:creationId xmlns:a16="http://schemas.microsoft.com/office/drawing/2014/main" id="{A1EA06F0-2DD7-49D4-8B9D-75D0B2ACF5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6471" y="3943458"/>
            <a:ext cx="971509" cy="793997"/>
          </a:xfrm>
          <a:prstGeom prst="rect">
            <a:avLst/>
          </a:prstGeom>
        </p:spPr>
      </p:pic>
      <p:sp>
        <p:nvSpPr>
          <p:cNvPr id="21" name="TextBox 20">
            <a:extLst>
              <a:ext uri="{FF2B5EF4-FFF2-40B4-BE49-F238E27FC236}">
                <a16:creationId xmlns:a16="http://schemas.microsoft.com/office/drawing/2014/main" id="{DED91DB5-65FD-4979-AEF6-03916F9E75C8}"/>
              </a:ext>
            </a:extLst>
          </p:cNvPr>
          <p:cNvSpPr txBox="1"/>
          <p:nvPr/>
        </p:nvSpPr>
        <p:spPr>
          <a:xfrm>
            <a:off x="1361487" y="3887475"/>
            <a:ext cx="5954903" cy="3077766"/>
          </a:xfrm>
          <a:prstGeom prst="rect">
            <a:avLst/>
          </a:prstGeom>
          <a:noFill/>
        </p:spPr>
        <p:txBody>
          <a:bodyPr wrap="square" rtlCol="0">
            <a:spAutoFit/>
          </a:bodyPr>
          <a:lstStyle/>
          <a:p>
            <a:pPr algn="ctr"/>
            <a:r>
              <a:rPr lang="en-GB" b="1" dirty="0">
                <a:latin typeface="+mj-lt"/>
              </a:rPr>
              <a:t>No Matter What- </a:t>
            </a:r>
            <a:r>
              <a:rPr lang="en-GB" dirty="0">
                <a:latin typeface="+mj-lt"/>
              </a:rPr>
              <a:t>This story discusses the bond between parents and children. It focuses upon love and loss, and helps support discussing loss and death in away that can be comforting to children. </a:t>
            </a:r>
          </a:p>
          <a:p>
            <a:pPr algn="ctr"/>
            <a:endParaRPr lang="en-GB" sz="1600" dirty="0">
              <a:latin typeface="+mj-lt"/>
            </a:endParaRPr>
          </a:p>
          <a:p>
            <a:pPr algn="ctr"/>
            <a:r>
              <a:rPr lang="en-GB" dirty="0">
                <a:latin typeface="+mj-lt"/>
              </a:rPr>
              <a:t>There are many places to find information on bereavement and loss. </a:t>
            </a:r>
          </a:p>
          <a:p>
            <a:pPr algn="ctr"/>
            <a:r>
              <a:rPr lang="en-GB" dirty="0">
                <a:latin typeface="+mj-lt"/>
              </a:rPr>
              <a:t>There are excellent resources and information on: </a:t>
            </a:r>
          </a:p>
          <a:p>
            <a:pPr algn="ctr"/>
            <a:endParaRPr lang="en-GB" dirty="0">
              <a:latin typeface="+mj-lt"/>
            </a:endParaRPr>
          </a:p>
          <a:p>
            <a:pPr algn="ctr"/>
            <a:r>
              <a:rPr lang="en-GB" dirty="0">
                <a:latin typeface="+mj-lt"/>
              </a:rPr>
              <a:t>Child Bereavement UK  </a:t>
            </a:r>
          </a:p>
          <a:p>
            <a:pPr algn="ctr"/>
            <a:endParaRPr lang="en-GB" sz="1600" dirty="0"/>
          </a:p>
        </p:txBody>
      </p:sp>
      <p:pic>
        <p:nvPicPr>
          <p:cNvPr id="23" name="Picture 22" descr="A picture containing grass, field, standing, bottle&#10;&#10;Description automatically generated">
            <a:extLst>
              <a:ext uri="{FF2B5EF4-FFF2-40B4-BE49-F238E27FC236}">
                <a16:creationId xmlns:a16="http://schemas.microsoft.com/office/drawing/2014/main" id="{7D0991ED-0ACB-4267-A712-A8530F66F1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949" y="3826581"/>
            <a:ext cx="1871663" cy="2381250"/>
          </a:xfrm>
          <a:prstGeom prst="rect">
            <a:avLst/>
          </a:prstGeom>
        </p:spPr>
      </p:pic>
    </p:spTree>
    <p:extLst>
      <p:ext uri="{BB962C8B-B14F-4D97-AF65-F5344CB8AC3E}">
        <p14:creationId xmlns:p14="http://schemas.microsoft.com/office/powerpoint/2010/main" val="192889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B4433-66F9-492C-85E3-A81573BB52B1}"/>
              </a:ext>
            </a:extLst>
          </p:cNvPr>
          <p:cNvSpPr>
            <a:spLocks noGrp="1"/>
          </p:cNvSpPr>
          <p:nvPr>
            <p:ph idx="1"/>
          </p:nvPr>
        </p:nvSpPr>
        <p:spPr>
          <a:xfrm>
            <a:off x="0" y="41882"/>
            <a:ext cx="10685420" cy="1264404"/>
          </a:xfrm>
        </p:spPr>
        <p:txBody>
          <a:bodyPr>
            <a:normAutofit/>
          </a:bodyPr>
          <a:lstStyle/>
          <a:p>
            <a:pPr marL="0" indent="0" algn="ctr">
              <a:buNone/>
            </a:pPr>
            <a:endParaRPr lang="en-GB" sz="3600" u="sng" dirty="0">
              <a:latin typeface="+mj-lt"/>
            </a:endParaRPr>
          </a:p>
          <a:p>
            <a:pPr marL="0" indent="0" algn="ctr">
              <a:buNone/>
            </a:pPr>
            <a:r>
              <a:rPr lang="en-GB" sz="3600" u="sng" dirty="0">
                <a:latin typeface="+mj-lt"/>
              </a:rPr>
              <a:t>Listening, attention and understanding skills </a:t>
            </a:r>
          </a:p>
          <a:p>
            <a:pPr marL="0" indent="0" algn="ctr">
              <a:buNone/>
            </a:pPr>
            <a:endParaRPr lang="en-GB" sz="3600" u="sng" dirty="0">
              <a:latin typeface="+mj-lt"/>
            </a:endParaRPr>
          </a:p>
          <a:p>
            <a:pPr marL="0" indent="0" algn="ctr">
              <a:buNone/>
            </a:pPr>
            <a:endParaRPr lang="en-GB" sz="3600" u="sng" dirty="0">
              <a:latin typeface="+mj-lt"/>
            </a:endParaRPr>
          </a:p>
        </p:txBody>
      </p:sp>
      <p:sp>
        <p:nvSpPr>
          <p:cNvPr id="2" name="TextBox 1">
            <a:extLst>
              <a:ext uri="{FF2B5EF4-FFF2-40B4-BE49-F238E27FC236}">
                <a16:creationId xmlns:a16="http://schemas.microsoft.com/office/drawing/2014/main" id="{70FCCB6F-C1B6-4B6C-A509-D0EAA1C8F6D0}"/>
              </a:ext>
            </a:extLst>
          </p:cNvPr>
          <p:cNvSpPr txBox="1"/>
          <p:nvPr/>
        </p:nvSpPr>
        <p:spPr>
          <a:xfrm>
            <a:off x="6521946" y="3429000"/>
            <a:ext cx="1431235" cy="1446550"/>
          </a:xfrm>
          <a:prstGeom prst="rect">
            <a:avLst/>
          </a:prstGeom>
          <a:noFill/>
        </p:spPr>
        <p:txBody>
          <a:bodyPr wrap="square" rtlCol="0">
            <a:spAutoFit/>
          </a:bodyPr>
          <a:lstStyle/>
          <a:p>
            <a:r>
              <a:rPr lang="en-GB" sz="1400" dirty="0">
                <a:solidFill>
                  <a:schemeClr val="bg1"/>
                </a:solidFill>
                <a:latin typeface="+mj-lt"/>
              </a:rPr>
              <a:t>Children should be able to follow instructions involving several ideas or actions. </a:t>
            </a:r>
          </a:p>
          <a:p>
            <a:endParaRPr lang="en-GB" dirty="0"/>
          </a:p>
        </p:txBody>
      </p:sp>
      <p:sp>
        <p:nvSpPr>
          <p:cNvPr id="13" name="Rectangle 12">
            <a:extLst>
              <a:ext uri="{FF2B5EF4-FFF2-40B4-BE49-F238E27FC236}">
                <a16:creationId xmlns:a16="http://schemas.microsoft.com/office/drawing/2014/main" id="{DA4F834B-18F6-4AC3-A3B3-39673000A720}"/>
              </a:ext>
            </a:extLst>
          </p:cNvPr>
          <p:cNvSpPr/>
          <p:nvPr/>
        </p:nvSpPr>
        <p:spPr>
          <a:xfrm>
            <a:off x="271265" y="1898260"/>
            <a:ext cx="6829632" cy="3061479"/>
          </a:xfrm>
          <a:prstGeom prst="rect">
            <a:avLst/>
          </a:prstGeom>
        </p:spPr>
        <p:txBody>
          <a:bodyPr wrap="square">
            <a:spAutoFit/>
          </a:bodyPr>
          <a:lstStyle/>
          <a:p>
            <a:pPr algn="ctr">
              <a:lnSpc>
                <a:spcPct val="106000"/>
              </a:lnSpc>
              <a:spcAft>
                <a:spcPts val="800"/>
              </a:spcAft>
            </a:pPr>
            <a:r>
              <a:rPr lang="en-GB" sz="2400" u="sng" dirty="0">
                <a:latin typeface="+mj-lt"/>
                <a:ea typeface="Calibri" panose="020F0502020204030204" pitchFamily="34" charset="0"/>
                <a:cs typeface="Calibri" panose="020F0502020204030204" pitchFamily="34" charset="0"/>
              </a:rPr>
              <a:t> To help your child</a:t>
            </a:r>
            <a:r>
              <a:rPr lang="en-GB" sz="2400" dirty="0">
                <a:latin typeface="+mj-lt"/>
                <a:ea typeface="Calibri" panose="020F0502020204030204" pitchFamily="34" charset="0"/>
                <a:cs typeface="Calibri" panose="020F0502020204030204" pitchFamily="34" charset="0"/>
              </a:rPr>
              <a:t>:      </a:t>
            </a:r>
          </a:p>
          <a:p>
            <a:pPr algn="ctr">
              <a:lnSpc>
                <a:spcPct val="106000"/>
              </a:lnSpc>
              <a:spcAft>
                <a:spcPts val="800"/>
              </a:spcAft>
            </a:pPr>
            <a:r>
              <a:rPr lang="en-GB" dirty="0">
                <a:latin typeface="+mj-lt"/>
                <a:ea typeface="Calibri" panose="020F0502020204030204" pitchFamily="34" charset="0"/>
                <a:cs typeface="Calibri" panose="020F0502020204030204" pitchFamily="34" charset="0"/>
              </a:rPr>
              <a:t> </a:t>
            </a:r>
            <a:r>
              <a:rPr lang="en-GB" sz="2000" dirty="0">
                <a:latin typeface="+mj-lt"/>
                <a:ea typeface="Calibri" panose="020F0502020204030204" pitchFamily="34" charset="0"/>
                <a:cs typeface="Calibri" panose="020F0502020204030204" pitchFamily="34" charset="0"/>
              </a:rPr>
              <a:t>Remember to praise them, it is not easy!</a:t>
            </a:r>
            <a:endParaRPr lang="en-GB" sz="2000" dirty="0">
              <a:latin typeface="+mj-lt"/>
              <a:ea typeface="Calibri" panose="020F0502020204030204" pitchFamily="34" charset="0"/>
              <a:cs typeface="Times New Roman" panose="02020603050405020304" pitchFamily="18" charset="0"/>
            </a:endParaRPr>
          </a:p>
          <a:p>
            <a:pPr algn="ctr">
              <a:lnSpc>
                <a:spcPct val="106000"/>
              </a:lnSpc>
              <a:spcAft>
                <a:spcPts val="800"/>
              </a:spcAft>
            </a:pPr>
            <a:r>
              <a:rPr lang="en-GB" sz="2000" dirty="0">
                <a:latin typeface="+mj-lt"/>
                <a:ea typeface="Calibri" panose="020F0502020204030204" pitchFamily="34" charset="0"/>
                <a:cs typeface="Calibri" panose="020F0502020204030204" pitchFamily="34" charset="0"/>
              </a:rPr>
              <a:t>Sometimes your child may need to be encouraged and rewarded for gaining attention skills, you could give a “</a:t>
            </a:r>
            <a:r>
              <a:rPr lang="en-GB" sz="2000" i="1" dirty="0">
                <a:latin typeface="+mj-lt"/>
                <a:ea typeface="Calibri" panose="020F0502020204030204" pitchFamily="34" charset="0"/>
                <a:cs typeface="Calibri" panose="020F0502020204030204" pitchFamily="34" charset="0"/>
              </a:rPr>
              <a:t>Now and Next” </a:t>
            </a:r>
            <a:r>
              <a:rPr lang="en-GB" sz="2000" dirty="0">
                <a:latin typeface="+mj-lt"/>
                <a:ea typeface="Calibri" panose="020F0502020204030204" pitchFamily="34" charset="0"/>
                <a:cs typeface="Calibri" panose="020F0502020204030204" pitchFamily="34" charset="0"/>
              </a:rPr>
              <a:t>prompt, “If we do this NOW you can play on your chute NEXT”.</a:t>
            </a:r>
            <a:endParaRPr lang="en-GB" sz="2000" dirty="0">
              <a:latin typeface="+mj-lt"/>
              <a:ea typeface="Calibri" panose="020F0502020204030204" pitchFamily="34" charset="0"/>
              <a:cs typeface="Times New Roman" panose="02020603050405020304" pitchFamily="18" charset="0"/>
            </a:endParaRPr>
          </a:p>
          <a:p>
            <a:pPr algn="ctr">
              <a:lnSpc>
                <a:spcPct val="106000"/>
              </a:lnSpc>
              <a:spcAft>
                <a:spcPts val="800"/>
              </a:spcAft>
            </a:pPr>
            <a:r>
              <a:rPr lang="en-GB" sz="2000" dirty="0">
                <a:latin typeface="+mj-lt"/>
                <a:ea typeface="Calibri" panose="020F0502020204030204" pitchFamily="34" charset="0"/>
                <a:cs typeface="Calibri" panose="020F0502020204030204" pitchFamily="34" charset="0"/>
              </a:rPr>
              <a:t>Don’t rush! If your child can only manage to stay at an activity for 1 minute just work on that. You can then move onto 2 minutes and use a timer to help keep focus if needed.</a:t>
            </a:r>
            <a:endParaRPr lang="en-GB" sz="2000" dirty="0">
              <a:latin typeface="+mj-lt"/>
              <a:ea typeface="Calibri" panose="020F0502020204030204" pitchFamily="34" charset="0"/>
              <a:cs typeface="Times New Roman" panose="02020603050405020304" pitchFamily="18" charset="0"/>
            </a:endParaRPr>
          </a:p>
        </p:txBody>
      </p:sp>
      <p:pic>
        <p:nvPicPr>
          <p:cNvPr id="17" name="Picture 16" descr="A picture containing room&#10;&#10;Description automatically generated">
            <a:extLst>
              <a:ext uri="{FF2B5EF4-FFF2-40B4-BE49-F238E27FC236}">
                <a16:creationId xmlns:a16="http://schemas.microsoft.com/office/drawing/2014/main" id="{5403C3A7-3A6A-4963-9365-2EC84BFBF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563" y="1968508"/>
            <a:ext cx="4536352" cy="2773200"/>
          </a:xfrm>
          <a:prstGeom prst="rect">
            <a:avLst/>
          </a:prstGeom>
        </p:spPr>
      </p:pic>
    </p:spTree>
    <p:extLst>
      <p:ext uri="{BB962C8B-B14F-4D97-AF65-F5344CB8AC3E}">
        <p14:creationId xmlns:p14="http://schemas.microsoft.com/office/powerpoint/2010/main" val="381399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1602-7562-4DC8-95DF-3FC0DFE0D028}"/>
              </a:ext>
            </a:extLst>
          </p:cNvPr>
          <p:cNvSpPr>
            <a:spLocks noGrp="1"/>
          </p:cNvSpPr>
          <p:nvPr>
            <p:ph type="title"/>
          </p:nvPr>
        </p:nvSpPr>
        <p:spPr>
          <a:xfrm>
            <a:off x="3842251" y="-131072"/>
            <a:ext cx="10166171" cy="1325563"/>
          </a:xfrm>
        </p:spPr>
        <p:txBody>
          <a:bodyPr>
            <a:normAutofit/>
          </a:bodyPr>
          <a:lstStyle/>
          <a:p>
            <a:pPr algn="ctr"/>
            <a:r>
              <a:rPr lang="en-GB" sz="3200" u="sng" dirty="0"/>
              <a:t>Top tips to support listening </a:t>
            </a:r>
          </a:p>
        </p:txBody>
      </p:sp>
      <p:pic>
        <p:nvPicPr>
          <p:cNvPr id="4" name="Picture 3" descr="A picture containing drawing&#10;&#10;Description automatically generated">
            <a:extLst>
              <a:ext uri="{FF2B5EF4-FFF2-40B4-BE49-F238E27FC236}">
                <a16:creationId xmlns:a16="http://schemas.microsoft.com/office/drawing/2014/main" id="{F804A71C-E629-49A4-8EF4-9991F8BAC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19" y="261938"/>
            <a:ext cx="5330839" cy="6334124"/>
          </a:xfrm>
          <a:prstGeom prst="rect">
            <a:avLst/>
          </a:prstGeom>
        </p:spPr>
      </p:pic>
      <p:sp>
        <p:nvSpPr>
          <p:cNvPr id="6" name="TextBox 5">
            <a:extLst>
              <a:ext uri="{FF2B5EF4-FFF2-40B4-BE49-F238E27FC236}">
                <a16:creationId xmlns:a16="http://schemas.microsoft.com/office/drawing/2014/main" id="{0B671536-599C-4E04-BA82-9BA902B5B5E4}"/>
              </a:ext>
            </a:extLst>
          </p:cNvPr>
          <p:cNvSpPr txBox="1"/>
          <p:nvPr/>
        </p:nvSpPr>
        <p:spPr>
          <a:xfrm>
            <a:off x="6288502" y="917912"/>
            <a:ext cx="5658679" cy="5940088"/>
          </a:xfrm>
          <a:prstGeom prst="rect">
            <a:avLst/>
          </a:prstGeom>
          <a:noFill/>
        </p:spPr>
        <p:txBody>
          <a:bodyPr wrap="square" rtlCol="0">
            <a:spAutoFit/>
          </a:bodyPr>
          <a:lstStyle/>
          <a:p>
            <a:pPr marL="285750" lvl="0" indent="-285750">
              <a:buFont typeface="Arial" panose="020B0604020202020204" pitchFamily="34" charset="0"/>
              <a:buChar char="•"/>
            </a:pPr>
            <a:r>
              <a:rPr lang="en-GB" sz="2000" dirty="0"/>
              <a:t>Reduce background noise, turn off tv, radio and close windows while you are working on listening and attention skills. It will make a difference</a:t>
            </a:r>
          </a:p>
          <a:p>
            <a:pPr lvl="0"/>
            <a:endParaRPr lang="en-GB" sz="2000" dirty="0"/>
          </a:p>
          <a:p>
            <a:pPr marL="285750" lvl="0" indent="-285750">
              <a:buFont typeface="Arial" panose="020B0604020202020204" pitchFamily="34" charset="0"/>
              <a:buChar char="•"/>
            </a:pPr>
            <a:r>
              <a:rPr lang="en-GB" sz="2000" dirty="0"/>
              <a:t>If possible organise something for other children to do to avoid distractions </a:t>
            </a:r>
          </a:p>
          <a:p>
            <a:pPr lvl="0"/>
            <a:endParaRPr lang="en-GB" sz="2000" dirty="0"/>
          </a:p>
          <a:p>
            <a:pPr marL="285750" lvl="0" indent="-285750">
              <a:buFont typeface="Arial" panose="020B0604020202020204" pitchFamily="34" charset="0"/>
              <a:buChar char="•"/>
            </a:pPr>
            <a:r>
              <a:rPr lang="en-GB" sz="2000" dirty="0"/>
              <a:t>Keep it short, 5 to 10 minutes is plenty when focusing on listening and attention skills </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Be face to face with your child and include eye contact during your game</a:t>
            </a:r>
          </a:p>
          <a:p>
            <a:pPr lvl="0"/>
            <a:endParaRPr lang="en-GB" sz="2000" dirty="0"/>
          </a:p>
          <a:p>
            <a:pPr marL="285750" lvl="0" indent="-285750">
              <a:buFont typeface="Arial" panose="020B0604020202020204" pitchFamily="34" charset="0"/>
              <a:buChar char="•"/>
            </a:pPr>
            <a:r>
              <a:rPr lang="en-GB" sz="2000" dirty="0"/>
              <a:t>Sit together in a quiet room and talk about the sounds you can hear around you e.g. cars on the road, a dog barking, birds singing </a:t>
            </a:r>
          </a:p>
          <a:p>
            <a:pPr lvl="0"/>
            <a:endParaRPr lang="en-GB" sz="2000" dirty="0"/>
          </a:p>
          <a:p>
            <a:pPr marL="285750" lvl="0" indent="-285750">
              <a:buFont typeface="Arial" panose="020B0604020202020204" pitchFamily="34" charset="0"/>
              <a:buChar char="•"/>
            </a:pPr>
            <a:r>
              <a:rPr lang="en-GB" sz="2000" dirty="0"/>
              <a:t>Find a noisy toy or object e.g. a loudly ticking clock and hide it around the house, go find it</a:t>
            </a:r>
          </a:p>
        </p:txBody>
      </p:sp>
    </p:spTree>
    <p:extLst>
      <p:ext uri="{BB962C8B-B14F-4D97-AF65-F5344CB8AC3E}">
        <p14:creationId xmlns:p14="http://schemas.microsoft.com/office/powerpoint/2010/main" val="99899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9C7D-E598-4107-908C-91D3136D4E45}"/>
              </a:ext>
            </a:extLst>
          </p:cNvPr>
          <p:cNvSpPr>
            <a:spLocks noGrp="1"/>
          </p:cNvSpPr>
          <p:nvPr>
            <p:ph type="title"/>
          </p:nvPr>
        </p:nvSpPr>
        <p:spPr>
          <a:xfrm>
            <a:off x="772490" y="-29034"/>
            <a:ext cx="10515600" cy="1325563"/>
          </a:xfrm>
        </p:spPr>
        <p:txBody>
          <a:bodyPr>
            <a:normAutofit/>
          </a:bodyPr>
          <a:lstStyle/>
          <a:p>
            <a:pPr algn="ctr"/>
            <a:r>
              <a:rPr lang="en-GB" sz="3600" u="sng" dirty="0"/>
              <a:t>Listening skills for younger children </a:t>
            </a:r>
          </a:p>
        </p:txBody>
      </p:sp>
      <p:sp>
        <p:nvSpPr>
          <p:cNvPr id="4" name="TextBox 3">
            <a:extLst>
              <a:ext uri="{FF2B5EF4-FFF2-40B4-BE49-F238E27FC236}">
                <a16:creationId xmlns:a16="http://schemas.microsoft.com/office/drawing/2014/main" id="{AA452AB8-4786-4A1A-BAC9-64308EED524B}"/>
              </a:ext>
            </a:extLst>
          </p:cNvPr>
          <p:cNvSpPr txBox="1"/>
          <p:nvPr/>
        </p:nvSpPr>
        <p:spPr>
          <a:xfrm>
            <a:off x="1849229" y="5587918"/>
            <a:ext cx="8362122" cy="1477328"/>
          </a:xfrm>
          <a:prstGeom prst="rect">
            <a:avLst/>
          </a:prstGeom>
          <a:noFill/>
        </p:spPr>
        <p:txBody>
          <a:bodyPr wrap="square" rtlCol="0">
            <a:spAutoFit/>
          </a:bodyPr>
          <a:lstStyle/>
          <a:p>
            <a:pPr algn="ctr"/>
            <a:r>
              <a:rPr lang="en-GB" dirty="0">
                <a:latin typeface="+mj-lt"/>
              </a:rPr>
              <a:t>Use whatever they are interested in to help keep them engaged, let them choose! If they love unicorns, choose a unicorn book to look at and read or play hide the unicorn. Can they listen to and follow instructions to find it? How many instructions can they follow?</a:t>
            </a:r>
          </a:p>
          <a:p>
            <a:pPr algn="ctr"/>
            <a:r>
              <a:rPr lang="en-GB" dirty="0"/>
              <a:t> Take turns to keep interest going.</a:t>
            </a:r>
          </a:p>
          <a:p>
            <a:pPr algn="ctr"/>
            <a:endParaRPr lang="en-GB" dirty="0"/>
          </a:p>
        </p:txBody>
      </p:sp>
      <p:graphicFrame>
        <p:nvGraphicFramePr>
          <p:cNvPr id="5" name="Diagram 4">
            <a:extLst>
              <a:ext uri="{FF2B5EF4-FFF2-40B4-BE49-F238E27FC236}">
                <a16:creationId xmlns:a16="http://schemas.microsoft.com/office/drawing/2014/main" id="{A4AFE044-07F7-48FC-81D4-06F87154A280}"/>
              </a:ext>
            </a:extLst>
          </p:cNvPr>
          <p:cNvGraphicFramePr/>
          <p:nvPr/>
        </p:nvGraphicFramePr>
        <p:xfrm>
          <a:off x="2113516" y="1473384"/>
          <a:ext cx="8128000" cy="6774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icture containing drawing&#10;&#10;Description automatically generated">
            <a:extLst>
              <a:ext uri="{FF2B5EF4-FFF2-40B4-BE49-F238E27FC236}">
                <a16:creationId xmlns:a16="http://schemas.microsoft.com/office/drawing/2014/main" id="{C3824EE2-BC11-4904-AF25-B9B58FA2B87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815223" y="4148872"/>
            <a:ext cx="1280063" cy="270912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BA3AEC6D-A93B-43B8-875B-31B7BF437247}"/>
              </a:ext>
            </a:extLst>
          </p:cNvPr>
          <p:cNvPicPr>
            <a:picLocks noChangeAspect="1"/>
          </p:cNvPicPr>
          <p:nvPr/>
        </p:nvPicPr>
        <p:blipFill rotWithShape="1">
          <a:blip r:embed="rId8">
            <a:extLst>
              <a:ext uri="{28A0092B-C50C-407E-A947-70E740481C1C}">
                <a14:useLocalDpi xmlns:a14="http://schemas.microsoft.com/office/drawing/2010/main" val="0"/>
              </a:ext>
            </a:extLst>
          </a:blip>
          <a:srcRect b="8490"/>
          <a:stretch/>
        </p:blipFill>
        <p:spPr>
          <a:xfrm>
            <a:off x="96714" y="3965713"/>
            <a:ext cx="1412930" cy="2892287"/>
          </a:xfrm>
          <a:prstGeom prst="rect">
            <a:avLst/>
          </a:prstGeom>
        </p:spPr>
      </p:pic>
    </p:spTree>
    <p:extLst>
      <p:ext uri="{BB962C8B-B14F-4D97-AF65-F5344CB8AC3E}">
        <p14:creationId xmlns:p14="http://schemas.microsoft.com/office/powerpoint/2010/main" val="216101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B2-9E92-4100-82E2-C267103A7426}"/>
              </a:ext>
            </a:extLst>
          </p:cNvPr>
          <p:cNvSpPr>
            <a:spLocks noGrp="1"/>
          </p:cNvSpPr>
          <p:nvPr>
            <p:ph type="title"/>
          </p:nvPr>
        </p:nvSpPr>
        <p:spPr>
          <a:xfrm>
            <a:off x="884582" y="120993"/>
            <a:ext cx="10422835" cy="563354"/>
          </a:xfrm>
        </p:spPr>
        <p:txBody>
          <a:bodyPr>
            <a:noAutofit/>
          </a:bodyPr>
          <a:lstStyle/>
          <a:p>
            <a:r>
              <a:rPr lang="en-GB" sz="3200" u="sng" dirty="0"/>
              <a:t>Games and activities to promote listening and attention skills</a:t>
            </a:r>
            <a:endParaRPr lang="en-GB" sz="3200" dirty="0"/>
          </a:p>
        </p:txBody>
      </p:sp>
      <p:pic>
        <p:nvPicPr>
          <p:cNvPr id="6" name="Content Placeholder 5" descr="A close up of a toy&#10;&#10;Description automatically generated">
            <a:extLst>
              <a:ext uri="{FF2B5EF4-FFF2-40B4-BE49-F238E27FC236}">
                <a16:creationId xmlns:a16="http://schemas.microsoft.com/office/drawing/2014/main" id="{45CCA1C2-97CC-457C-97BC-AECCC8445FEB}"/>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130894" y="1140660"/>
            <a:ext cx="971509" cy="793997"/>
          </a:xfrm>
        </p:spPr>
      </p:pic>
      <p:pic>
        <p:nvPicPr>
          <p:cNvPr id="9" name="Content Placeholder 5" descr="A close up of a toy&#10;&#10;Description automatically generated">
            <a:extLst>
              <a:ext uri="{FF2B5EF4-FFF2-40B4-BE49-F238E27FC236}">
                <a16:creationId xmlns:a16="http://schemas.microsoft.com/office/drawing/2014/main" id="{D452829D-7037-46E8-88D2-9D5C2E39F5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630" y="2455928"/>
            <a:ext cx="1014773" cy="829356"/>
          </a:xfrm>
          <a:prstGeom prst="rect">
            <a:avLst/>
          </a:prstGeom>
        </p:spPr>
      </p:pic>
      <p:pic>
        <p:nvPicPr>
          <p:cNvPr id="11" name="Content Placeholder 5" descr="A close up of a toy&#10;&#10;Description automatically generated">
            <a:extLst>
              <a:ext uri="{FF2B5EF4-FFF2-40B4-BE49-F238E27FC236}">
                <a16:creationId xmlns:a16="http://schemas.microsoft.com/office/drawing/2014/main" id="{0BABE21D-7CAE-469A-A3AC-36F8484BEE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629" y="3865839"/>
            <a:ext cx="1014773" cy="829356"/>
          </a:xfrm>
          <a:prstGeom prst="rect">
            <a:avLst/>
          </a:prstGeom>
        </p:spPr>
      </p:pic>
      <p:pic>
        <p:nvPicPr>
          <p:cNvPr id="12" name="Content Placeholder 5" descr="A close up of a toy&#10;&#10;Description automatically generated">
            <a:extLst>
              <a:ext uri="{FF2B5EF4-FFF2-40B4-BE49-F238E27FC236}">
                <a16:creationId xmlns:a16="http://schemas.microsoft.com/office/drawing/2014/main" id="{31B3FE0E-8911-4869-A49E-0C38ACCE6E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0894" y="5525022"/>
            <a:ext cx="1014773" cy="829356"/>
          </a:xfrm>
          <a:prstGeom prst="rect">
            <a:avLst/>
          </a:prstGeom>
        </p:spPr>
      </p:pic>
      <p:sp>
        <p:nvSpPr>
          <p:cNvPr id="14" name="TextBox 13">
            <a:extLst>
              <a:ext uri="{FF2B5EF4-FFF2-40B4-BE49-F238E27FC236}">
                <a16:creationId xmlns:a16="http://schemas.microsoft.com/office/drawing/2014/main" id="{FA07ECE2-6FE3-4887-ABA1-39F34836E70C}"/>
              </a:ext>
            </a:extLst>
          </p:cNvPr>
          <p:cNvSpPr txBox="1"/>
          <p:nvPr/>
        </p:nvSpPr>
        <p:spPr>
          <a:xfrm>
            <a:off x="1716157" y="1288903"/>
            <a:ext cx="6433930" cy="984885"/>
          </a:xfrm>
          <a:prstGeom prst="rect">
            <a:avLst/>
          </a:prstGeom>
          <a:noFill/>
        </p:spPr>
        <p:txBody>
          <a:bodyPr wrap="square" rtlCol="0">
            <a:spAutoFit/>
          </a:bodyPr>
          <a:lstStyle/>
          <a:p>
            <a:pPr algn="ctr"/>
            <a:r>
              <a:rPr lang="en-GB" b="1" dirty="0">
                <a:latin typeface="+mj-lt"/>
              </a:rPr>
              <a:t>Jack-in-the-box</a:t>
            </a:r>
            <a:r>
              <a:rPr lang="en-GB" dirty="0">
                <a:latin typeface="+mj-lt"/>
              </a:rPr>
              <a:t> – </a:t>
            </a:r>
            <a:r>
              <a:rPr lang="en-GB" sz="2000" dirty="0">
                <a:latin typeface="+mj-lt"/>
              </a:rPr>
              <a:t>Child stays crouched down until they hear the alarm/clap/bang then jump up.</a:t>
            </a:r>
          </a:p>
          <a:p>
            <a:endParaRPr lang="en-GB" dirty="0"/>
          </a:p>
        </p:txBody>
      </p:sp>
      <p:sp>
        <p:nvSpPr>
          <p:cNvPr id="17" name="TextBox 16">
            <a:extLst>
              <a:ext uri="{FF2B5EF4-FFF2-40B4-BE49-F238E27FC236}">
                <a16:creationId xmlns:a16="http://schemas.microsoft.com/office/drawing/2014/main" id="{A1D88C14-DA03-4330-ACA7-BF708B9BD6C0}"/>
              </a:ext>
            </a:extLst>
          </p:cNvPr>
          <p:cNvSpPr txBox="1"/>
          <p:nvPr/>
        </p:nvSpPr>
        <p:spPr>
          <a:xfrm>
            <a:off x="1716157" y="2575881"/>
            <a:ext cx="6433929" cy="984885"/>
          </a:xfrm>
          <a:prstGeom prst="rect">
            <a:avLst/>
          </a:prstGeom>
          <a:noFill/>
        </p:spPr>
        <p:txBody>
          <a:bodyPr wrap="square" rtlCol="0">
            <a:spAutoFit/>
          </a:bodyPr>
          <a:lstStyle/>
          <a:p>
            <a:pPr algn="ctr"/>
            <a:r>
              <a:rPr lang="en-GB" b="1" dirty="0">
                <a:latin typeface="+mj-lt"/>
              </a:rPr>
              <a:t>Musical Bumps/ Statues </a:t>
            </a:r>
            <a:r>
              <a:rPr lang="en-GB" dirty="0">
                <a:latin typeface="+mj-lt"/>
              </a:rPr>
              <a:t>- </a:t>
            </a:r>
            <a:r>
              <a:rPr lang="en-GB" sz="2000" dirty="0">
                <a:latin typeface="+mj-lt"/>
              </a:rPr>
              <a:t>Play music and children must sit down/ stand still when the music stops. </a:t>
            </a:r>
          </a:p>
          <a:p>
            <a:endParaRPr lang="en-GB" dirty="0"/>
          </a:p>
        </p:txBody>
      </p:sp>
      <p:sp>
        <p:nvSpPr>
          <p:cNvPr id="18" name="TextBox 17">
            <a:extLst>
              <a:ext uri="{FF2B5EF4-FFF2-40B4-BE49-F238E27FC236}">
                <a16:creationId xmlns:a16="http://schemas.microsoft.com/office/drawing/2014/main" id="{AEC3524C-59A1-41F9-A927-0E05E0CCA1C7}"/>
              </a:ext>
            </a:extLst>
          </p:cNvPr>
          <p:cNvSpPr txBox="1"/>
          <p:nvPr/>
        </p:nvSpPr>
        <p:spPr>
          <a:xfrm>
            <a:off x="1490870" y="3744029"/>
            <a:ext cx="7321826" cy="1600438"/>
          </a:xfrm>
          <a:prstGeom prst="rect">
            <a:avLst/>
          </a:prstGeom>
          <a:noFill/>
        </p:spPr>
        <p:txBody>
          <a:bodyPr wrap="square" rtlCol="0">
            <a:spAutoFit/>
          </a:bodyPr>
          <a:lstStyle/>
          <a:p>
            <a:pPr algn="ctr"/>
            <a:r>
              <a:rPr lang="en-GB" b="1" dirty="0">
                <a:latin typeface="+mj-lt"/>
              </a:rPr>
              <a:t>Animal sounds </a:t>
            </a:r>
            <a:r>
              <a:rPr lang="en-GB" dirty="0">
                <a:latin typeface="+mj-lt"/>
              </a:rPr>
              <a:t>- </a:t>
            </a:r>
            <a:r>
              <a:rPr lang="en-GB" sz="2000" dirty="0">
                <a:latin typeface="+mj-lt"/>
              </a:rPr>
              <a:t>If you have 2 identical sets of farm animal toys, hide one of the animals under a box and imitate the noise it makes. Encourage the child to listen and find the animal that makes the same noise then check if it matches the animal under the box.  </a:t>
            </a:r>
          </a:p>
          <a:p>
            <a:endParaRPr lang="en-GB" dirty="0"/>
          </a:p>
        </p:txBody>
      </p:sp>
      <p:sp>
        <p:nvSpPr>
          <p:cNvPr id="19" name="TextBox 18">
            <a:extLst>
              <a:ext uri="{FF2B5EF4-FFF2-40B4-BE49-F238E27FC236}">
                <a16:creationId xmlns:a16="http://schemas.microsoft.com/office/drawing/2014/main" id="{FA8B5DE1-AA90-40B6-B652-F119CB091342}"/>
              </a:ext>
            </a:extLst>
          </p:cNvPr>
          <p:cNvSpPr txBox="1"/>
          <p:nvPr/>
        </p:nvSpPr>
        <p:spPr>
          <a:xfrm>
            <a:off x="1716157" y="5525022"/>
            <a:ext cx="7096539" cy="707886"/>
          </a:xfrm>
          <a:prstGeom prst="rect">
            <a:avLst/>
          </a:prstGeom>
          <a:noFill/>
        </p:spPr>
        <p:txBody>
          <a:bodyPr wrap="square" rtlCol="0">
            <a:spAutoFit/>
          </a:bodyPr>
          <a:lstStyle/>
          <a:p>
            <a:pPr lvl="0" algn="ctr"/>
            <a:r>
              <a:rPr lang="en-GB" b="1" dirty="0">
                <a:latin typeface="+mj-lt"/>
              </a:rPr>
              <a:t>Hide and Seek- </a:t>
            </a:r>
            <a:r>
              <a:rPr lang="en-GB" sz="2000" dirty="0">
                <a:latin typeface="+mj-lt"/>
              </a:rPr>
              <a:t>Hide two or three objects, letting your child watch you as you do it. Let them go and find each object as you ask for it.  </a:t>
            </a:r>
            <a:endParaRPr lang="en-GB" dirty="0">
              <a:latin typeface="+mj-lt"/>
            </a:endParaRPr>
          </a:p>
        </p:txBody>
      </p:sp>
      <p:pic>
        <p:nvPicPr>
          <p:cNvPr id="21" name="Picture 20" descr="A picture containing drawing, clock&#10;&#10;Description automatically generated">
            <a:extLst>
              <a:ext uri="{FF2B5EF4-FFF2-40B4-BE49-F238E27FC236}">
                <a16:creationId xmlns:a16="http://schemas.microsoft.com/office/drawing/2014/main" id="{CD4A03BB-3212-422B-BA57-D94E76FA93A1}"/>
              </a:ext>
            </a:extLst>
          </p:cNvPr>
          <p:cNvPicPr>
            <a:picLocks noChangeAspect="1"/>
          </p:cNvPicPr>
          <p:nvPr/>
        </p:nvPicPr>
        <p:blipFill rotWithShape="1">
          <a:blip r:embed="rId4">
            <a:extLst>
              <a:ext uri="{28A0092B-C50C-407E-A947-70E740481C1C}">
                <a14:useLocalDpi xmlns:a14="http://schemas.microsoft.com/office/drawing/2010/main" val="0"/>
              </a:ext>
            </a:extLst>
          </a:blip>
          <a:srcRect l="33042" t="21487" r="35420" b="3633"/>
          <a:stretch/>
        </p:blipFill>
        <p:spPr>
          <a:xfrm>
            <a:off x="9422716" y="3865839"/>
            <a:ext cx="2106253" cy="2464108"/>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2788A2F4-F496-46DF-A256-C3E3D3E32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2696" y="633797"/>
            <a:ext cx="3086100" cy="3086100"/>
          </a:xfrm>
          <a:prstGeom prst="rect">
            <a:avLst/>
          </a:prstGeom>
        </p:spPr>
      </p:pic>
    </p:spTree>
    <p:extLst>
      <p:ext uri="{BB962C8B-B14F-4D97-AF65-F5344CB8AC3E}">
        <p14:creationId xmlns:p14="http://schemas.microsoft.com/office/powerpoint/2010/main" val="162715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B2-9E92-4100-82E2-C267103A7426}"/>
              </a:ext>
            </a:extLst>
          </p:cNvPr>
          <p:cNvSpPr>
            <a:spLocks noGrp="1"/>
          </p:cNvSpPr>
          <p:nvPr>
            <p:ph type="title"/>
          </p:nvPr>
        </p:nvSpPr>
        <p:spPr>
          <a:xfrm>
            <a:off x="927652" y="171798"/>
            <a:ext cx="10286042" cy="563354"/>
          </a:xfrm>
        </p:spPr>
        <p:txBody>
          <a:bodyPr>
            <a:noAutofit/>
          </a:bodyPr>
          <a:lstStyle/>
          <a:p>
            <a:r>
              <a:rPr lang="en-GB" sz="3200" u="sng" dirty="0"/>
              <a:t>Games and activities to promote listening and attention skills</a:t>
            </a:r>
            <a:endParaRPr lang="en-GB" sz="3200" dirty="0"/>
          </a:p>
        </p:txBody>
      </p:sp>
      <p:pic>
        <p:nvPicPr>
          <p:cNvPr id="6" name="Content Placeholder 5" descr="A close up of a toy&#10;&#10;Description automatically generated">
            <a:extLst>
              <a:ext uri="{FF2B5EF4-FFF2-40B4-BE49-F238E27FC236}">
                <a16:creationId xmlns:a16="http://schemas.microsoft.com/office/drawing/2014/main" id="{45CCA1C2-97CC-457C-97BC-AECCC8445FEB}"/>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130894" y="1140660"/>
            <a:ext cx="971509" cy="793997"/>
          </a:xfrm>
        </p:spPr>
      </p:pic>
      <p:pic>
        <p:nvPicPr>
          <p:cNvPr id="9" name="Content Placeholder 5" descr="A close up of a toy&#10;&#10;Description automatically generated">
            <a:extLst>
              <a:ext uri="{FF2B5EF4-FFF2-40B4-BE49-F238E27FC236}">
                <a16:creationId xmlns:a16="http://schemas.microsoft.com/office/drawing/2014/main" id="{D452829D-7037-46E8-88D2-9D5C2E39F5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0521" y="2647242"/>
            <a:ext cx="1014773" cy="829356"/>
          </a:xfrm>
          <a:prstGeom prst="rect">
            <a:avLst/>
          </a:prstGeom>
        </p:spPr>
      </p:pic>
      <p:pic>
        <p:nvPicPr>
          <p:cNvPr id="11" name="Content Placeholder 5" descr="A close up of a toy&#10;&#10;Description automatically generated">
            <a:extLst>
              <a:ext uri="{FF2B5EF4-FFF2-40B4-BE49-F238E27FC236}">
                <a16:creationId xmlns:a16="http://schemas.microsoft.com/office/drawing/2014/main" id="{0BABE21D-7CAE-469A-A3AC-36F8484BEE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630" y="3911626"/>
            <a:ext cx="1014773" cy="829356"/>
          </a:xfrm>
          <a:prstGeom prst="rect">
            <a:avLst/>
          </a:prstGeom>
        </p:spPr>
      </p:pic>
      <p:pic>
        <p:nvPicPr>
          <p:cNvPr id="12" name="Content Placeholder 5" descr="A close up of a toy&#10;&#10;Description automatically generated">
            <a:extLst>
              <a:ext uri="{FF2B5EF4-FFF2-40B4-BE49-F238E27FC236}">
                <a16:creationId xmlns:a16="http://schemas.microsoft.com/office/drawing/2014/main" id="{31B3FE0E-8911-4869-A49E-0C38ACCE6E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0521" y="5176011"/>
            <a:ext cx="1014773" cy="829356"/>
          </a:xfrm>
          <a:prstGeom prst="rect">
            <a:avLst/>
          </a:prstGeom>
        </p:spPr>
      </p:pic>
      <p:sp>
        <p:nvSpPr>
          <p:cNvPr id="14" name="TextBox 13">
            <a:extLst>
              <a:ext uri="{FF2B5EF4-FFF2-40B4-BE49-F238E27FC236}">
                <a16:creationId xmlns:a16="http://schemas.microsoft.com/office/drawing/2014/main" id="{FA07ECE2-6FE3-4887-ABA1-39F34836E70C}"/>
              </a:ext>
            </a:extLst>
          </p:cNvPr>
          <p:cNvSpPr txBox="1"/>
          <p:nvPr/>
        </p:nvSpPr>
        <p:spPr>
          <a:xfrm>
            <a:off x="1437861" y="1057494"/>
            <a:ext cx="8514522" cy="923330"/>
          </a:xfrm>
          <a:prstGeom prst="rect">
            <a:avLst/>
          </a:prstGeom>
          <a:noFill/>
        </p:spPr>
        <p:txBody>
          <a:bodyPr wrap="square" rtlCol="0">
            <a:spAutoFit/>
          </a:bodyPr>
          <a:lstStyle/>
          <a:p>
            <a:pPr algn="ctr"/>
            <a:r>
              <a:rPr lang="en-GB" b="1" dirty="0">
                <a:latin typeface="+mj-lt"/>
              </a:rPr>
              <a:t>Kim’s game- </a:t>
            </a:r>
            <a:r>
              <a:rPr lang="en-GB" dirty="0">
                <a:latin typeface="+mj-lt"/>
              </a:rPr>
              <a:t>Start with 5 different items on a tray/table and a tea towel to cover it up e.g. Pencil, fork, hairbrush, keys, sock. Ask child to really look at what is there and then cover up and take one item away. Can they guess what one is missing? </a:t>
            </a:r>
            <a:endParaRPr lang="en-GB" dirty="0"/>
          </a:p>
        </p:txBody>
      </p:sp>
      <p:sp>
        <p:nvSpPr>
          <p:cNvPr id="17" name="TextBox 16">
            <a:extLst>
              <a:ext uri="{FF2B5EF4-FFF2-40B4-BE49-F238E27FC236}">
                <a16:creationId xmlns:a16="http://schemas.microsoft.com/office/drawing/2014/main" id="{A1D88C14-DA03-4330-ACA7-BF708B9BD6C0}"/>
              </a:ext>
            </a:extLst>
          </p:cNvPr>
          <p:cNvSpPr txBox="1"/>
          <p:nvPr/>
        </p:nvSpPr>
        <p:spPr>
          <a:xfrm>
            <a:off x="1434571" y="2458616"/>
            <a:ext cx="8114484" cy="1200329"/>
          </a:xfrm>
          <a:prstGeom prst="rect">
            <a:avLst/>
          </a:prstGeom>
          <a:noFill/>
        </p:spPr>
        <p:txBody>
          <a:bodyPr wrap="square" rtlCol="0">
            <a:spAutoFit/>
          </a:bodyPr>
          <a:lstStyle/>
          <a:p>
            <a:pPr algn="ctr"/>
            <a:r>
              <a:rPr lang="en-GB" b="1" dirty="0">
                <a:latin typeface="+mj-lt"/>
              </a:rPr>
              <a:t>If you are wearing- </a:t>
            </a:r>
            <a:r>
              <a:rPr lang="en-GB" dirty="0">
                <a:latin typeface="+mj-lt"/>
              </a:rPr>
              <a:t>Child listens and pays attention to instructions from you.</a:t>
            </a:r>
          </a:p>
          <a:p>
            <a:pPr algn="ctr"/>
            <a:r>
              <a:rPr lang="en-GB" dirty="0">
                <a:latin typeface="+mj-lt"/>
              </a:rPr>
              <a:t> “If you are wearing red touch your head”. “If you are wearing blue, point to your shoe”. They have to pay close attention to what they are wearing and what to do!</a:t>
            </a:r>
          </a:p>
          <a:p>
            <a:endParaRPr lang="en-GB" dirty="0"/>
          </a:p>
        </p:txBody>
      </p:sp>
      <p:sp>
        <p:nvSpPr>
          <p:cNvPr id="18" name="TextBox 17">
            <a:extLst>
              <a:ext uri="{FF2B5EF4-FFF2-40B4-BE49-F238E27FC236}">
                <a16:creationId xmlns:a16="http://schemas.microsoft.com/office/drawing/2014/main" id="{AEC3524C-59A1-41F9-A927-0E05E0CCA1C7}"/>
              </a:ext>
            </a:extLst>
          </p:cNvPr>
          <p:cNvSpPr txBox="1"/>
          <p:nvPr/>
        </p:nvSpPr>
        <p:spPr>
          <a:xfrm>
            <a:off x="1716156" y="4206267"/>
            <a:ext cx="6844747" cy="923330"/>
          </a:xfrm>
          <a:prstGeom prst="rect">
            <a:avLst/>
          </a:prstGeom>
          <a:noFill/>
        </p:spPr>
        <p:txBody>
          <a:bodyPr wrap="square" rtlCol="0">
            <a:spAutoFit/>
          </a:bodyPr>
          <a:lstStyle/>
          <a:p>
            <a:pPr algn="ctr"/>
            <a:r>
              <a:rPr lang="en-GB" b="1" dirty="0">
                <a:latin typeface="+mj-lt"/>
              </a:rPr>
              <a:t>Can you copy me- </a:t>
            </a:r>
            <a:r>
              <a:rPr lang="en-GB" dirty="0">
                <a:latin typeface="+mj-lt"/>
              </a:rPr>
              <a:t>Follow a clapping pattern, you clap a pattern, the child copies it.</a:t>
            </a:r>
          </a:p>
          <a:p>
            <a:endParaRPr lang="en-GB" dirty="0"/>
          </a:p>
        </p:txBody>
      </p:sp>
      <p:sp>
        <p:nvSpPr>
          <p:cNvPr id="19" name="TextBox 18">
            <a:extLst>
              <a:ext uri="{FF2B5EF4-FFF2-40B4-BE49-F238E27FC236}">
                <a16:creationId xmlns:a16="http://schemas.microsoft.com/office/drawing/2014/main" id="{FA8B5DE1-AA90-40B6-B652-F119CB091342}"/>
              </a:ext>
            </a:extLst>
          </p:cNvPr>
          <p:cNvSpPr txBox="1"/>
          <p:nvPr/>
        </p:nvSpPr>
        <p:spPr>
          <a:xfrm>
            <a:off x="1434571" y="5260585"/>
            <a:ext cx="7851913" cy="1200329"/>
          </a:xfrm>
          <a:prstGeom prst="rect">
            <a:avLst/>
          </a:prstGeom>
          <a:noFill/>
        </p:spPr>
        <p:txBody>
          <a:bodyPr wrap="square" rtlCol="0">
            <a:spAutoFit/>
          </a:bodyPr>
          <a:lstStyle/>
          <a:p>
            <a:pPr algn="ctr"/>
            <a:r>
              <a:rPr lang="en-GB" b="1" dirty="0">
                <a:latin typeface="+mj-lt"/>
              </a:rPr>
              <a:t>Are you listening- </a:t>
            </a:r>
            <a:r>
              <a:rPr lang="en-GB" dirty="0">
                <a:latin typeface="+mj-lt"/>
              </a:rPr>
              <a:t>When reading a story with your child, stop before turning the page at some points of the story. Ask “What do you think will happen?” “How would you feel?”. </a:t>
            </a:r>
          </a:p>
          <a:p>
            <a:endParaRPr lang="en-GB" dirty="0"/>
          </a:p>
        </p:txBody>
      </p:sp>
      <p:pic>
        <p:nvPicPr>
          <p:cNvPr id="2050" name="Picture 2" descr="Touching Head Images, Stock Photos &amp; Vectors | Shutterstock">
            <a:hlinkClick r:id="rId4"/>
            <a:extLst>
              <a:ext uri="{FF2B5EF4-FFF2-40B4-BE49-F238E27FC236}">
                <a16:creationId xmlns:a16="http://schemas.microsoft.com/office/drawing/2014/main" id="{3667054F-2E6E-4E65-89D7-B580679457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43"/>
          <a:stretch/>
        </p:blipFill>
        <p:spPr bwMode="auto">
          <a:xfrm>
            <a:off x="10284551" y="735152"/>
            <a:ext cx="1849959" cy="28975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30032CAE-0087-4E98-B6E3-4DD1ED4020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9467" y="3967784"/>
            <a:ext cx="2585602" cy="2585602"/>
          </a:xfrm>
          <a:prstGeom prst="rect">
            <a:avLst/>
          </a:prstGeom>
        </p:spPr>
      </p:pic>
    </p:spTree>
    <p:extLst>
      <p:ext uri="{BB962C8B-B14F-4D97-AF65-F5344CB8AC3E}">
        <p14:creationId xmlns:p14="http://schemas.microsoft.com/office/powerpoint/2010/main" val="222977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5B09-569A-46D3-B502-8C621A6A8C98}"/>
              </a:ext>
            </a:extLst>
          </p:cNvPr>
          <p:cNvSpPr>
            <a:spLocks noGrp="1"/>
          </p:cNvSpPr>
          <p:nvPr>
            <p:ph type="title"/>
          </p:nvPr>
        </p:nvSpPr>
        <p:spPr>
          <a:xfrm>
            <a:off x="2453837" y="4673900"/>
            <a:ext cx="7284325" cy="1424410"/>
          </a:xfrm>
        </p:spPr>
        <p:txBody>
          <a:bodyPr vert="horz" lIns="91440" tIns="45720" rIns="91440" bIns="45720" rtlCol="0" anchor="b">
            <a:normAutofit fontScale="90000"/>
          </a:bodyPr>
          <a:lstStyle/>
          <a:p>
            <a:pPr algn="ctr"/>
            <a:r>
              <a:rPr lang="en-US" sz="2700" dirty="0"/>
              <a:t>Learning is a progression. Your child will already have many of the skills that they need to be safe, happy and to achieve well in Primary 1. </a:t>
            </a:r>
            <a:br>
              <a:rPr lang="en-US" sz="2700" dirty="0"/>
            </a:br>
            <a:br>
              <a:rPr lang="en-US" sz="2700" dirty="0"/>
            </a:br>
            <a:r>
              <a:rPr lang="en-US" sz="2700" dirty="0"/>
              <a:t>The following activities will support you to continue to build your child’s confidence in their development and learning before the move to primary. </a:t>
            </a:r>
            <a:br>
              <a:rPr lang="en-US" sz="1600" dirty="0"/>
            </a:br>
            <a:endParaRPr lang="en-US" sz="1500" dirty="0"/>
          </a:p>
        </p:txBody>
      </p:sp>
      <p:pic>
        <p:nvPicPr>
          <p:cNvPr id="4" name="Picture 3">
            <a:extLst>
              <a:ext uri="{FF2B5EF4-FFF2-40B4-BE49-F238E27FC236}">
                <a16:creationId xmlns:a16="http://schemas.microsoft.com/office/drawing/2014/main" id="{B5EAB93A-54CB-48B7-83B7-A24E53B0FB4C}"/>
              </a:ext>
            </a:extLst>
          </p:cNvPr>
          <p:cNvPicPr/>
          <p:nvPr/>
        </p:nvPicPr>
        <p:blipFill rotWithShape="1">
          <a:blip r:embed="rId2" cstate="print">
            <a:extLst>
              <a:ext uri="{28A0092B-C50C-407E-A947-70E740481C1C}">
                <a14:useLocalDpi xmlns:a14="http://schemas.microsoft.com/office/drawing/2010/main" val="0"/>
              </a:ext>
            </a:extLst>
          </a:blip>
          <a:srcRect t="1439" r="2" b="2"/>
          <a:stretch/>
        </p:blipFill>
        <p:spPr bwMode="auto">
          <a:xfrm>
            <a:off x="4861560" y="1237798"/>
            <a:ext cx="2468880" cy="1828800"/>
          </a:xfrm>
          <a:prstGeom prst="rect">
            <a:avLst/>
          </a:prstGeom>
          <a:noFill/>
        </p:spPr>
      </p:pic>
    </p:spTree>
    <p:extLst>
      <p:ext uri="{BB962C8B-B14F-4D97-AF65-F5344CB8AC3E}">
        <p14:creationId xmlns:p14="http://schemas.microsoft.com/office/powerpoint/2010/main" val="108260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47A9-A0B0-4E5F-9D75-C011EF146D34}"/>
              </a:ext>
            </a:extLst>
          </p:cNvPr>
          <p:cNvSpPr>
            <a:spLocks noGrp="1"/>
          </p:cNvSpPr>
          <p:nvPr>
            <p:ph type="title"/>
          </p:nvPr>
        </p:nvSpPr>
        <p:spPr>
          <a:xfrm>
            <a:off x="5731148" y="1037830"/>
            <a:ext cx="5026304" cy="1325563"/>
          </a:xfrm>
        </p:spPr>
        <p:txBody>
          <a:bodyPr>
            <a:normAutofit/>
          </a:bodyPr>
          <a:lstStyle/>
          <a:p>
            <a:r>
              <a:rPr lang="en-GB" sz="3200" u="sng" dirty="0"/>
              <a:t>Developing Speaking Skills </a:t>
            </a:r>
            <a:br>
              <a:rPr lang="en-GB" u="sng" dirty="0"/>
            </a:br>
            <a:endParaRPr lang="en-GB" u="sng" dirty="0"/>
          </a:p>
        </p:txBody>
      </p:sp>
      <p:sp>
        <p:nvSpPr>
          <p:cNvPr id="6" name="TextBox 5">
            <a:extLst>
              <a:ext uri="{FF2B5EF4-FFF2-40B4-BE49-F238E27FC236}">
                <a16:creationId xmlns:a16="http://schemas.microsoft.com/office/drawing/2014/main" id="{FDB71402-2BAB-4727-A5CF-F5AD261AB98A}"/>
              </a:ext>
            </a:extLst>
          </p:cNvPr>
          <p:cNvSpPr txBox="1"/>
          <p:nvPr/>
        </p:nvSpPr>
        <p:spPr>
          <a:xfrm>
            <a:off x="4989860" y="2363393"/>
            <a:ext cx="6056244" cy="3231654"/>
          </a:xfrm>
          <a:prstGeom prst="rect">
            <a:avLst/>
          </a:prstGeom>
          <a:noFill/>
        </p:spPr>
        <p:txBody>
          <a:bodyPr wrap="square" rtlCol="0">
            <a:spAutoFit/>
          </a:bodyPr>
          <a:lstStyle/>
          <a:p>
            <a:r>
              <a:rPr lang="en-GB" dirty="0"/>
              <a:t> </a:t>
            </a:r>
          </a:p>
          <a:p>
            <a:pPr algn="ctr"/>
            <a:r>
              <a:rPr lang="en-GB" sz="2400" dirty="0">
                <a:latin typeface="+mj-lt"/>
              </a:rPr>
              <a:t>Children are surrounded by words and sounds during their daily life, they soon pick up that print in books, on buses and paper can ‘say’ something too. Adults and older siblings can encourage children to become confident and fluent speakers by being role models and promoting an interest in the ‘stories’ they tell.</a:t>
            </a:r>
          </a:p>
          <a:p>
            <a:endParaRPr lang="en-GB" dirty="0"/>
          </a:p>
        </p:txBody>
      </p:sp>
      <p:pic>
        <p:nvPicPr>
          <p:cNvPr id="12" name="Picture 11" descr="A picture containing drawing&#10;&#10;Description automatically generated">
            <a:extLst>
              <a:ext uri="{FF2B5EF4-FFF2-40B4-BE49-F238E27FC236}">
                <a16:creationId xmlns:a16="http://schemas.microsoft.com/office/drawing/2014/main" id="{EE28B300-29F0-41C1-BF9E-A2B592456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52" y="1206121"/>
            <a:ext cx="3932168" cy="5114374"/>
          </a:xfrm>
          <a:prstGeom prst="rect">
            <a:avLst/>
          </a:prstGeom>
        </p:spPr>
      </p:pic>
      <p:sp>
        <p:nvSpPr>
          <p:cNvPr id="13" name="TextBox 12">
            <a:extLst>
              <a:ext uri="{FF2B5EF4-FFF2-40B4-BE49-F238E27FC236}">
                <a16:creationId xmlns:a16="http://schemas.microsoft.com/office/drawing/2014/main" id="{91C39DD0-4D4C-4C96-BA88-631B7E980681}"/>
              </a:ext>
            </a:extLst>
          </p:cNvPr>
          <p:cNvSpPr txBox="1"/>
          <p:nvPr/>
        </p:nvSpPr>
        <p:spPr>
          <a:xfrm>
            <a:off x="1434548" y="1325563"/>
            <a:ext cx="972378" cy="1200329"/>
          </a:xfrm>
          <a:prstGeom prst="rect">
            <a:avLst/>
          </a:prstGeom>
          <a:noFill/>
        </p:spPr>
        <p:txBody>
          <a:bodyPr wrap="square" rtlCol="0">
            <a:spAutoFit/>
          </a:bodyPr>
          <a:lstStyle/>
          <a:p>
            <a:pPr algn="ctr"/>
            <a:r>
              <a:rPr lang="en-GB" dirty="0">
                <a:latin typeface="+mj-lt"/>
              </a:rPr>
              <a:t>Hello, my name is</a:t>
            </a:r>
          </a:p>
          <a:p>
            <a:pPr algn="ctr"/>
            <a:r>
              <a:rPr lang="en-GB" dirty="0">
                <a:latin typeface="+mj-lt"/>
              </a:rPr>
              <a:t>Sarah  </a:t>
            </a:r>
            <a:r>
              <a:rPr lang="en-GB" dirty="0"/>
              <a:t> </a:t>
            </a:r>
          </a:p>
        </p:txBody>
      </p:sp>
      <p:sp>
        <p:nvSpPr>
          <p:cNvPr id="14" name="TextBox 13">
            <a:extLst>
              <a:ext uri="{FF2B5EF4-FFF2-40B4-BE49-F238E27FC236}">
                <a16:creationId xmlns:a16="http://schemas.microsoft.com/office/drawing/2014/main" id="{84AAB35E-29A9-48EB-973B-516774167789}"/>
              </a:ext>
            </a:extLst>
          </p:cNvPr>
          <p:cNvSpPr txBox="1"/>
          <p:nvPr/>
        </p:nvSpPr>
        <p:spPr>
          <a:xfrm>
            <a:off x="2395538" y="1602561"/>
            <a:ext cx="972378" cy="646331"/>
          </a:xfrm>
          <a:prstGeom prst="rect">
            <a:avLst/>
          </a:prstGeom>
          <a:noFill/>
        </p:spPr>
        <p:txBody>
          <a:bodyPr wrap="square" rtlCol="0">
            <a:spAutoFit/>
          </a:bodyPr>
          <a:lstStyle/>
          <a:p>
            <a:pPr algn="ctr"/>
            <a:r>
              <a:rPr lang="en-GB" dirty="0">
                <a:latin typeface="+mj-lt"/>
              </a:rPr>
              <a:t>Hi, I am Tom </a:t>
            </a:r>
            <a:endParaRPr lang="en-GB" dirty="0"/>
          </a:p>
        </p:txBody>
      </p:sp>
    </p:spTree>
    <p:extLst>
      <p:ext uri="{BB962C8B-B14F-4D97-AF65-F5344CB8AC3E}">
        <p14:creationId xmlns:p14="http://schemas.microsoft.com/office/powerpoint/2010/main" val="165818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C520EF-5B2B-4258-ACC1-E3C95D83A98E}"/>
              </a:ext>
            </a:extLst>
          </p:cNvPr>
          <p:cNvSpPr/>
          <p:nvPr/>
        </p:nvSpPr>
        <p:spPr>
          <a:xfrm>
            <a:off x="5913121" y="94032"/>
            <a:ext cx="6096000" cy="6480748"/>
          </a:xfrm>
          <a:prstGeom prst="rect">
            <a:avLst/>
          </a:prstGeom>
        </p:spPr>
        <p:txBody>
          <a:bodyPr>
            <a:sp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Read and discuss lots of stories, make up your own stories with your child as the “star”. Encourage them to make up their part in the story and then retell it</a:t>
            </a:r>
          </a:p>
          <a:p>
            <a:pPr marL="342900" lvl="0" indent="-342900">
              <a:lnSpc>
                <a:spcPct val="107000"/>
              </a:lnSpc>
              <a:spcAft>
                <a:spcPts val="0"/>
              </a:spcAft>
              <a:buFont typeface="Symbol" panose="05050102010706020507" pitchFamily="18" charset="2"/>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Use puppets and dolls to retell the story and have a pretend audience to encourage confidence in expressing themselves</a:t>
            </a:r>
          </a:p>
          <a:p>
            <a:pPr lvl="0">
              <a:lnSpc>
                <a:spcPct val="107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Have a </a:t>
            </a:r>
            <a:r>
              <a:rPr lang="en-GB" i="1" dirty="0">
                <a:latin typeface="Calibri" panose="020F0502020204030204" pitchFamily="34" charset="0"/>
                <a:ea typeface="Calibri" panose="020F0502020204030204" pitchFamily="34" charset="0"/>
                <a:cs typeface="Times New Roman" panose="02020603050405020304" pitchFamily="18" charset="0"/>
              </a:rPr>
              <a:t>family meeting </a:t>
            </a:r>
            <a:r>
              <a:rPr lang="en-GB" dirty="0">
                <a:latin typeface="Calibri" panose="020F0502020204030204" pitchFamily="34" charset="0"/>
                <a:ea typeface="Calibri" panose="020F0502020204030204" pitchFamily="34" charset="0"/>
                <a:cs typeface="Times New Roman" panose="02020603050405020304" pitchFamily="18" charset="0"/>
              </a:rPr>
              <a:t>encourage your child to be part of it. What would they like for dinner? Where could the family go for a walk? Ask them about their wishes, then have a vote</a:t>
            </a:r>
          </a:p>
          <a:p>
            <a:pPr lvl="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Explain how important it is to listen to others, set examples of this throughout your day, look at peoples faces. Do they look happy/ sad…? How do you know? </a:t>
            </a:r>
          </a:p>
          <a:p>
            <a:pPr lvl="0">
              <a:lnSpc>
                <a:spcPct val="107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When talking encourage the use of “yesterday”, “tomorrow”, “last week” in your conversation. If they say “the other day” repeat the sentence they have said with the correct terminology</a:t>
            </a:r>
          </a:p>
          <a:p>
            <a:pPr lvl="0">
              <a:lnSpc>
                <a:spcPct val="107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The main thing you can do is allow your child the time to chat. Make sure you listen and hear their stories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B4CC8F5-72D4-42D6-8DD1-906A1324F32B}"/>
              </a:ext>
            </a:extLst>
          </p:cNvPr>
          <p:cNvSpPr txBox="1"/>
          <p:nvPr/>
        </p:nvSpPr>
        <p:spPr>
          <a:xfrm>
            <a:off x="182879" y="198266"/>
            <a:ext cx="6365813" cy="707886"/>
          </a:xfrm>
          <a:prstGeom prst="rect">
            <a:avLst/>
          </a:prstGeom>
          <a:noFill/>
        </p:spPr>
        <p:txBody>
          <a:bodyPr wrap="square" rtlCol="0">
            <a:spAutoFit/>
          </a:bodyPr>
          <a:lstStyle/>
          <a:p>
            <a:r>
              <a:rPr lang="en-GB" sz="4000" u="sng" dirty="0">
                <a:latin typeface="+mj-lt"/>
              </a:rPr>
              <a:t>Top tips to support speech</a:t>
            </a:r>
            <a:endParaRPr lang="en-GB" sz="3200" u="sng" dirty="0">
              <a:latin typeface="+mj-lt"/>
            </a:endParaRPr>
          </a:p>
        </p:txBody>
      </p:sp>
      <p:pic>
        <p:nvPicPr>
          <p:cNvPr id="12" name="Picture 11" descr="A picture containing drawing&#10;&#10;Description automatically generated">
            <a:extLst>
              <a:ext uri="{FF2B5EF4-FFF2-40B4-BE49-F238E27FC236}">
                <a16:creationId xmlns:a16="http://schemas.microsoft.com/office/drawing/2014/main" id="{7C9028F6-EE86-40BB-837D-F39880064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 y="1634367"/>
            <a:ext cx="5481857" cy="4143264"/>
          </a:xfrm>
          <a:prstGeom prst="rect">
            <a:avLst/>
          </a:prstGeom>
        </p:spPr>
      </p:pic>
      <p:sp>
        <p:nvSpPr>
          <p:cNvPr id="14" name="TextBox 13">
            <a:extLst>
              <a:ext uri="{FF2B5EF4-FFF2-40B4-BE49-F238E27FC236}">
                <a16:creationId xmlns:a16="http://schemas.microsoft.com/office/drawing/2014/main" id="{05A65B73-9F1E-4B85-9F2D-F3F72D2651EE}"/>
              </a:ext>
            </a:extLst>
          </p:cNvPr>
          <p:cNvSpPr txBox="1"/>
          <p:nvPr/>
        </p:nvSpPr>
        <p:spPr>
          <a:xfrm>
            <a:off x="450166" y="3059668"/>
            <a:ext cx="1505243" cy="369332"/>
          </a:xfrm>
          <a:prstGeom prst="rect">
            <a:avLst/>
          </a:prstGeom>
          <a:noFill/>
        </p:spPr>
        <p:txBody>
          <a:bodyPr wrap="square" rtlCol="0">
            <a:spAutoFit/>
          </a:bodyPr>
          <a:lstStyle/>
          <a:p>
            <a:r>
              <a:rPr lang="en-GB" dirty="0"/>
              <a:t>Hello </a:t>
            </a:r>
          </a:p>
        </p:txBody>
      </p:sp>
      <p:sp>
        <p:nvSpPr>
          <p:cNvPr id="16" name="TextBox 15">
            <a:extLst>
              <a:ext uri="{FF2B5EF4-FFF2-40B4-BE49-F238E27FC236}">
                <a16:creationId xmlns:a16="http://schemas.microsoft.com/office/drawing/2014/main" id="{41B4A07E-F804-4F33-9D72-467E2C3C430E}"/>
              </a:ext>
            </a:extLst>
          </p:cNvPr>
          <p:cNvSpPr txBox="1"/>
          <p:nvPr/>
        </p:nvSpPr>
        <p:spPr>
          <a:xfrm>
            <a:off x="4719709" y="1933027"/>
            <a:ext cx="945027" cy="923330"/>
          </a:xfrm>
          <a:prstGeom prst="rect">
            <a:avLst/>
          </a:prstGeom>
          <a:noFill/>
        </p:spPr>
        <p:txBody>
          <a:bodyPr wrap="square" rtlCol="0">
            <a:spAutoFit/>
          </a:bodyPr>
          <a:lstStyle/>
          <a:p>
            <a:r>
              <a:rPr lang="en-GB" dirty="0"/>
              <a:t>I feel happy today! </a:t>
            </a:r>
          </a:p>
        </p:txBody>
      </p:sp>
      <p:sp>
        <p:nvSpPr>
          <p:cNvPr id="17" name="TextBox 16">
            <a:extLst>
              <a:ext uri="{FF2B5EF4-FFF2-40B4-BE49-F238E27FC236}">
                <a16:creationId xmlns:a16="http://schemas.microsoft.com/office/drawing/2014/main" id="{31DC21DF-62AF-47CA-8EC1-CAE128F89D4C}"/>
              </a:ext>
            </a:extLst>
          </p:cNvPr>
          <p:cNvSpPr txBox="1"/>
          <p:nvPr/>
        </p:nvSpPr>
        <p:spPr>
          <a:xfrm>
            <a:off x="2661137" y="2224931"/>
            <a:ext cx="1505243" cy="646331"/>
          </a:xfrm>
          <a:prstGeom prst="rect">
            <a:avLst/>
          </a:prstGeom>
          <a:noFill/>
        </p:spPr>
        <p:txBody>
          <a:bodyPr wrap="square" rtlCol="0">
            <a:spAutoFit/>
          </a:bodyPr>
          <a:lstStyle/>
          <a:p>
            <a:r>
              <a:rPr lang="en-GB" dirty="0"/>
              <a:t>How are you today? </a:t>
            </a:r>
          </a:p>
        </p:txBody>
      </p:sp>
      <p:sp>
        <p:nvSpPr>
          <p:cNvPr id="18" name="TextBox 17">
            <a:extLst>
              <a:ext uri="{FF2B5EF4-FFF2-40B4-BE49-F238E27FC236}">
                <a16:creationId xmlns:a16="http://schemas.microsoft.com/office/drawing/2014/main" id="{0FAF8E9D-89B1-40E5-A0F5-B43AB6B7205F}"/>
              </a:ext>
            </a:extLst>
          </p:cNvPr>
          <p:cNvSpPr txBox="1"/>
          <p:nvPr/>
        </p:nvSpPr>
        <p:spPr>
          <a:xfrm>
            <a:off x="602565" y="2040265"/>
            <a:ext cx="1505243" cy="369332"/>
          </a:xfrm>
          <a:prstGeom prst="rect">
            <a:avLst/>
          </a:prstGeom>
          <a:noFill/>
        </p:spPr>
        <p:txBody>
          <a:bodyPr wrap="square" rtlCol="0">
            <a:spAutoFit/>
          </a:bodyPr>
          <a:lstStyle/>
          <a:p>
            <a:r>
              <a:rPr lang="en-GB" dirty="0"/>
              <a:t>My name is…</a:t>
            </a:r>
          </a:p>
        </p:txBody>
      </p:sp>
      <p:sp>
        <p:nvSpPr>
          <p:cNvPr id="19" name="TextBox 18">
            <a:extLst>
              <a:ext uri="{FF2B5EF4-FFF2-40B4-BE49-F238E27FC236}">
                <a16:creationId xmlns:a16="http://schemas.microsoft.com/office/drawing/2014/main" id="{957E29A1-B59E-49F8-A9B9-A9D6E48881C6}"/>
              </a:ext>
            </a:extLst>
          </p:cNvPr>
          <p:cNvSpPr txBox="1"/>
          <p:nvPr/>
        </p:nvSpPr>
        <p:spPr>
          <a:xfrm>
            <a:off x="3820338" y="3289497"/>
            <a:ext cx="1194792" cy="369332"/>
          </a:xfrm>
          <a:prstGeom prst="rect">
            <a:avLst/>
          </a:prstGeom>
          <a:noFill/>
        </p:spPr>
        <p:txBody>
          <a:bodyPr wrap="square" rtlCol="0">
            <a:spAutoFit/>
          </a:bodyPr>
          <a:lstStyle/>
          <a:p>
            <a:r>
              <a:rPr lang="en-GB" dirty="0"/>
              <a:t>Me too! </a:t>
            </a:r>
          </a:p>
        </p:txBody>
      </p:sp>
      <p:sp>
        <p:nvSpPr>
          <p:cNvPr id="20" name="TextBox 19">
            <a:extLst>
              <a:ext uri="{FF2B5EF4-FFF2-40B4-BE49-F238E27FC236}">
                <a16:creationId xmlns:a16="http://schemas.microsoft.com/office/drawing/2014/main" id="{AC189CB6-45D3-47F6-B370-64DC39777CFB}"/>
              </a:ext>
            </a:extLst>
          </p:cNvPr>
          <p:cNvSpPr txBox="1"/>
          <p:nvPr/>
        </p:nvSpPr>
        <p:spPr>
          <a:xfrm>
            <a:off x="1955409" y="3336667"/>
            <a:ext cx="1505243" cy="369332"/>
          </a:xfrm>
          <a:prstGeom prst="rect">
            <a:avLst/>
          </a:prstGeom>
          <a:noFill/>
        </p:spPr>
        <p:txBody>
          <a:bodyPr wrap="square" rtlCol="0">
            <a:spAutoFit/>
          </a:bodyPr>
          <a:lstStyle/>
          <a:p>
            <a:r>
              <a:rPr lang="en-GB" dirty="0"/>
              <a:t>Hiya!</a:t>
            </a:r>
          </a:p>
        </p:txBody>
      </p:sp>
    </p:spTree>
    <p:extLst>
      <p:ext uri="{BB962C8B-B14F-4D97-AF65-F5344CB8AC3E}">
        <p14:creationId xmlns:p14="http://schemas.microsoft.com/office/powerpoint/2010/main" val="122211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B2-9E92-4100-82E2-C267103A7426}"/>
              </a:ext>
            </a:extLst>
          </p:cNvPr>
          <p:cNvSpPr>
            <a:spLocks noGrp="1"/>
          </p:cNvSpPr>
          <p:nvPr>
            <p:ph type="title"/>
          </p:nvPr>
        </p:nvSpPr>
        <p:spPr>
          <a:xfrm>
            <a:off x="439294" y="54577"/>
            <a:ext cx="10286042" cy="563354"/>
          </a:xfrm>
        </p:spPr>
        <p:txBody>
          <a:bodyPr>
            <a:noAutofit/>
          </a:bodyPr>
          <a:lstStyle/>
          <a:p>
            <a:pPr algn="ctr"/>
            <a:r>
              <a:rPr lang="en-GB" sz="3200" dirty="0"/>
              <a:t>      </a:t>
            </a:r>
            <a:r>
              <a:rPr lang="en-GB" sz="3200" u="sng" dirty="0"/>
              <a:t> Games and activities to promote a positive speaker </a:t>
            </a:r>
            <a:endParaRPr lang="en-GB" sz="3200" dirty="0"/>
          </a:p>
        </p:txBody>
      </p:sp>
      <p:pic>
        <p:nvPicPr>
          <p:cNvPr id="9" name="Content Placeholder 5" descr="A close up of a toy&#10;&#10;Description automatically generated">
            <a:extLst>
              <a:ext uri="{FF2B5EF4-FFF2-40B4-BE49-F238E27FC236}">
                <a16:creationId xmlns:a16="http://schemas.microsoft.com/office/drawing/2014/main" id="{D452829D-7037-46E8-88D2-9D5C2E39F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062" y="1079355"/>
            <a:ext cx="1014773" cy="829356"/>
          </a:xfrm>
          <a:prstGeom prst="rect">
            <a:avLst/>
          </a:prstGeom>
        </p:spPr>
      </p:pic>
      <p:pic>
        <p:nvPicPr>
          <p:cNvPr id="11" name="Content Placeholder 5" descr="A close up of a toy&#10;&#10;Description automatically generated">
            <a:extLst>
              <a:ext uri="{FF2B5EF4-FFF2-40B4-BE49-F238E27FC236}">
                <a16:creationId xmlns:a16="http://schemas.microsoft.com/office/drawing/2014/main" id="{0BABE21D-7CAE-469A-A3AC-36F8484BEE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062" y="3339718"/>
            <a:ext cx="1014773" cy="829356"/>
          </a:xfrm>
          <a:prstGeom prst="rect">
            <a:avLst/>
          </a:prstGeom>
        </p:spPr>
      </p:pic>
      <p:pic>
        <p:nvPicPr>
          <p:cNvPr id="12" name="Content Placeholder 5" descr="A close up of a toy&#10;&#10;Description automatically generated">
            <a:extLst>
              <a:ext uri="{FF2B5EF4-FFF2-40B4-BE49-F238E27FC236}">
                <a16:creationId xmlns:a16="http://schemas.microsoft.com/office/drawing/2014/main" id="{31B3FE0E-8911-4869-A49E-0C38ACCE6E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062" y="5600081"/>
            <a:ext cx="1014773" cy="829356"/>
          </a:xfrm>
          <a:prstGeom prst="rect">
            <a:avLst/>
          </a:prstGeom>
        </p:spPr>
      </p:pic>
      <p:sp>
        <p:nvSpPr>
          <p:cNvPr id="7" name="TextBox 6">
            <a:extLst>
              <a:ext uri="{FF2B5EF4-FFF2-40B4-BE49-F238E27FC236}">
                <a16:creationId xmlns:a16="http://schemas.microsoft.com/office/drawing/2014/main" id="{55B12FFE-BC37-45F8-ACA1-421A86611A6A}"/>
              </a:ext>
            </a:extLst>
          </p:cNvPr>
          <p:cNvSpPr txBox="1"/>
          <p:nvPr/>
        </p:nvSpPr>
        <p:spPr>
          <a:xfrm>
            <a:off x="815384" y="839950"/>
            <a:ext cx="10621694" cy="1754326"/>
          </a:xfrm>
          <a:prstGeom prst="rect">
            <a:avLst/>
          </a:prstGeom>
          <a:noFill/>
        </p:spPr>
        <p:txBody>
          <a:bodyPr wrap="square" rtlCol="0">
            <a:spAutoFit/>
          </a:bodyPr>
          <a:lstStyle/>
          <a:p>
            <a:pPr algn="ctr"/>
            <a:r>
              <a:rPr lang="en-GB" b="1" u="sng" dirty="0">
                <a:latin typeface="+mj-lt"/>
              </a:rPr>
              <a:t>Name three things </a:t>
            </a:r>
          </a:p>
          <a:p>
            <a:pPr algn="ctr"/>
            <a:r>
              <a:rPr lang="en-GB" dirty="0">
                <a:latin typeface="+mj-lt"/>
              </a:rPr>
              <a:t>Name 3 things you can…</a:t>
            </a:r>
          </a:p>
          <a:p>
            <a:pPr algn="ctr"/>
            <a:r>
              <a:rPr lang="en-GB" dirty="0">
                <a:latin typeface="+mj-lt"/>
              </a:rPr>
              <a:t>Eat with…	 put in a school bag… put in a lunch bag... put in a cup… find 3 things that are red…</a:t>
            </a:r>
          </a:p>
          <a:p>
            <a:pPr algn="ctr"/>
            <a:r>
              <a:rPr lang="en-GB" dirty="0">
                <a:latin typeface="+mj-lt"/>
              </a:rPr>
              <a:t>This game can continue anywhere you go, it encourages children to think, use and discuss descriptive words, all while having fun, they can take turns asking the questions.</a:t>
            </a:r>
          </a:p>
          <a:p>
            <a:pPr algn="ctr"/>
            <a:r>
              <a:rPr lang="en-GB" dirty="0">
                <a:latin typeface="+mj-lt"/>
              </a:rPr>
              <a:t>You can change the amounts of items being asked for e.g. 5 things or 10 things</a:t>
            </a:r>
            <a:r>
              <a:rPr lang="en-GB" dirty="0"/>
              <a:t>.</a:t>
            </a:r>
          </a:p>
        </p:txBody>
      </p:sp>
      <p:sp>
        <p:nvSpPr>
          <p:cNvPr id="8" name="TextBox 7">
            <a:extLst>
              <a:ext uri="{FF2B5EF4-FFF2-40B4-BE49-F238E27FC236}">
                <a16:creationId xmlns:a16="http://schemas.microsoft.com/office/drawing/2014/main" id="{4CDC8980-B91F-4E06-8460-04C036BF1313}"/>
              </a:ext>
            </a:extLst>
          </p:cNvPr>
          <p:cNvSpPr txBox="1"/>
          <p:nvPr/>
        </p:nvSpPr>
        <p:spPr>
          <a:xfrm>
            <a:off x="2372140" y="2901632"/>
            <a:ext cx="7129669" cy="1446550"/>
          </a:xfrm>
          <a:prstGeom prst="rect">
            <a:avLst/>
          </a:prstGeom>
          <a:noFill/>
        </p:spPr>
        <p:txBody>
          <a:bodyPr wrap="square" rtlCol="0">
            <a:spAutoFit/>
          </a:bodyPr>
          <a:lstStyle/>
          <a:p>
            <a:pPr algn="ctr"/>
            <a:r>
              <a:rPr lang="en-GB" sz="1600" b="1" u="sng" dirty="0">
                <a:latin typeface="+mj-lt"/>
              </a:rPr>
              <a:t>Who am I?</a:t>
            </a:r>
          </a:p>
          <a:p>
            <a:pPr algn="ctr"/>
            <a:r>
              <a:rPr lang="en-GB" dirty="0">
                <a:latin typeface="+mj-lt"/>
              </a:rPr>
              <a:t>Print or write cards with pictures on them, or just make it up!</a:t>
            </a:r>
          </a:p>
          <a:p>
            <a:pPr algn="ctr"/>
            <a:r>
              <a:rPr lang="en-GB" dirty="0">
                <a:latin typeface="+mj-lt"/>
              </a:rPr>
              <a:t>Red Riding Hood, Goldilocks, </a:t>
            </a:r>
            <a:r>
              <a:rPr lang="en-GB" dirty="0" err="1">
                <a:latin typeface="+mj-lt"/>
              </a:rPr>
              <a:t>Gruffalo</a:t>
            </a:r>
            <a:r>
              <a:rPr lang="en-GB" dirty="0">
                <a:latin typeface="+mj-lt"/>
              </a:rPr>
              <a:t>, unicorn, mouse, dog.</a:t>
            </a:r>
          </a:p>
          <a:p>
            <a:pPr algn="ctr"/>
            <a:r>
              <a:rPr lang="en-GB" dirty="0">
                <a:latin typeface="+mj-lt"/>
              </a:rPr>
              <a:t>Take turns guessing who/what they are</a:t>
            </a:r>
          </a:p>
          <a:p>
            <a:pPr algn="ctr"/>
            <a:r>
              <a:rPr lang="en-GB" dirty="0">
                <a:latin typeface="+mj-lt"/>
              </a:rPr>
              <a:t>e.g. “I have 4 legs” “I have a tail” “I can fly”  </a:t>
            </a:r>
          </a:p>
        </p:txBody>
      </p:sp>
      <p:sp>
        <p:nvSpPr>
          <p:cNvPr id="10" name="TextBox 9">
            <a:extLst>
              <a:ext uri="{FF2B5EF4-FFF2-40B4-BE49-F238E27FC236}">
                <a16:creationId xmlns:a16="http://schemas.microsoft.com/office/drawing/2014/main" id="{B0D01890-5442-4A2C-B291-DE137D0DD484}"/>
              </a:ext>
            </a:extLst>
          </p:cNvPr>
          <p:cNvSpPr txBox="1"/>
          <p:nvPr/>
        </p:nvSpPr>
        <p:spPr>
          <a:xfrm>
            <a:off x="563217" y="4872152"/>
            <a:ext cx="11065566" cy="2000548"/>
          </a:xfrm>
          <a:prstGeom prst="rect">
            <a:avLst/>
          </a:prstGeom>
          <a:noFill/>
        </p:spPr>
        <p:txBody>
          <a:bodyPr wrap="square" rtlCol="0">
            <a:spAutoFit/>
          </a:bodyPr>
          <a:lstStyle/>
          <a:p>
            <a:pPr algn="ctr"/>
            <a:r>
              <a:rPr lang="en-GB" sz="1600" b="1" u="sng" dirty="0">
                <a:latin typeface="+mj-lt"/>
              </a:rPr>
              <a:t>I went to the shop one day… </a:t>
            </a:r>
          </a:p>
          <a:p>
            <a:pPr algn="ctr"/>
            <a:r>
              <a:rPr lang="en-GB" dirty="0">
                <a:latin typeface="+mj-lt"/>
              </a:rPr>
              <a:t>“I went to the shop and bought”- you and your child take turns to shop  </a:t>
            </a:r>
          </a:p>
          <a:p>
            <a:pPr algn="ctr"/>
            <a:r>
              <a:rPr lang="en-GB" dirty="0">
                <a:latin typeface="+mj-lt"/>
              </a:rPr>
              <a:t>1</a:t>
            </a:r>
            <a:r>
              <a:rPr lang="en-GB" baseline="30000" dirty="0">
                <a:latin typeface="+mj-lt"/>
              </a:rPr>
              <a:t>st</a:t>
            </a:r>
            <a:r>
              <a:rPr lang="en-GB" dirty="0">
                <a:latin typeface="+mj-lt"/>
              </a:rPr>
              <a:t> person says “I went to the shop and bought milk” </a:t>
            </a:r>
          </a:p>
          <a:p>
            <a:pPr algn="ctr"/>
            <a:r>
              <a:rPr lang="en-GB" dirty="0">
                <a:latin typeface="+mj-lt"/>
              </a:rPr>
              <a:t>2</a:t>
            </a:r>
            <a:r>
              <a:rPr lang="en-GB" baseline="30000" dirty="0">
                <a:latin typeface="+mj-lt"/>
              </a:rPr>
              <a:t>nd</a:t>
            </a:r>
            <a:r>
              <a:rPr lang="en-GB" dirty="0">
                <a:latin typeface="+mj-lt"/>
              </a:rPr>
              <a:t> person says “I went to the shop and bought milk and bread” </a:t>
            </a:r>
          </a:p>
          <a:p>
            <a:pPr algn="ctr"/>
            <a:r>
              <a:rPr lang="en-GB" dirty="0">
                <a:latin typeface="+mj-lt"/>
              </a:rPr>
              <a:t>3</a:t>
            </a:r>
            <a:r>
              <a:rPr lang="en-GB" baseline="30000" dirty="0">
                <a:latin typeface="+mj-lt"/>
              </a:rPr>
              <a:t>rd</a:t>
            </a:r>
            <a:r>
              <a:rPr lang="en-GB" dirty="0">
                <a:latin typeface="+mj-lt"/>
              </a:rPr>
              <a:t> person says “I went to the shop and bought milk, bread and jam”  </a:t>
            </a:r>
          </a:p>
          <a:p>
            <a:pPr algn="ctr"/>
            <a:r>
              <a:rPr lang="en-GB" dirty="0">
                <a:latin typeface="+mj-lt"/>
              </a:rPr>
              <a:t>This game helps children to listen, extend their memory, and build their vocabulary.</a:t>
            </a:r>
          </a:p>
          <a:p>
            <a:endParaRPr lang="en-GB" dirty="0"/>
          </a:p>
        </p:txBody>
      </p:sp>
      <p:pic>
        <p:nvPicPr>
          <p:cNvPr id="3074" name="Picture 2" descr="Child Shopping Images, Stock Photos &amp; Vectors | Shutterstock">
            <a:hlinkClick r:id="rId3"/>
            <a:extLst>
              <a:ext uri="{FF2B5EF4-FFF2-40B4-BE49-F238E27FC236}">
                <a16:creationId xmlns:a16="http://schemas.microsoft.com/office/drawing/2014/main" id="{7BB0BD66-D58B-495D-880C-228B3843ED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640"/>
          <a:stretch/>
        </p:blipFill>
        <p:spPr bwMode="auto">
          <a:xfrm>
            <a:off x="9501809" y="4091019"/>
            <a:ext cx="2473188" cy="1683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room&#10;&#10;Description automatically generated">
            <a:extLst>
              <a:ext uri="{FF2B5EF4-FFF2-40B4-BE49-F238E27FC236}">
                <a16:creationId xmlns:a16="http://schemas.microsoft.com/office/drawing/2014/main" id="{5864FDA0-101F-467C-A155-AF7BDEFA2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626" y="2279635"/>
            <a:ext cx="1884697" cy="1818438"/>
          </a:xfrm>
          <a:prstGeom prst="rect">
            <a:avLst/>
          </a:prstGeom>
        </p:spPr>
      </p:pic>
    </p:spTree>
    <p:extLst>
      <p:ext uri="{BB962C8B-B14F-4D97-AF65-F5344CB8AC3E}">
        <p14:creationId xmlns:p14="http://schemas.microsoft.com/office/powerpoint/2010/main" val="290866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C3EB-59EE-437A-A226-750856BA2165}"/>
              </a:ext>
            </a:extLst>
          </p:cNvPr>
          <p:cNvSpPr>
            <a:spLocks noGrp="1"/>
          </p:cNvSpPr>
          <p:nvPr>
            <p:ph type="title"/>
          </p:nvPr>
        </p:nvSpPr>
        <p:spPr>
          <a:xfrm>
            <a:off x="725659" y="5759108"/>
            <a:ext cx="10515600" cy="822326"/>
          </a:xfrm>
        </p:spPr>
        <p:txBody>
          <a:bodyPr vert="horz" lIns="91440" tIns="45720" rIns="91440" bIns="45720" rtlCol="0" anchor="ctr">
            <a:normAutofit fontScale="90000"/>
          </a:bodyPr>
          <a:lstStyle/>
          <a:p>
            <a:pPr algn="ctr"/>
            <a:r>
              <a:rPr lang="en-US" sz="5400" u="sng" dirty="0"/>
              <a:t>Examples of activities and online resources  </a:t>
            </a:r>
          </a:p>
        </p:txBody>
      </p:sp>
      <p:pic>
        <p:nvPicPr>
          <p:cNvPr id="5" name="Picture 4" descr="A drawing of a cartoon character&#10;&#10;Description automatically generated">
            <a:extLst>
              <a:ext uri="{FF2B5EF4-FFF2-40B4-BE49-F238E27FC236}">
                <a16:creationId xmlns:a16="http://schemas.microsoft.com/office/drawing/2014/main" id="{3922B7D6-B652-4EBA-B1AE-59398F84F196}"/>
              </a:ext>
            </a:extLst>
          </p:cNvPr>
          <p:cNvPicPr>
            <a:picLocks noChangeAspect="1"/>
          </p:cNvPicPr>
          <p:nvPr/>
        </p:nvPicPr>
        <p:blipFill rotWithShape="1">
          <a:blip r:embed="rId2">
            <a:extLst>
              <a:ext uri="{28A0092B-C50C-407E-A947-70E740481C1C}">
                <a14:useLocalDpi xmlns:a14="http://schemas.microsoft.com/office/drawing/2010/main" val="0"/>
              </a:ext>
            </a:extLst>
          </a:blip>
          <a:srcRect b="8490"/>
          <a:stretch/>
        </p:blipFill>
        <p:spPr>
          <a:xfrm>
            <a:off x="41275" y="96838"/>
            <a:ext cx="2498725" cy="5202238"/>
          </a:xfrm>
          <a:prstGeom prst="rect">
            <a:avLst/>
          </a:prstGeom>
        </p:spPr>
      </p:pic>
      <p:pic>
        <p:nvPicPr>
          <p:cNvPr id="6" name="Picture 5" descr="A close up of a doll&#10;&#10;Description automatically generated">
            <a:extLst>
              <a:ext uri="{FF2B5EF4-FFF2-40B4-BE49-F238E27FC236}">
                <a16:creationId xmlns:a16="http://schemas.microsoft.com/office/drawing/2014/main" id="{B3C52B94-3FC6-4311-8B30-2BB6AC0DA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550" y="96838"/>
            <a:ext cx="9528175" cy="5202238"/>
          </a:xfrm>
          <a:prstGeom prst="rect">
            <a:avLst/>
          </a:prstGeom>
        </p:spPr>
      </p:pic>
    </p:spTree>
    <p:extLst>
      <p:ext uri="{BB962C8B-B14F-4D97-AF65-F5344CB8AC3E}">
        <p14:creationId xmlns:p14="http://schemas.microsoft.com/office/powerpoint/2010/main" val="165321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1071-A9FA-4CEE-A616-A8AE8755B13A}"/>
              </a:ext>
            </a:extLst>
          </p:cNvPr>
          <p:cNvSpPr>
            <a:spLocks noGrp="1"/>
          </p:cNvSpPr>
          <p:nvPr>
            <p:ph type="title"/>
          </p:nvPr>
        </p:nvSpPr>
        <p:spPr/>
        <p:txBody>
          <a:bodyPr/>
          <a:lstStyle/>
          <a:p>
            <a:endParaRPr lang="en-GB" dirty="0"/>
          </a:p>
        </p:txBody>
      </p:sp>
      <p:sp>
        <p:nvSpPr>
          <p:cNvPr id="4" name="Content Placeholder 3">
            <a:extLst>
              <a:ext uri="{FF2B5EF4-FFF2-40B4-BE49-F238E27FC236}">
                <a16:creationId xmlns:a16="http://schemas.microsoft.com/office/drawing/2014/main" id="{ECCE5BDA-9CE1-416C-81CC-2EB42730B4D4}"/>
              </a:ext>
            </a:extLst>
          </p:cNvPr>
          <p:cNvSpPr>
            <a:spLocks noGrp="1"/>
          </p:cNvSpPr>
          <p:nvPr>
            <p:ph sz="half" idx="2"/>
          </p:nvPr>
        </p:nvSpPr>
        <p:spPr/>
        <p:txBody>
          <a:bodyPr/>
          <a:lstStyle/>
          <a:p>
            <a:endParaRPr lang="en-GB" dirty="0"/>
          </a:p>
        </p:txBody>
      </p:sp>
      <p:pic>
        <p:nvPicPr>
          <p:cNvPr id="5" name="Picture 4">
            <a:extLst>
              <a:ext uri="{FF2B5EF4-FFF2-40B4-BE49-F238E27FC236}">
                <a16:creationId xmlns:a16="http://schemas.microsoft.com/office/drawing/2014/main" id="{5CB8747B-3BD0-41E6-8497-CB876CA2BF11}"/>
              </a:ext>
            </a:extLst>
          </p:cNvPr>
          <p:cNvPicPr/>
          <p:nvPr/>
        </p:nvPicPr>
        <p:blipFill>
          <a:blip r:embed="rId2"/>
          <a:stretch>
            <a:fillRect/>
          </a:stretch>
        </p:blipFill>
        <p:spPr>
          <a:xfrm>
            <a:off x="612913" y="86765"/>
            <a:ext cx="11118574" cy="5991432"/>
          </a:xfrm>
          <a:prstGeom prst="rect">
            <a:avLst/>
          </a:prstGeom>
        </p:spPr>
      </p:pic>
      <p:sp>
        <p:nvSpPr>
          <p:cNvPr id="6" name="TextBox 5">
            <a:extLst>
              <a:ext uri="{FF2B5EF4-FFF2-40B4-BE49-F238E27FC236}">
                <a16:creationId xmlns:a16="http://schemas.microsoft.com/office/drawing/2014/main" id="{3BD24E07-D171-415A-84DA-D93CB1127B2B}"/>
              </a:ext>
            </a:extLst>
          </p:cNvPr>
          <p:cNvSpPr txBox="1"/>
          <p:nvPr/>
        </p:nvSpPr>
        <p:spPr>
          <a:xfrm>
            <a:off x="1921565" y="6311900"/>
            <a:ext cx="7460974" cy="646331"/>
          </a:xfrm>
          <a:prstGeom prst="rect">
            <a:avLst/>
          </a:prstGeom>
          <a:noFill/>
        </p:spPr>
        <p:txBody>
          <a:bodyPr wrap="square" rtlCol="0">
            <a:spAutoFit/>
          </a:bodyPr>
          <a:lstStyle/>
          <a:p>
            <a:r>
              <a:rPr lang="en-GB" dirty="0">
                <a:latin typeface="+mj-lt"/>
              </a:rPr>
              <a:t>Encourage your child to talk about the differences in the pictures</a:t>
            </a:r>
            <a:r>
              <a:rPr lang="en-GB" dirty="0"/>
              <a:t>.</a:t>
            </a:r>
          </a:p>
          <a:p>
            <a:endParaRPr lang="en-GB" dirty="0"/>
          </a:p>
        </p:txBody>
      </p:sp>
      <p:pic>
        <p:nvPicPr>
          <p:cNvPr id="7" name="Picture 2" descr="Free Gold Star Clipart Pictures - Clipartix">
            <a:extLst>
              <a:ext uri="{FF2B5EF4-FFF2-40B4-BE49-F238E27FC236}">
                <a16:creationId xmlns:a16="http://schemas.microsoft.com/office/drawing/2014/main" id="{19209027-654B-4DBF-93B5-02A7262C9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9" y="6078197"/>
            <a:ext cx="829356" cy="829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5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5AAFCE-F042-4395-90ED-1A51A7F692D5}"/>
              </a:ext>
            </a:extLst>
          </p:cNvPr>
          <p:cNvPicPr>
            <a:picLocks noChangeAspect="1"/>
          </p:cNvPicPr>
          <p:nvPr/>
        </p:nvPicPr>
        <p:blipFill>
          <a:blip r:embed="rId2"/>
          <a:stretch>
            <a:fillRect/>
          </a:stretch>
        </p:blipFill>
        <p:spPr>
          <a:xfrm>
            <a:off x="410817" y="318052"/>
            <a:ext cx="11396870" cy="6188765"/>
          </a:xfrm>
          <a:prstGeom prst="rect">
            <a:avLst/>
          </a:prstGeom>
        </p:spPr>
      </p:pic>
    </p:spTree>
    <p:extLst>
      <p:ext uri="{BB962C8B-B14F-4D97-AF65-F5344CB8AC3E}">
        <p14:creationId xmlns:p14="http://schemas.microsoft.com/office/powerpoint/2010/main" val="2389181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29A5-C08A-4B49-BC00-329A3735180E}"/>
              </a:ext>
            </a:extLst>
          </p:cNvPr>
          <p:cNvSpPr>
            <a:spLocks noGrp="1"/>
          </p:cNvSpPr>
          <p:nvPr>
            <p:ph type="title"/>
          </p:nvPr>
        </p:nvSpPr>
        <p:spPr>
          <a:xfrm>
            <a:off x="430696" y="66127"/>
            <a:ext cx="10058400" cy="483841"/>
          </a:xfrm>
        </p:spPr>
        <p:txBody>
          <a:bodyPr>
            <a:normAutofit/>
          </a:bodyPr>
          <a:lstStyle/>
          <a:p>
            <a:r>
              <a:rPr lang="en-GB" sz="2400" b="1" dirty="0"/>
              <a:t>Dominoes</a:t>
            </a:r>
          </a:p>
        </p:txBody>
      </p:sp>
      <p:pic>
        <p:nvPicPr>
          <p:cNvPr id="4" name="Picture 3">
            <a:extLst>
              <a:ext uri="{FF2B5EF4-FFF2-40B4-BE49-F238E27FC236}">
                <a16:creationId xmlns:a16="http://schemas.microsoft.com/office/drawing/2014/main" id="{D9FAD73A-D5F6-4480-B94D-E558D4374596}"/>
              </a:ext>
            </a:extLst>
          </p:cNvPr>
          <p:cNvPicPr>
            <a:picLocks noChangeAspect="1"/>
          </p:cNvPicPr>
          <p:nvPr/>
        </p:nvPicPr>
        <p:blipFill>
          <a:blip r:embed="rId2"/>
          <a:stretch>
            <a:fillRect/>
          </a:stretch>
        </p:blipFill>
        <p:spPr>
          <a:xfrm rot="5400000">
            <a:off x="3110947" y="-1030353"/>
            <a:ext cx="5486401" cy="9269897"/>
          </a:xfrm>
          <a:prstGeom prst="rect">
            <a:avLst/>
          </a:prstGeom>
        </p:spPr>
      </p:pic>
      <p:pic>
        <p:nvPicPr>
          <p:cNvPr id="5" name="Picture 4">
            <a:extLst>
              <a:ext uri="{FF2B5EF4-FFF2-40B4-BE49-F238E27FC236}">
                <a16:creationId xmlns:a16="http://schemas.microsoft.com/office/drawing/2014/main" id="{47D0D9F2-C900-43D1-B07F-C9FDD1D19FD2}"/>
              </a:ext>
            </a:extLst>
          </p:cNvPr>
          <p:cNvPicPr>
            <a:picLocks noChangeAspect="1"/>
          </p:cNvPicPr>
          <p:nvPr/>
        </p:nvPicPr>
        <p:blipFill>
          <a:blip r:embed="rId2"/>
          <a:stretch>
            <a:fillRect/>
          </a:stretch>
        </p:blipFill>
        <p:spPr>
          <a:xfrm rot="5400000">
            <a:off x="3041374" y="-1285459"/>
            <a:ext cx="6109252" cy="9780107"/>
          </a:xfrm>
          <a:prstGeom prst="rect">
            <a:avLst/>
          </a:prstGeom>
        </p:spPr>
      </p:pic>
    </p:spTree>
    <p:extLst>
      <p:ext uri="{BB962C8B-B14F-4D97-AF65-F5344CB8AC3E}">
        <p14:creationId xmlns:p14="http://schemas.microsoft.com/office/powerpoint/2010/main" val="2962686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5ABF4D-1789-455D-9CBE-D928FCC446FC}"/>
              </a:ext>
            </a:extLst>
          </p:cNvPr>
          <p:cNvPicPr/>
          <p:nvPr/>
        </p:nvPicPr>
        <p:blipFill>
          <a:blip r:embed="rId2">
            <a:extLst>
              <a:ext uri="{28A0092B-C50C-407E-A947-70E740481C1C}">
                <a14:useLocalDpi xmlns:a14="http://schemas.microsoft.com/office/drawing/2010/main" val="0"/>
              </a:ext>
            </a:extLst>
          </a:blip>
          <a:stretch>
            <a:fillRect/>
          </a:stretch>
        </p:blipFill>
        <p:spPr>
          <a:xfrm>
            <a:off x="398279" y="186907"/>
            <a:ext cx="11633980" cy="6484186"/>
          </a:xfrm>
          <a:prstGeom prst="rect">
            <a:avLst/>
          </a:prstGeom>
        </p:spPr>
      </p:pic>
    </p:spTree>
    <p:extLst>
      <p:ext uri="{BB962C8B-B14F-4D97-AF65-F5344CB8AC3E}">
        <p14:creationId xmlns:p14="http://schemas.microsoft.com/office/powerpoint/2010/main" val="374371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3CA3C219-E1BD-4FD4-B9C7-E97D13BC7C2E}"/>
              </a:ext>
            </a:extLst>
          </p:cNvPr>
          <p:cNvSpPr/>
          <p:nvPr/>
        </p:nvSpPr>
        <p:spPr>
          <a:xfrm>
            <a:off x="112904" y="302079"/>
            <a:ext cx="11562260" cy="2578182"/>
          </a:xfrm>
          <a:prstGeom prst="round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t"/>
          <a:lstStyle/>
          <a:p>
            <a:r>
              <a:rPr lang="en-GB" sz="3600" b="1" u="sng" dirty="0">
                <a:latin typeface="+mj-lt"/>
                <a:cs typeface="Calibri" panose="020F0502020204030204" pitchFamily="34" charset="0"/>
              </a:rPr>
              <a:t>Online stories:</a:t>
            </a:r>
          </a:p>
          <a:p>
            <a:endParaRPr lang="en-GB" b="1" u="sng" dirty="0">
              <a:latin typeface="Calibri" panose="020F0502020204030204" pitchFamily="34" charset="0"/>
              <a:cs typeface="Calibri" panose="020F0502020204030204" pitchFamily="34" charset="0"/>
            </a:endParaRPr>
          </a:p>
          <a:p>
            <a:r>
              <a:rPr lang="en-GB" dirty="0">
                <a:latin typeface="+mj-lt"/>
                <a:cs typeface="Calibri" panose="020F0502020204030204" pitchFamily="34" charset="0"/>
              </a:rPr>
              <a:t>Being Kind –   </a:t>
            </a:r>
            <a:r>
              <a:rPr lang="en-GB" dirty="0">
                <a:latin typeface="+mj-lt"/>
                <a:cs typeface="Calibri" panose="020F0502020204030204" pitchFamily="34" charset="0"/>
                <a:hlinkClick r:id="rId2"/>
              </a:rPr>
              <a:t>https://www.youtube.com/watch?v=kAo4-2UzgPo</a:t>
            </a:r>
            <a:r>
              <a:rPr lang="en-GB" dirty="0">
                <a:latin typeface="+mj-lt"/>
                <a:cs typeface="Calibri" panose="020F0502020204030204" pitchFamily="34" charset="0"/>
              </a:rPr>
              <a:t> </a:t>
            </a:r>
          </a:p>
          <a:p>
            <a:r>
              <a:rPr lang="en-GB" dirty="0">
                <a:latin typeface="+mj-lt"/>
                <a:cs typeface="Calibri" panose="020F0502020204030204" pitchFamily="34" charset="0"/>
              </a:rPr>
              <a:t>Selfish Crocodile-    </a:t>
            </a:r>
            <a:r>
              <a:rPr lang="en-GB" dirty="0">
                <a:latin typeface="+mj-lt"/>
                <a:cs typeface="Calibri" panose="020F0502020204030204" pitchFamily="34" charset="0"/>
                <a:hlinkClick r:id="rId3"/>
              </a:rPr>
              <a:t>https://www.youtube.com/watch?v=0-NhjfJ_RZI</a:t>
            </a:r>
            <a:r>
              <a:rPr lang="en-GB" dirty="0">
                <a:latin typeface="+mj-lt"/>
                <a:cs typeface="Calibri" panose="020F0502020204030204" pitchFamily="34" charset="0"/>
              </a:rPr>
              <a:t> </a:t>
            </a:r>
          </a:p>
          <a:p>
            <a:r>
              <a:rPr lang="en-GB" dirty="0">
                <a:latin typeface="+mj-lt"/>
                <a:cs typeface="Calibri" panose="020F0502020204030204" pitchFamily="34" charset="0"/>
              </a:rPr>
              <a:t>The Hare and the Tortoise - </a:t>
            </a:r>
            <a:r>
              <a:rPr lang="en-GB" dirty="0">
                <a:latin typeface="+mj-lt"/>
                <a:cs typeface="Calibri" panose="020F0502020204030204" pitchFamily="34" charset="0"/>
                <a:hlinkClick r:id="rId4"/>
              </a:rPr>
              <a:t>https://www.youtube.com/watch?v=01WM87zeIzY</a:t>
            </a:r>
            <a:r>
              <a:rPr lang="en-GB" dirty="0">
                <a:latin typeface="+mj-lt"/>
                <a:cs typeface="Calibri" panose="020F0502020204030204" pitchFamily="34" charset="0"/>
              </a:rPr>
              <a:t> </a:t>
            </a:r>
          </a:p>
          <a:p>
            <a:r>
              <a:rPr lang="en-GB" dirty="0">
                <a:latin typeface="+mj-lt"/>
                <a:cs typeface="Calibri" panose="020F0502020204030204" pitchFamily="34" charset="0"/>
              </a:rPr>
              <a:t>The Little Red Hen - </a:t>
            </a:r>
            <a:r>
              <a:rPr lang="en-GB" dirty="0">
                <a:latin typeface="+mj-lt"/>
                <a:cs typeface="Calibri" panose="020F0502020204030204" pitchFamily="34" charset="0"/>
                <a:hlinkClick r:id="rId5"/>
              </a:rPr>
              <a:t>https://www.youtube.com/watch?v=2E72TZy0LNo</a:t>
            </a:r>
            <a:r>
              <a:rPr lang="en-GB" dirty="0">
                <a:latin typeface="+mj-lt"/>
                <a:cs typeface="Calibri" panose="020F0502020204030204" pitchFamily="34" charset="0"/>
              </a:rPr>
              <a:t> </a:t>
            </a:r>
          </a:p>
          <a:p>
            <a:r>
              <a:rPr lang="en-GB" dirty="0">
                <a:latin typeface="+mj-lt"/>
                <a:cs typeface="Calibri" panose="020F0502020204030204" pitchFamily="34" charset="0"/>
              </a:rPr>
              <a:t>The Lion and the Mouse -</a:t>
            </a:r>
            <a:r>
              <a:rPr lang="en-GB" dirty="0">
                <a:latin typeface="+mj-lt"/>
                <a:cs typeface="Calibri" panose="020F0502020204030204" pitchFamily="34" charset="0"/>
                <a:hlinkClick r:id="rId6"/>
              </a:rPr>
              <a:t>https://www.youtube.com/watch?v=0F2dNzIf4jo</a:t>
            </a:r>
            <a:r>
              <a:rPr lang="en-GB" dirty="0">
                <a:latin typeface="+mj-lt"/>
                <a:cs typeface="Calibri" panose="020F0502020204030204" pitchFamily="34" charset="0"/>
              </a:rPr>
              <a:t>  </a:t>
            </a:r>
          </a:p>
          <a:p>
            <a:r>
              <a:rPr lang="en-GB" dirty="0">
                <a:latin typeface="+mj-lt"/>
                <a:cs typeface="Calibri" panose="020F0502020204030204" pitchFamily="34" charset="0"/>
              </a:rPr>
              <a:t>It’s My Turn  </a:t>
            </a:r>
            <a:r>
              <a:rPr lang="en-GB" dirty="0">
                <a:latin typeface="+mj-lt"/>
                <a:cs typeface="Calibri" panose="020F0502020204030204" pitchFamily="34" charset="0"/>
                <a:hlinkClick r:id="rId7"/>
              </a:rPr>
              <a:t>https://www.youtube.com/watch?v=xJBk9mJwkeI</a:t>
            </a:r>
            <a:r>
              <a:rPr lang="en-GB" dirty="0">
                <a:latin typeface="+mj-lt"/>
                <a:cs typeface="Calibri" panose="020F0502020204030204" pitchFamily="34" charset="0"/>
              </a:rPr>
              <a:t> </a:t>
            </a:r>
          </a:p>
          <a:p>
            <a:r>
              <a:rPr lang="en-GB">
                <a:latin typeface="+mj-lt"/>
                <a:cs typeface="Calibri" panose="020F0502020204030204" pitchFamily="34" charset="0"/>
              </a:rPr>
              <a:t>No Matter </a:t>
            </a:r>
            <a:r>
              <a:rPr lang="en-GB" dirty="0">
                <a:latin typeface="+mj-lt"/>
                <a:cs typeface="Calibri" panose="020F0502020204030204" pitchFamily="34" charset="0"/>
              </a:rPr>
              <a:t>W</a:t>
            </a:r>
            <a:r>
              <a:rPr lang="en-GB">
                <a:latin typeface="+mj-lt"/>
                <a:cs typeface="Calibri" panose="020F0502020204030204" pitchFamily="34" charset="0"/>
              </a:rPr>
              <a:t>hat- </a:t>
            </a:r>
            <a:r>
              <a:rPr lang="en-GB" dirty="0">
                <a:latin typeface="+mj-lt"/>
                <a:cs typeface="Calibri" panose="020F0502020204030204" pitchFamily="34" charset="0"/>
                <a:hlinkClick r:id="rId8"/>
              </a:rPr>
              <a:t>https://www.youtube.com/watch?v=tD6e3rxL9Is</a:t>
            </a:r>
            <a:r>
              <a:rPr lang="en-GB" dirty="0">
                <a:latin typeface="+mj-lt"/>
                <a:cs typeface="Calibri" panose="020F0502020204030204" pitchFamily="34" charset="0"/>
              </a:rPr>
              <a:t> </a:t>
            </a:r>
          </a:p>
          <a:p>
            <a:r>
              <a:rPr lang="en-GB" sz="3200" b="1" u="sng" dirty="0">
                <a:latin typeface="+mj-lt"/>
                <a:cs typeface="Calibri" panose="020F0502020204030204" pitchFamily="34" charset="0"/>
              </a:rPr>
              <a:t>Online resources:</a:t>
            </a:r>
          </a:p>
          <a:p>
            <a:r>
              <a:rPr lang="en-GB" dirty="0">
                <a:latin typeface="+mj-lt"/>
                <a:cs typeface="Calibri" panose="020F0502020204030204" pitchFamily="34" charset="0"/>
              </a:rPr>
              <a:t>Managing feelings- </a:t>
            </a:r>
            <a:r>
              <a:rPr lang="en-GB" sz="1600" u="sng" dirty="0">
                <a:hlinkClick r:id="rId9"/>
              </a:rPr>
              <a:t>https://www.bbc.co.uk/bitesize/articles/zmmgrj6</a:t>
            </a:r>
            <a:r>
              <a:rPr lang="en-GB" sz="1600" u="sng" dirty="0"/>
              <a:t> </a:t>
            </a:r>
            <a:endParaRPr lang="en-GB" dirty="0">
              <a:latin typeface="+mj-lt"/>
              <a:cs typeface="Calibri" panose="020F0502020204030204" pitchFamily="34" charset="0"/>
            </a:endParaRPr>
          </a:p>
          <a:p>
            <a:r>
              <a:rPr lang="en-GB" dirty="0">
                <a:latin typeface="+mj-lt"/>
                <a:cs typeface="Calibri" panose="020F0502020204030204" pitchFamily="34" charset="0"/>
              </a:rPr>
              <a:t>Questions when drawing - </a:t>
            </a:r>
            <a:r>
              <a:rPr lang="en-GB" dirty="0">
                <a:latin typeface="+mj-lt"/>
                <a:cs typeface="Calibri" panose="020F0502020204030204" pitchFamily="34" charset="0"/>
                <a:hlinkClick r:id="rId10"/>
              </a:rPr>
              <a:t>https://minds-in-bloom.com/8-questions-to-ask-children-about-their/</a:t>
            </a:r>
            <a:r>
              <a:rPr lang="en-GB" dirty="0">
                <a:latin typeface="+mj-lt"/>
                <a:cs typeface="Calibri" panose="020F0502020204030204" pitchFamily="34" charset="0"/>
              </a:rPr>
              <a:t> </a:t>
            </a:r>
          </a:p>
          <a:p>
            <a:r>
              <a:rPr lang="en-GB" dirty="0">
                <a:latin typeface="+mj-lt"/>
                <a:cs typeface="Calibri" panose="020F0502020204030204" pitchFamily="34" charset="0"/>
              </a:rPr>
              <a:t>Tips with drawing - </a:t>
            </a:r>
            <a:r>
              <a:rPr lang="en-GB" dirty="0">
                <a:latin typeface="+mj-lt"/>
                <a:cs typeface="Calibri" panose="020F0502020204030204" pitchFamily="34" charset="0"/>
                <a:hlinkClick r:id="rId11"/>
              </a:rPr>
              <a:t>https://www.booktrust.org.uk/news-and-features/features/2017/july/tips-for-talking-about-drawing-with-children/</a:t>
            </a:r>
            <a:r>
              <a:rPr lang="en-GB" dirty="0">
                <a:latin typeface="+mj-lt"/>
                <a:cs typeface="Calibri" panose="020F0502020204030204" pitchFamily="34" charset="0"/>
              </a:rPr>
              <a:t> </a:t>
            </a:r>
          </a:p>
          <a:p>
            <a:r>
              <a:rPr lang="en-GB" dirty="0">
                <a:latin typeface="+mj-lt"/>
                <a:cs typeface="Calibri" panose="020F0502020204030204" pitchFamily="34" charset="0"/>
              </a:rPr>
              <a:t>Starting school- </a:t>
            </a:r>
            <a:r>
              <a:rPr lang="en-GB" dirty="0">
                <a:latin typeface="+mj-lt"/>
                <a:cs typeface="Calibri" panose="020F0502020204030204" pitchFamily="34" charset="0"/>
                <a:hlinkClick r:id="rId12"/>
              </a:rPr>
              <a:t>https://www.bbc.co.uk/teach/starting-primary-school/zvbthbk</a:t>
            </a:r>
            <a:endParaRPr lang="en-GB" dirty="0">
              <a:latin typeface="+mj-lt"/>
              <a:cs typeface="Calibri" panose="020F0502020204030204" pitchFamily="34" charset="0"/>
            </a:endParaRPr>
          </a:p>
          <a:p>
            <a:r>
              <a:rPr lang="en-GB" dirty="0">
                <a:latin typeface="+mj-lt"/>
                <a:cs typeface="Calibri" panose="020F0502020204030204" pitchFamily="34" charset="0"/>
              </a:rPr>
              <a:t>Big hopes big future - </a:t>
            </a:r>
            <a:r>
              <a:rPr lang="en-GB" dirty="0">
                <a:latin typeface="+mj-lt"/>
                <a:cs typeface="Calibri" panose="020F0502020204030204" pitchFamily="34" charset="0"/>
                <a:hlinkClick r:id="rId13"/>
              </a:rPr>
              <a:t>https://www.home-start.org.uk/Pages/Category/big-hopes-big-future</a:t>
            </a:r>
            <a:endParaRPr lang="en-GB" dirty="0">
              <a:latin typeface="+mj-lt"/>
              <a:cs typeface="Calibri" panose="020F0502020204030204" pitchFamily="34" charset="0"/>
            </a:endParaRPr>
          </a:p>
          <a:p>
            <a:r>
              <a:rPr lang="en-GB" dirty="0">
                <a:latin typeface="+mj-lt"/>
                <a:cs typeface="Calibri" panose="020F0502020204030204" pitchFamily="34" charset="0"/>
              </a:rPr>
              <a:t>Starting school- </a:t>
            </a:r>
            <a:r>
              <a:rPr lang="en-GB" dirty="0">
                <a:latin typeface="+mj-lt"/>
                <a:cs typeface="Calibri" panose="020F0502020204030204" pitchFamily="34" charset="0"/>
                <a:hlinkClick r:id="rId14"/>
              </a:rPr>
              <a:t>https://www.parentingacrossscotland.org/news-events/posts/how-well-do-we-prepare-young-children-for-the-move-to-primary-school/</a:t>
            </a:r>
            <a:r>
              <a:rPr lang="en-GB" dirty="0">
                <a:latin typeface="+mj-lt"/>
                <a:cs typeface="Calibri" panose="020F0502020204030204" pitchFamily="34" charset="0"/>
              </a:rPr>
              <a:t> </a:t>
            </a:r>
          </a:p>
          <a:p>
            <a:r>
              <a:rPr lang="en-GB" dirty="0">
                <a:latin typeface="+mj-lt"/>
                <a:cs typeface="Calibri" panose="020F0502020204030204" pitchFamily="34" charset="0"/>
              </a:rPr>
              <a:t>Go explore app- mindfulness- </a:t>
            </a:r>
            <a:r>
              <a:rPr lang="en-GB" dirty="0">
                <a:latin typeface="+mj-lt"/>
                <a:cs typeface="Calibri" panose="020F0502020204030204" pitchFamily="34" charset="0"/>
                <a:hlinkClick r:id="rId15"/>
              </a:rPr>
              <a:t>https://www.bbc.co.uk/mediacentre/latestnews/2020/cbeebies-mindulness-app</a:t>
            </a:r>
            <a:r>
              <a:rPr lang="en-GB" dirty="0">
                <a:latin typeface="+mj-lt"/>
                <a:cs typeface="Calibri" panose="020F0502020204030204" pitchFamily="34" charset="0"/>
              </a:rPr>
              <a:t> </a:t>
            </a:r>
          </a:p>
        </p:txBody>
      </p:sp>
      <p:pic>
        <p:nvPicPr>
          <p:cNvPr id="10" name="Picture 9" descr="A close up of a doll&#10;&#10;Description automatically generated">
            <a:extLst>
              <a:ext uri="{FF2B5EF4-FFF2-40B4-BE49-F238E27FC236}">
                <a16:creationId xmlns:a16="http://schemas.microsoft.com/office/drawing/2014/main" id="{B3A18E5A-CF57-4E8F-A297-866BE20ED795}"/>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277313" y="2109078"/>
            <a:ext cx="3397851" cy="1868662"/>
          </a:xfrm>
          <a:prstGeom prst="rect">
            <a:avLst/>
          </a:prstGeom>
          <a:ln>
            <a:noFill/>
          </a:ln>
          <a:effectLst>
            <a:softEdge rad="112500"/>
          </a:effectLst>
        </p:spPr>
      </p:pic>
    </p:spTree>
    <p:extLst>
      <p:ext uri="{BB962C8B-B14F-4D97-AF65-F5344CB8AC3E}">
        <p14:creationId xmlns:p14="http://schemas.microsoft.com/office/powerpoint/2010/main" val="389619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C3B63-9420-449E-A144-712176AC2513}"/>
              </a:ext>
            </a:extLst>
          </p:cNvPr>
          <p:cNvSpPr>
            <a:spLocks noGrp="1"/>
          </p:cNvSpPr>
          <p:nvPr>
            <p:ph idx="1"/>
          </p:nvPr>
        </p:nvSpPr>
        <p:spPr>
          <a:xfrm>
            <a:off x="655321" y="2575034"/>
            <a:ext cx="5120113" cy="3462228"/>
          </a:xfrm>
        </p:spPr>
        <p:txBody>
          <a:bodyPr>
            <a:normAutofit/>
          </a:bodyPr>
          <a:lstStyle/>
          <a:p>
            <a:pPr marL="0" indent="0">
              <a:buNone/>
            </a:pPr>
            <a:r>
              <a:rPr lang="en-GB" sz="2400" dirty="0">
                <a:latin typeface="+mj-lt"/>
              </a:rPr>
              <a:t>We will look at –</a:t>
            </a:r>
          </a:p>
          <a:p>
            <a:pPr marL="0" indent="0">
              <a:buNone/>
            </a:pPr>
            <a:endParaRPr lang="en-GB" sz="2400" dirty="0">
              <a:latin typeface="+mj-lt"/>
            </a:endParaRPr>
          </a:p>
          <a:p>
            <a:r>
              <a:rPr lang="en-GB" sz="2400" dirty="0">
                <a:latin typeface="+mj-lt"/>
              </a:rPr>
              <a:t>Building relationships </a:t>
            </a:r>
          </a:p>
          <a:p>
            <a:r>
              <a:rPr lang="en-GB" sz="2400" dirty="0">
                <a:latin typeface="+mj-lt"/>
              </a:rPr>
              <a:t>Self confidence and awareness </a:t>
            </a:r>
          </a:p>
          <a:p>
            <a:r>
              <a:rPr lang="en-GB" sz="2400" dirty="0">
                <a:latin typeface="+mj-lt"/>
              </a:rPr>
              <a:t>Emotions </a:t>
            </a:r>
          </a:p>
          <a:p>
            <a:r>
              <a:rPr lang="en-GB" sz="2400" dirty="0">
                <a:latin typeface="+mj-lt"/>
              </a:rPr>
              <a:t>Listening and understanding </a:t>
            </a:r>
          </a:p>
          <a:p>
            <a:r>
              <a:rPr lang="en-GB" sz="2400" dirty="0">
                <a:latin typeface="+mj-lt"/>
              </a:rPr>
              <a:t>Speaking </a:t>
            </a:r>
          </a:p>
          <a:p>
            <a:pPr marL="0" indent="0">
              <a:buNone/>
            </a:pPr>
            <a:endParaRPr lang="en-GB" sz="1800" dirty="0">
              <a:latin typeface="+mj-lt"/>
            </a:endParaRPr>
          </a:p>
        </p:txBody>
      </p:sp>
      <p:pic>
        <p:nvPicPr>
          <p:cNvPr id="5" name="Picture 4" descr="A picture containing drawing&#10;&#10;Description automatically generated">
            <a:extLst>
              <a:ext uri="{FF2B5EF4-FFF2-40B4-BE49-F238E27FC236}">
                <a16:creationId xmlns:a16="http://schemas.microsoft.com/office/drawing/2014/main" id="{E819837B-F280-494A-8CD0-FF6B27120AC8}"/>
              </a:ext>
            </a:extLst>
          </p:cNvPr>
          <p:cNvPicPr>
            <a:picLocks noChangeAspect="1"/>
          </p:cNvPicPr>
          <p:nvPr/>
        </p:nvPicPr>
        <p:blipFill rotWithShape="1">
          <a:blip r:embed="rId2">
            <a:extLst>
              <a:ext uri="{28A0092B-C50C-407E-A947-70E740481C1C}">
                <a14:useLocalDpi xmlns:a14="http://schemas.microsoft.com/office/drawing/2010/main" val="0"/>
              </a:ext>
            </a:extLst>
          </a:blip>
          <a:srcRect l="8115" r="8117" b="2"/>
          <a:stretch/>
        </p:blipFill>
        <p:spPr>
          <a:xfrm>
            <a:off x="5878850" y="14515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EA91A3DB-C06A-4D06-80F9-3EAEBDC51E5C}"/>
              </a:ext>
            </a:extLst>
          </p:cNvPr>
          <p:cNvSpPr txBox="1"/>
          <p:nvPr/>
        </p:nvSpPr>
        <p:spPr>
          <a:xfrm>
            <a:off x="495037" y="1362373"/>
            <a:ext cx="5440680" cy="954107"/>
          </a:xfrm>
          <a:prstGeom prst="rect">
            <a:avLst/>
          </a:prstGeom>
          <a:noFill/>
        </p:spPr>
        <p:txBody>
          <a:bodyPr wrap="square" rtlCol="0">
            <a:spAutoFit/>
          </a:bodyPr>
          <a:lstStyle/>
          <a:p>
            <a:r>
              <a:rPr lang="en-GB" sz="2800" dirty="0">
                <a:latin typeface="+mj-lt"/>
              </a:rPr>
              <a:t>Personal, social and emotional development </a:t>
            </a:r>
          </a:p>
        </p:txBody>
      </p:sp>
      <p:sp>
        <p:nvSpPr>
          <p:cNvPr id="7" name="TextBox 6">
            <a:extLst>
              <a:ext uri="{FF2B5EF4-FFF2-40B4-BE49-F238E27FC236}">
                <a16:creationId xmlns:a16="http://schemas.microsoft.com/office/drawing/2014/main" id="{1E054F4C-AB30-4B1C-B334-43A222CF56E4}"/>
              </a:ext>
            </a:extLst>
          </p:cNvPr>
          <p:cNvSpPr txBox="1"/>
          <p:nvPr/>
        </p:nvSpPr>
        <p:spPr>
          <a:xfrm>
            <a:off x="0" y="6488668"/>
            <a:ext cx="2190106" cy="369332"/>
          </a:xfrm>
          <a:prstGeom prst="rect">
            <a:avLst/>
          </a:prstGeom>
          <a:noFill/>
        </p:spPr>
        <p:txBody>
          <a:bodyPr wrap="square" rtlCol="0">
            <a:spAutoFit/>
          </a:bodyPr>
          <a:lstStyle/>
          <a:p>
            <a:r>
              <a:rPr lang="en-GB" u="sng" dirty="0"/>
              <a:t> </a:t>
            </a:r>
          </a:p>
        </p:txBody>
      </p:sp>
    </p:spTree>
    <p:extLst>
      <p:ext uri="{BB962C8B-B14F-4D97-AF65-F5344CB8AC3E}">
        <p14:creationId xmlns:p14="http://schemas.microsoft.com/office/powerpoint/2010/main" val="3568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AED2-C02B-44C2-BFF9-37110446BD41}"/>
              </a:ext>
            </a:extLst>
          </p:cNvPr>
          <p:cNvSpPr>
            <a:spLocks noGrp="1"/>
          </p:cNvSpPr>
          <p:nvPr>
            <p:ph type="ctrTitle"/>
          </p:nvPr>
        </p:nvSpPr>
        <p:spPr>
          <a:xfrm>
            <a:off x="2953106" y="3220387"/>
            <a:ext cx="6939190" cy="1264762"/>
          </a:xfrm>
          <a:solidFill>
            <a:srgbClr val="FFFFFF"/>
          </a:solidFill>
          <a:ln w="38100">
            <a:solidFill>
              <a:schemeClr val="bg1"/>
            </a:solidFill>
            <a:miter lim="800000"/>
          </a:ln>
        </p:spPr>
        <p:txBody>
          <a:bodyPr anchor="ctr">
            <a:normAutofit fontScale="90000"/>
          </a:bodyPr>
          <a:lstStyle/>
          <a:p>
            <a:r>
              <a:rPr lang="en-GB" sz="3100" dirty="0">
                <a:cs typeface="Calibri" panose="020F0502020204030204" pitchFamily="34" charset="0"/>
              </a:rPr>
              <a:t>The ability to build positive relationships with others, including new friends, is something to consider as your child moves to primary. Both nursery and primary staff will continue to support children with this as they transition, so don’t worry. Opposite are six areas with ideas you can use to support your child’s growth.  </a:t>
            </a:r>
            <a:br>
              <a:rPr lang="en-GB" sz="1300" dirty="0">
                <a:solidFill>
                  <a:srgbClr val="404040"/>
                </a:solidFill>
                <a:latin typeface="Calibri" panose="020F0502020204030204" pitchFamily="34" charset="0"/>
                <a:cs typeface="Calibri" panose="020F0502020204030204" pitchFamily="34" charset="0"/>
              </a:rPr>
            </a:br>
            <a:endParaRPr lang="en-GB" sz="1300" cap="none" dirty="0">
              <a:solidFill>
                <a:srgbClr val="404040"/>
              </a:solidFill>
            </a:endParaRPr>
          </a:p>
        </p:txBody>
      </p:sp>
      <p:pic>
        <p:nvPicPr>
          <p:cNvPr id="8" name="Picture 7" descr="A picture containing drawing&#10;&#10;Description automatically generated">
            <a:extLst>
              <a:ext uri="{FF2B5EF4-FFF2-40B4-BE49-F238E27FC236}">
                <a16:creationId xmlns:a16="http://schemas.microsoft.com/office/drawing/2014/main" id="{2B9F4397-EB6E-420F-8075-E9695057D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363" y="5737795"/>
            <a:ext cx="3797867" cy="1120205"/>
          </a:xfrm>
          <a:prstGeom prst="rect">
            <a:avLst/>
          </a:prstGeom>
        </p:spPr>
      </p:pic>
      <p:sp>
        <p:nvSpPr>
          <p:cNvPr id="3" name="TextBox 2">
            <a:extLst>
              <a:ext uri="{FF2B5EF4-FFF2-40B4-BE49-F238E27FC236}">
                <a16:creationId xmlns:a16="http://schemas.microsoft.com/office/drawing/2014/main" id="{9ABC18C8-C681-4784-8F4D-B4122DD7800D}"/>
              </a:ext>
            </a:extLst>
          </p:cNvPr>
          <p:cNvSpPr txBox="1"/>
          <p:nvPr/>
        </p:nvSpPr>
        <p:spPr>
          <a:xfrm>
            <a:off x="1914960" y="193338"/>
            <a:ext cx="7292497" cy="646331"/>
          </a:xfrm>
          <a:prstGeom prst="rect">
            <a:avLst/>
          </a:prstGeom>
          <a:noFill/>
        </p:spPr>
        <p:txBody>
          <a:bodyPr wrap="square" rtlCol="0">
            <a:spAutoFit/>
          </a:bodyPr>
          <a:lstStyle/>
          <a:p>
            <a:pPr algn="ctr"/>
            <a:r>
              <a:rPr lang="en-GB" sz="3600" u="sng" dirty="0">
                <a:latin typeface="+mj-lt"/>
              </a:rPr>
              <a:t>Building relationships </a:t>
            </a:r>
          </a:p>
        </p:txBody>
      </p:sp>
      <p:pic>
        <p:nvPicPr>
          <p:cNvPr id="21" name="Picture 20" descr="A close up of a logo&#10;&#10;Description automatically generated">
            <a:extLst>
              <a:ext uri="{FF2B5EF4-FFF2-40B4-BE49-F238E27FC236}">
                <a16:creationId xmlns:a16="http://schemas.microsoft.com/office/drawing/2014/main" id="{4E12E469-5F28-4D98-B302-E0739EBAB4C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3978"/>
          <a:stretch/>
        </p:blipFill>
        <p:spPr>
          <a:xfrm>
            <a:off x="267470" y="516503"/>
            <a:ext cx="3002485" cy="1856349"/>
          </a:xfrm>
          <a:prstGeom prst="rect">
            <a:avLst/>
          </a:prstGeom>
        </p:spPr>
      </p:pic>
    </p:spTree>
    <p:extLst>
      <p:ext uri="{BB962C8B-B14F-4D97-AF65-F5344CB8AC3E}">
        <p14:creationId xmlns:p14="http://schemas.microsoft.com/office/powerpoint/2010/main" val="171603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D8C478B9-8BB2-4766-A108-AAEC0CE63C66}"/>
              </a:ext>
            </a:extLst>
          </p:cNvPr>
          <p:cNvGraphicFramePr/>
          <p:nvPr/>
        </p:nvGraphicFramePr>
        <p:xfrm>
          <a:off x="1901372" y="111331"/>
          <a:ext cx="10058400" cy="3213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a:extLst>
              <a:ext uri="{FF2B5EF4-FFF2-40B4-BE49-F238E27FC236}">
                <a16:creationId xmlns:a16="http://schemas.microsoft.com/office/drawing/2014/main" id="{2CB69120-B4F7-4432-9E80-886A75FD2F21}"/>
              </a:ext>
            </a:extLst>
          </p:cNvPr>
          <p:cNvGraphicFramePr/>
          <p:nvPr/>
        </p:nvGraphicFramePr>
        <p:xfrm>
          <a:off x="1901372" y="3429000"/>
          <a:ext cx="10058400" cy="3213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TextBox 17">
            <a:extLst>
              <a:ext uri="{FF2B5EF4-FFF2-40B4-BE49-F238E27FC236}">
                <a16:creationId xmlns:a16="http://schemas.microsoft.com/office/drawing/2014/main" id="{04B58A35-2FED-4E54-8C3E-6B23D47D6356}"/>
              </a:ext>
            </a:extLst>
          </p:cNvPr>
          <p:cNvSpPr txBox="1"/>
          <p:nvPr/>
        </p:nvSpPr>
        <p:spPr>
          <a:xfrm rot="16200000">
            <a:off x="-2039988" y="3020312"/>
            <a:ext cx="6772068" cy="954107"/>
          </a:xfrm>
          <a:prstGeom prst="rect">
            <a:avLst/>
          </a:prstGeom>
          <a:noFill/>
        </p:spPr>
        <p:txBody>
          <a:bodyPr wrap="square" rtlCol="0">
            <a:spAutoFit/>
          </a:bodyPr>
          <a:lstStyle/>
          <a:p>
            <a:pPr algn="ctr"/>
            <a:r>
              <a:rPr lang="en-GB" sz="2800" b="1" dirty="0">
                <a:latin typeface="+mj-lt"/>
              </a:rPr>
              <a:t>Top tips for developing skills to build  relationships </a:t>
            </a:r>
          </a:p>
        </p:txBody>
      </p:sp>
    </p:spTree>
    <p:extLst>
      <p:ext uri="{BB962C8B-B14F-4D97-AF65-F5344CB8AC3E}">
        <p14:creationId xmlns:p14="http://schemas.microsoft.com/office/powerpoint/2010/main" val="189697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B2-9E92-4100-82E2-C267103A7426}"/>
              </a:ext>
            </a:extLst>
          </p:cNvPr>
          <p:cNvSpPr>
            <a:spLocks noGrp="1"/>
          </p:cNvSpPr>
          <p:nvPr>
            <p:ph type="title"/>
          </p:nvPr>
        </p:nvSpPr>
        <p:spPr>
          <a:xfrm>
            <a:off x="907774" y="56035"/>
            <a:ext cx="10058400" cy="563354"/>
          </a:xfrm>
        </p:spPr>
        <p:txBody>
          <a:bodyPr>
            <a:normAutofit/>
          </a:bodyPr>
          <a:lstStyle/>
          <a:p>
            <a:pPr algn="ctr"/>
            <a:r>
              <a:rPr lang="en-GB" sz="3200" b="1" u="sng" dirty="0"/>
              <a:t>Activity ideas </a:t>
            </a:r>
          </a:p>
        </p:txBody>
      </p:sp>
      <p:sp>
        <p:nvSpPr>
          <p:cNvPr id="3" name="Content Placeholder 2">
            <a:extLst>
              <a:ext uri="{FF2B5EF4-FFF2-40B4-BE49-F238E27FC236}">
                <a16:creationId xmlns:a16="http://schemas.microsoft.com/office/drawing/2014/main" id="{EF0FF44E-908D-404B-BBD8-43B6B530B904}"/>
              </a:ext>
            </a:extLst>
          </p:cNvPr>
          <p:cNvSpPr>
            <a:spLocks noGrp="1"/>
          </p:cNvSpPr>
          <p:nvPr>
            <p:ph sz="half" idx="1"/>
          </p:nvPr>
        </p:nvSpPr>
        <p:spPr>
          <a:xfrm>
            <a:off x="1287655" y="1224003"/>
            <a:ext cx="6173242" cy="4273135"/>
          </a:xfrm>
        </p:spPr>
        <p:txBody>
          <a:bodyPr>
            <a:normAutofit/>
          </a:bodyPr>
          <a:lstStyle/>
          <a:p>
            <a:pPr marL="0" indent="0" algn="ctr">
              <a:buNone/>
            </a:pPr>
            <a:r>
              <a:rPr lang="en-GB" sz="2600" dirty="0"/>
              <a:t>      </a:t>
            </a:r>
            <a:r>
              <a:rPr lang="en-GB" sz="2600" b="1" dirty="0"/>
              <a:t>Games:  </a:t>
            </a:r>
          </a:p>
          <a:p>
            <a:pPr marL="0" indent="0" algn="ctr">
              <a:buNone/>
            </a:pPr>
            <a:r>
              <a:rPr lang="en-GB" sz="2600" dirty="0">
                <a:latin typeface="+mj-lt"/>
              </a:rPr>
              <a:t>Dominoes, Snap, Monopoly, Frustration, Jenga –these games promote turn taking which will help in school. </a:t>
            </a:r>
          </a:p>
          <a:p>
            <a:pPr marL="0" indent="0">
              <a:buNone/>
            </a:pPr>
            <a:endParaRPr lang="en-GB" sz="2600" b="1" dirty="0"/>
          </a:p>
          <a:p>
            <a:pPr marL="0" indent="0" algn="ctr">
              <a:buNone/>
            </a:pPr>
            <a:r>
              <a:rPr lang="en-GB" sz="2600" b="1" dirty="0"/>
              <a:t>Reading stories: </a:t>
            </a:r>
          </a:p>
          <a:p>
            <a:pPr marL="0" indent="0" algn="ctr">
              <a:buNone/>
            </a:pPr>
            <a:r>
              <a:rPr lang="en-GB" sz="2400" dirty="0">
                <a:latin typeface="+mj-lt"/>
              </a:rPr>
              <a:t>Reading stories can help children’s understanding/reaction in different situations. </a:t>
            </a:r>
          </a:p>
          <a:p>
            <a:pPr marL="0" indent="0" algn="ctr">
              <a:buNone/>
            </a:pPr>
            <a:r>
              <a:rPr lang="en-GB" sz="2400" dirty="0">
                <a:latin typeface="+mj-lt"/>
              </a:rPr>
              <a:t>Some good stories for this are:</a:t>
            </a:r>
          </a:p>
          <a:p>
            <a:pPr marL="0" indent="0">
              <a:buNone/>
            </a:pPr>
            <a:endParaRPr lang="en-GB" sz="2000" dirty="0"/>
          </a:p>
        </p:txBody>
      </p:sp>
      <p:pic>
        <p:nvPicPr>
          <p:cNvPr id="6" name="Content Placeholder 5" descr="A close up of a toy&#10;&#10;Description automatically generated">
            <a:extLst>
              <a:ext uri="{FF2B5EF4-FFF2-40B4-BE49-F238E27FC236}">
                <a16:creationId xmlns:a16="http://schemas.microsoft.com/office/drawing/2014/main" id="{45CCA1C2-97CC-457C-97BC-AECCC8445FEB}"/>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58007" y="1360862"/>
            <a:ext cx="1240941" cy="1014199"/>
          </a:xfrm>
        </p:spPr>
      </p:pic>
      <p:pic>
        <p:nvPicPr>
          <p:cNvPr id="8" name="Picture 7" descr="A picture containing indoor, object, table, birthday&#10;&#10;Description automatically generated">
            <a:extLst>
              <a:ext uri="{FF2B5EF4-FFF2-40B4-BE49-F238E27FC236}">
                <a16:creationId xmlns:a16="http://schemas.microsoft.com/office/drawing/2014/main" id="{ED1CE334-9E5F-44C6-B862-4FBA78E22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120" y="728107"/>
            <a:ext cx="4125009" cy="2279707"/>
          </a:xfrm>
          <a:prstGeom prst="rect">
            <a:avLst/>
          </a:prstGeom>
          <a:ln>
            <a:noFill/>
          </a:ln>
          <a:effectLst>
            <a:softEdge rad="112500"/>
          </a:effectLst>
        </p:spPr>
      </p:pic>
      <p:pic>
        <p:nvPicPr>
          <p:cNvPr id="9" name="Content Placeholder 5" descr="A close up of a toy&#10;&#10;Description automatically generated">
            <a:extLst>
              <a:ext uri="{FF2B5EF4-FFF2-40B4-BE49-F238E27FC236}">
                <a16:creationId xmlns:a16="http://schemas.microsoft.com/office/drawing/2014/main" id="{D452829D-7037-46E8-88D2-9D5C2E39F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007" y="3699169"/>
            <a:ext cx="1240941" cy="1014199"/>
          </a:xfrm>
          <a:prstGeom prst="rect">
            <a:avLst/>
          </a:prstGeom>
        </p:spPr>
      </p:pic>
      <p:pic>
        <p:nvPicPr>
          <p:cNvPr id="11" name="Picture 10" descr="A picture containing cake, birthday, baby, drawing&#10;&#10;Description automatically generated">
            <a:extLst>
              <a:ext uri="{FF2B5EF4-FFF2-40B4-BE49-F238E27FC236}">
                <a16:creationId xmlns:a16="http://schemas.microsoft.com/office/drawing/2014/main" id="{2CEAB228-5FBD-4318-8A5D-FEA2927A2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724" y="5089902"/>
            <a:ext cx="1705666" cy="1712063"/>
          </a:xfrm>
          <a:prstGeom prst="rect">
            <a:avLst/>
          </a:prstGeom>
        </p:spPr>
      </p:pic>
      <p:pic>
        <p:nvPicPr>
          <p:cNvPr id="12" name="Picture 11" descr="A close up of a sign&#10;&#10;Description automatically generated">
            <a:extLst>
              <a:ext uri="{FF2B5EF4-FFF2-40B4-BE49-F238E27FC236}">
                <a16:creationId xmlns:a16="http://schemas.microsoft.com/office/drawing/2014/main" id="{CA1682D9-D69C-4EAE-A947-E68E23733947}"/>
              </a:ext>
            </a:extLst>
          </p:cNvPr>
          <p:cNvPicPr>
            <a:picLocks noChangeAspect="1"/>
          </p:cNvPicPr>
          <p:nvPr/>
        </p:nvPicPr>
        <p:blipFill rotWithShape="1">
          <a:blip r:embed="rId5">
            <a:extLst>
              <a:ext uri="{28A0092B-C50C-407E-A947-70E740481C1C}">
                <a14:useLocalDpi xmlns:a14="http://schemas.microsoft.com/office/drawing/2010/main" val="0"/>
              </a:ext>
            </a:extLst>
          </a:blip>
          <a:srcRect l="21141" t="6659" r="26936" b="4242"/>
          <a:stretch/>
        </p:blipFill>
        <p:spPr>
          <a:xfrm>
            <a:off x="4640195" y="5019784"/>
            <a:ext cx="2036693" cy="1634488"/>
          </a:xfrm>
          <a:prstGeom prst="rect">
            <a:avLst/>
          </a:prstGeom>
        </p:spPr>
      </p:pic>
      <p:pic>
        <p:nvPicPr>
          <p:cNvPr id="13" name="Picture 12" descr="A picture containing blue, table, train, cake&#10;&#10;Description automatically generated">
            <a:extLst>
              <a:ext uri="{FF2B5EF4-FFF2-40B4-BE49-F238E27FC236}">
                <a16:creationId xmlns:a16="http://schemas.microsoft.com/office/drawing/2014/main" id="{7EEC45F7-7273-493E-8640-03E6717A9D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171" y="4633487"/>
            <a:ext cx="2036693" cy="1727302"/>
          </a:xfrm>
          <a:prstGeom prst="rect">
            <a:avLst/>
          </a:prstGeom>
        </p:spPr>
      </p:pic>
      <p:pic>
        <p:nvPicPr>
          <p:cNvPr id="14" name="Picture 13" descr="A picture containing text, book, grass, standing&#10;&#10;Description automatically generated">
            <a:extLst>
              <a:ext uri="{FF2B5EF4-FFF2-40B4-BE49-F238E27FC236}">
                <a16:creationId xmlns:a16="http://schemas.microsoft.com/office/drawing/2014/main" id="{0FEF14E3-0D41-47AD-A80F-38315266389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214682" y="3890538"/>
            <a:ext cx="2278916" cy="1485898"/>
          </a:xfrm>
          <a:prstGeom prst="rect">
            <a:avLst/>
          </a:prstGeom>
        </p:spPr>
      </p:pic>
    </p:spTree>
    <p:extLst>
      <p:ext uri="{BB962C8B-B14F-4D97-AF65-F5344CB8AC3E}">
        <p14:creationId xmlns:p14="http://schemas.microsoft.com/office/powerpoint/2010/main" val="174385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B27295-399B-4436-AFDB-CF36D20803E7}"/>
              </a:ext>
            </a:extLst>
          </p:cNvPr>
          <p:cNvSpPr>
            <a:spLocks noGrp="1"/>
          </p:cNvSpPr>
          <p:nvPr>
            <p:ph type="title"/>
          </p:nvPr>
        </p:nvSpPr>
        <p:spPr>
          <a:xfrm>
            <a:off x="1378920" y="108178"/>
            <a:ext cx="10515600" cy="1325563"/>
          </a:xfrm>
        </p:spPr>
        <p:txBody>
          <a:bodyPr>
            <a:normAutofit/>
          </a:bodyPr>
          <a:lstStyle/>
          <a:p>
            <a:pPr algn="ctr"/>
            <a:r>
              <a:rPr lang="en-GB" sz="3200" u="sng" dirty="0"/>
              <a:t>Building self- awareness and self- confidence</a:t>
            </a:r>
          </a:p>
        </p:txBody>
      </p:sp>
      <p:pic>
        <p:nvPicPr>
          <p:cNvPr id="7" name="Picture 6" descr="A drawing of a cartoon character&#10;&#10;Description automatically generated">
            <a:extLst>
              <a:ext uri="{FF2B5EF4-FFF2-40B4-BE49-F238E27FC236}">
                <a16:creationId xmlns:a16="http://schemas.microsoft.com/office/drawing/2014/main" id="{728794A3-327E-43EE-B065-C559519B0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45" y="261257"/>
            <a:ext cx="2836549" cy="2130376"/>
          </a:xfrm>
          <a:prstGeom prst="rect">
            <a:avLst/>
          </a:prstGeom>
        </p:spPr>
      </p:pic>
      <p:pic>
        <p:nvPicPr>
          <p:cNvPr id="6" name="Picture 5" descr="A picture containing drawing, clock&#10;&#10;Description automatically generated">
            <a:extLst>
              <a:ext uri="{FF2B5EF4-FFF2-40B4-BE49-F238E27FC236}">
                <a16:creationId xmlns:a16="http://schemas.microsoft.com/office/drawing/2014/main" id="{CCB23488-9D0E-4528-9066-E52A6132BCB5}"/>
              </a:ext>
            </a:extLst>
          </p:cNvPr>
          <p:cNvPicPr>
            <a:picLocks noChangeAspect="1"/>
          </p:cNvPicPr>
          <p:nvPr/>
        </p:nvPicPr>
        <p:blipFill rotWithShape="1">
          <a:blip r:embed="rId3">
            <a:extLst>
              <a:ext uri="{28A0092B-C50C-407E-A947-70E740481C1C}">
                <a14:useLocalDpi xmlns:a14="http://schemas.microsoft.com/office/drawing/2010/main" val="0"/>
              </a:ext>
            </a:extLst>
          </a:blip>
          <a:srcRect r="6255"/>
          <a:stretch/>
        </p:blipFill>
        <p:spPr>
          <a:xfrm>
            <a:off x="8440520" y="4668434"/>
            <a:ext cx="1727000" cy="1973575"/>
          </a:xfrm>
          <a:prstGeom prst="rect">
            <a:avLst/>
          </a:prstGeom>
        </p:spPr>
      </p:pic>
      <p:pic>
        <p:nvPicPr>
          <p:cNvPr id="9" name="Picture 8" descr="A picture containing toy, drawing&#10;&#10;Description automatically generated">
            <a:extLst>
              <a:ext uri="{FF2B5EF4-FFF2-40B4-BE49-F238E27FC236}">
                <a16:creationId xmlns:a16="http://schemas.microsoft.com/office/drawing/2014/main" id="{22402C7C-ECD3-4545-9AB2-B25D50AD1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7520" y="4516088"/>
            <a:ext cx="1727000" cy="2125921"/>
          </a:xfrm>
          <a:prstGeom prst="rect">
            <a:avLst/>
          </a:prstGeom>
        </p:spPr>
      </p:pic>
      <p:sp>
        <p:nvSpPr>
          <p:cNvPr id="8" name="Rectangle 7">
            <a:extLst>
              <a:ext uri="{FF2B5EF4-FFF2-40B4-BE49-F238E27FC236}">
                <a16:creationId xmlns:a16="http://schemas.microsoft.com/office/drawing/2014/main" id="{BD2D9110-CE85-432B-82A1-57BE002D99A1}"/>
              </a:ext>
            </a:extLst>
          </p:cNvPr>
          <p:cNvSpPr/>
          <p:nvPr/>
        </p:nvSpPr>
        <p:spPr>
          <a:xfrm>
            <a:off x="642037" y="2391633"/>
            <a:ext cx="7913653" cy="3046988"/>
          </a:xfrm>
          <a:prstGeom prst="rect">
            <a:avLst/>
          </a:prstGeom>
        </p:spPr>
        <p:txBody>
          <a:bodyPr wrap="square">
            <a:spAutoFit/>
          </a:bodyPr>
          <a:lstStyle/>
          <a:p>
            <a:pPr algn="ctr"/>
            <a:r>
              <a:rPr lang="en-GB" sz="2400" dirty="0">
                <a:latin typeface="+mj-lt"/>
              </a:rPr>
              <a:t>From taking their first steps to learning how to read, children gain self-confidence and self-awareness as they learn new skills. </a:t>
            </a:r>
          </a:p>
          <a:p>
            <a:pPr algn="ctr"/>
            <a:r>
              <a:rPr lang="en-GB" sz="2400" dirty="0">
                <a:latin typeface="+mj-lt"/>
              </a:rPr>
              <a:t>This gives them the courage to continue building their skills and abilities.</a:t>
            </a:r>
          </a:p>
          <a:p>
            <a:pPr algn="ctr"/>
            <a:r>
              <a:rPr lang="en-GB" sz="2400" dirty="0">
                <a:latin typeface="+mj-lt"/>
              </a:rPr>
              <a:t> Helping them to talk about frustrations and fears will help them to be more confident in lots of situations, including moving to their new school.</a:t>
            </a:r>
          </a:p>
        </p:txBody>
      </p:sp>
    </p:spTree>
    <p:extLst>
      <p:ext uri="{BB962C8B-B14F-4D97-AF65-F5344CB8AC3E}">
        <p14:creationId xmlns:p14="http://schemas.microsoft.com/office/powerpoint/2010/main" val="61925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5371-CC4B-48D6-94A6-74B4E1E85F22}"/>
              </a:ext>
            </a:extLst>
          </p:cNvPr>
          <p:cNvSpPr>
            <a:spLocks noGrp="1"/>
          </p:cNvSpPr>
          <p:nvPr>
            <p:ph type="title"/>
          </p:nvPr>
        </p:nvSpPr>
        <p:spPr>
          <a:xfrm>
            <a:off x="154608" y="-320576"/>
            <a:ext cx="5649844" cy="2413000"/>
          </a:xfrm>
        </p:spPr>
        <p:txBody>
          <a:bodyPr>
            <a:normAutofit/>
          </a:bodyPr>
          <a:lstStyle/>
          <a:p>
            <a:r>
              <a:rPr lang="en-GB" u="sng" dirty="0"/>
              <a:t>How you can help  </a:t>
            </a:r>
          </a:p>
        </p:txBody>
      </p:sp>
      <p:graphicFrame>
        <p:nvGraphicFramePr>
          <p:cNvPr id="3" name="Diagram 2">
            <a:extLst>
              <a:ext uri="{FF2B5EF4-FFF2-40B4-BE49-F238E27FC236}">
                <a16:creationId xmlns:a16="http://schemas.microsoft.com/office/drawing/2014/main" id="{B3A7B151-A459-4FEA-8354-2205792D2E80}"/>
              </a:ext>
            </a:extLst>
          </p:cNvPr>
          <p:cNvGraphicFramePr/>
          <p:nvPr/>
        </p:nvGraphicFramePr>
        <p:xfrm>
          <a:off x="3461658" y="678543"/>
          <a:ext cx="9187543" cy="602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sitting&#10;&#10;Description automatically generated">
            <a:extLst>
              <a:ext uri="{FF2B5EF4-FFF2-40B4-BE49-F238E27FC236}">
                <a16:creationId xmlns:a16="http://schemas.microsoft.com/office/drawing/2014/main" id="{D7BC0678-68D7-4A1D-8F47-87C752673D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608" y="1869266"/>
            <a:ext cx="4078514" cy="4832705"/>
          </a:xfrm>
          <a:prstGeom prst="rect">
            <a:avLst/>
          </a:prstGeom>
        </p:spPr>
      </p:pic>
    </p:spTree>
    <p:extLst>
      <p:ext uri="{BB962C8B-B14F-4D97-AF65-F5344CB8AC3E}">
        <p14:creationId xmlns:p14="http://schemas.microsoft.com/office/powerpoint/2010/main" val="210358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9CE4EC83-46E9-4AAD-AA57-188BFE3D972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04645" y="3027766"/>
            <a:ext cx="2617304" cy="143097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9AE0E2A8-A114-45F1-BD83-7957086AF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871" y="902038"/>
            <a:ext cx="2382078" cy="1599578"/>
          </a:xfrm>
          <a:prstGeom prst="rect">
            <a:avLst/>
          </a:prstGeom>
        </p:spPr>
      </p:pic>
      <p:pic>
        <p:nvPicPr>
          <p:cNvPr id="11" name="Picture 10" descr="A picture containing child, indoor, boy, little&#10;&#10;Description automatically generated">
            <a:extLst>
              <a:ext uri="{FF2B5EF4-FFF2-40B4-BE49-F238E27FC236}">
                <a16:creationId xmlns:a16="http://schemas.microsoft.com/office/drawing/2014/main" id="{C4D5B81D-5B7C-4E1B-95A9-0F1A52871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645" y="4727611"/>
            <a:ext cx="2857500" cy="1553919"/>
          </a:xfrm>
          <a:prstGeom prst="rect">
            <a:avLst/>
          </a:prstGeom>
          <a:ln>
            <a:noFill/>
          </a:ln>
          <a:effectLst>
            <a:outerShdw blurRad="190500" algn="tl" rotWithShape="0">
              <a:srgbClr val="000000">
                <a:alpha val="70000"/>
              </a:srgbClr>
            </a:outerShdw>
          </a:effectLst>
        </p:spPr>
      </p:pic>
      <p:pic>
        <p:nvPicPr>
          <p:cNvPr id="6" name="Content Placeholder 5" descr="A close up of a toy&#10;&#10;Description automatically generated">
            <a:extLst>
              <a:ext uri="{FF2B5EF4-FFF2-40B4-BE49-F238E27FC236}">
                <a16:creationId xmlns:a16="http://schemas.microsoft.com/office/drawing/2014/main" id="{17F6B988-6B86-469E-A966-32359D654B5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0894" y="1140660"/>
            <a:ext cx="971509" cy="793997"/>
          </a:xfrm>
          <a:prstGeom prst="rect">
            <a:avLst/>
          </a:prstGeom>
        </p:spPr>
      </p:pic>
      <p:pic>
        <p:nvPicPr>
          <p:cNvPr id="8" name="Content Placeholder 5" descr="A close up of a toy&#10;&#10;Description automatically generated">
            <a:extLst>
              <a:ext uri="{FF2B5EF4-FFF2-40B4-BE49-F238E27FC236}">
                <a16:creationId xmlns:a16="http://schemas.microsoft.com/office/drawing/2014/main" id="{6D83AC48-8F09-4959-BCAE-9EBBA65C85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0893" y="3118480"/>
            <a:ext cx="971509" cy="793997"/>
          </a:xfrm>
          <a:prstGeom prst="rect">
            <a:avLst/>
          </a:prstGeom>
        </p:spPr>
      </p:pic>
      <p:pic>
        <p:nvPicPr>
          <p:cNvPr id="10" name="Content Placeholder 5" descr="A close up of a toy&#10;&#10;Description automatically generated">
            <a:extLst>
              <a:ext uri="{FF2B5EF4-FFF2-40B4-BE49-F238E27FC236}">
                <a16:creationId xmlns:a16="http://schemas.microsoft.com/office/drawing/2014/main" id="{00F75E04-2C75-40A7-835B-B2DADFB4236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5861" y="4727611"/>
            <a:ext cx="971509" cy="793997"/>
          </a:xfrm>
          <a:prstGeom prst="rect">
            <a:avLst/>
          </a:prstGeom>
        </p:spPr>
      </p:pic>
      <p:sp>
        <p:nvSpPr>
          <p:cNvPr id="13" name="Title 1">
            <a:extLst>
              <a:ext uri="{FF2B5EF4-FFF2-40B4-BE49-F238E27FC236}">
                <a16:creationId xmlns:a16="http://schemas.microsoft.com/office/drawing/2014/main" id="{9EC95EAF-5332-4FB4-B470-9FF5D2A0341F}"/>
              </a:ext>
            </a:extLst>
          </p:cNvPr>
          <p:cNvSpPr>
            <a:spLocks noGrp="1"/>
          </p:cNvSpPr>
          <p:nvPr>
            <p:ph type="title"/>
          </p:nvPr>
        </p:nvSpPr>
        <p:spPr>
          <a:xfrm>
            <a:off x="491506" y="52772"/>
            <a:ext cx="11405891" cy="563354"/>
          </a:xfrm>
        </p:spPr>
        <p:txBody>
          <a:bodyPr>
            <a:noAutofit/>
          </a:bodyPr>
          <a:lstStyle/>
          <a:p>
            <a:r>
              <a:rPr lang="en-GB" sz="3200" u="sng" dirty="0"/>
              <a:t>Games and activities to build self-confidence and self-awareness </a:t>
            </a:r>
            <a:endParaRPr lang="en-GB" sz="3200" dirty="0"/>
          </a:p>
        </p:txBody>
      </p:sp>
      <p:sp>
        <p:nvSpPr>
          <p:cNvPr id="2" name="TextBox 1">
            <a:extLst>
              <a:ext uri="{FF2B5EF4-FFF2-40B4-BE49-F238E27FC236}">
                <a16:creationId xmlns:a16="http://schemas.microsoft.com/office/drawing/2014/main" id="{76960D5C-90DE-4EEF-BDE2-F00F17BC36AF}"/>
              </a:ext>
            </a:extLst>
          </p:cNvPr>
          <p:cNvSpPr txBox="1"/>
          <p:nvPr/>
        </p:nvSpPr>
        <p:spPr>
          <a:xfrm>
            <a:off x="1179247" y="1119551"/>
            <a:ext cx="7239038" cy="1477328"/>
          </a:xfrm>
          <a:prstGeom prst="rect">
            <a:avLst/>
          </a:prstGeom>
          <a:noFill/>
        </p:spPr>
        <p:txBody>
          <a:bodyPr wrap="square" rtlCol="0">
            <a:spAutoFit/>
          </a:bodyPr>
          <a:lstStyle/>
          <a:p>
            <a:pPr algn="ctr"/>
            <a:r>
              <a:rPr lang="en-GB" b="1" dirty="0">
                <a:latin typeface="+mj-lt"/>
              </a:rPr>
              <a:t>Getting dressed</a:t>
            </a:r>
            <a:r>
              <a:rPr lang="en-GB" b="1" dirty="0"/>
              <a:t>: </a:t>
            </a:r>
            <a:r>
              <a:rPr lang="en-GB" dirty="0">
                <a:latin typeface="+mj-lt"/>
              </a:rPr>
              <a:t>Encourage your child to get themselves dressed in the mornings and at bedtime.  Let them get stuck and wear the top inside out, it’s okay, at least they tried and next time talk about it being inside out and how to fix it.</a:t>
            </a:r>
            <a:r>
              <a:rPr lang="en-GB" dirty="0"/>
              <a:t> </a:t>
            </a:r>
          </a:p>
          <a:p>
            <a:endParaRPr lang="en-GB" dirty="0"/>
          </a:p>
        </p:txBody>
      </p:sp>
      <p:sp>
        <p:nvSpPr>
          <p:cNvPr id="15" name="TextBox 14">
            <a:extLst>
              <a:ext uri="{FF2B5EF4-FFF2-40B4-BE49-F238E27FC236}">
                <a16:creationId xmlns:a16="http://schemas.microsoft.com/office/drawing/2014/main" id="{715EF09C-5935-454D-84C7-6CE736CB8309}"/>
              </a:ext>
            </a:extLst>
          </p:cNvPr>
          <p:cNvSpPr txBox="1"/>
          <p:nvPr/>
        </p:nvSpPr>
        <p:spPr>
          <a:xfrm>
            <a:off x="1179247" y="3274015"/>
            <a:ext cx="6716365" cy="923330"/>
          </a:xfrm>
          <a:prstGeom prst="rect">
            <a:avLst/>
          </a:prstGeom>
          <a:noFill/>
        </p:spPr>
        <p:txBody>
          <a:bodyPr wrap="square" rtlCol="0">
            <a:spAutoFit/>
          </a:bodyPr>
          <a:lstStyle/>
          <a:p>
            <a:pPr algn="ctr"/>
            <a:r>
              <a:rPr lang="en-GB" b="1" dirty="0">
                <a:latin typeface="+mj-lt"/>
              </a:rPr>
              <a:t>Drawing: </a:t>
            </a:r>
            <a:r>
              <a:rPr lang="en-GB" dirty="0">
                <a:latin typeface="+mj-lt"/>
              </a:rPr>
              <a:t>Chat to your child as they draw. What are they drawing? What's happening? Who's that? Why are they doing that</a:t>
            </a:r>
            <a:r>
              <a:rPr lang="en-GB" sz="1600" dirty="0">
                <a:latin typeface="+mj-lt"/>
              </a:rPr>
              <a:t>? </a:t>
            </a:r>
          </a:p>
          <a:p>
            <a:endParaRPr lang="en-GB" dirty="0"/>
          </a:p>
        </p:txBody>
      </p:sp>
      <p:sp>
        <p:nvSpPr>
          <p:cNvPr id="16" name="TextBox 15">
            <a:extLst>
              <a:ext uri="{FF2B5EF4-FFF2-40B4-BE49-F238E27FC236}">
                <a16:creationId xmlns:a16="http://schemas.microsoft.com/office/drawing/2014/main" id="{89A71F56-902E-49E3-A3A7-1FB4F8ABC38E}"/>
              </a:ext>
            </a:extLst>
          </p:cNvPr>
          <p:cNvSpPr txBox="1"/>
          <p:nvPr/>
        </p:nvSpPr>
        <p:spPr>
          <a:xfrm>
            <a:off x="1457740" y="4727611"/>
            <a:ext cx="5956196" cy="1200329"/>
          </a:xfrm>
          <a:prstGeom prst="rect">
            <a:avLst/>
          </a:prstGeom>
          <a:noFill/>
        </p:spPr>
        <p:txBody>
          <a:bodyPr wrap="square" rtlCol="0">
            <a:spAutoFit/>
          </a:bodyPr>
          <a:lstStyle/>
          <a:p>
            <a:pPr algn="ctr"/>
            <a:r>
              <a:rPr lang="en-GB" b="1" dirty="0">
                <a:latin typeface="+mj-lt"/>
              </a:rPr>
              <a:t>Junk Modelling: </a:t>
            </a:r>
            <a:r>
              <a:rPr lang="en-GB" dirty="0">
                <a:latin typeface="+mj-lt"/>
              </a:rPr>
              <a:t>Encourage your child to play with junk that can be found within the house (as long as it is safe). Pick different things they need and let them create their own junk model.  </a:t>
            </a:r>
          </a:p>
          <a:p>
            <a:endParaRPr lang="en-GB" dirty="0"/>
          </a:p>
        </p:txBody>
      </p:sp>
    </p:spTree>
    <p:extLst>
      <p:ext uri="{BB962C8B-B14F-4D97-AF65-F5344CB8AC3E}">
        <p14:creationId xmlns:p14="http://schemas.microsoft.com/office/powerpoint/2010/main" val="1232626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2697</Words>
  <Application>Microsoft Office PowerPoint</Application>
  <PresentationFormat>Widescreen</PresentationFormat>
  <Paragraphs>224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Symbol</vt:lpstr>
      <vt:lpstr>Office Theme</vt:lpstr>
      <vt:lpstr>Preparing for Primary 1 Guide for parents – Social, emotional and personal skills </vt:lpstr>
      <vt:lpstr>Learning is a progression. Your child will already have many of the skills that they need to be safe, happy and to achieve well in Primary 1.   The following activities will support you to continue to build your child’s confidence in their development and learning before the move to primary.  </vt:lpstr>
      <vt:lpstr>PowerPoint Presentation</vt:lpstr>
      <vt:lpstr>The ability to build positive relationships with others, including new friends, is something to consider as your child moves to primary. Both nursery and primary staff will continue to support children with this as they transition, so don’t worry. Opposite are six areas with ideas you can use to support your child’s growth.   </vt:lpstr>
      <vt:lpstr>PowerPoint Presentation</vt:lpstr>
      <vt:lpstr>Activity ideas </vt:lpstr>
      <vt:lpstr>Building self- awareness and self- confidence</vt:lpstr>
      <vt:lpstr>How you can help  </vt:lpstr>
      <vt:lpstr>Games and activities to build self-confidence and self-awareness </vt:lpstr>
      <vt:lpstr>Role play and drawing to support self-confidence and self-awareness </vt:lpstr>
      <vt:lpstr>PowerPoint Presentation</vt:lpstr>
      <vt:lpstr>PowerPoint Presentation</vt:lpstr>
      <vt:lpstr>PowerPoint Presentation</vt:lpstr>
      <vt:lpstr>PowerPoint Presentation</vt:lpstr>
      <vt:lpstr>PowerPoint Presentation</vt:lpstr>
      <vt:lpstr>Top tips to support listening </vt:lpstr>
      <vt:lpstr>Listening skills for younger children </vt:lpstr>
      <vt:lpstr>Games and activities to promote listening and attention skills</vt:lpstr>
      <vt:lpstr>Games and activities to promote listening and attention skills</vt:lpstr>
      <vt:lpstr>Developing Speaking Skills  </vt:lpstr>
      <vt:lpstr>PowerPoint Presentation</vt:lpstr>
      <vt:lpstr>       Games and activities to promote a positive speaker </vt:lpstr>
      <vt:lpstr>Examples of activities and online resources  </vt:lpstr>
      <vt:lpstr>PowerPoint Presentation</vt:lpstr>
      <vt:lpstr>PowerPoint Presentation</vt:lpstr>
      <vt:lpstr>Dominoes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hunter</dc:creator>
  <cp:lastModifiedBy>julie hunter</cp:lastModifiedBy>
  <cp:revision>2</cp:revision>
  <dcterms:created xsi:type="dcterms:W3CDTF">2020-06-10T18:38:40Z</dcterms:created>
  <dcterms:modified xsi:type="dcterms:W3CDTF">2020-06-10T18:49:38Z</dcterms:modified>
</cp:coreProperties>
</file>