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335" r:id="rId3"/>
    <p:sldId id="336" r:id="rId4"/>
    <p:sldId id="337" r:id="rId5"/>
    <p:sldId id="338" r:id="rId6"/>
    <p:sldId id="339" r:id="rId7"/>
    <p:sldId id="277"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4" d="100"/>
          <a:sy n="44" d="100"/>
        </p:scale>
        <p:origin x="8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5D88-0502-44C9-8424-AB6E1FFE5C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5089A0-2153-4E53-ACAD-B16168BDB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ECA930-0CA0-4495-A9B7-5DC8DDEAD2B3}"/>
              </a:ext>
            </a:extLst>
          </p:cNvPr>
          <p:cNvSpPr>
            <a:spLocks noGrp="1"/>
          </p:cNvSpPr>
          <p:nvPr>
            <p:ph type="dt" sz="half" idx="10"/>
          </p:nvPr>
        </p:nvSpPr>
        <p:spPr/>
        <p:txBody>
          <a:bodyPr/>
          <a:lstStyle/>
          <a:p>
            <a:fld id="{1733BC4E-4EAF-49F6-8E37-8DB563FB44AA}" type="datetimeFigureOut">
              <a:rPr lang="en-GB" smtClean="0"/>
              <a:t>10/06/2020</a:t>
            </a:fld>
            <a:endParaRPr lang="en-GB"/>
          </a:p>
        </p:txBody>
      </p:sp>
      <p:sp>
        <p:nvSpPr>
          <p:cNvPr id="5" name="Footer Placeholder 4">
            <a:extLst>
              <a:ext uri="{FF2B5EF4-FFF2-40B4-BE49-F238E27FC236}">
                <a16:creationId xmlns:a16="http://schemas.microsoft.com/office/drawing/2014/main" id="{1559AE11-EE51-41CE-A543-F2AABA7B78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00A68F-0FFB-4853-884E-1B5BC730C37A}"/>
              </a:ext>
            </a:extLst>
          </p:cNvPr>
          <p:cNvSpPr>
            <a:spLocks noGrp="1"/>
          </p:cNvSpPr>
          <p:nvPr>
            <p:ph type="sldNum" sz="quarter" idx="12"/>
          </p:nvPr>
        </p:nvSpPr>
        <p:spPr/>
        <p:txBody>
          <a:bodyPr/>
          <a:lstStyle/>
          <a:p>
            <a:fld id="{6AD6A99A-0527-43BE-B0F3-744D968244EC}" type="slidenum">
              <a:rPr lang="en-GB" smtClean="0"/>
              <a:t>‹#›</a:t>
            </a:fld>
            <a:endParaRPr lang="en-GB"/>
          </a:p>
        </p:txBody>
      </p:sp>
    </p:spTree>
    <p:extLst>
      <p:ext uri="{BB962C8B-B14F-4D97-AF65-F5344CB8AC3E}">
        <p14:creationId xmlns:p14="http://schemas.microsoft.com/office/powerpoint/2010/main" val="252220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C3DB-434F-47E1-ADCE-A59EC20C99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52551C-C664-4E6B-BF6D-11051009FC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6C2579-9F33-4EDB-AF13-08FCF5CEBB86}"/>
              </a:ext>
            </a:extLst>
          </p:cNvPr>
          <p:cNvSpPr>
            <a:spLocks noGrp="1"/>
          </p:cNvSpPr>
          <p:nvPr>
            <p:ph type="dt" sz="half" idx="10"/>
          </p:nvPr>
        </p:nvSpPr>
        <p:spPr/>
        <p:txBody>
          <a:bodyPr/>
          <a:lstStyle/>
          <a:p>
            <a:fld id="{1733BC4E-4EAF-49F6-8E37-8DB563FB44AA}" type="datetimeFigureOut">
              <a:rPr lang="en-GB" smtClean="0"/>
              <a:t>10/06/2020</a:t>
            </a:fld>
            <a:endParaRPr lang="en-GB"/>
          </a:p>
        </p:txBody>
      </p:sp>
      <p:sp>
        <p:nvSpPr>
          <p:cNvPr id="5" name="Footer Placeholder 4">
            <a:extLst>
              <a:ext uri="{FF2B5EF4-FFF2-40B4-BE49-F238E27FC236}">
                <a16:creationId xmlns:a16="http://schemas.microsoft.com/office/drawing/2014/main" id="{894CBA99-9BB7-4FCF-93DD-7D31CF3E3C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1B529C-574C-4652-BCAC-D3B01BC42429}"/>
              </a:ext>
            </a:extLst>
          </p:cNvPr>
          <p:cNvSpPr>
            <a:spLocks noGrp="1"/>
          </p:cNvSpPr>
          <p:nvPr>
            <p:ph type="sldNum" sz="quarter" idx="12"/>
          </p:nvPr>
        </p:nvSpPr>
        <p:spPr/>
        <p:txBody>
          <a:bodyPr/>
          <a:lstStyle/>
          <a:p>
            <a:fld id="{6AD6A99A-0527-43BE-B0F3-744D968244EC}" type="slidenum">
              <a:rPr lang="en-GB" smtClean="0"/>
              <a:t>‹#›</a:t>
            </a:fld>
            <a:endParaRPr lang="en-GB"/>
          </a:p>
        </p:txBody>
      </p:sp>
    </p:spTree>
    <p:extLst>
      <p:ext uri="{BB962C8B-B14F-4D97-AF65-F5344CB8AC3E}">
        <p14:creationId xmlns:p14="http://schemas.microsoft.com/office/powerpoint/2010/main" val="339247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4A2D9-B2F3-4E90-A071-529EECE105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E8B36D-1B75-4794-A4A7-B3FE5612D6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4BBC97-516B-4B96-9418-DF558E822069}"/>
              </a:ext>
            </a:extLst>
          </p:cNvPr>
          <p:cNvSpPr>
            <a:spLocks noGrp="1"/>
          </p:cNvSpPr>
          <p:nvPr>
            <p:ph type="dt" sz="half" idx="10"/>
          </p:nvPr>
        </p:nvSpPr>
        <p:spPr/>
        <p:txBody>
          <a:bodyPr/>
          <a:lstStyle/>
          <a:p>
            <a:fld id="{1733BC4E-4EAF-49F6-8E37-8DB563FB44AA}" type="datetimeFigureOut">
              <a:rPr lang="en-GB" smtClean="0"/>
              <a:t>10/06/2020</a:t>
            </a:fld>
            <a:endParaRPr lang="en-GB"/>
          </a:p>
        </p:txBody>
      </p:sp>
      <p:sp>
        <p:nvSpPr>
          <p:cNvPr id="5" name="Footer Placeholder 4">
            <a:extLst>
              <a:ext uri="{FF2B5EF4-FFF2-40B4-BE49-F238E27FC236}">
                <a16:creationId xmlns:a16="http://schemas.microsoft.com/office/drawing/2014/main" id="{93978080-B5CD-4896-9945-F943C04717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A308E2-B043-4238-8EA6-10BE271A635D}"/>
              </a:ext>
            </a:extLst>
          </p:cNvPr>
          <p:cNvSpPr>
            <a:spLocks noGrp="1"/>
          </p:cNvSpPr>
          <p:nvPr>
            <p:ph type="sldNum" sz="quarter" idx="12"/>
          </p:nvPr>
        </p:nvSpPr>
        <p:spPr/>
        <p:txBody>
          <a:bodyPr/>
          <a:lstStyle/>
          <a:p>
            <a:fld id="{6AD6A99A-0527-43BE-B0F3-744D968244EC}" type="slidenum">
              <a:rPr lang="en-GB" smtClean="0"/>
              <a:t>‹#›</a:t>
            </a:fld>
            <a:endParaRPr lang="en-GB"/>
          </a:p>
        </p:txBody>
      </p:sp>
    </p:spTree>
    <p:extLst>
      <p:ext uri="{BB962C8B-B14F-4D97-AF65-F5344CB8AC3E}">
        <p14:creationId xmlns:p14="http://schemas.microsoft.com/office/powerpoint/2010/main" val="200581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5BAAC0-300B-4E48-A171-8854AE018432}"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F9D9C-2107-448A-BC62-FEAB43E97EEA}" type="slidenum">
              <a:rPr lang="en-GB" smtClean="0"/>
              <a:t>‹#›</a:t>
            </a:fld>
            <a:endParaRPr lang="en-GB"/>
          </a:p>
        </p:txBody>
      </p:sp>
    </p:spTree>
    <p:extLst>
      <p:ext uri="{BB962C8B-B14F-4D97-AF65-F5344CB8AC3E}">
        <p14:creationId xmlns:p14="http://schemas.microsoft.com/office/powerpoint/2010/main" val="417976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2175-8880-4ADB-8A45-00BA9CC895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FD7DFD-B182-4E36-8BB6-E0B41B028A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9A9EFB-3218-4485-A190-7A16B36EA399}"/>
              </a:ext>
            </a:extLst>
          </p:cNvPr>
          <p:cNvSpPr>
            <a:spLocks noGrp="1"/>
          </p:cNvSpPr>
          <p:nvPr>
            <p:ph type="dt" sz="half" idx="10"/>
          </p:nvPr>
        </p:nvSpPr>
        <p:spPr/>
        <p:txBody>
          <a:bodyPr/>
          <a:lstStyle/>
          <a:p>
            <a:fld id="{1733BC4E-4EAF-49F6-8E37-8DB563FB44AA}" type="datetimeFigureOut">
              <a:rPr lang="en-GB" smtClean="0"/>
              <a:t>10/06/2020</a:t>
            </a:fld>
            <a:endParaRPr lang="en-GB"/>
          </a:p>
        </p:txBody>
      </p:sp>
      <p:sp>
        <p:nvSpPr>
          <p:cNvPr id="5" name="Footer Placeholder 4">
            <a:extLst>
              <a:ext uri="{FF2B5EF4-FFF2-40B4-BE49-F238E27FC236}">
                <a16:creationId xmlns:a16="http://schemas.microsoft.com/office/drawing/2014/main" id="{1238A2A0-DFAF-4CF9-868C-0253042658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DF9E77-E862-44A6-9E8A-3B570923E01C}"/>
              </a:ext>
            </a:extLst>
          </p:cNvPr>
          <p:cNvSpPr>
            <a:spLocks noGrp="1"/>
          </p:cNvSpPr>
          <p:nvPr>
            <p:ph type="sldNum" sz="quarter" idx="12"/>
          </p:nvPr>
        </p:nvSpPr>
        <p:spPr/>
        <p:txBody>
          <a:bodyPr/>
          <a:lstStyle/>
          <a:p>
            <a:fld id="{6AD6A99A-0527-43BE-B0F3-744D968244EC}" type="slidenum">
              <a:rPr lang="en-GB" smtClean="0"/>
              <a:t>‹#›</a:t>
            </a:fld>
            <a:endParaRPr lang="en-GB"/>
          </a:p>
        </p:txBody>
      </p:sp>
    </p:spTree>
    <p:extLst>
      <p:ext uri="{BB962C8B-B14F-4D97-AF65-F5344CB8AC3E}">
        <p14:creationId xmlns:p14="http://schemas.microsoft.com/office/powerpoint/2010/main" val="343672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C82B-EC3B-4FEF-AB0F-93A843E060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BAFF32-FA17-46AB-94C6-1D77268596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8CCEAF-6641-4876-9578-FF4C3FCF1A50}"/>
              </a:ext>
            </a:extLst>
          </p:cNvPr>
          <p:cNvSpPr>
            <a:spLocks noGrp="1"/>
          </p:cNvSpPr>
          <p:nvPr>
            <p:ph type="dt" sz="half" idx="10"/>
          </p:nvPr>
        </p:nvSpPr>
        <p:spPr/>
        <p:txBody>
          <a:bodyPr/>
          <a:lstStyle/>
          <a:p>
            <a:fld id="{1733BC4E-4EAF-49F6-8E37-8DB563FB44AA}" type="datetimeFigureOut">
              <a:rPr lang="en-GB" smtClean="0"/>
              <a:t>10/06/2020</a:t>
            </a:fld>
            <a:endParaRPr lang="en-GB"/>
          </a:p>
        </p:txBody>
      </p:sp>
      <p:sp>
        <p:nvSpPr>
          <p:cNvPr id="5" name="Footer Placeholder 4">
            <a:extLst>
              <a:ext uri="{FF2B5EF4-FFF2-40B4-BE49-F238E27FC236}">
                <a16:creationId xmlns:a16="http://schemas.microsoft.com/office/drawing/2014/main" id="{1A73F7F0-E073-4410-963D-8D42F5442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C9A889-169D-45D5-A7D6-32C9F0591BC3}"/>
              </a:ext>
            </a:extLst>
          </p:cNvPr>
          <p:cNvSpPr>
            <a:spLocks noGrp="1"/>
          </p:cNvSpPr>
          <p:nvPr>
            <p:ph type="sldNum" sz="quarter" idx="12"/>
          </p:nvPr>
        </p:nvSpPr>
        <p:spPr/>
        <p:txBody>
          <a:bodyPr/>
          <a:lstStyle/>
          <a:p>
            <a:fld id="{6AD6A99A-0527-43BE-B0F3-744D968244EC}" type="slidenum">
              <a:rPr lang="en-GB" smtClean="0"/>
              <a:t>‹#›</a:t>
            </a:fld>
            <a:endParaRPr lang="en-GB"/>
          </a:p>
        </p:txBody>
      </p:sp>
    </p:spTree>
    <p:extLst>
      <p:ext uri="{BB962C8B-B14F-4D97-AF65-F5344CB8AC3E}">
        <p14:creationId xmlns:p14="http://schemas.microsoft.com/office/powerpoint/2010/main" val="381409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9B20-A1B7-4012-B228-B2D3334FD9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0D73F9-77CE-4527-B208-86C04D3DEF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36A8B8-AF2B-4FC2-8F0C-C61BF75F81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BB9EF4-1315-4097-8931-3D282716F2A8}"/>
              </a:ext>
            </a:extLst>
          </p:cNvPr>
          <p:cNvSpPr>
            <a:spLocks noGrp="1"/>
          </p:cNvSpPr>
          <p:nvPr>
            <p:ph type="dt" sz="half" idx="10"/>
          </p:nvPr>
        </p:nvSpPr>
        <p:spPr/>
        <p:txBody>
          <a:bodyPr/>
          <a:lstStyle/>
          <a:p>
            <a:fld id="{1733BC4E-4EAF-49F6-8E37-8DB563FB44AA}" type="datetimeFigureOut">
              <a:rPr lang="en-GB" smtClean="0"/>
              <a:t>10/06/2020</a:t>
            </a:fld>
            <a:endParaRPr lang="en-GB"/>
          </a:p>
        </p:txBody>
      </p:sp>
      <p:sp>
        <p:nvSpPr>
          <p:cNvPr id="6" name="Footer Placeholder 5">
            <a:extLst>
              <a:ext uri="{FF2B5EF4-FFF2-40B4-BE49-F238E27FC236}">
                <a16:creationId xmlns:a16="http://schemas.microsoft.com/office/drawing/2014/main" id="{71C1A57F-C6B2-4D88-8B56-B6EE68909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C327C4-5836-4BD0-B0CE-C06978778C6E}"/>
              </a:ext>
            </a:extLst>
          </p:cNvPr>
          <p:cNvSpPr>
            <a:spLocks noGrp="1"/>
          </p:cNvSpPr>
          <p:nvPr>
            <p:ph type="sldNum" sz="quarter" idx="12"/>
          </p:nvPr>
        </p:nvSpPr>
        <p:spPr/>
        <p:txBody>
          <a:bodyPr/>
          <a:lstStyle/>
          <a:p>
            <a:fld id="{6AD6A99A-0527-43BE-B0F3-744D968244EC}" type="slidenum">
              <a:rPr lang="en-GB" smtClean="0"/>
              <a:t>‹#›</a:t>
            </a:fld>
            <a:endParaRPr lang="en-GB"/>
          </a:p>
        </p:txBody>
      </p:sp>
    </p:spTree>
    <p:extLst>
      <p:ext uri="{BB962C8B-B14F-4D97-AF65-F5344CB8AC3E}">
        <p14:creationId xmlns:p14="http://schemas.microsoft.com/office/powerpoint/2010/main" val="401899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20A7E-D9EF-4B5D-AF55-F023EDB508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9861DA-E970-4819-8CBA-408949E72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B63337-54AE-45E6-8868-36B465CCF3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CA60A7-E19B-4C5A-98FD-663CE49A9C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CA51C4-185E-466F-AFF4-D4C5446614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0AA368-ABA1-4CBA-967A-BF9F0B207ED3}"/>
              </a:ext>
            </a:extLst>
          </p:cNvPr>
          <p:cNvSpPr>
            <a:spLocks noGrp="1"/>
          </p:cNvSpPr>
          <p:nvPr>
            <p:ph type="dt" sz="half" idx="10"/>
          </p:nvPr>
        </p:nvSpPr>
        <p:spPr/>
        <p:txBody>
          <a:bodyPr/>
          <a:lstStyle/>
          <a:p>
            <a:fld id="{1733BC4E-4EAF-49F6-8E37-8DB563FB44AA}" type="datetimeFigureOut">
              <a:rPr lang="en-GB" smtClean="0"/>
              <a:t>10/06/2020</a:t>
            </a:fld>
            <a:endParaRPr lang="en-GB"/>
          </a:p>
        </p:txBody>
      </p:sp>
      <p:sp>
        <p:nvSpPr>
          <p:cNvPr id="8" name="Footer Placeholder 7">
            <a:extLst>
              <a:ext uri="{FF2B5EF4-FFF2-40B4-BE49-F238E27FC236}">
                <a16:creationId xmlns:a16="http://schemas.microsoft.com/office/drawing/2014/main" id="{3AE03E53-8A3F-4F7F-BABA-828960BC33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5B9068-B328-4F9C-B406-453C992955C7}"/>
              </a:ext>
            </a:extLst>
          </p:cNvPr>
          <p:cNvSpPr>
            <a:spLocks noGrp="1"/>
          </p:cNvSpPr>
          <p:nvPr>
            <p:ph type="sldNum" sz="quarter" idx="12"/>
          </p:nvPr>
        </p:nvSpPr>
        <p:spPr/>
        <p:txBody>
          <a:bodyPr/>
          <a:lstStyle/>
          <a:p>
            <a:fld id="{6AD6A99A-0527-43BE-B0F3-744D968244EC}" type="slidenum">
              <a:rPr lang="en-GB" smtClean="0"/>
              <a:t>‹#›</a:t>
            </a:fld>
            <a:endParaRPr lang="en-GB"/>
          </a:p>
        </p:txBody>
      </p:sp>
    </p:spTree>
    <p:extLst>
      <p:ext uri="{BB962C8B-B14F-4D97-AF65-F5344CB8AC3E}">
        <p14:creationId xmlns:p14="http://schemas.microsoft.com/office/powerpoint/2010/main" val="32645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4C13E-7EAF-4D5C-AC73-B60C122E40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5ED5F6-7BE3-49B2-B9F1-C1890556AEFD}"/>
              </a:ext>
            </a:extLst>
          </p:cNvPr>
          <p:cNvSpPr>
            <a:spLocks noGrp="1"/>
          </p:cNvSpPr>
          <p:nvPr>
            <p:ph type="dt" sz="half" idx="10"/>
          </p:nvPr>
        </p:nvSpPr>
        <p:spPr/>
        <p:txBody>
          <a:bodyPr/>
          <a:lstStyle/>
          <a:p>
            <a:fld id="{1733BC4E-4EAF-49F6-8E37-8DB563FB44AA}" type="datetimeFigureOut">
              <a:rPr lang="en-GB" smtClean="0"/>
              <a:t>10/06/2020</a:t>
            </a:fld>
            <a:endParaRPr lang="en-GB"/>
          </a:p>
        </p:txBody>
      </p:sp>
      <p:sp>
        <p:nvSpPr>
          <p:cNvPr id="4" name="Footer Placeholder 3">
            <a:extLst>
              <a:ext uri="{FF2B5EF4-FFF2-40B4-BE49-F238E27FC236}">
                <a16:creationId xmlns:a16="http://schemas.microsoft.com/office/drawing/2014/main" id="{F6DED10F-A091-4E24-952F-5C37FF2C4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C06A90B-AE50-4DE8-8D12-ECE81598AF1B}"/>
              </a:ext>
            </a:extLst>
          </p:cNvPr>
          <p:cNvSpPr>
            <a:spLocks noGrp="1"/>
          </p:cNvSpPr>
          <p:nvPr>
            <p:ph type="sldNum" sz="quarter" idx="12"/>
          </p:nvPr>
        </p:nvSpPr>
        <p:spPr/>
        <p:txBody>
          <a:bodyPr/>
          <a:lstStyle/>
          <a:p>
            <a:fld id="{6AD6A99A-0527-43BE-B0F3-744D968244EC}" type="slidenum">
              <a:rPr lang="en-GB" smtClean="0"/>
              <a:t>‹#›</a:t>
            </a:fld>
            <a:endParaRPr lang="en-GB"/>
          </a:p>
        </p:txBody>
      </p:sp>
    </p:spTree>
    <p:extLst>
      <p:ext uri="{BB962C8B-B14F-4D97-AF65-F5344CB8AC3E}">
        <p14:creationId xmlns:p14="http://schemas.microsoft.com/office/powerpoint/2010/main" val="23336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26DB4D-C80B-443E-AD40-45AE5E9A4D28}"/>
              </a:ext>
            </a:extLst>
          </p:cNvPr>
          <p:cNvSpPr>
            <a:spLocks noGrp="1"/>
          </p:cNvSpPr>
          <p:nvPr>
            <p:ph type="dt" sz="half" idx="10"/>
          </p:nvPr>
        </p:nvSpPr>
        <p:spPr/>
        <p:txBody>
          <a:bodyPr/>
          <a:lstStyle/>
          <a:p>
            <a:fld id="{1733BC4E-4EAF-49F6-8E37-8DB563FB44AA}" type="datetimeFigureOut">
              <a:rPr lang="en-GB" smtClean="0"/>
              <a:t>10/06/2020</a:t>
            </a:fld>
            <a:endParaRPr lang="en-GB"/>
          </a:p>
        </p:txBody>
      </p:sp>
      <p:sp>
        <p:nvSpPr>
          <p:cNvPr id="3" name="Footer Placeholder 2">
            <a:extLst>
              <a:ext uri="{FF2B5EF4-FFF2-40B4-BE49-F238E27FC236}">
                <a16:creationId xmlns:a16="http://schemas.microsoft.com/office/drawing/2014/main" id="{F14BDDB7-1975-48B4-B84C-15D4BF2AA83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DDED113-92DD-48FB-A82A-58ADF443C4A9}"/>
              </a:ext>
            </a:extLst>
          </p:cNvPr>
          <p:cNvSpPr>
            <a:spLocks noGrp="1"/>
          </p:cNvSpPr>
          <p:nvPr>
            <p:ph type="sldNum" sz="quarter" idx="12"/>
          </p:nvPr>
        </p:nvSpPr>
        <p:spPr/>
        <p:txBody>
          <a:bodyPr/>
          <a:lstStyle/>
          <a:p>
            <a:fld id="{6AD6A99A-0527-43BE-B0F3-744D968244EC}" type="slidenum">
              <a:rPr lang="en-GB" smtClean="0"/>
              <a:t>‹#›</a:t>
            </a:fld>
            <a:endParaRPr lang="en-GB"/>
          </a:p>
        </p:txBody>
      </p:sp>
    </p:spTree>
    <p:extLst>
      <p:ext uri="{BB962C8B-B14F-4D97-AF65-F5344CB8AC3E}">
        <p14:creationId xmlns:p14="http://schemas.microsoft.com/office/powerpoint/2010/main" val="366676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E20C-DB56-4E96-95DC-664C6B79D5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004CC0-E308-4E84-8A04-EBC5C19CB3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AC02AA-E94C-4BDF-9786-90C88CBE4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0A840D-91CD-4333-91D1-89BB927C43F7}"/>
              </a:ext>
            </a:extLst>
          </p:cNvPr>
          <p:cNvSpPr>
            <a:spLocks noGrp="1"/>
          </p:cNvSpPr>
          <p:nvPr>
            <p:ph type="dt" sz="half" idx="10"/>
          </p:nvPr>
        </p:nvSpPr>
        <p:spPr/>
        <p:txBody>
          <a:bodyPr/>
          <a:lstStyle/>
          <a:p>
            <a:fld id="{1733BC4E-4EAF-49F6-8E37-8DB563FB44AA}" type="datetimeFigureOut">
              <a:rPr lang="en-GB" smtClean="0"/>
              <a:t>10/06/2020</a:t>
            </a:fld>
            <a:endParaRPr lang="en-GB"/>
          </a:p>
        </p:txBody>
      </p:sp>
      <p:sp>
        <p:nvSpPr>
          <p:cNvPr id="6" name="Footer Placeholder 5">
            <a:extLst>
              <a:ext uri="{FF2B5EF4-FFF2-40B4-BE49-F238E27FC236}">
                <a16:creationId xmlns:a16="http://schemas.microsoft.com/office/drawing/2014/main" id="{C38E95DD-9AAF-4E39-9F54-30416D1F77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585FB8-DFF4-418B-A4AE-50CFB54BA2C7}"/>
              </a:ext>
            </a:extLst>
          </p:cNvPr>
          <p:cNvSpPr>
            <a:spLocks noGrp="1"/>
          </p:cNvSpPr>
          <p:nvPr>
            <p:ph type="sldNum" sz="quarter" idx="12"/>
          </p:nvPr>
        </p:nvSpPr>
        <p:spPr/>
        <p:txBody>
          <a:bodyPr/>
          <a:lstStyle/>
          <a:p>
            <a:fld id="{6AD6A99A-0527-43BE-B0F3-744D968244EC}" type="slidenum">
              <a:rPr lang="en-GB" smtClean="0"/>
              <a:t>‹#›</a:t>
            </a:fld>
            <a:endParaRPr lang="en-GB"/>
          </a:p>
        </p:txBody>
      </p:sp>
    </p:spTree>
    <p:extLst>
      <p:ext uri="{BB962C8B-B14F-4D97-AF65-F5344CB8AC3E}">
        <p14:creationId xmlns:p14="http://schemas.microsoft.com/office/powerpoint/2010/main" val="1969795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A368-17A6-4D8C-A1C3-B7C54DB6A2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777819-744C-496C-938E-1BD689A135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588258-4683-443C-9EA1-AB670F825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F8821D-1256-4BC3-A751-7E620811BE1E}"/>
              </a:ext>
            </a:extLst>
          </p:cNvPr>
          <p:cNvSpPr>
            <a:spLocks noGrp="1"/>
          </p:cNvSpPr>
          <p:nvPr>
            <p:ph type="dt" sz="half" idx="10"/>
          </p:nvPr>
        </p:nvSpPr>
        <p:spPr/>
        <p:txBody>
          <a:bodyPr/>
          <a:lstStyle/>
          <a:p>
            <a:fld id="{1733BC4E-4EAF-49F6-8E37-8DB563FB44AA}" type="datetimeFigureOut">
              <a:rPr lang="en-GB" smtClean="0"/>
              <a:t>10/06/2020</a:t>
            </a:fld>
            <a:endParaRPr lang="en-GB"/>
          </a:p>
        </p:txBody>
      </p:sp>
      <p:sp>
        <p:nvSpPr>
          <p:cNvPr id="6" name="Footer Placeholder 5">
            <a:extLst>
              <a:ext uri="{FF2B5EF4-FFF2-40B4-BE49-F238E27FC236}">
                <a16:creationId xmlns:a16="http://schemas.microsoft.com/office/drawing/2014/main" id="{C75C09D9-C336-4F06-8D5C-B7043C9929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F74E97-9E42-464A-B551-F244FF40A0DA}"/>
              </a:ext>
            </a:extLst>
          </p:cNvPr>
          <p:cNvSpPr>
            <a:spLocks noGrp="1"/>
          </p:cNvSpPr>
          <p:nvPr>
            <p:ph type="sldNum" sz="quarter" idx="12"/>
          </p:nvPr>
        </p:nvSpPr>
        <p:spPr/>
        <p:txBody>
          <a:bodyPr/>
          <a:lstStyle/>
          <a:p>
            <a:fld id="{6AD6A99A-0527-43BE-B0F3-744D968244EC}" type="slidenum">
              <a:rPr lang="en-GB" smtClean="0"/>
              <a:t>‹#›</a:t>
            </a:fld>
            <a:endParaRPr lang="en-GB"/>
          </a:p>
        </p:txBody>
      </p:sp>
    </p:spTree>
    <p:extLst>
      <p:ext uri="{BB962C8B-B14F-4D97-AF65-F5344CB8AC3E}">
        <p14:creationId xmlns:p14="http://schemas.microsoft.com/office/powerpoint/2010/main" val="253030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43CAF-9F3C-4B8E-AA8B-F75A5A80D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6DB3AF-B405-4E34-8E7F-49A073C25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5C00D0-4A5C-46B2-8A1F-517F25B8FE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3BC4E-4EAF-49F6-8E37-8DB563FB44AA}" type="datetimeFigureOut">
              <a:rPr lang="en-GB" smtClean="0"/>
              <a:t>10/06/2020</a:t>
            </a:fld>
            <a:endParaRPr lang="en-GB"/>
          </a:p>
        </p:txBody>
      </p:sp>
      <p:sp>
        <p:nvSpPr>
          <p:cNvPr id="5" name="Footer Placeholder 4">
            <a:extLst>
              <a:ext uri="{FF2B5EF4-FFF2-40B4-BE49-F238E27FC236}">
                <a16:creationId xmlns:a16="http://schemas.microsoft.com/office/drawing/2014/main" id="{DB4371B5-5A1D-4A40-A902-EFF23C2FF4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4C22E5-6188-434E-8036-7EF0B4CEAA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6A99A-0527-43BE-B0F3-744D968244EC}" type="slidenum">
              <a:rPr lang="en-GB" smtClean="0"/>
              <a:t>‹#›</a:t>
            </a:fld>
            <a:endParaRPr lang="en-GB"/>
          </a:p>
        </p:txBody>
      </p:sp>
    </p:spTree>
    <p:extLst>
      <p:ext uri="{BB962C8B-B14F-4D97-AF65-F5344CB8AC3E}">
        <p14:creationId xmlns:p14="http://schemas.microsoft.com/office/powerpoint/2010/main" val="992751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parentclub.scot/topics/play-learn?age=4" TargetMode="External"/><Relationship Id="rId2" Type="http://schemas.openxmlformats.org/officeDocument/2006/relationships/hyperlink" Target="https://education.gov.scot/parentzone/my-child/transitions/starting-school/" TargetMode="External"/><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hyperlink" Target="https://www.parentingacrossscotland.org/publications/top-ten-tips/starting-primary-school/" TargetMode="External"/><Relationship Id="rId4" Type="http://schemas.openxmlformats.org/officeDocument/2006/relationships/hyperlink" Target="https://www.scottishbooktrust.com/songs-and-rhym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E2D8-C29F-4061-9289-8BC1185B1823}"/>
              </a:ext>
            </a:extLst>
          </p:cNvPr>
          <p:cNvSpPr>
            <a:spLocks noGrp="1"/>
          </p:cNvSpPr>
          <p:nvPr>
            <p:ph type="ctrTitle"/>
          </p:nvPr>
        </p:nvSpPr>
        <p:spPr>
          <a:xfrm>
            <a:off x="870204" y="606564"/>
            <a:ext cx="10451592" cy="1325563"/>
          </a:xfrm>
        </p:spPr>
        <p:txBody>
          <a:bodyPr vert="horz" lIns="91440" tIns="45720" rIns="91440" bIns="45720" rtlCol="0" anchor="ctr">
            <a:normAutofit/>
          </a:bodyPr>
          <a:lstStyle/>
          <a:p>
            <a:pPr algn="l"/>
            <a:r>
              <a:rPr lang="en-US" sz="4400" kern="1200" dirty="0">
                <a:solidFill>
                  <a:schemeClr val="tx1"/>
                </a:solidFill>
                <a:latin typeface="+mj-lt"/>
                <a:ea typeface="+mj-ea"/>
                <a:cs typeface="+mj-cs"/>
              </a:rPr>
              <a:t>Preparing for Primary 1</a:t>
            </a:r>
            <a:br>
              <a:rPr lang="en-US" sz="4400" kern="1200" dirty="0">
                <a:solidFill>
                  <a:schemeClr val="tx1"/>
                </a:solidFill>
                <a:latin typeface="+mj-lt"/>
                <a:ea typeface="+mj-ea"/>
                <a:cs typeface="+mj-cs"/>
              </a:rPr>
            </a:br>
            <a:r>
              <a:rPr lang="en-US" sz="4400" dirty="0"/>
              <a:t>Guide for parents – Starting school </a:t>
            </a:r>
            <a:endParaRPr lang="en-US" sz="4400" kern="1200" dirty="0">
              <a:solidFill>
                <a:schemeClr val="tx1"/>
              </a:solidFill>
              <a:latin typeface="+mj-lt"/>
              <a:ea typeface="+mj-ea"/>
              <a:cs typeface="+mj-cs"/>
            </a:endParaRPr>
          </a:p>
        </p:txBody>
      </p:sp>
      <p:pic>
        <p:nvPicPr>
          <p:cNvPr id="9" name="Picture 8" descr="A picture containing toy, doll, clock, drawing&#10;&#10;Description automatically generated">
            <a:extLst>
              <a:ext uri="{FF2B5EF4-FFF2-40B4-BE49-F238E27FC236}">
                <a16:creationId xmlns:a16="http://schemas.microsoft.com/office/drawing/2014/main" id="{BBCB40E7-A000-4CB5-84E0-52DCA3909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2427288"/>
            <a:ext cx="5045075" cy="3535363"/>
          </a:xfrm>
          <a:prstGeom prst="rect">
            <a:avLst/>
          </a:prstGeom>
        </p:spPr>
      </p:pic>
      <p:pic>
        <p:nvPicPr>
          <p:cNvPr id="10" name="Picture 9">
            <a:extLst>
              <a:ext uri="{FF2B5EF4-FFF2-40B4-BE49-F238E27FC236}">
                <a16:creationId xmlns:a16="http://schemas.microsoft.com/office/drawing/2014/main" id="{8E81646E-1FAA-4854-B08F-8BEC251A870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4913" y="2427288"/>
            <a:ext cx="4656138" cy="3535363"/>
          </a:xfrm>
          <a:prstGeom prst="rect">
            <a:avLst/>
          </a:prstGeom>
        </p:spPr>
      </p:pic>
    </p:spTree>
    <p:extLst>
      <p:ext uri="{BB962C8B-B14F-4D97-AF65-F5344CB8AC3E}">
        <p14:creationId xmlns:p14="http://schemas.microsoft.com/office/powerpoint/2010/main" val="2320150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57146E-1F3C-4DBC-96AE-BDE59DCC5464}"/>
              </a:ext>
            </a:extLst>
          </p:cNvPr>
          <p:cNvPicPr>
            <a:picLocks noChangeAspect="1"/>
          </p:cNvPicPr>
          <p:nvPr/>
        </p:nvPicPr>
        <p:blipFill rotWithShape="1">
          <a:blip r:embed="rId2"/>
          <a:srcRect l="3267" t="2818" r="2557" b="2713"/>
          <a:stretch/>
        </p:blipFill>
        <p:spPr>
          <a:xfrm>
            <a:off x="6096000" y="431487"/>
            <a:ext cx="4881490" cy="4884549"/>
          </a:xfrm>
          <a:prstGeom prst="rect">
            <a:avLst/>
          </a:prstGeom>
          <a:ln>
            <a:noFill/>
          </a:ln>
          <a:effectLst>
            <a:softEdge rad="112500"/>
          </a:effectLst>
        </p:spPr>
      </p:pic>
      <p:sp>
        <p:nvSpPr>
          <p:cNvPr id="5" name="TextBox 4">
            <a:extLst>
              <a:ext uri="{FF2B5EF4-FFF2-40B4-BE49-F238E27FC236}">
                <a16:creationId xmlns:a16="http://schemas.microsoft.com/office/drawing/2014/main" id="{0D8E384C-E478-47AF-AFB9-01045D63BCE7}"/>
              </a:ext>
            </a:extLst>
          </p:cNvPr>
          <p:cNvSpPr txBox="1"/>
          <p:nvPr/>
        </p:nvSpPr>
        <p:spPr>
          <a:xfrm>
            <a:off x="816945" y="1719600"/>
            <a:ext cx="4881490" cy="2308324"/>
          </a:xfrm>
          <a:prstGeom prst="rect">
            <a:avLst/>
          </a:prstGeom>
          <a:noFill/>
        </p:spPr>
        <p:txBody>
          <a:bodyPr wrap="square" rtlCol="0">
            <a:spAutoFit/>
          </a:bodyPr>
          <a:lstStyle/>
          <a:p>
            <a:pPr algn="ctr"/>
            <a:r>
              <a:rPr lang="en-GB" sz="3600" dirty="0">
                <a:latin typeface="Sassoon Infant Std" panose="020B0503020103030203" pitchFamily="34" charset="0"/>
              </a:rPr>
              <a:t>Greg was so excited he woke up early thinking about his first day at school. </a:t>
            </a:r>
          </a:p>
        </p:txBody>
      </p:sp>
      <p:pic>
        <p:nvPicPr>
          <p:cNvPr id="7" name="Picture 6" descr="A picture containing drawing&#10;&#10;Description automatically generated">
            <a:extLst>
              <a:ext uri="{FF2B5EF4-FFF2-40B4-BE49-F238E27FC236}">
                <a16:creationId xmlns:a16="http://schemas.microsoft.com/office/drawing/2014/main" id="{BC083DC8-2EE2-43E8-A576-A4AE459F2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6004"/>
            <a:ext cx="6096000" cy="120015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93C627BC-CE56-44EE-8B53-9DD31981C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666004"/>
            <a:ext cx="6096000" cy="1200150"/>
          </a:xfrm>
          <a:prstGeom prst="rect">
            <a:avLst/>
          </a:prstGeom>
        </p:spPr>
      </p:pic>
    </p:spTree>
    <p:extLst>
      <p:ext uri="{BB962C8B-B14F-4D97-AF65-F5344CB8AC3E}">
        <p14:creationId xmlns:p14="http://schemas.microsoft.com/office/powerpoint/2010/main" val="784561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09BE1E-31B7-4EA0-B74A-629471A6324E}"/>
              </a:ext>
            </a:extLst>
          </p:cNvPr>
          <p:cNvPicPr>
            <a:picLocks noChangeAspect="1"/>
          </p:cNvPicPr>
          <p:nvPr/>
        </p:nvPicPr>
        <p:blipFill>
          <a:blip r:embed="rId2"/>
          <a:stretch>
            <a:fillRect/>
          </a:stretch>
        </p:blipFill>
        <p:spPr>
          <a:xfrm>
            <a:off x="543575" y="1292386"/>
            <a:ext cx="3415987" cy="2533387"/>
          </a:xfrm>
          <a:prstGeom prst="rect">
            <a:avLst/>
          </a:prstGeom>
          <a:ln>
            <a:noFill/>
          </a:ln>
          <a:effectLst>
            <a:softEdge rad="112500"/>
          </a:effectLst>
        </p:spPr>
      </p:pic>
      <p:pic>
        <p:nvPicPr>
          <p:cNvPr id="5" name="Picture 4">
            <a:extLst>
              <a:ext uri="{FF2B5EF4-FFF2-40B4-BE49-F238E27FC236}">
                <a16:creationId xmlns:a16="http://schemas.microsoft.com/office/drawing/2014/main" id="{D3624A46-C085-4225-8001-BDB4F72166C1}"/>
              </a:ext>
            </a:extLst>
          </p:cNvPr>
          <p:cNvPicPr>
            <a:picLocks noChangeAspect="1"/>
          </p:cNvPicPr>
          <p:nvPr/>
        </p:nvPicPr>
        <p:blipFill>
          <a:blip r:embed="rId3"/>
          <a:stretch>
            <a:fillRect/>
          </a:stretch>
        </p:blipFill>
        <p:spPr>
          <a:xfrm>
            <a:off x="4082430" y="1130586"/>
            <a:ext cx="3415987" cy="2327708"/>
          </a:xfrm>
          <a:prstGeom prst="rect">
            <a:avLst/>
          </a:prstGeom>
          <a:ln>
            <a:noFill/>
          </a:ln>
          <a:effectLst>
            <a:softEdge rad="112500"/>
          </a:effectLst>
        </p:spPr>
      </p:pic>
      <p:pic>
        <p:nvPicPr>
          <p:cNvPr id="6" name="Picture 5">
            <a:extLst>
              <a:ext uri="{FF2B5EF4-FFF2-40B4-BE49-F238E27FC236}">
                <a16:creationId xmlns:a16="http://schemas.microsoft.com/office/drawing/2014/main" id="{9E1E58A7-90C0-47D1-B024-CE87134EE55A}"/>
              </a:ext>
            </a:extLst>
          </p:cNvPr>
          <p:cNvPicPr>
            <a:picLocks noChangeAspect="1"/>
          </p:cNvPicPr>
          <p:nvPr/>
        </p:nvPicPr>
        <p:blipFill>
          <a:blip r:embed="rId4"/>
          <a:stretch>
            <a:fillRect/>
          </a:stretch>
        </p:blipFill>
        <p:spPr>
          <a:xfrm>
            <a:off x="7744153" y="97100"/>
            <a:ext cx="3871982" cy="2976427"/>
          </a:xfrm>
          <a:prstGeom prst="rect">
            <a:avLst/>
          </a:prstGeom>
          <a:ln>
            <a:noFill/>
          </a:ln>
          <a:effectLst>
            <a:softEdge rad="112500"/>
          </a:effectLst>
        </p:spPr>
      </p:pic>
      <p:sp>
        <p:nvSpPr>
          <p:cNvPr id="7" name="TextBox 6">
            <a:extLst>
              <a:ext uri="{FF2B5EF4-FFF2-40B4-BE49-F238E27FC236}">
                <a16:creationId xmlns:a16="http://schemas.microsoft.com/office/drawing/2014/main" id="{7F7DAE49-1F80-4C99-B72E-9C54B05F90DB}"/>
              </a:ext>
            </a:extLst>
          </p:cNvPr>
          <p:cNvSpPr txBox="1"/>
          <p:nvPr/>
        </p:nvSpPr>
        <p:spPr>
          <a:xfrm>
            <a:off x="1597352" y="407068"/>
            <a:ext cx="2107095" cy="461665"/>
          </a:xfrm>
          <a:prstGeom prst="rect">
            <a:avLst/>
          </a:prstGeom>
          <a:noFill/>
        </p:spPr>
        <p:txBody>
          <a:bodyPr wrap="square" rtlCol="0">
            <a:spAutoFit/>
          </a:bodyPr>
          <a:lstStyle/>
          <a:p>
            <a:r>
              <a:rPr lang="en-GB" sz="2400" dirty="0"/>
              <a:t>Keep trying !</a:t>
            </a:r>
            <a:endParaRPr lang="en-GB" dirty="0"/>
          </a:p>
        </p:txBody>
      </p:sp>
      <p:sp>
        <p:nvSpPr>
          <p:cNvPr id="8" name="Arrow: Right 7">
            <a:extLst>
              <a:ext uri="{FF2B5EF4-FFF2-40B4-BE49-F238E27FC236}">
                <a16:creationId xmlns:a16="http://schemas.microsoft.com/office/drawing/2014/main" id="{4F116A10-B3CA-48EA-851F-E4AED5FABEE5}"/>
              </a:ext>
            </a:extLst>
          </p:cNvPr>
          <p:cNvSpPr/>
          <p:nvPr/>
        </p:nvSpPr>
        <p:spPr>
          <a:xfrm>
            <a:off x="1802295" y="868733"/>
            <a:ext cx="913794" cy="372244"/>
          </a:xfrm>
          <a:custGeom>
            <a:avLst/>
            <a:gdLst>
              <a:gd name="connsiteX0" fmla="*/ 0 w 913794"/>
              <a:gd name="connsiteY0" fmla="*/ 93061 h 372244"/>
              <a:gd name="connsiteX1" fmla="*/ 371113 w 913794"/>
              <a:gd name="connsiteY1" fmla="*/ 93061 h 372244"/>
              <a:gd name="connsiteX2" fmla="*/ 727672 w 913794"/>
              <a:gd name="connsiteY2" fmla="*/ 93061 h 372244"/>
              <a:gd name="connsiteX3" fmla="*/ 727672 w 913794"/>
              <a:gd name="connsiteY3" fmla="*/ 0 h 372244"/>
              <a:gd name="connsiteX4" fmla="*/ 913794 w 913794"/>
              <a:gd name="connsiteY4" fmla="*/ 186122 h 372244"/>
              <a:gd name="connsiteX5" fmla="*/ 727672 w 913794"/>
              <a:gd name="connsiteY5" fmla="*/ 372244 h 372244"/>
              <a:gd name="connsiteX6" fmla="*/ 727672 w 913794"/>
              <a:gd name="connsiteY6" fmla="*/ 279183 h 372244"/>
              <a:gd name="connsiteX7" fmla="*/ 356559 w 913794"/>
              <a:gd name="connsiteY7" fmla="*/ 279183 h 372244"/>
              <a:gd name="connsiteX8" fmla="*/ 0 w 913794"/>
              <a:gd name="connsiteY8" fmla="*/ 279183 h 372244"/>
              <a:gd name="connsiteX9" fmla="*/ 0 w 913794"/>
              <a:gd name="connsiteY9" fmla="*/ 93061 h 3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794" h="372244" fill="none" extrusionOk="0">
                <a:moveTo>
                  <a:pt x="0" y="93061"/>
                </a:moveTo>
                <a:cubicBezTo>
                  <a:pt x="144376" y="102274"/>
                  <a:pt x="230624" y="107731"/>
                  <a:pt x="371113" y="93061"/>
                </a:cubicBezTo>
                <a:cubicBezTo>
                  <a:pt x="511602" y="78391"/>
                  <a:pt x="556873" y="86066"/>
                  <a:pt x="727672" y="93061"/>
                </a:cubicBezTo>
                <a:cubicBezTo>
                  <a:pt x="731424" y="57281"/>
                  <a:pt x="731217" y="41794"/>
                  <a:pt x="727672" y="0"/>
                </a:cubicBezTo>
                <a:cubicBezTo>
                  <a:pt x="817346" y="75896"/>
                  <a:pt x="857119" y="128660"/>
                  <a:pt x="913794" y="186122"/>
                </a:cubicBezTo>
                <a:cubicBezTo>
                  <a:pt x="867772" y="217628"/>
                  <a:pt x="776323" y="329943"/>
                  <a:pt x="727672" y="372244"/>
                </a:cubicBezTo>
                <a:cubicBezTo>
                  <a:pt x="724436" y="339307"/>
                  <a:pt x="730564" y="322120"/>
                  <a:pt x="727672" y="279183"/>
                </a:cubicBezTo>
                <a:cubicBezTo>
                  <a:pt x="587318" y="282707"/>
                  <a:pt x="453564" y="263439"/>
                  <a:pt x="356559" y="279183"/>
                </a:cubicBezTo>
                <a:cubicBezTo>
                  <a:pt x="259554" y="294927"/>
                  <a:pt x="162089" y="272033"/>
                  <a:pt x="0" y="279183"/>
                </a:cubicBezTo>
                <a:cubicBezTo>
                  <a:pt x="-699" y="201993"/>
                  <a:pt x="-5870" y="180457"/>
                  <a:pt x="0" y="93061"/>
                </a:cubicBezTo>
                <a:close/>
              </a:path>
              <a:path w="913794" h="372244" stroke="0" extrusionOk="0">
                <a:moveTo>
                  <a:pt x="0" y="93061"/>
                </a:moveTo>
                <a:cubicBezTo>
                  <a:pt x="108658" y="83838"/>
                  <a:pt x="275849" y="104976"/>
                  <a:pt x="349283" y="93061"/>
                </a:cubicBezTo>
                <a:cubicBezTo>
                  <a:pt x="422717" y="81146"/>
                  <a:pt x="616607" y="103147"/>
                  <a:pt x="727672" y="93061"/>
                </a:cubicBezTo>
                <a:cubicBezTo>
                  <a:pt x="727236" y="52986"/>
                  <a:pt x="729873" y="45030"/>
                  <a:pt x="727672" y="0"/>
                </a:cubicBezTo>
                <a:cubicBezTo>
                  <a:pt x="795459" y="65755"/>
                  <a:pt x="857997" y="142654"/>
                  <a:pt x="913794" y="186122"/>
                </a:cubicBezTo>
                <a:cubicBezTo>
                  <a:pt x="830170" y="273176"/>
                  <a:pt x="782053" y="306676"/>
                  <a:pt x="727672" y="372244"/>
                </a:cubicBezTo>
                <a:cubicBezTo>
                  <a:pt x="725262" y="348991"/>
                  <a:pt x="727822" y="315644"/>
                  <a:pt x="727672" y="279183"/>
                </a:cubicBezTo>
                <a:cubicBezTo>
                  <a:pt x="577139" y="262639"/>
                  <a:pt x="470525" y="261226"/>
                  <a:pt x="356559" y="279183"/>
                </a:cubicBezTo>
                <a:cubicBezTo>
                  <a:pt x="242593" y="297140"/>
                  <a:pt x="173622" y="272974"/>
                  <a:pt x="0" y="279183"/>
                </a:cubicBezTo>
                <a:cubicBezTo>
                  <a:pt x="-5312" y="221096"/>
                  <a:pt x="2593" y="150931"/>
                  <a:pt x="0" y="93061"/>
                </a:cubicBezTo>
                <a:close/>
              </a:path>
            </a:pathLst>
          </a:custGeom>
          <a:solidFill>
            <a:schemeClr val="bg1"/>
          </a:solidFill>
          <a:ln w="76200">
            <a:solidFill>
              <a:srgbClr val="0070C0"/>
            </a:solidFill>
            <a:extLst>
              <a:ext uri="{C807C97D-BFC1-408E-A445-0C87EB9F89A2}">
                <ask:lineSketchStyleProps xmlns:ask="http://schemas.microsoft.com/office/drawing/2018/sketchyshapes" xmlns="" sd="572219375">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rrow: Right 8">
            <a:extLst>
              <a:ext uri="{FF2B5EF4-FFF2-40B4-BE49-F238E27FC236}">
                <a16:creationId xmlns:a16="http://schemas.microsoft.com/office/drawing/2014/main" id="{7F3A2097-3CDE-4E9C-8A31-8F55A1EF151F}"/>
              </a:ext>
            </a:extLst>
          </p:cNvPr>
          <p:cNvSpPr/>
          <p:nvPr/>
        </p:nvSpPr>
        <p:spPr>
          <a:xfrm rot="20109927">
            <a:off x="6794439" y="2941130"/>
            <a:ext cx="913794" cy="372244"/>
          </a:xfrm>
          <a:custGeom>
            <a:avLst/>
            <a:gdLst>
              <a:gd name="connsiteX0" fmla="*/ 0 w 913794"/>
              <a:gd name="connsiteY0" fmla="*/ 93061 h 372244"/>
              <a:gd name="connsiteX1" fmla="*/ 371113 w 913794"/>
              <a:gd name="connsiteY1" fmla="*/ 93061 h 372244"/>
              <a:gd name="connsiteX2" fmla="*/ 727672 w 913794"/>
              <a:gd name="connsiteY2" fmla="*/ 93061 h 372244"/>
              <a:gd name="connsiteX3" fmla="*/ 727672 w 913794"/>
              <a:gd name="connsiteY3" fmla="*/ 0 h 372244"/>
              <a:gd name="connsiteX4" fmla="*/ 913794 w 913794"/>
              <a:gd name="connsiteY4" fmla="*/ 186122 h 372244"/>
              <a:gd name="connsiteX5" fmla="*/ 727672 w 913794"/>
              <a:gd name="connsiteY5" fmla="*/ 372244 h 372244"/>
              <a:gd name="connsiteX6" fmla="*/ 727672 w 913794"/>
              <a:gd name="connsiteY6" fmla="*/ 279183 h 372244"/>
              <a:gd name="connsiteX7" fmla="*/ 356559 w 913794"/>
              <a:gd name="connsiteY7" fmla="*/ 279183 h 372244"/>
              <a:gd name="connsiteX8" fmla="*/ 0 w 913794"/>
              <a:gd name="connsiteY8" fmla="*/ 279183 h 372244"/>
              <a:gd name="connsiteX9" fmla="*/ 0 w 913794"/>
              <a:gd name="connsiteY9" fmla="*/ 93061 h 3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794" h="372244" fill="none" extrusionOk="0">
                <a:moveTo>
                  <a:pt x="0" y="93061"/>
                </a:moveTo>
                <a:cubicBezTo>
                  <a:pt x="144376" y="102274"/>
                  <a:pt x="230624" y="107731"/>
                  <a:pt x="371113" y="93061"/>
                </a:cubicBezTo>
                <a:cubicBezTo>
                  <a:pt x="511602" y="78391"/>
                  <a:pt x="556873" y="86066"/>
                  <a:pt x="727672" y="93061"/>
                </a:cubicBezTo>
                <a:cubicBezTo>
                  <a:pt x="731424" y="57281"/>
                  <a:pt x="731217" y="41794"/>
                  <a:pt x="727672" y="0"/>
                </a:cubicBezTo>
                <a:cubicBezTo>
                  <a:pt x="817346" y="75896"/>
                  <a:pt x="857119" y="128660"/>
                  <a:pt x="913794" y="186122"/>
                </a:cubicBezTo>
                <a:cubicBezTo>
                  <a:pt x="867772" y="217628"/>
                  <a:pt x="776323" y="329943"/>
                  <a:pt x="727672" y="372244"/>
                </a:cubicBezTo>
                <a:cubicBezTo>
                  <a:pt x="724436" y="339307"/>
                  <a:pt x="730564" y="322120"/>
                  <a:pt x="727672" y="279183"/>
                </a:cubicBezTo>
                <a:cubicBezTo>
                  <a:pt x="587318" y="282707"/>
                  <a:pt x="453564" y="263439"/>
                  <a:pt x="356559" y="279183"/>
                </a:cubicBezTo>
                <a:cubicBezTo>
                  <a:pt x="259554" y="294927"/>
                  <a:pt x="162089" y="272033"/>
                  <a:pt x="0" y="279183"/>
                </a:cubicBezTo>
                <a:cubicBezTo>
                  <a:pt x="-699" y="201993"/>
                  <a:pt x="-5870" y="180457"/>
                  <a:pt x="0" y="93061"/>
                </a:cubicBezTo>
                <a:close/>
              </a:path>
              <a:path w="913794" h="372244" stroke="0" extrusionOk="0">
                <a:moveTo>
                  <a:pt x="0" y="93061"/>
                </a:moveTo>
                <a:cubicBezTo>
                  <a:pt x="108658" y="83838"/>
                  <a:pt x="275849" y="104976"/>
                  <a:pt x="349283" y="93061"/>
                </a:cubicBezTo>
                <a:cubicBezTo>
                  <a:pt x="422717" y="81146"/>
                  <a:pt x="616607" y="103147"/>
                  <a:pt x="727672" y="93061"/>
                </a:cubicBezTo>
                <a:cubicBezTo>
                  <a:pt x="727236" y="52986"/>
                  <a:pt x="729873" y="45030"/>
                  <a:pt x="727672" y="0"/>
                </a:cubicBezTo>
                <a:cubicBezTo>
                  <a:pt x="795459" y="65755"/>
                  <a:pt x="857997" y="142654"/>
                  <a:pt x="913794" y="186122"/>
                </a:cubicBezTo>
                <a:cubicBezTo>
                  <a:pt x="830170" y="273176"/>
                  <a:pt x="782053" y="306676"/>
                  <a:pt x="727672" y="372244"/>
                </a:cubicBezTo>
                <a:cubicBezTo>
                  <a:pt x="725262" y="348991"/>
                  <a:pt x="727822" y="315644"/>
                  <a:pt x="727672" y="279183"/>
                </a:cubicBezTo>
                <a:cubicBezTo>
                  <a:pt x="577139" y="262639"/>
                  <a:pt x="470525" y="261226"/>
                  <a:pt x="356559" y="279183"/>
                </a:cubicBezTo>
                <a:cubicBezTo>
                  <a:pt x="242593" y="297140"/>
                  <a:pt x="173622" y="272974"/>
                  <a:pt x="0" y="279183"/>
                </a:cubicBezTo>
                <a:cubicBezTo>
                  <a:pt x="-5312" y="221096"/>
                  <a:pt x="2593" y="150931"/>
                  <a:pt x="0" y="93061"/>
                </a:cubicBezTo>
                <a:close/>
              </a:path>
            </a:pathLst>
          </a:custGeom>
          <a:solidFill>
            <a:schemeClr val="bg1"/>
          </a:solidFill>
          <a:ln w="76200">
            <a:solidFill>
              <a:srgbClr val="0070C0"/>
            </a:solidFill>
            <a:extLst>
              <a:ext uri="{C807C97D-BFC1-408E-A445-0C87EB9F89A2}">
                <ask:lineSketchStyleProps xmlns:ask="http://schemas.microsoft.com/office/drawing/2018/sketchyshapes" xmlns="" sd="572219375">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423C53B-5185-4B00-B518-92EBCC103F67}"/>
              </a:ext>
            </a:extLst>
          </p:cNvPr>
          <p:cNvSpPr txBox="1"/>
          <p:nvPr/>
        </p:nvSpPr>
        <p:spPr>
          <a:xfrm rot="19855235">
            <a:off x="6938799" y="3239619"/>
            <a:ext cx="1364975" cy="461665"/>
          </a:xfrm>
          <a:prstGeom prst="rect">
            <a:avLst/>
          </a:prstGeom>
          <a:noFill/>
        </p:spPr>
        <p:txBody>
          <a:bodyPr wrap="square" rtlCol="0">
            <a:spAutoFit/>
          </a:bodyPr>
          <a:lstStyle/>
          <a:p>
            <a:r>
              <a:rPr lang="en-GB" sz="2400" dirty="0"/>
              <a:t>Almost !</a:t>
            </a:r>
          </a:p>
        </p:txBody>
      </p:sp>
      <p:sp>
        <p:nvSpPr>
          <p:cNvPr id="11" name="TextBox 10">
            <a:extLst>
              <a:ext uri="{FF2B5EF4-FFF2-40B4-BE49-F238E27FC236}">
                <a16:creationId xmlns:a16="http://schemas.microsoft.com/office/drawing/2014/main" id="{D60ED225-C2AC-45B3-9AC2-BDB6097CD778}"/>
              </a:ext>
            </a:extLst>
          </p:cNvPr>
          <p:cNvSpPr txBox="1"/>
          <p:nvPr/>
        </p:nvSpPr>
        <p:spPr>
          <a:xfrm rot="430271">
            <a:off x="9174877" y="2844377"/>
            <a:ext cx="2163642" cy="646331"/>
          </a:xfrm>
          <a:prstGeom prst="rect">
            <a:avLst/>
          </a:prstGeom>
          <a:noFill/>
        </p:spPr>
        <p:txBody>
          <a:bodyPr wrap="square" rtlCol="0">
            <a:spAutoFit/>
          </a:bodyPr>
          <a:lstStyle/>
          <a:p>
            <a:r>
              <a:rPr lang="en-GB" sz="3600" b="1" dirty="0"/>
              <a:t>Got it !!</a:t>
            </a:r>
            <a:r>
              <a:rPr lang="en-GB" sz="3600" b="1" dirty="0">
                <a:solidFill>
                  <a:schemeClr val="bg1"/>
                </a:solidFill>
              </a:rPr>
              <a:t>!</a:t>
            </a:r>
          </a:p>
        </p:txBody>
      </p:sp>
      <p:sp>
        <p:nvSpPr>
          <p:cNvPr id="12" name="Rectangle 11">
            <a:extLst>
              <a:ext uri="{FF2B5EF4-FFF2-40B4-BE49-F238E27FC236}">
                <a16:creationId xmlns:a16="http://schemas.microsoft.com/office/drawing/2014/main" id="{445EBDBC-250F-4546-9D76-292CAB793072}"/>
              </a:ext>
            </a:extLst>
          </p:cNvPr>
          <p:cNvSpPr/>
          <p:nvPr/>
        </p:nvSpPr>
        <p:spPr>
          <a:xfrm>
            <a:off x="1114631" y="3842226"/>
            <a:ext cx="9568070" cy="1569660"/>
          </a:xfrm>
          <a:prstGeom prst="rect">
            <a:avLst/>
          </a:prstGeom>
        </p:spPr>
        <p:txBody>
          <a:bodyPr wrap="square">
            <a:spAutoFit/>
          </a:bodyPr>
          <a:lstStyle/>
          <a:p>
            <a:pPr algn="ctr"/>
            <a:r>
              <a:rPr lang="en-GB" sz="2400" dirty="0">
                <a:latin typeface="Sassoon Infant Std" panose="020B0503020103030203" pitchFamily="34" charset="0"/>
              </a:rPr>
              <a:t>He went and had some breakfast with his family and started to get ready. Greg had a real struggle getting his new school sweatshirt on – they were really meant for little boys and girls and not little gorillas. He took his time, kept trying and he did it, all by himself! </a:t>
            </a:r>
          </a:p>
        </p:txBody>
      </p:sp>
      <p:pic>
        <p:nvPicPr>
          <p:cNvPr id="15" name="Picture 14" descr="A picture containing drawing&#10;&#10;Description automatically generated">
            <a:extLst>
              <a:ext uri="{FF2B5EF4-FFF2-40B4-BE49-F238E27FC236}">
                <a16:creationId xmlns:a16="http://schemas.microsoft.com/office/drawing/2014/main" id="{77D0771C-317E-4FC8-9833-907CCBE8AA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57850"/>
            <a:ext cx="6096000" cy="1200150"/>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6CBC6884-D028-49D0-83CA-BEE109AC7B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664414"/>
            <a:ext cx="6096002" cy="1200150"/>
          </a:xfrm>
          <a:prstGeom prst="rect">
            <a:avLst/>
          </a:prstGeom>
        </p:spPr>
      </p:pic>
    </p:spTree>
    <p:extLst>
      <p:ext uri="{BB962C8B-B14F-4D97-AF65-F5344CB8AC3E}">
        <p14:creationId xmlns:p14="http://schemas.microsoft.com/office/powerpoint/2010/main" val="966956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1E0C294-70E3-4885-9FDA-E410C3EFEBF6}"/>
              </a:ext>
            </a:extLst>
          </p:cNvPr>
          <p:cNvPicPr>
            <a:picLocks noGrp="1" noChangeAspect="1"/>
          </p:cNvPicPr>
          <p:nvPr>
            <p:ph sz="quarter" idx="13"/>
          </p:nvPr>
        </p:nvPicPr>
        <p:blipFill rotWithShape="1">
          <a:blip r:embed="rId2"/>
          <a:srcRect t="20506" r="49027"/>
          <a:stretch/>
        </p:blipFill>
        <p:spPr>
          <a:xfrm>
            <a:off x="7573053" y="826993"/>
            <a:ext cx="2803399" cy="4770689"/>
          </a:xfrm>
          <a:prstGeom prst="rect">
            <a:avLst/>
          </a:prstGeom>
          <a:ln>
            <a:noFill/>
          </a:ln>
          <a:effectLst>
            <a:softEdge rad="112500"/>
          </a:effectLst>
        </p:spPr>
      </p:pic>
      <p:pic>
        <p:nvPicPr>
          <p:cNvPr id="4" name="Picture 3">
            <a:extLst>
              <a:ext uri="{FF2B5EF4-FFF2-40B4-BE49-F238E27FC236}">
                <a16:creationId xmlns:a16="http://schemas.microsoft.com/office/drawing/2014/main" id="{F89DCA74-9B31-4D08-BAF8-D74D40D4047F}"/>
              </a:ext>
            </a:extLst>
          </p:cNvPr>
          <p:cNvPicPr>
            <a:picLocks noChangeAspect="1"/>
          </p:cNvPicPr>
          <p:nvPr/>
        </p:nvPicPr>
        <p:blipFill rotWithShape="1">
          <a:blip r:embed="rId3"/>
          <a:srcRect l="7632" t="6314" r="5400" b="20570"/>
          <a:stretch/>
        </p:blipFill>
        <p:spPr>
          <a:xfrm>
            <a:off x="437322" y="0"/>
            <a:ext cx="4777975" cy="3056741"/>
          </a:xfrm>
          <a:prstGeom prst="rect">
            <a:avLst/>
          </a:prstGeom>
          <a:ln>
            <a:noFill/>
          </a:ln>
          <a:effectLst>
            <a:softEdge rad="112500"/>
          </a:effectLst>
        </p:spPr>
      </p:pic>
      <p:sp>
        <p:nvSpPr>
          <p:cNvPr id="7" name="Arrow: Right 6">
            <a:extLst>
              <a:ext uri="{FF2B5EF4-FFF2-40B4-BE49-F238E27FC236}">
                <a16:creationId xmlns:a16="http://schemas.microsoft.com/office/drawing/2014/main" id="{B47BF3CC-15CA-4ADB-B66E-F64C410FC70E}"/>
              </a:ext>
            </a:extLst>
          </p:cNvPr>
          <p:cNvSpPr/>
          <p:nvPr/>
        </p:nvSpPr>
        <p:spPr>
          <a:xfrm rot="807891">
            <a:off x="5959170" y="1687571"/>
            <a:ext cx="1205948" cy="721622"/>
          </a:xfrm>
          <a:custGeom>
            <a:avLst/>
            <a:gdLst>
              <a:gd name="connsiteX0" fmla="*/ 0 w 1205948"/>
              <a:gd name="connsiteY0" fmla="*/ 180406 h 721622"/>
              <a:gd name="connsiteX1" fmla="*/ 431020 w 1205948"/>
              <a:gd name="connsiteY1" fmla="*/ 180406 h 721622"/>
              <a:gd name="connsiteX2" fmla="*/ 845137 w 1205948"/>
              <a:gd name="connsiteY2" fmla="*/ 180406 h 721622"/>
              <a:gd name="connsiteX3" fmla="*/ 845137 w 1205948"/>
              <a:gd name="connsiteY3" fmla="*/ 0 h 721622"/>
              <a:gd name="connsiteX4" fmla="*/ 1205948 w 1205948"/>
              <a:gd name="connsiteY4" fmla="*/ 360811 h 721622"/>
              <a:gd name="connsiteX5" fmla="*/ 845137 w 1205948"/>
              <a:gd name="connsiteY5" fmla="*/ 721622 h 721622"/>
              <a:gd name="connsiteX6" fmla="*/ 845137 w 1205948"/>
              <a:gd name="connsiteY6" fmla="*/ 541217 h 721622"/>
              <a:gd name="connsiteX7" fmla="*/ 414117 w 1205948"/>
              <a:gd name="connsiteY7" fmla="*/ 541217 h 721622"/>
              <a:gd name="connsiteX8" fmla="*/ 0 w 1205948"/>
              <a:gd name="connsiteY8" fmla="*/ 541217 h 721622"/>
              <a:gd name="connsiteX9" fmla="*/ 0 w 1205948"/>
              <a:gd name="connsiteY9" fmla="*/ 180406 h 72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5948" h="721622" fill="none" extrusionOk="0">
                <a:moveTo>
                  <a:pt x="0" y="180406"/>
                </a:moveTo>
                <a:cubicBezTo>
                  <a:pt x="138342" y="163727"/>
                  <a:pt x="298234" y="177938"/>
                  <a:pt x="431020" y="180406"/>
                </a:cubicBezTo>
                <a:cubicBezTo>
                  <a:pt x="563806" y="182874"/>
                  <a:pt x="657770" y="166659"/>
                  <a:pt x="845137" y="180406"/>
                </a:cubicBezTo>
                <a:cubicBezTo>
                  <a:pt x="852214" y="143808"/>
                  <a:pt x="839910" y="76243"/>
                  <a:pt x="845137" y="0"/>
                </a:cubicBezTo>
                <a:cubicBezTo>
                  <a:pt x="997946" y="116904"/>
                  <a:pt x="1061786" y="238927"/>
                  <a:pt x="1205948" y="360811"/>
                </a:cubicBezTo>
                <a:cubicBezTo>
                  <a:pt x="1075216" y="463052"/>
                  <a:pt x="965088" y="572855"/>
                  <a:pt x="845137" y="721622"/>
                </a:cubicBezTo>
                <a:cubicBezTo>
                  <a:pt x="839849" y="664367"/>
                  <a:pt x="845264" y="618943"/>
                  <a:pt x="845137" y="541217"/>
                </a:cubicBezTo>
                <a:cubicBezTo>
                  <a:pt x="670380" y="550164"/>
                  <a:pt x="533749" y="547968"/>
                  <a:pt x="414117" y="541217"/>
                </a:cubicBezTo>
                <a:cubicBezTo>
                  <a:pt x="294485" y="534466"/>
                  <a:pt x="87010" y="552610"/>
                  <a:pt x="0" y="541217"/>
                </a:cubicBezTo>
                <a:cubicBezTo>
                  <a:pt x="-6521" y="457604"/>
                  <a:pt x="-5231" y="304895"/>
                  <a:pt x="0" y="180406"/>
                </a:cubicBezTo>
                <a:close/>
              </a:path>
              <a:path w="1205948" h="721622" stroke="0" extrusionOk="0">
                <a:moveTo>
                  <a:pt x="0" y="180406"/>
                </a:moveTo>
                <a:cubicBezTo>
                  <a:pt x="164394" y="189658"/>
                  <a:pt x="266250" y="187906"/>
                  <a:pt x="405666" y="180406"/>
                </a:cubicBezTo>
                <a:cubicBezTo>
                  <a:pt x="545082" y="172906"/>
                  <a:pt x="737521" y="195737"/>
                  <a:pt x="845137" y="180406"/>
                </a:cubicBezTo>
                <a:cubicBezTo>
                  <a:pt x="852062" y="137737"/>
                  <a:pt x="841717" y="74282"/>
                  <a:pt x="845137" y="0"/>
                </a:cubicBezTo>
                <a:cubicBezTo>
                  <a:pt x="941703" y="102855"/>
                  <a:pt x="1072654" y="258953"/>
                  <a:pt x="1205948" y="360811"/>
                </a:cubicBezTo>
                <a:cubicBezTo>
                  <a:pt x="1066633" y="486540"/>
                  <a:pt x="1019974" y="551152"/>
                  <a:pt x="845137" y="721622"/>
                </a:cubicBezTo>
                <a:cubicBezTo>
                  <a:pt x="846367" y="647805"/>
                  <a:pt x="837432" y="584382"/>
                  <a:pt x="845137" y="541217"/>
                </a:cubicBezTo>
                <a:cubicBezTo>
                  <a:pt x="656733" y="529432"/>
                  <a:pt x="605852" y="558065"/>
                  <a:pt x="414117" y="541217"/>
                </a:cubicBezTo>
                <a:cubicBezTo>
                  <a:pt x="222382" y="524369"/>
                  <a:pt x="160951" y="559558"/>
                  <a:pt x="0" y="541217"/>
                </a:cubicBezTo>
                <a:cubicBezTo>
                  <a:pt x="3628" y="386069"/>
                  <a:pt x="-11888" y="344836"/>
                  <a:pt x="0" y="180406"/>
                </a:cubicBezTo>
                <a:close/>
              </a:path>
            </a:pathLst>
          </a:custGeom>
          <a:solidFill>
            <a:schemeClr val="bg1"/>
          </a:solidFill>
          <a:ln w="76200">
            <a:solidFill>
              <a:srgbClr val="0070C0"/>
            </a:solidFill>
            <a:extLst>
              <a:ext uri="{C807C97D-BFC1-408E-A445-0C87EB9F89A2}">
                <ask:lineSketchStyleProps xmlns:ask="http://schemas.microsoft.com/office/drawing/2018/sketchyshapes" xmlns="" sd="572219375">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3C7F4A4-A864-4372-BFBE-387CD630235A}"/>
              </a:ext>
            </a:extLst>
          </p:cNvPr>
          <p:cNvSpPr txBox="1"/>
          <p:nvPr/>
        </p:nvSpPr>
        <p:spPr>
          <a:xfrm>
            <a:off x="1451952" y="3212338"/>
            <a:ext cx="6340325" cy="2185214"/>
          </a:xfrm>
          <a:prstGeom prst="rect">
            <a:avLst/>
          </a:prstGeom>
          <a:noFill/>
        </p:spPr>
        <p:txBody>
          <a:bodyPr wrap="square" rtlCol="0">
            <a:spAutoFit/>
          </a:bodyPr>
          <a:lstStyle/>
          <a:p>
            <a:pPr algn="ctr"/>
            <a:r>
              <a:rPr lang="en-GB" sz="3200" dirty="0">
                <a:latin typeface="Sassoon Infant Std" panose="020B0503020103030203" pitchFamily="34" charset="0"/>
              </a:rPr>
              <a:t>Greg had been looking forward to starting school, he told everyone he met that he was really excited!</a:t>
            </a:r>
          </a:p>
          <a:p>
            <a:pPr algn="ctr"/>
            <a:endParaRPr lang="en-GB" sz="2000" dirty="0">
              <a:latin typeface="Sassoon Infant Std" panose="020B0503020103030203" pitchFamily="34" charset="0"/>
            </a:endParaRPr>
          </a:p>
          <a:p>
            <a:pPr algn="ctr"/>
            <a:r>
              <a:rPr lang="en-GB" sz="2000" dirty="0">
                <a:latin typeface="Sassoon Infant Std" panose="020B0503020103030203" pitchFamily="34" charset="0"/>
              </a:rPr>
              <a:t> </a:t>
            </a:r>
          </a:p>
        </p:txBody>
      </p:sp>
      <p:pic>
        <p:nvPicPr>
          <p:cNvPr id="10" name="Picture 9" descr="A picture containing drawing&#10;&#10;Description automatically generated">
            <a:extLst>
              <a:ext uri="{FF2B5EF4-FFF2-40B4-BE49-F238E27FC236}">
                <a16:creationId xmlns:a16="http://schemas.microsoft.com/office/drawing/2014/main" id="{A1848910-7898-48DE-A1AA-81CE225ED1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57850"/>
            <a:ext cx="6096000" cy="120015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5890421A-C99D-4AAC-9615-27A366E45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5657850"/>
            <a:ext cx="6097562" cy="1200150"/>
          </a:xfrm>
          <a:prstGeom prst="rect">
            <a:avLst/>
          </a:prstGeom>
        </p:spPr>
      </p:pic>
    </p:spTree>
    <p:extLst>
      <p:ext uri="{BB962C8B-B14F-4D97-AF65-F5344CB8AC3E}">
        <p14:creationId xmlns:p14="http://schemas.microsoft.com/office/powerpoint/2010/main" val="264692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B47BF3CC-15CA-4ADB-B66E-F64C410FC70E}"/>
              </a:ext>
            </a:extLst>
          </p:cNvPr>
          <p:cNvSpPr/>
          <p:nvPr/>
        </p:nvSpPr>
        <p:spPr>
          <a:xfrm rot="3053180">
            <a:off x="5738192" y="524603"/>
            <a:ext cx="1205948" cy="721622"/>
          </a:xfrm>
          <a:custGeom>
            <a:avLst/>
            <a:gdLst>
              <a:gd name="connsiteX0" fmla="*/ 0 w 1205948"/>
              <a:gd name="connsiteY0" fmla="*/ 180406 h 721622"/>
              <a:gd name="connsiteX1" fmla="*/ 431020 w 1205948"/>
              <a:gd name="connsiteY1" fmla="*/ 180406 h 721622"/>
              <a:gd name="connsiteX2" fmla="*/ 845137 w 1205948"/>
              <a:gd name="connsiteY2" fmla="*/ 180406 h 721622"/>
              <a:gd name="connsiteX3" fmla="*/ 845137 w 1205948"/>
              <a:gd name="connsiteY3" fmla="*/ 0 h 721622"/>
              <a:gd name="connsiteX4" fmla="*/ 1205948 w 1205948"/>
              <a:gd name="connsiteY4" fmla="*/ 360811 h 721622"/>
              <a:gd name="connsiteX5" fmla="*/ 845137 w 1205948"/>
              <a:gd name="connsiteY5" fmla="*/ 721622 h 721622"/>
              <a:gd name="connsiteX6" fmla="*/ 845137 w 1205948"/>
              <a:gd name="connsiteY6" fmla="*/ 541217 h 721622"/>
              <a:gd name="connsiteX7" fmla="*/ 414117 w 1205948"/>
              <a:gd name="connsiteY7" fmla="*/ 541217 h 721622"/>
              <a:gd name="connsiteX8" fmla="*/ 0 w 1205948"/>
              <a:gd name="connsiteY8" fmla="*/ 541217 h 721622"/>
              <a:gd name="connsiteX9" fmla="*/ 0 w 1205948"/>
              <a:gd name="connsiteY9" fmla="*/ 180406 h 72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5948" h="721622" fill="none" extrusionOk="0">
                <a:moveTo>
                  <a:pt x="0" y="180406"/>
                </a:moveTo>
                <a:cubicBezTo>
                  <a:pt x="138342" y="163727"/>
                  <a:pt x="298234" y="177938"/>
                  <a:pt x="431020" y="180406"/>
                </a:cubicBezTo>
                <a:cubicBezTo>
                  <a:pt x="563806" y="182874"/>
                  <a:pt x="657770" y="166659"/>
                  <a:pt x="845137" y="180406"/>
                </a:cubicBezTo>
                <a:cubicBezTo>
                  <a:pt x="852214" y="143808"/>
                  <a:pt x="839910" y="76243"/>
                  <a:pt x="845137" y="0"/>
                </a:cubicBezTo>
                <a:cubicBezTo>
                  <a:pt x="997946" y="116904"/>
                  <a:pt x="1061786" y="238927"/>
                  <a:pt x="1205948" y="360811"/>
                </a:cubicBezTo>
                <a:cubicBezTo>
                  <a:pt x="1075216" y="463052"/>
                  <a:pt x="965088" y="572855"/>
                  <a:pt x="845137" y="721622"/>
                </a:cubicBezTo>
                <a:cubicBezTo>
                  <a:pt x="839849" y="664367"/>
                  <a:pt x="845264" y="618943"/>
                  <a:pt x="845137" y="541217"/>
                </a:cubicBezTo>
                <a:cubicBezTo>
                  <a:pt x="670380" y="550164"/>
                  <a:pt x="533749" y="547968"/>
                  <a:pt x="414117" y="541217"/>
                </a:cubicBezTo>
                <a:cubicBezTo>
                  <a:pt x="294485" y="534466"/>
                  <a:pt x="87010" y="552610"/>
                  <a:pt x="0" y="541217"/>
                </a:cubicBezTo>
                <a:cubicBezTo>
                  <a:pt x="-6521" y="457604"/>
                  <a:pt x="-5231" y="304895"/>
                  <a:pt x="0" y="180406"/>
                </a:cubicBezTo>
                <a:close/>
              </a:path>
              <a:path w="1205948" h="721622" stroke="0" extrusionOk="0">
                <a:moveTo>
                  <a:pt x="0" y="180406"/>
                </a:moveTo>
                <a:cubicBezTo>
                  <a:pt x="164394" y="189658"/>
                  <a:pt x="266250" y="187906"/>
                  <a:pt x="405666" y="180406"/>
                </a:cubicBezTo>
                <a:cubicBezTo>
                  <a:pt x="545082" y="172906"/>
                  <a:pt x="737521" y="195737"/>
                  <a:pt x="845137" y="180406"/>
                </a:cubicBezTo>
                <a:cubicBezTo>
                  <a:pt x="852062" y="137737"/>
                  <a:pt x="841717" y="74282"/>
                  <a:pt x="845137" y="0"/>
                </a:cubicBezTo>
                <a:cubicBezTo>
                  <a:pt x="941703" y="102855"/>
                  <a:pt x="1072654" y="258953"/>
                  <a:pt x="1205948" y="360811"/>
                </a:cubicBezTo>
                <a:cubicBezTo>
                  <a:pt x="1066633" y="486540"/>
                  <a:pt x="1019974" y="551152"/>
                  <a:pt x="845137" y="721622"/>
                </a:cubicBezTo>
                <a:cubicBezTo>
                  <a:pt x="846367" y="647805"/>
                  <a:pt x="837432" y="584382"/>
                  <a:pt x="845137" y="541217"/>
                </a:cubicBezTo>
                <a:cubicBezTo>
                  <a:pt x="656733" y="529432"/>
                  <a:pt x="605852" y="558065"/>
                  <a:pt x="414117" y="541217"/>
                </a:cubicBezTo>
                <a:cubicBezTo>
                  <a:pt x="222382" y="524369"/>
                  <a:pt x="160951" y="559558"/>
                  <a:pt x="0" y="541217"/>
                </a:cubicBezTo>
                <a:cubicBezTo>
                  <a:pt x="3628" y="386069"/>
                  <a:pt x="-11888" y="344836"/>
                  <a:pt x="0" y="180406"/>
                </a:cubicBezTo>
                <a:close/>
              </a:path>
            </a:pathLst>
          </a:custGeom>
          <a:solidFill>
            <a:schemeClr val="bg1"/>
          </a:solidFill>
          <a:ln w="76200">
            <a:solidFill>
              <a:srgbClr val="0070C0"/>
            </a:solidFill>
            <a:extLst>
              <a:ext uri="{C807C97D-BFC1-408E-A445-0C87EB9F89A2}">
                <ask:lineSketchStyleProps xmlns:ask="http://schemas.microsoft.com/office/drawing/2018/sketchyshapes" xmlns="" sd="572219375">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3C7F4A4-A864-4372-BFBE-387CD630235A}"/>
              </a:ext>
            </a:extLst>
          </p:cNvPr>
          <p:cNvSpPr txBox="1"/>
          <p:nvPr/>
        </p:nvSpPr>
        <p:spPr>
          <a:xfrm>
            <a:off x="886264" y="771160"/>
            <a:ext cx="4641115" cy="4524315"/>
          </a:xfrm>
          <a:prstGeom prst="rect">
            <a:avLst/>
          </a:prstGeom>
          <a:noFill/>
        </p:spPr>
        <p:txBody>
          <a:bodyPr wrap="square" rtlCol="0">
            <a:spAutoFit/>
          </a:bodyPr>
          <a:lstStyle/>
          <a:p>
            <a:pPr algn="ctr"/>
            <a:r>
              <a:rPr lang="en-GB" sz="2400" dirty="0">
                <a:latin typeface="Sassoon Infant Std" panose="020B0503020103030203" pitchFamily="34" charset="0"/>
              </a:rPr>
              <a:t>With his uniform on he was ready to go! He had packed his bag the night before and loved his new pencil case. </a:t>
            </a:r>
          </a:p>
          <a:p>
            <a:pPr algn="ctr"/>
            <a:endParaRPr lang="en-GB" sz="2400" dirty="0">
              <a:latin typeface="Sassoon Infant Std" panose="020B0503020103030203" pitchFamily="34" charset="0"/>
            </a:endParaRPr>
          </a:p>
          <a:p>
            <a:pPr algn="ctr"/>
            <a:r>
              <a:rPr lang="en-GB" sz="2400" dirty="0">
                <a:latin typeface="Sassoon Infant Std" panose="020B0503020103030203" pitchFamily="34" charset="0"/>
              </a:rPr>
              <a:t>On the way out the door mummy said </a:t>
            </a:r>
          </a:p>
          <a:p>
            <a:pPr algn="ctr"/>
            <a:r>
              <a:rPr lang="en-GB" sz="2400" dirty="0">
                <a:latin typeface="Sassoon Infant Std" panose="020B0503020103030203" pitchFamily="34" charset="0"/>
              </a:rPr>
              <a:t>“STOP!! I need to take a picture of you on your  first day of school”</a:t>
            </a:r>
          </a:p>
          <a:p>
            <a:pPr algn="ctr"/>
            <a:endParaRPr lang="en-GB" sz="2400" dirty="0">
              <a:latin typeface="Sassoon Infant Std" panose="020B0503020103030203" pitchFamily="34" charset="0"/>
            </a:endParaRPr>
          </a:p>
          <a:p>
            <a:pPr algn="ctr"/>
            <a:r>
              <a:rPr lang="en-GB" sz="2400" dirty="0">
                <a:latin typeface="Sassoon Infant Std" panose="020B0503020103030203" pitchFamily="34" charset="0"/>
              </a:rPr>
              <a:t>“Okay” said Greg and he showed his mum his biggest smile. </a:t>
            </a:r>
          </a:p>
        </p:txBody>
      </p:sp>
      <p:pic>
        <p:nvPicPr>
          <p:cNvPr id="9" name="Picture 8">
            <a:extLst>
              <a:ext uri="{FF2B5EF4-FFF2-40B4-BE49-F238E27FC236}">
                <a16:creationId xmlns:a16="http://schemas.microsoft.com/office/drawing/2014/main" id="{76AEC10F-6C2F-492B-B99C-53932E498102}"/>
              </a:ext>
            </a:extLst>
          </p:cNvPr>
          <p:cNvPicPr>
            <a:picLocks noChangeAspect="1"/>
          </p:cNvPicPr>
          <p:nvPr/>
        </p:nvPicPr>
        <p:blipFill rotWithShape="1">
          <a:blip r:embed="rId2"/>
          <a:srcRect r="5900" b="2"/>
          <a:stretch/>
        </p:blipFill>
        <p:spPr>
          <a:xfrm>
            <a:off x="6999909" y="304801"/>
            <a:ext cx="4288182" cy="5194437"/>
          </a:xfrm>
          <a:prstGeom prst="rect">
            <a:avLst/>
          </a:prstGeom>
          <a:ln>
            <a:noFill/>
          </a:ln>
          <a:effectLst>
            <a:softEdge rad="112500"/>
          </a:effectLst>
        </p:spPr>
      </p:pic>
      <p:pic>
        <p:nvPicPr>
          <p:cNvPr id="6" name="Picture 5" descr="A picture containing drawing&#10;&#10;Description automatically generated">
            <a:extLst>
              <a:ext uri="{FF2B5EF4-FFF2-40B4-BE49-F238E27FC236}">
                <a16:creationId xmlns:a16="http://schemas.microsoft.com/office/drawing/2014/main" id="{39D54838-939E-4522-BF0F-7FF0940C3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88662"/>
            <a:ext cx="6096000" cy="120015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48027B5C-5F47-4814-B4F7-494E88C36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684354"/>
            <a:ext cx="6096000" cy="1200150"/>
          </a:xfrm>
          <a:prstGeom prst="rect">
            <a:avLst/>
          </a:prstGeom>
        </p:spPr>
      </p:pic>
    </p:spTree>
    <p:extLst>
      <p:ext uri="{BB962C8B-B14F-4D97-AF65-F5344CB8AC3E}">
        <p14:creationId xmlns:p14="http://schemas.microsoft.com/office/powerpoint/2010/main" val="191977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C739F5-E283-47A2-B051-4BA336D4C26A}"/>
              </a:ext>
            </a:extLst>
          </p:cNvPr>
          <p:cNvSpPr txBox="1"/>
          <p:nvPr/>
        </p:nvSpPr>
        <p:spPr>
          <a:xfrm>
            <a:off x="5372917" y="1027906"/>
            <a:ext cx="4916556" cy="4893647"/>
          </a:xfrm>
          <a:prstGeom prst="rect">
            <a:avLst/>
          </a:prstGeom>
          <a:noFill/>
        </p:spPr>
        <p:txBody>
          <a:bodyPr wrap="square" rtlCol="0">
            <a:spAutoFit/>
          </a:bodyPr>
          <a:lstStyle/>
          <a:p>
            <a:pPr algn="ctr"/>
            <a:r>
              <a:rPr lang="en-GB" sz="2400" dirty="0">
                <a:latin typeface="Sassoon Infant Std" panose="020B0503020103030203" pitchFamily="34" charset="0"/>
              </a:rPr>
              <a:t>When Greg arrived at school, it was quite busy with grown ups dropping their children off. </a:t>
            </a:r>
          </a:p>
          <a:p>
            <a:pPr algn="ctr"/>
            <a:endParaRPr lang="en-GB" sz="2400" dirty="0">
              <a:latin typeface="Sassoon Infant Std" panose="020B0503020103030203" pitchFamily="34" charset="0"/>
            </a:endParaRPr>
          </a:p>
          <a:p>
            <a:pPr algn="ctr"/>
            <a:r>
              <a:rPr lang="en-GB" sz="2400" dirty="0">
                <a:latin typeface="Sassoon Infant Std" panose="020B0503020103030203" pitchFamily="34" charset="0"/>
              </a:rPr>
              <a:t>The lollipop man guided the children safely across the road holding up the big lollipop stick to say STOP!</a:t>
            </a:r>
          </a:p>
          <a:p>
            <a:pPr algn="ctr"/>
            <a:endParaRPr lang="en-GB" sz="2400" dirty="0">
              <a:latin typeface="Sassoon Infant Std" panose="020B0503020103030203" pitchFamily="34" charset="0"/>
            </a:endParaRPr>
          </a:p>
          <a:p>
            <a:pPr algn="ctr"/>
            <a:r>
              <a:rPr lang="en-GB" sz="2400" dirty="0">
                <a:latin typeface="Sassoon Infant Std" panose="020B0503020103030203" pitchFamily="34" charset="0"/>
              </a:rPr>
              <a:t>Greg said thank you to the lollipop man and crossed the road safely to school. </a:t>
            </a:r>
          </a:p>
          <a:p>
            <a:pPr algn="ctr"/>
            <a:r>
              <a:rPr lang="en-GB" sz="2400" dirty="0">
                <a:latin typeface="Sassoon Infant Std" panose="020B0503020103030203" pitchFamily="34" charset="0"/>
              </a:rPr>
              <a:t> </a:t>
            </a:r>
          </a:p>
          <a:p>
            <a:pPr algn="ctr"/>
            <a:r>
              <a:rPr lang="en-GB" sz="2400" dirty="0">
                <a:latin typeface="Sassoon Infant Std" panose="020B0503020103030203" pitchFamily="34" charset="0"/>
              </a:rPr>
              <a:t> </a:t>
            </a:r>
          </a:p>
        </p:txBody>
      </p:sp>
      <p:pic>
        <p:nvPicPr>
          <p:cNvPr id="7" name="Picture 6">
            <a:extLst>
              <a:ext uri="{FF2B5EF4-FFF2-40B4-BE49-F238E27FC236}">
                <a16:creationId xmlns:a16="http://schemas.microsoft.com/office/drawing/2014/main" id="{27B07E59-A76F-464F-A167-4A0D98A3CAB2}"/>
              </a:ext>
            </a:extLst>
          </p:cNvPr>
          <p:cNvPicPr>
            <a:picLocks noChangeAspect="1"/>
          </p:cNvPicPr>
          <p:nvPr/>
        </p:nvPicPr>
        <p:blipFill rotWithShape="1">
          <a:blip r:embed="rId2"/>
          <a:srcRect r="36826"/>
          <a:stretch/>
        </p:blipFill>
        <p:spPr>
          <a:xfrm>
            <a:off x="1495806" y="955374"/>
            <a:ext cx="3888718" cy="4668444"/>
          </a:xfrm>
          <a:prstGeom prst="rect">
            <a:avLst/>
          </a:prstGeom>
          <a:ln>
            <a:noFill/>
          </a:ln>
          <a:effectLst>
            <a:softEdge rad="112500"/>
          </a:effectLst>
        </p:spPr>
      </p:pic>
      <p:pic>
        <p:nvPicPr>
          <p:cNvPr id="8" name="Picture 7" descr="A picture containing drawing&#10;&#10;Description automatically generated">
            <a:extLst>
              <a:ext uri="{FF2B5EF4-FFF2-40B4-BE49-F238E27FC236}">
                <a16:creationId xmlns:a16="http://schemas.microsoft.com/office/drawing/2014/main" id="{33560EA5-9619-4564-8DC8-9AE875789B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850"/>
            <a:ext cx="6096000" cy="120015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6BB8A083-6B2D-4DB3-924B-C9282A64E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657850"/>
            <a:ext cx="6096000" cy="1200150"/>
          </a:xfrm>
          <a:prstGeom prst="rect">
            <a:avLst/>
          </a:prstGeom>
        </p:spPr>
      </p:pic>
    </p:spTree>
    <p:extLst>
      <p:ext uri="{BB962C8B-B14F-4D97-AF65-F5344CB8AC3E}">
        <p14:creationId xmlns:p14="http://schemas.microsoft.com/office/powerpoint/2010/main" val="667729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A6FDB4-386F-4212-B1DC-A69F01B78104}"/>
              </a:ext>
            </a:extLst>
          </p:cNvPr>
          <p:cNvSpPr txBox="1"/>
          <p:nvPr/>
        </p:nvSpPr>
        <p:spPr>
          <a:xfrm>
            <a:off x="815404" y="1051471"/>
            <a:ext cx="4465188" cy="4154984"/>
          </a:xfrm>
          <a:prstGeom prst="rect">
            <a:avLst/>
          </a:prstGeom>
          <a:noFill/>
        </p:spPr>
        <p:txBody>
          <a:bodyPr wrap="square" rtlCol="0">
            <a:spAutoFit/>
          </a:bodyPr>
          <a:lstStyle/>
          <a:p>
            <a:pPr algn="ctr"/>
            <a:r>
              <a:rPr lang="en-GB" sz="2400" dirty="0">
                <a:latin typeface="Sassoon Infant Std" panose="020B0503020103030203" pitchFamily="34" charset="0"/>
              </a:rPr>
              <a:t>When Greg went into the playground he spotted some children he knew from nursery and his street. </a:t>
            </a:r>
          </a:p>
          <a:p>
            <a:pPr algn="ctr"/>
            <a:endParaRPr lang="en-GB" sz="2400" dirty="0">
              <a:latin typeface="Sassoon Infant Std" panose="020B0503020103030203" pitchFamily="34" charset="0"/>
            </a:endParaRPr>
          </a:p>
          <a:p>
            <a:pPr algn="ctr"/>
            <a:r>
              <a:rPr lang="en-GB" sz="2400" dirty="0">
                <a:latin typeface="Sassoon Infant Std" panose="020B0503020103030203" pitchFamily="34" charset="0"/>
              </a:rPr>
              <a:t>They talked about how excited they were but Greg felt a little nervous, he wanted to go into his classroom and meet his teacher!</a:t>
            </a:r>
          </a:p>
          <a:p>
            <a:pPr algn="ctr"/>
            <a:r>
              <a:rPr lang="en-GB" sz="2400" dirty="0">
                <a:latin typeface="Sassoon Infant Std" panose="020B0503020103030203" pitchFamily="34" charset="0"/>
              </a:rPr>
              <a:t> </a:t>
            </a:r>
          </a:p>
          <a:p>
            <a:pPr algn="ctr"/>
            <a:r>
              <a:rPr lang="en-GB" sz="2400" dirty="0">
                <a:latin typeface="Sassoon Infant Std" panose="020B0503020103030203" pitchFamily="34" charset="0"/>
              </a:rPr>
              <a:t> </a:t>
            </a:r>
          </a:p>
        </p:txBody>
      </p:sp>
      <p:pic>
        <p:nvPicPr>
          <p:cNvPr id="6" name="Picture 5">
            <a:extLst>
              <a:ext uri="{FF2B5EF4-FFF2-40B4-BE49-F238E27FC236}">
                <a16:creationId xmlns:a16="http://schemas.microsoft.com/office/drawing/2014/main" id="{F8BC723D-56F8-4F93-A792-30D1B765A9D9}"/>
              </a:ext>
            </a:extLst>
          </p:cNvPr>
          <p:cNvPicPr>
            <a:picLocks noChangeAspect="1"/>
          </p:cNvPicPr>
          <p:nvPr/>
        </p:nvPicPr>
        <p:blipFill rotWithShape="1">
          <a:blip r:embed="rId2"/>
          <a:srcRect l="11437" r="24105" b="-1"/>
          <a:stretch/>
        </p:blipFill>
        <p:spPr>
          <a:xfrm>
            <a:off x="6095998" y="251791"/>
            <a:ext cx="5146360" cy="5298792"/>
          </a:xfrm>
          <a:prstGeom prst="rect">
            <a:avLst/>
          </a:prstGeom>
          <a:ln>
            <a:noFill/>
          </a:ln>
          <a:effectLst>
            <a:softEdge rad="112500"/>
          </a:effectLst>
        </p:spPr>
      </p:pic>
      <p:pic>
        <p:nvPicPr>
          <p:cNvPr id="7" name="Picture 6" descr="A picture containing drawing&#10;&#10;Description automatically generated">
            <a:extLst>
              <a:ext uri="{FF2B5EF4-FFF2-40B4-BE49-F238E27FC236}">
                <a16:creationId xmlns:a16="http://schemas.microsoft.com/office/drawing/2014/main" id="{D39379C5-371E-40D8-ADD6-58E3BBB26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68465"/>
            <a:ext cx="6095999" cy="120015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80EBFC5-9E6B-4855-8C67-5E41FCCB3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657850"/>
            <a:ext cx="6096000" cy="1200150"/>
          </a:xfrm>
          <a:prstGeom prst="rect">
            <a:avLst/>
          </a:prstGeom>
        </p:spPr>
      </p:pic>
    </p:spTree>
    <p:extLst>
      <p:ext uri="{BB962C8B-B14F-4D97-AF65-F5344CB8AC3E}">
        <p14:creationId xmlns:p14="http://schemas.microsoft.com/office/powerpoint/2010/main" val="2872838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E7943D-18DF-492E-B1D6-1573A1371D01}"/>
              </a:ext>
            </a:extLst>
          </p:cNvPr>
          <p:cNvPicPr>
            <a:picLocks noChangeAspect="1"/>
          </p:cNvPicPr>
          <p:nvPr/>
        </p:nvPicPr>
        <p:blipFill>
          <a:blip r:embed="rId2"/>
          <a:stretch>
            <a:fillRect/>
          </a:stretch>
        </p:blipFill>
        <p:spPr>
          <a:xfrm>
            <a:off x="324679" y="452555"/>
            <a:ext cx="5181600" cy="5133872"/>
          </a:xfrm>
          <a:prstGeom prst="rect">
            <a:avLst/>
          </a:prstGeom>
          <a:ln>
            <a:noFill/>
          </a:ln>
          <a:effectLst>
            <a:softEdge rad="112500"/>
          </a:effectLst>
        </p:spPr>
      </p:pic>
      <p:sp>
        <p:nvSpPr>
          <p:cNvPr id="5" name="TextBox 4">
            <a:extLst>
              <a:ext uri="{FF2B5EF4-FFF2-40B4-BE49-F238E27FC236}">
                <a16:creationId xmlns:a16="http://schemas.microsoft.com/office/drawing/2014/main" id="{73A3504A-C05A-4462-AC62-10A47C62C6F3}"/>
              </a:ext>
            </a:extLst>
          </p:cNvPr>
          <p:cNvSpPr txBox="1"/>
          <p:nvPr/>
        </p:nvSpPr>
        <p:spPr>
          <a:xfrm>
            <a:off x="6685723" y="692780"/>
            <a:ext cx="4518992" cy="4154984"/>
          </a:xfrm>
          <a:prstGeom prst="rect">
            <a:avLst/>
          </a:prstGeom>
          <a:noFill/>
        </p:spPr>
        <p:txBody>
          <a:bodyPr wrap="square" rtlCol="0">
            <a:spAutoFit/>
          </a:bodyPr>
          <a:lstStyle/>
          <a:p>
            <a:pPr algn="ctr"/>
            <a:r>
              <a:rPr lang="en-GB" sz="2400" dirty="0">
                <a:latin typeface="Sassoon Infant Std" panose="020B0503020103030203" pitchFamily="34" charset="0"/>
              </a:rPr>
              <a:t>Greg was so excited when he finally got into the cloakroom and found his special peg. He hung up his jacket and his bag.</a:t>
            </a:r>
          </a:p>
          <a:p>
            <a:pPr algn="ctr"/>
            <a:endParaRPr lang="en-GB" sz="2400" dirty="0">
              <a:latin typeface="Sassoon Infant Std" panose="020B0503020103030203" pitchFamily="34" charset="0"/>
            </a:endParaRPr>
          </a:p>
          <a:p>
            <a:pPr algn="ctr"/>
            <a:r>
              <a:rPr lang="en-GB" sz="2400" dirty="0">
                <a:latin typeface="Sassoon Infant Std" panose="020B0503020103030203" pitchFamily="34" charset="0"/>
              </a:rPr>
              <a:t>Greg was a little worried he would lose his things but it was okay because his name was on all of his belongings! He had practiced finding his things around the house so he knew what they looked like.</a:t>
            </a:r>
          </a:p>
          <a:p>
            <a:pPr algn="ctr"/>
            <a:r>
              <a:rPr lang="en-GB" sz="2400" dirty="0">
                <a:latin typeface="Sassoon Infant Std" panose="020B0503020103030203" pitchFamily="34" charset="0"/>
              </a:rPr>
              <a:t> </a:t>
            </a:r>
          </a:p>
          <a:p>
            <a:pPr algn="ctr"/>
            <a:r>
              <a:rPr lang="en-GB" sz="2400" dirty="0">
                <a:latin typeface="Sassoon Infant Std" panose="020B0503020103030203" pitchFamily="34" charset="0"/>
              </a:rPr>
              <a:t> </a:t>
            </a:r>
          </a:p>
        </p:txBody>
      </p:sp>
      <p:pic>
        <p:nvPicPr>
          <p:cNvPr id="7" name="Picture 6" descr="A picture containing drawing&#10;&#10;Description automatically generated">
            <a:extLst>
              <a:ext uri="{FF2B5EF4-FFF2-40B4-BE49-F238E27FC236}">
                <a16:creationId xmlns:a16="http://schemas.microsoft.com/office/drawing/2014/main" id="{3692C8D5-BEB4-4888-84FE-A21A30E95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57850"/>
            <a:ext cx="6051065" cy="120015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7D14FF42-8F06-4470-9209-48551750B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064" y="5657850"/>
            <a:ext cx="6140936" cy="1200150"/>
          </a:xfrm>
          <a:prstGeom prst="rect">
            <a:avLst/>
          </a:prstGeom>
        </p:spPr>
      </p:pic>
    </p:spTree>
    <p:extLst>
      <p:ext uri="{BB962C8B-B14F-4D97-AF65-F5344CB8AC3E}">
        <p14:creationId xmlns:p14="http://schemas.microsoft.com/office/powerpoint/2010/main" val="1478165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898555B1-7EE6-4B83-A57E-EA7D039DCA6D}"/>
              </a:ext>
            </a:extLst>
          </p:cNvPr>
          <p:cNvPicPr>
            <a:picLocks noChangeAspect="1"/>
          </p:cNvPicPr>
          <p:nvPr/>
        </p:nvPicPr>
        <p:blipFill rotWithShape="1">
          <a:blip r:embed="rId2"/>
          <a:srcRect t="7479" r="-1" b="454"/>
          <a:stretch/>
        </p:blipFill>
        <p:spPr>
          <a:xfrm>
            <a:off x="5815443" y="373393"/>
            <a:ext cx="5773460" cy="5126328"/>
          </a:xfrm>
          <a:prstGeom prst="rect">
            <a:avLst/>
          </a:prstGeom>
          <a:ln>
            <a:noFill/>
          </a:ln>
          <a:effectLst>
            <a:softEdge rad="112500"/>
          </a:effectLst>
        </p:spPr>
      </p:pic>
      <p:sp>
        <p:nvSpPr>
          <p:cNvPr id="6" name="TextBox 5">
            <a:extLst>
              <a:ext uri="{FF2B5EF4-FFF2-40B4-BE49-F238E27FC236}">
                <a16:creationId xmlns:a16="http://schemas.microsoft.com/office/drawing/2014/main" id="{CD213768-098D-4F97-B263-3523EE4B2BBC}"/>
              </a:ext>
            </a:extLst>
          </p:cNvPr>
          <p:cNvSpPr txBox="1"/>
          <p:nvPr/>
        </p:nvSpPr>
        <p:spPr>
          <a:xfrm>
            <a:off x="1717715" y="982176"/>
            <a:ext cx="3436453" cy="3416320"/>
          </a:xfrm>
          <a:prstGeom prst="rect">
            <a:avLst/>
          </a:prstGeom>
          <a:noFill/>
        </p:spPr>
        <p:txBody>
          <a:bodyPr wrap="square" rtlCol="0">
            <a:spAutoFit/>
          </a:bodyPr>
          <a:lstStyle/>
          <a:p>
            <a:pPr algn="ctr"/>
            <a:endParaRPr lang="en-GB" sz="2400" dirty="0">
              <a:latin typeface="Sassoon Infant Std" panose="020B0503020103030203" pitchFamily="34" charset="0"/>
            </a:endParaRPr>
          </a:p>
          <a:p>
            <a:pPr algn="ctr"/>
            <a:r>
              <a:rPr lang="en-GB" sz="3200" dirty="0">
                <a:latin typeface="Sassoon Infant Std" panose="020B0503020103030203" pitchFamily="34" charset="0"/>
              </a:rPr>
              <a:t>It was time for the grown ups to leave. </a:t>
            </a:r>
          </a:p>
          <a:p>
            <a:pPr algn="ctr"/>
            <a:endParaRPr lang="en-GB" sz="3200" dirty="0">
              <a:latin typeface="Sassoon Infant Std" panose="020B0503020103030203" pitchFamily="34" charset="0"/>
            </a:endParaRPr>
          </a:p>
          <a:p>
            <a:pPr algn="ctr"/>
            <a:r>
              <a:rPr lang="en-GB" sz="3200" dirty="0">
                <a:latin typeface="Sassoon Infant Std" panose="020B0503020103030203" pitchFamily="34" charset="0"/>
              </a:rPr>
              <a:t>Greg waved bye bye and went in to start his first day in Primary 1. </a:t>
            </a:r>
          </a:p>
        </p:txBody>
      </p:sp>
      <p:pic>
        <p:nvPicPr>
          <p:cNvPr id="7" name="Picture 6" descr="A picture containing drawing&#10;&#10;Description automatically generated">
            <a:extLst>
              <a:ext uri="{FF2B5EF4-FFF2-40B4-BE49-F238E27FC236}">
                <a16:creationId xmlns:a16="http://schemas.microsoft.com/office/drawing/2014/main" id="{1E374E46-1FD3-4C90-BA11-D9F54D90E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850"/>
            <a:ext cx="6096000" cy="120015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F7B9BE72-04C5-4441-A744-2750CDC0E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657850"/>
            <a:ext cx="6096000" cy="1200150"/>
          </a:xfrm>
          <a:prstGeom prst="rect">
            <a:avLst/>
          </a:prstGeom>
        </p:spPr>
      </p:pic>
    </p:spTree>
    <p:extLst>
      <p:ext uri="{BB962C8B-B14F-4D97-AF65-F5344CB8AC3E}">
        <p14:creationId xmlns:p14="http://schemas.microsoft.com/office/powerpoint/2010/main" val="2089697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FED2030C-02B5-45ED-8AF4-9245AC0B8AD7}"/>
              </a:ext>
            </a:extLst>
          </p:cNvPr>
          <p:cNvPicPr>
            <a:picLocks noChangeAspect="1"/>
          </p:cNvPicPr>
          <p:nvPr/>
        </p:nvPicPr>
        <p:blipFill rotWithShape="1">
          <a:blip r:embed="rId2"/>
          <a:srcRect l="24439" r="36417" b="14498"/>
          <a:stretch/>
        </p:blipFill>
        <p:spPr>
          <a:xfrm>
            <a:off x="742122" y="438524"/>
            <a:ext cx="5340524" cy="5106405"/>
          </a:xfrm>
          <a:prstGeom prst="rect">
            <a:avLst/>
          </a:prstGeom>
          <a:ln>
            <a:noFill/>
          </a:ln>
          <a:effectLst>
            <a:softEdge rad="112500"/>
          </a:effectLst>
        </p:spPr>
      </p:pic>
      <p:sp>
        <p:nvSpPr>
          <p:cNvPr id="7" name="TextBox 6">
            <a:extLst>
              <a:ext uri="{FF2B5EF4-FFF2-40B4-BE49-F238E27FC236}">
                <a16:creationId xmlns:a16="http://schemas.microsoft.com/office/drawing/2014/main" id="{9A764628-5E2B-44E4-8733-9128DB1ACDB3}"/>
              </a:ext>
            </a:extLst>
          </p:cNvPr>
          <p:cNvSpPr txBox="1"/>
          <p:nvPr/>
        </p:nvSpPr>
        <p:spPr>
          <a:xfrm>
            <a:off x="6930991" y="803463"/>
            <a:ext cx="4230791" cy="4031873"/>
          </a:xfrm>
          <a:prstGeom prst="rect">
            <a:avLst/>
          </a:prstGeom>
          <a:noFill/>
        </p:spPr>
        <p:txBody>
          <a:bodyPr wrap="square" rtlCol="0">
            <a:spAutoFit/>
          </a:bodyPr>
          <a:lstStyle/>
          <a:p>
            <a:pPr algn="ctr"/>
            <a:r>
              <a:rPr lang="en-GB" sz="3200" dirty="0">
                <a:latin typeface="Sassoon Infant Std" panose="020B0503020103030203" pitchFamily="34" charset="0"/>
              </a:rPr>
              <a:t>Greg played with his friends in the classroom.</a:t>
            </a:r>
          </a:p>
          <a:p>
            <a:pPr algn="ctr"/>
            <a:endParaRPr lang="en-GB" sz="3200" dirty="0">
              <a:latin typeface="Sassoon Infant Std" panose="020B0503020103030203" pitchFamily="34" charset="0"/>
            </a:endParaRPr>
          </a:p>
          <a:p>
            <a:pPr algn="ctr"/>
            <a:r>
              <a:rPr lang="en-GB" sz="3200" dirty="0">
                <a:latin typeface="Sassoon Infant Std" panose="020B0503020103030203" pitchFamily="34" charset="0"/>
              </a:rPr>
              <a:t> His teacher was really pleased with how well they played together, Greg was being a kind friend. </a:t>
            </a:r>
          </a:p>
        </p:txBody>
      </p:sp>
      <p:pic>
        <p:nvPicPr>
          <p:cNvPr id="8" name="Picture 7" descr="A picture containing drawing&#10;&#10;Description automatically generated">
            <a:extLst>
              <a:ext uri="{FF2B5EF4-FFF2-40B4-BE49-F238E27FC236}">
                <a16:creationId xmlns:a16="http://schemas.microsoft.com/office/drawing/2014/main" id="{55428B62-598D-4404-98E5-8AA5D4BB0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850"/>
            <a:ext cx="6293334" cy="120015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6D069E0B-62EB-4A29-BE78-DDB89185A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334" y="5657850"/>
            <a:ext cx="5898666" cy="1200150"/>
          </a:xfrm>
          <a:prstGeom prst="rect">
            <a:avLst/>
          </a:prstGeom>
        </p:spPr>
      </p:pic>
    </p:spTree>
    <p:extLst>
      <p:ext uri="{BB962C8B-B14F-4D97-AF65-F5344CB8AC3E}">
        <p14:creationId xmlns:p14="http://schemas.microsoft.com/office/powerpoint/2010/main" val="4165476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A824CEDE-3A7C-4ACF-BE19-3322770CF0B9}"/>
              </a:ext>
            </a:extLst>
          </p:cNvPr>
          <p:cNvPicPr>
            <a:picLocks noGrp="1" noChangeAspect="1"/>
          </p:cNvPicPr>
          <p:nvPr>
            <p:ph sz="quarter" idx="13"/>
          </p:nvPr>
        </p:nvPicPr>
        <p:blipFill rotWithShape="1">
          <a:blip r:embed="rId2"/>
          <a:srcRect t="19100"/>
          <a:stretch/>
        </p:blipFill>
        <p:spPr>
          <a:xfrm>
            <a:off x="5748981" y="485329"/>
            <a:ext cx="5690191" cy="4977848"/>
          </a:xfrm>
          <a:prstGeom prst="rect">
            <a:avLst/>
          </a:prstGeom>
          <a:ln>
            <a:noFill/>
          </a:ln>
          <a:effectLst>
            <a:softEdge rad="112500"/>
          </a:effectLst>
        </p:spPr>
      </p:pic>
      <p:sp>
        <p:nvSpPr>
          <p:cNvPr id="7" name="TextBox 6">
            <a:extLst>
              <a:ext uri="{FF2B5EF4-FFF2-40B4-BE49-F238E27FC236}">
                <a16:creationId xmlns:a16="http://schemas.microsoft.com/office/drawing/2014/main" id="{4EBA95F9-6ECE-44CB-8A38-9F499D427052}"/>
              </a:ext>
            </a:extLst>
          </p:cNvPr>
          <p:cNvSpPr txBox="1"/>
          <p:nvPr/>
        </p:nvSpPr>
        <p:spPr>
          <a:xfrm>
            <a:off x="1101261" y="876441"/>
            <a:ext cx="3351552" cy="3108543"/>
          </a:xfrm>
          <a:prstGeom prst="rect">
            <a:avLst/>
          </a:prstGeom>
          <a:noFill/>
        </p:spPr>
        <p:txBody>
          <a:bodyPr wrap="square" rtlCol="0">
            <a:spAutoFit/>
          </a:bodyPr>
          <a:lstStyle/>
          <a:p>
            <a:pPr algn="ctr"/>
            <a:r>
              <a:rPr lang="en-GB" sz="2800" dirty="0">
                <a:latin typeface="Sassoon Infant Std" panose="020B0503020103030203" pitchFamily="34" charset="0"/>
              </a:rPr>
              <a:t>The teacher read a story to the class. Greg sat quietly with his friends and listened to the story. It was one of his favourite stories from home! The bell went and it was time for snack time.  </a:t>
            </a:r>
          </a:p>
        </p:txBody>
      </p:sp>
      <p:pic>
        <p:nvPicPr>
          <p:cNvPr id="8" name="Picture 7" descr="A picture containing drawing&#10;&#10;Description automatically generated">
            <a:extLst>
              <a:ext uri="{FF2B5EF4-FFF2-40B4-BE49-F238E27FC236}">
                <a16:creationId xmlns:a16="http://schemas.microsoft.com/office/drawing/2014/main" id="{FA6B5F6F-8E4B-4187-BF51-D8103D65C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57850"/>
            <a:ext cx="6095999" cy="120015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A22032F-A707-4982-A4C0-9A0F2900E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657850"/>
            <a:ext cx="6096000" cy="1200150"/>
          </a:xfrm>
          <a:prstGeom prst="rect">
            <a:avLst/>
          </a:prstGeom>
        </p:spPr>
      </p:pic>
    </p:spTree>
    <p:extLst>
      <p:ext uri="{BB962C8B-B14F-4D97-AF65-F5344CB8AC3E}">
        <p14:creationId xmlns:p14="http://schemas.microsoft.com/office/powerpoint/2010/main" val="235305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A5B09-569A-46D3-B502-8C621A6A8C98}"/>
              </a:ext>
            </a:extLst>
          </p:cNvPr>
          <p:cNvSpPr>
            <a:spLocks noGrp="1"/>
          </p:cNvSpPr>
          <p:nvPr>
            <p:ph type="title"/>
          </p:nvPr>
        </p:nvSpPr>
        <p:spPr>
          <a:xfrm>
            <a:off x="2453837" y="4673900"/>
            <a:ext cx="7284325" cy="1424410"/>
          </a:xfrm>
        </p:spPr>
        <p:txBody>
          <a:bodyPr vert="horz" lIns="91440" tIns="45720" rIns="91440" bIns="45720" rtlCol="0" anchor="b">
            <a:normAutofit fontScale="90000"/>
          </a:bodyPr>
          <a:lstStyle/>
          <a:p>
            <a:pPr algn="ctr"/>
            <a:r>
              <a:rPr lang="en-US" sz="2700" dirty="0"/>
              <a:t>Learning is a progression. Your child will already have many of the skills that they need to be safe, happy and to achieve well in Primary 1. </a:t>
            </a:r>
            <a:br>
              <a:rPr lang="en-US" sz="2700" dirty="0"/>
            </a:br>
            <a:br>
              <a:rPr lang="en-US" sz="2700" dirty="0"/>
            </a:br>
            <a:r>
              <a:rPr lang="en-US" sz="2700" dirty="0"/>
              <a:t>The following activities will support you to continue to build your child’s confidence in their development and learning before the move to primary. </a:t>
            </a:r>
            <a:br>
              <a:rPr lang="en-US" sz="1600" dirty="0"/>
            </a:br>
            <a:endParaRPr lang="en-US" sz="1500" dirty="0"/>
          </a:p>
        </p:txBody>
      </p:sp>
      <p:pic>
        <p:nvPicPr>
          <p:cNvPr id="4" name="Picture 3">
            <a:extLst>
              <a:ext uri="{FF2B5EF4-FFF2-40B4-BE49-F238E27FC236}">
                <a16:creationId xmlns:a16="http://schemas.microsoft.com/office/drawing/2014/main" id="{B5EAB93A-54CB-48B7-83B7-A24E53B0FB4C}"/>
              </a:ext>
            </a:extLst>
          </p:cNvPr>
          <p:cNvPicPr/>
          <p:nvPr/>
        </p:nvPicPr>
        <p:blipFill rotWithShape="1">
          <a:blip r:embed="rId2" cstate="print">
            <a:extLst>
              <a:ext uri="{28A0092B-C50C-407E-A947-70E740481C1C}">
                <a14:useLocalDpi xmlns:a14="http://schemas.microsoft.com/office/drawing/2010/main" val="0"/>
              </a:ext>
            </a:extLst>
          </a:blip>
          <a:srcRect t="1439" r="2" b="2"/>
          <a:stretch/>
        </p:blipFill>
        <p:spPr bwMode="auto">
          <a:xfrm>
            <a:off x="4861560" y="1237798"/>
            <a:ext cx="2468880" cy="1828800"/>
          </a:xfrm>
          <a:prstGeom prst="rect">
            <a:avLst/>
          </a:prstGeom>
          <a:noFill/>
        </p:spPr>
      </p:pic>
    </p:spTree>
    <p:extLst>
      <p:ext uri="{BB962C8B-B14F-4D97-AF65-F5344CB8AC3E}">
        <p14:creationId xmlns:p14="http://schemas.microsoft.com/office/powerpoint/2010/main" val="3478389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ED38F1-8076-4444-8AFA-513139AD2AB6}"/>
              </a:ext>
            </a:extLst>
          </p:cNvPr>
          <p:cNvPicPr>
            <a:picLocks noChangeAspect="1"/>
          </p:cNvPicPr>
          <p:nvPr/>
        </p:nvPicPr>
        <p:blipFill rotWithShape="1">
          <a:blip r:embed="rId2"/>
          <a:srcRect l="9372" r="20438" b="-1"/>
          <a:stretch/>
        </p:blipFill>
        <p:spPr>
          <a:xfrm>
            <a:off x="6096000" y="337669"/>
            <a:ext cx="5146360" cy="5011879"/>
          </a:xfrm>
          <a:prstGeom prst="rect">
            <a:avLst/>
          </a:prstGeom>
          <a:ln>
            <a:noFill/>
          </a:ln>
          <a:effectLst>
            <a:softEdge rad="112500"/>
          </a:effectLst>
        </p:spPr>
      </p:pic>
      <p:sp>
        <p:nvSpPr>
          <p:cNvPr id="7" name="TextBox 6">
            <a:extLst>
              <a:ext uri="{FF2B5EF4-FFF2-40B4-BE49-F238E27FC236}">
                <a16:creationId xmlns:a16="http://schemas.microsoft.com/office/drawing/2014/main" id="{0FBBF0E3-301B-439D-8108-CDFCAB586A9F}"/>
              </a:ext>
            </a:extLst>
          </p:cNvPr>
          <p:cNvSpPr txBox="1"/>
          <p:nvPr/>
        </p:nvSpPr>
        <p:spPr>
          <a:xfrm>
            <a:off x="1087543" y="934452"/>
            <a:ext cx="4532828" cy="3416320"/>
          </a:xfrm>
          <a:prstGeom prst="rect">
            <a:avLst/>
          </a:prstGeom>
          <a:noFill/>
        </p:spPr>
        <p:txBody>
          <a:bodyPr wrap="square" rtlCol="0">
            <a:spAutoFit/>
          </a:bodyPr>
          <a:lstStyle/>
          <a:p>
            <a:pPr algn="ctr"/>
            <a:r>
              <a:rPr lang="en-GB" sz="2400" dirty="0">
                <a:latin typeface="Sassoon Infant Std" panose="020B0503020103030203" pitchFamily="34" charset="0"/>
              </a:rPr>
              <a:t>Greg took his snack out to play with him.</a:t>
            </a:r>
          </a:p>
          <a:p>
            <a:pPr algn="ctr"/>
            <a:endParaRPr lang="en-GB" sz="2400" dirty="0">
              <a:latin typeface="Sassoon Infant Std" panose="020B0503020103030203" pitchFamily="34" charset="0"/>
            </a:endParaRPr>
          </a:p>
          <a:p>
            <a:pPr algn="ctr"/>
            <a:r>
              <a:rPr lang="en-GB" sz="2400" dirty="0">
                <a:latin typeface="Sassoon Infant Std" panose="020B0503020103030203" pitchFamily="34" charset="0"/>
              </a:rPr>
              <a:t>He was so excited it was his favourite snack…</a:t>
            </a:r>
          </a:p>
          <a:p>
            <a:pPr algn="ctr"/>
            <a:endParaRPr lang="en-GB" sz="2400" dirty="0">
              <a:latin typeface="Sassoon Infant Std" panose="020B0503020103030203" pitchFamily="34" charset="0"/>
            </a:endParaRPr>
          </a:p>
          <a:p>
            <a:pPr algn="ctr"/>
            <a:r>
              <a:rPr lang="en-GB" sz="2400" dirty="0">
                <a:latin typeface="Sassoon Infant Std" panose="020B0503020103030203" pitchFamily="34" charset="0"/>
              </a:rPr>
              <a:t>A BANANA!! </a:t>
            </a:r>
            <a:endParaRPr lang="en-GB" sz="2400" dirty="0">
              <a:latin typeface="Sassoon Infant Std" panose="020B0503020103030203" pitchFamily="34" charset="0"/>
              <a:sym typeface="Wingdings" panose="05000000000000000000" pitchFamily="2" charset="2"/>
            </a:endParaRPr>
          </a:p>
          <a:p>
            <a:pPr algn="ctr"/>
            <a:endParaRPr lang="en-GB" sz="2400" dirty="0">
              <a:latin typeface="Sassoon Infant Std" panose="020B0503020103030203" pitchFamily="34" charset="0"/>
              <a:sym typeface="Wingdings" panose="05000000000000000000" pitchFamily="2" charset="2"/>
            </a:endParaRPr>
          </a:p>
          <a:p>
            <a:pPr algn="ctr"/>
            <a:r>
              <a:rPr lang="en-GB" sz="2400" dirty="0">
                <a:latin typeface="Sassoon Infant Std" panose="020B0503020103030203" pitchFamily="34" charset="0"/>
                <a:sym typeface="Wingdings" panose="05000000000000000000" pitchFamily="2" charset="2"/>
              </a:rPr>
              <a:t>His P7 buddy helped him to get ready to go out and showed him around the playground.</a:t>
            </a:r>
            <a:endParaRPr lang="en-GB" sz="2400" dirty="0">
              <a:latin typeface="Sassoon Infant Std" panose="020B0503020103030203"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76F5FE96-6F3C-4A6C-A13C-0A487C265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57850"/>
            <a:ext cx="6095999" cy="120015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B6D6361-65BC-449E-9FCE-81D721841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657850"/>
            <a:ext cx="6096000" cy="1200150"/>
          </a:xfrm>
          <a:prstGeom prst="rect">
            <a:avLst/>
          </a:prstGeom>
        </p:spPr>
      </p:pic>
    </p:spTree>
    <p:extLst>
      <p:ext uri="{BB962C8B-B14F-4D97-AF65-F5344CB8AC3E}">
        <p14:creationId xmlns:p14="http://schemas.microsoft.com/office/powerpoint/2010/main" val="2011740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20E000-134A-4899-AF89-4CF03ECC6903}"/>
              </a:ext>
            </a:extLst>
          </p:cNvPr>
          <p:cNvPicPr>
            <a:picLocks noChangeAspect="1"/>
          </p:cNvPicPr>
          <p:nvPr/>
        </p:nvPicPr>
        <p:blipFill>
          <a:blip r:embed="rId2"/>
          <a:stretch>
            <a:fillRect/>
          </a:stretch>
        </p:blipFill>
        <p:spPr>
          <a:xfrm>
            <a:off x="577826" y="351872"/>
            <a:ext cx="4743013" cy="5002006"/>
          </a:xfrm>
          <a:prstGeom prst="rect">
            <a:avLst/>
          </a:prstGeom>
          <a:ln>
            <a:noFill/>
          </a:ln>
          <a:effectLst>
            <a:softEdge rad="112500"/>
          </a:effectLst>
        </p:spPr>
      </p:pic>
      <p:sp>
        <p:nvSpPr>
          <p:cNvPr id="6" name="TextBox 5">
            <a:extLst>
              <a:ext uri="{FF2B5EF4-FFF2-40B4-BE49-F238E27FC236}">
                <a16:creationId xmlns:a16="http://schemas.microsoft.com/office/drawing/2014/main" id="{89841DDD-BDB4-42E0-AAB3-7DA9027B9721}"/>
              </a:ext>
            </a:extLst>
          </p:cNvPr>
          <p:cNvSpPr txBox="1"/>
          <p:nvPr/>
        </p:nvSpPr>
        <p:spPr>
          <a:xfrm>
            <a:off x="5683262" y="0"/>
            <a:ext cx="5262989" cy="5170646"/>
          </a:xfrm>
          <a:prstGeom prst="rect">
            <a:avLst/>
          </a:prstGeom>
          <a:noFill/>
        </p:spPr>
        <p:txBody>
          <a:bodyPr wrap="square" rtlCol="0">
            <a:spAutoFit/>
          </a:bodyPr>
          <a:lstStyle/>
          <a:p>
            <a:pPr algn="ctr"/>
            <a:endParaRPr lang="en-GB" dirty="0">
              <a:latin typeface="Sassoon Infant Std" panose="020B0503020103030203" pitchFamily="34" charset="0"/>
            </a:endParaRPr>
          </a:p>
          <a:p>
            <a:pPr algn="ctr"/>
            <a:endParaRPr lang="en-GB" sz="2400" dirty="0">
              <a:latin typeface="Sassoon Infant Std" panose="020B0503020103030203" pitchFamily="34" charset="0"/>
            </a:endParaRPr>
          </a:p>
          <a:p>
            <a:pPr algn="ctr"/>
            <a:r>
              <a:rPr lang="en-GB" sz="2400" dirty="0">
                <a:latin typeface="Sassoon Infant Std" panose="020B0503020103030203" pitchFamily="34" charset="0"/>
              </a:rPr>
              <a:t>Soon it was lunch time, Greg ate up his lunch in the lunch hall, played outside for a little while and then went back into his classroom. </a:t>
            </a:r>
          </a:p>
          <a:p>
            <a:pPr algn="ctr"/>
            <a:endParaRPr lang="en-GB" sz="2400" dirty="0">
              <a:latin typeface="Sassoon Infant Std" panose="020B0503020103030203" pitchFamily="34" charset="0"/>
            </a:endParaRPr>
          </a:p>
          <a:p>
            <a:pPr algn="ctr"/>
            <a:r>
              <a:rPr lang="en-GB" sz="2400" dirty="0">
                <a:latin typeface="Sassoon Infant Std" panose="020B0503020103030203" pitchFamily="34" charset="0"/>
              </a:rPr>
              <a:t>The teacher had made lots of learning challenges for the children to try. </a:t>
            </a:r>
          </a:p>
          <a:p>
            <a:pPr algn="ctr"/>
            <a:endParaRPr lang="en-GB" sz="2400" dirty="0">
              <a:latin typeface="Sassoon Infant Std" panose="020B0503020103030203" pitchFamily="34" charset="0"/>
            </a:endParaRPr>
          </a:p>
          <a:p>
            <a:pPr algn="ctr"/>
            <a:r>
              <a:rPr lang="en-GB" sz="2400" dirty="0">
                <a:latin typeface="Sassoon Infant Std" panose="020B0503020103030203" pitchFamily="34" charset="0"/>
              </a:rPr>
              <a:t>Greg picked the 3D shapes, he liked learning about different shapes.</a:t>
            </a:r>
          </a:p>
          <a:p>
            <a:pPr algn="ctr"/>
            <a:endParaRPr lang="en-GB" sz="2400" dirty="0">
              <a:latin typeface="Sassoon Infant Std" panose="020B0503020103030203" pitchFamily="34" charset="0"/>
            </a:endParaRPr>
          </a:p>
          <a:p>
            <a:pPr algn="ctr"/>
            <a:r>
              <a:rPr lang="en-GB" sz="2400" dirty="0">
                <a:latin typeface="Sassoon Infant Std" panose="020B0503020103030203" pitchFamily="34" charset="0"/>
              </a:rPr>
              <a:t>Greg had so much fun, that before he knew it, it was time to go home!  </a:t>
            </a:r>
          </a:p>
        </p:txBody>
      </p:sp>
      <p:pic>
        <p:nvPicPr>
          <p:cNvPr id="7" name="Picture 6" descr="A picture containing drawing&#10;&#10;Description automatically generated">
            <a:extLst>
              <a:ext uri="{FF2B5EF4-FFF2-40B4-BE49-F238E27FC236}">
                <a16:creationId xmlns:a16="http://schemas.microsoft.com/office/drawing/2014/main" id="{CBDB99F1-6951-4D56-A767-FAAD089516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57850"/>
            <a:ext cx="6095999" cy="120015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C4ABDD27-0CFC-42E7-9375-FB90781D7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647497"/>
            <a:ext cx="6096000" cy="1200150"/>
          </a:xfrm>
          <a:prstGeom prst="rect">
            <a:avLst/>
          </a:prstGeom>
        </p:spPr>
      </p:pic>
    </p:spTree>
    <p:extLst>
      <p:ext uri="{BB962C8B-B14F-4D97-AF65-F5344CB8AC3E}">
        <p14:creationId xmlns:p14="http://schemas.microsoft.com/office/powerpoint/2010/main" val="211620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715905-117E-4415-AD19-4FE0F264E41D}"/>
              </a:ext>
            </a:extLst>
          </p:cNvPr>
          <p:cNvSpPr txBox="1"/>
          <p:nvPr/>
        </p:nvSpPr>
        <p:spPr>
          <a:xfrm>
            <a:off x="5341336" y="2642170"/>
            <a:ext cx="4598357" cy="2862322"/>
          </a:xfrm>
          <a:prstGeom prst="rect">
            <a:avLst/>
          </a:prstGeom>
          <a:noFill/>
        </p:spPr>
        <p:txBody>
          <a:bodyPr wrap="square" rtlCol="0">
            <a:spAutoFit/>
          </a:bodyPr>
          <a:lstStyle/>
          <a:p>
            <a:pPr algn="ctr"/>
            <a:endParaRPr lang="en-GB" sz="2000" dirty="0">
              <a:latin typeface="Sassoon Infant Std" panose="020B0503020103030203" pitchFamily="34" charset="0"/>
            </a:endParaRPr>
          </a:p>
          <a:p>
            <a:pPr algn="ctr"/>
            <a:endParaRPr lang="en-GB" sz="2000" dirty="0">
              <a:latin typeface="Sassoon Infant Std" panose="020B0503020103030203" pitchFamily="34" charset="0"/>
            </a:endParaRPr>
          </a:p>
          <a:p>
            <a:pPr algn="ctr"/>
            <a:endParaRPr lang="en-GB" sz="2000" dirty="0">
              <a:latin typeface="Sassoon Infant Std" panose="020B0503020103030203" pitchFamily="34" charset="0"/>
            </a:endParaRPr>
          </a:p>
          <a:p>
            <a:pPr algn="ctr"/>
            <a:r>
              <a:rPr lang="en-GB" sz="2400" dirty="0">
                <a:latin typeface="Sassoon Infant Std" panose="020B0503020103030203" pitchFamily="34" charset="0"/>
              </a:rPr>
              <a:t>The next morning Greg woke up and had a big healthy breakfast. </a:t>
            </a:r>
          </a:p>
          <a:p>
            <a:pPr algn="ctr"/>
            <a:endParaRPr lang="en-GB" sz="2400" dirty="0">
              <a:latin typeface="Sassoon Infant Std" panose="020B0503020103030203" pitchFamily="34" charset="0"/>
            </a:endParaRPr>
          </a:p>
          <a:p>
            <a:pPr algn="ctr"/>
            <a:r>
              <a:rPr lang="en-GB" sz="2400" dirty="0">
                <a:latin typeface="Sassoon Infant Std" panose="020B0503020103030203" pitchFamily="34" charset="0"/>
              </a:rPr>
              <a:t>He couldn’t wait to go to school and do it all again! </a:t>
            </a:r>
          </a:p>
        </p:txBody>
      </p:sp>
      <p:pic>
        <p:nvPicPr>
          <p:cNvPr id="5" name="Picture 4">
            <a:extLst>
              <a:ext uri="{FF2B5EF4-FFF2-40B4-BE49-F238E27FC236}">
                <a16:creationId xmlns:a16="http://schemas.microsoft.com/office/drawing/2014/main" id="{35400AF2-67EC-43C1-8662-1F4B4291B857}"/>
              </a:ext>
            </a:extLst>
          </p:cNvPr>
          <p:cNvPicPr>
            <a:picLocks noChangeAspect="1"/>
          </p:cNvPicPr>
          <p:nvPr/>
        </p:nvPicPr>
        <p:blipFill>
          <a:blip r:embed="rId2"/>
          <a:stretch>
            <a:fillRect/>
          </a:stretch>
        </p:blipFill>
        <p:spPr>
          <a:xfrm>
            <a:off x="5794870" y="256152"/>
            <a:ext cx="5453756" cy="3374270"/>
          </a:xfrm>
          <a:prstGeom prst="rect">
            <a:avLst/>
          </a:prstGeom>
          <a:ln>
            <a:noFill/>
          </a:ln>
          <a:effectLst>
            <a:softEdge rad="112500"/>
          </a:effectLst>
        </p:spPr>
      </p:pic>
      <p:sp>
        <p:nvSpPr>
          <p:cNvPr id="6" name="TextBox 5">
            <a:extLst>
              <a:ext uri="{FF2B5EF4-FFF2-40B4-BE49-F238E27FC236}">
                <a16:creationId xmlns:a16="http://schemas.microsoft.com/office/drawing/2014/main" id="{93B3755B-86E1-40A9-8A22-7D662D325812}"/>
              </a:ext>
            </a:extLst>
          </p:cNvPr>
          <p:cNvSpPr txBox="1"/>
          <p:nvPr/>
        </p:nvSpPr>
        <p:spPr>
          <a:xfrm>
            <a:off x="1057335" y="256152"/>
            <a:ext cx="3604592" cy="4801314"/>
          </a:xfrm>
          <a:prstGeom prst="rect">
            <a:avLst/>
          </a:prstGeom>
          <a:noFill/>
        </p:spPr>
        <p:txBody>
          <a:bodyPr wrap="square" rtlCol="0">
            <a:spAutoFit/>
          </a:bodyPr>
          <a:lstStyle/>
          <a:p>
            <a:pPr algn="ctr"/>
            <a:r>
              <a:rPr lang="en-GB" sz="2400" dirty="0">
                <a:latin typeface="Sassoon Infant Std" panose="020B0503020103030203" pitchFamily="34" charset="0"/>
              </a:rPr>
              <a:t>Greg was so excited to see the adults at the gate and tell his family about his first day at school. </a:t>
            </a:r>
          </a:p>
          <a:p>
            <a:pPr algn="ctr"/>
            <a:endParaRPr lang="en-GB" sz="2400" dirty="0">
              <a:latin typeface="Sassoon Infant Std" panose="020B0503020103030203" pitchFamily="34" charset="0"/>
            </a:endParaRPr>
          </a:p>
          <a:p>
            <a:pPr algn="ctr"/>
            <a:r>
              <a:rPr lang="en-GB" sz="2400" dirty="0">
                <a:latin typeface="Sassoon Infant Std" panose="020B0503020103030203" pitchFamily="34" charset="0"/>
              </a:rPr>
              <a:t>He told them all about his buddy, playing in the classroom and outside. </a:t>
            </a:r>
          </a:p>
          <a:p>
            <a:pPr algn="ctr"/>
            <a:endParaRPr lang="en-GB" sz="2400" dirty="0">
              <a:latin typeface="Sassoon Infant Std" panose="020B0503020103030203" pitchFamily="34" charset="0"/>
            </a:endParaRPr>
          </a:p>
          <a:p>
            <a:pPr algn="ctr"/>
            <a:r>
              <a:rPr lang="en-GB" sz="2400" dirty="0">
                <a:latin typeface="Sassoon Infant Std" panose="020B0503020103030203" pitchFamily="34" charset="0"/>
              </a:rPr>
              <a:t>After dinner Greg listened to a bedtime story and was soon fast asleep. He was tired after a busy day at school. </a:t>
            </a:r>
          </a:p>
          <a:p>
            <a:pPr algn="ctr"/>
            <a:endParaRPr lang="en-GB" dirty="0">
              <a:latin typeface="Sassoon Infant Std" panose="020B0503020103030203" pitchFamily="34" charset="0"/>
            </a:endParaRPr>
          </a:p>
        </p:txBody>
      </p:sp>
      <p:sp>
        <p:nvSpPr>
          <p:cNvPr id="7" name="Arrow: Right 6">
            <a:extLst>
              <a:ext uri="{FF2B5EF4-FFF2-40B4-BE49-F238E27FC236}">
                <a16:creationId xmlns:a16="http://schemas.microsoft.com/office/drawing/2014/main" id="{69F79620-E8D2-4A8B-910C-3BB6F2063FE0}"/>
              </a:ext>
            </a:extLst>
          </p:cNvPr>
          <p:cNvSpPr/>
          <p:nvPr/>
        </p:nvSpPr>
        <p:spPr>
          <a:xfrm>
            <a:off x="4398658" y="3026141"/>
            <a:ext cx="1205948" cy="721622"/>
          </a:xfrm>
          <a:custGeom>
            <a:avLst/>
            <a:gdLst>
              <a:gd name="connsiteX0" fmla="*/ 0 w 1205948"/>
              <a:gd name="connsiteY0" fmla="*/ 180406 h 721622"/>
              <a:gd name="connsiteX1" fmla="*/ 431020 w 1205948"/>
              <a:gd name="connsiteY1" fmla="*/ 180406 h 721622"/>
              <a:gd name="connsiteX2" fmla="*/ 845137 w 1205948"/>
              <a:gd name="connsiteY2" fmla="*/ 180406 h 721622"/>
              <a:gd name="connsiteX3" fmla="*/ 845137 w 1205948"/>
              <a:gd name="connsiteY3" fmla="*/ 0 h 721622"/>
              <a:gd name="connsiteX4" fmla="*/ 1205948 w 1205948"/>
              <a:gd name="connsiteY4" fmla="*/ 360811 h 721622"/>
              <a:gd name="connsiteX5" fmla="*/ 845137 w 1205948"/>
              <a:gd name="connsiteY5" fmla="*/ 721622 h 721622"/>
              <a:gd name="connsiteX6" fmla="*/ 845137 w 1205948"/>
              <a:gd name="connsiteY6" fmla="*/ 541217 h 721622"/>
              <a:gd name="connsiteX7" fmla="*/ 414117 w 1205948"/>
              <a:gd name="connsiteY7" fmla="*/ 541217 h 721622"/>
              <a:gd name="connsiteX8" fmla="*/ 0 w 1205948"/>
              <a:gd name="connsiteY8" fmla="*/ 541217 h 721622"/>
              <a:gd name="connsiteX9" fmla="*/ 0 w 1205948"/>
              <a:gd name="connsiteY9" fmla="*/ 180406 h 72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5948" h="721622" fill="none" extrusionOk="0">
                <a:moveTo>
                  <a:pt x="0" y="180406"/>
                </a:moveTo>
                <a:cubicBezTo>
                  <a:pt x="138342" y="163727"/>
                  <a:pt x="298234" y="177938"/>
                  <a:pt x="431020" y="180406"/>
                </a:cubicBezTo>
                <a:cubicBezTo>
                  <a:pt x="563806" y="182874"/>
                  <a:pt x="657770" y="166659"/>
                  <a:pt x="845137" y="180406"/>
                </a:cubicBezTo>
                <a:cubicBezTo>
                  <a:pt x="852214" y="143808"/>
                  <a:pt x="839910" y="76243"/>
                  <a:pt x="845137" y="0"/>
                </a:cubicBezTo>
                <a:cubicBezTo>
                  <a:pt x="997946" y="116904"/>
                  <a:pt x="1061786" y="238927"/>
                  <a:pt x="1205948" y="360811"/>
                </a:cubicBezTo>
                <a:cubicBezTo>
                  <a:pt x="1075216" y="463052"/>
                  <a:pt x="965088" y="572855"/>
                  <a:pt x="845137" y="721622"/>
                </a:cubicBezTo>
                <a:cubicBezTo>
                  <a:pt x="839849" y="664367"/>
                  <a:pt x="845264" y="618943"/>
                  <a:pt x="845137" y="541217"/>
                </a:cubicBezTo>
                <a:cubicBezTo>
                  <a:pt x="670380" y="550164"/>
                  <a:pt x="533749" y="547968"/>
                  <a:pt x="414117" y="541217"/>
                </a:cubicBezTo>
                <a:cubicBezTo>
                  <a:pt x="294485" y="534466"/>
                  <a:pt x="87010" y="552610"/>
                  <a:pt x="0" y="541217"/>
                </a:cubicBezTo>
                <a:cubicBezTo>
                  <a:pt x="-6521" y="457604"/>
                  <a:pt x="-5231" y="304895"/>
                  <a:pt x="0" y="180406"/>
                </a:cubicBezTo>
                <a:close/>
              </a:path>
              <a:path w="1205948" h="721622" stroke="0" extrusionOk="0">
                <a:moveTo>
                  <a:pt x="0" y="180406"/>
                </a:moveTo>
                <a:cubicBezTo>
                  <a:pt x="164394" y="189658"/>
                  <a:pt x="266250" y="187906"/>
                  <a:pt x="405666" y="180406"/>
                </a:cubicBezTo>
                <a:cubicBezTo>
                  <a:pt x="545082" y="172906"/>
                  <a:pt x="737521" y="195737"/>
                  <a:pt x="845137" y="180406"/>
                </a:cubicBezTo>
                <a:cubicBezTo>
                  <a:pt x="852062" y="137737"/>
                  <a:pt x="841717" y="74282"/>
                  <a:pt x="845137" y="0"/>
                </a:cubicBezTo>
                <a:cubicBezTo>
                  <a:pt x="941703" y="102855"/>
                  <a:pt x="1072654" y="258953"/>
                  <a:pt x="1205948" y="360811"/>
                </a:cubicBezTo>
                <a:cubicBezTo>
                  <a:pt x="1066633" y="486540"/>
                  <a:pt x="1019974" y="551152"/>
                  <a:pt x="845137" y="721622"/>
                </a:cubicBezTo>
                <a:cubicBezTo>
                  <a:pt x="846367" y="647805"/>
                  <a:pt x="837432" y="584382"/>
                  <a:pt x="845137" y="541217"/>
                </a:cubicBezTo>
                <a:cubicBezTo>
                  <a:pt x="656733" y="529432"/>
                  <a:pt x="605852" y="558065"/>
                  <a:pt x="414117" y="541217"/>
                </a:cubicBezTo>
                <a:cubicBezTo>
                  <a:pt x="222382" y="524369"/>
                  <a:pt x="160951" y="559558"/>
                  <a:pt x="0" y="541217"/>
                </a:cubicBezTo>
                <a:cubicBezTo>
                  <a:pt x="3628" y="386069"/>
                  <a:pt x="-11888" y="344836"/>
                  <a:pt x="0" y="180406"/>
                </a:cubicBezTo>
                <a:close/>
              </a:path>
            </a:pathLst>
          </a:custGeom>
          <a:solidFill>
            <a:schemeClr val="bg1"/>
          </a:solidFill>
          <a:ln w="76200">
            <a:solidFill>
              <a:srgbClr val="0070C0"/>
            </a:solidFill>
            <a:extLst>
              <a:ext uri="{C807C97D-BFC1-408E-A445-0C87EB9F89A2}">
                <ask:lineSketchStyleProps xmlns:ask="http://schemas.microsoft.com/office/drawing/2018/sketchyshapes" xmlns="" sd="572219375">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rrow: Right 7">
            <a:extLst>
              <a:ext uri="{FF2B5EF4-FFF2-40B4-BE49-F238E27FC236}">
                <a16:creationId xmlns:a16="http://schemas.microsoft.com/office/drawing/2014/main" id="{3A295F58-C419-47C5-B3BB-72F16CCBCD10}"/>
              </a:ext>
            </a:extLst>
          </p:cNvPr>
          <p:cNvSpPr/>
          <p:nvPr/>
        </p:nvSpPr>
        <p:spPr>
          <a:xfrm rot="16200000">
            <a:off x="9403607" y="4315494"/>
            <a:ext cx="1205948" cy="721622"/>
          </a:xfrm>
          <a:custGeom>
            <a:avLst/>
            <a:gdLst>
              <a:gd name="connsiteX0" fmla="*/ 0 w 1205948"/>
              <a:gd name="connsiteY0" fmla="*/ 180406 h 721622"/>
              <a:gd name="connsiteX1" fmla="*/ 431020 w 1205948"/>
              <a:gd name="connsiteY1" fmla="*/ 180406 h 721622"/>
              <a:gd name="connsiteX2" fmla="*/ 845137 w 1205948"/>
              <a:gd name="connsiteY2" fmla="*/ 180406 h 721622"/>
              <a:gd name="connsiteX3" fmla="*/ 845137 w 1205948"/>
              <a:gd name="connsiteY3" fmla="*/ 0 h 721622"/>
              <a:gd name="connsiteX4" fmla="*/ 1205948 w 1205948"/>
              <a:gd name="connsiteY4" fmla="*/ 360811 h 721622"/>
              <a:gd name="connsiteX5" fmla="*/ 845137 w 1205948"/>
              <a:gd name="connsiteY5" fmla="*/ 721622 h 721622"/>
              <a:gd name="connsiteX6" fmla="*/ 845137 w 1205948"/>
              <a:gd name="connsiteY6" fmla="*/ 541217 h 721622"/>
              <a:gd name="connsiteX7" fmla="*/ 414117 w 1205948"/>
              <a:gd name="connsiteY7" fmla="*/ 541217 h 721622"/>
              <a:gd name="connsiteX8" fmla="*/ 0 w 1205948"/>
              <a:gd name="connsiteY8" fmla="*/ 541217 h 721622"/>
              <a:gd name="connsiteX9" fmla="*/ 0 w 1205948"/>
              <a:gd name="connsiteY9" fmla="*/ 180406 h 72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5948" h="721622" fill="none" extrusionOk="0">
                <a:moveTo>
                  <a:pt x="0" y="180406"/>
                </a:moveTo>
                <a:cubicBezTo>
                  <a:pt x="138342" y="163727"/>
                  <a:pt x="298234" y="177938"/>
                  <a:pt x="431020" y="180406"/>
                </a:cubicBezTo>
                <a:cubicBezTo>
                  <a:pt x="563806" y="182874"/>
                  <a:pt x="657770" y="166659"/>
                  <a:pt x="845137" y="180406"/>
                </a:cubicBezTo>
                <a:cubicBezTo>
                  <a:pt x="852214" y="143808"/>
                  <a:pt x="839910" y="76243"/>
                  <a:pt x="845137" y="0"/>
                </a:cubicBezTo>
                <a:cubicBezTo>
                  <a:pt x="997946" y="116904"/>
                  <a:pt x="1061786" y="238927"/>
                  <a:pt x="1205948" y="360811"/>
                </a:cubicBezTo>
                <a:cubicBezTo>
                  <a:pt x="1075216" y="463052"/>
                  <a:pt x="965088" y="572855"/>
                  <a:pt x="845137" y="721622"/>
                </a:cubicBezTo>
                <a:cubicBezTo>
                  <a:pt x="839849" y="664367"/>
                  <a:pt x="845264" y="618943"/>
                  <a:pt x="845137" y="541217"/>
                </a:cubicBezTo>
                <a:cubicBezTo>
                  <a:pt x="670380" y="550164"/>
                  <a:pt x="533749" y="547968"/>
                  <a:pt x="414117" y="541217"/>
                </a:cubicBezTo>
                <a:cubicBezTo>
                  <a:pt x="294485" y="534466"/>
                  <a:pt x="87010" y="552610"/>
                  <a:pt x="0" y="541217"/>
                </a:cubicBezTo>
                <a:cubicBezTo>
                  <a:pt x="-6521" y="457604"/>
                  <a:pt x="-5231" y="304895"/>
                  <a:pt x="0" y="180406"/>
                </a:cubicBezTo>
                <a:close/>
              </a:path>
              <a:path w="1205948" h="721622" stroke="0" extrusionOk="0">
                <a:moveTo>
                  <a:pt x="0" y="180406"/>
                </a:moveTo>
                <a:cubicBezTo>
                  <a:pt x="164394" y="189658"/>
                  <a:pt x="266250" y="187906"/>
                  <a:pt x="405666" y="180406"/>
                </a:cubicBezTo>
                <a:cubicBezTo>
                  <a:pt x="545082" y="172906"/>
                  <a:pt x="737521" y="195737"/>
                  <a:pt x="845137" y="180406"/>
                </a:cubicBezTo>
                <a:cubicBezTo>
                  <a:pt x="852062" y="137737"/>
                  <a:pt x="841717" y="74282"/>
                  <a:pt x="845137" y="0"/>
                </a:cubicBezTo>
                <a:cubicBezTo>
                  <a:pt x="941703" y="102855"/>
                  <a:pt x="1072654" y="258953"/>
                  <a:pt x="1205948" y="360811"/>
                </a:cubicBezTo>
                <a:cubicBezTo>
                  <a:pt x="1066633" y="486540"/>
                  <a:pt x="1019974" y="551152"/>
                  <a:pt x="845137" y="721622"/>
                </a:cubicBezTo>
                <a:cubicBezTo>
                  <a:pt x="846367" y="647805"/>
                  <a:pt x="837432" y="584382"/>
                  <a:pt x="845137" y="541217"/>
                </a:cubicBezTo>
                <a:cubicBezTo>
                  <a:pt x="656733" y="529432"/>
                  <a:pt x="605852" y="558065"/>
                  <a:pt x="414117" y="541217"/>
                </a:cubicBezTo>
                <a:cubicBezTo>
                  <a:pt x="222382" y="524369"/>
                  <a:pt x="160951" y="559558"/>
                  <a:pt x="0" y="541217"/>
                </a:cubicBezTo>
                <a:cubicBezTo>
                  <a:pt x="3628" y="386069"/>
                  <a:pt x="-11888" y="344836"/>
                  <a:pt x="0" y="180406"/>
                </a:cubicBezTo>
                <a:close/>
              </a:path>
            </a:pathLst>
          </a:custGeom>
          <a:solidFill>
            <a:schemeClr val="bg1"/>
          </a:solidFill>
          <a:ln w="76200">
            <a:solidFill>
              <a:srgbClr val="0070C0"/>
            </a:solidFill>
            <a:extLst>
              <a:ext uri="{C807C97D-BFC1-408E-A445-0C87EB9F89A2}">
                <ask:lineSketchStyleProps xmlns:ask="http://schemas.microsoft.com/office/drawing/2018/sketchyshapes" xmlns="" sd="572219375">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drawing&#10;&#10;Description automatically generated">
            <a:extLst>
              <a:ext uri="{FF2B5EF4-FFF2-40B4-BE49-F238E27FC236}">
                <a16:creationId xmlns:a16="http://schemas.microsoft.com/office/drawing/2014/main" id="{036A45CA-BA97-41FB-9576-800C1A055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850"/>
            <a:ext cx="6096000" cy="120015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76CB1C05-19D1-43DA-9A48-E93E7B320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657850"/>
            <a:ext cx="6096002" cy="1200150"/>
          </a:xfrm>
          <a:prstGeom prst="rect">
            <a:avLst/>
          </a:prstGeom>
        </p:spPr>
      </p:pic>
    </p:spTree>
    <p:extLst>
      <p:ext uri="{BB962C8B-B14F-4D97-AF65-F5344CB8AC3E}">
        <p14:creationId xmlns:p14="http://schemas.microsoft.com/office/powerpoint/2010/main" val="53718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89AA57-25C8-4786-9D67-BB6F0F8D1FDD}"/>
              </a:ext>
            </a:extLst>
          </p:cNvPr>
          <p:cNvPicPr>
            <a:picLocks noChangeAspect="1"/>
          </p:cNvPicPr>
          <p:nvPr/>
        </p:nvPicPr>
        <p:blipFill>
          <a:blip r:embed="rId2"/>
          <a:stretch>
            <a:fillRect/>
          </a:stretch>
        </p:blipFill>
        <p:spPr>
          <a:xfrm>
            <a:off x="1737359" y="2272937"/>
            <a:ext cx="8673737" cy="3383723"/>
          </a:xfrm>
          <a:prstGeom prst="rect">
            <a:avLst/>
          </a:prstGeom>
          <a:ln>
            <a:noFill/>
          </a:ln>
          <a:effectLst>
            <a:softEdge rad="112500"/>
          </a:effectLst>
        </p:spPr>
      </p:pic>
      <p:pic>
        <p:nvPicPr>
          <p:cNvPr id="11" name="Picture 10" descr="A picture containing drawing&#10;&#10;Description automatically generated">
            <a:extLst>
              <a:ext uri="{FF2B5EF4-FFF2-40B4-BE49-F238E27FC236}">
                <a16:creationId xmlns:a16="http://schemas.microsoft.com/office/drawing/2014/main" id="{8CC6C89C-18BB-4976-B812-2EC1BD5E5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255"/>
            <a:ext cx="6096000" cy="1200150"/>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68AD77EF-59C0-43B4-9D9E-6E6B81F11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657850"/>
            <a:ext cx="6096002" cy="1200150"/>
          </a:xfrm>
          <a:prstGeom prst="rect">
            <a:avLst/>
          </a:prstGeom>
        </p:spPr>
      </p:pic>
      <p:sp>
        <p:nvSpPr>
          <p:cNvPr id="13" name="TextBox 12">
            <a:extLst>
              <a:ext uri="{FF2B5EF4-FFF2-40B4-BE49-F238E27FC236}">
                <a16:creationId xmlns:a16="http://schemas.microsoft.com/office/drawing/2014/main" id="{35B8E193-ABBF-434A-9EEF-1B8F584334FD}"/>
              </a:ext>
            </a:extLst>
          </p:cNvPr>
          <p:cNvSpPr txBox="1"/>
          <p:nvPr/>
        </p:nvSpPr>
        <p:spPr>
          <a:xfrm>
            <a:off x="2120348" y="304800"/>
            <a:ext cx="7633252" cy="1754326"/>
          </a:xfrm>
          <a:prstGeom prst="rect">
            <a:avLst/>
          </a:prstGeom>
          <a:noFill/>
        </p:spPr>
        <p:txBody>
          <a:bodyPr wrap="square" rtlCol="0">
            <a:spAutoFit/>
          </a:bodyPr>
          <a:lstStyle/>
          <a:p>
            <a:pPr algn="ctr"/>
            <a:r>
              <a:rPr lang="en-GB" sz="3600" dirty="0">
                <a:latin typeface="Sassoon Infant Std" panose="020B0503020103030203" pitchFamily="34" charset="0"/>
              </a:rPr>
              <a:t>We hope you have a lovely first day at school!</a:t>
            </a:r>
          </a:p>
          <a:p>
            <a:pPr algn="ctr"/>
            <a:r>
              <a:rPr lang="en-GB" sz="3600" dirty="0">
                <a:latin typeface="Sassoon Infant Std" panose="020B0503020103030203" pitchFamily="34" charset="0"/>
              </a:rPr>
              <a:t>Thank you to Hillhead Primary for the pictures of Greg and his friends.</a:t>
            </a:r>
          </a:p>
        </p:txBody>
      </p:sp>
    </p:spTree>
    <p:extLst>
      <p:ext uri="{BB962C8B-B14F-4D97-AF65-F5344CB8AC3E}">
        <p14:creationId xmlns:p14="http://schemas.microsoft.com/office/powerpoint/2010/main" val="1537616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AC5F34-8ACB-4F5A-95E2-4E9266887D7E}"/>
              </a:ext>
            </a:extLst>
          </p:cNvPr>
          <p:cNvSpPr txBox="1"/>
          <p:nvPr/>
        </p:nvSpPr>
        <p:spPr>
          <a:xfrm>
            <a:off x="222779" y="483754"/>
            <a:ext cx="10515820" cy="707886"/>
          </a:xfrm>
          <a:prstGeom prst="rect">
            <a:avLst/>
          </a:prstGeom>
          <a:noFill/>
        </p:spPr>
        <p:txBody>
          <a:bodyPr wrap="square" rtlCol="0">
            <a:spAutoFit/>
          </a:bodyPr>
          <a:lstStyle/>
          <a:p>
            <a:r>
              <a:rPr lang="en-GB" sz="4000" u="sng" dirty="0">
                <a:latin typeface="Sassoon Infant Std" panose="020B0503020103030203" pitchFamily="34" charset="0"/>
              </a:rPr>
              <a:t>Websites for more information </a:t>
            </a:r>
          </a:p>
        </p:txBody>
      </p:sp>
      <p:sp>
        <p:nvSpPr>
          <p:cNvPr id="3" name="Rectangle 2">
            <a:extLst>
              <a:ext uri="{FF2B5EF4-FFF2-40B4-BE49-F238E27FC236}">
                <a16:creationId xmlns:a16="http://schemas.microsoft.com/office/drawing/2014/main" id="{1D14EAE7-0862-4F50-85C3-CB1A70178B6D}"/>
              </a:ext>
            </a:extLst>
          </p:cNvPr>
          <p:cNvSpPr/>
          <p:nvPr/>
        </p:nvSpPr>
        <p:spPr>
          <a:xfrm>
            <a:off x="228955" y="1573426"/>
            <a:ext cx="9393297" cy="4004686"/>
          </a:xfrm>
          <a:prstGeom prst="rect">
            <a:avLst/>
          </a:prstGeom>
        </p:spPr>
        <p:txBody>
          <a:bodyPr wrap="square">
            <a:spAutoFit/>
          </a:bodyPr>
          <a:lstStyle/>
          <a:p>
            <a:pPr>
              <a:lnSpc>
                <a:spcPct val="107000"/>
              </a:lnSpc>
              <a:spcAft>
                <a:spcPts val="800"/>
              </a:spcAft>
            </a:pPr>
            <a:r>
              <a:rPr lang="en-GB" sz="1600" dirty="0">
                <a:latin typeface="+mj-lt"/>
                <a:ea typeface="Calibri" panose="020F0502020204030204" pitchFamily="34" charset="0"/>
                <a:cs typeface="Times New Roman" panose="02020603050405020304" pitchFamily="18" charset="0"/>
              </a:rPr>
              <a:t>Some reading for parents with children starting school in August.</a:t>
            </a:r>
          </a:p>
          <a:p>
            <a:pPr>
              <a:lnSpc>
                <a:spcPct val="107000"/>
              </a:lnSpc>
              <a:spcAft>
                <a:spcPts val="800"/>
              </a:spcAft>
            </a:pPr>
            <a:r>
              <a:rPr lang="en-GB" sz="1600" u="sng" dirty="0">
                <a:solidFill>
                  <a:srgbClr val="0563C1"/>
                </a:solidFill>
                <a:latin typeface="+mj-lt"/>
                <a:ea typeface="Calibri" panose="020F0502020204030204" pitchFamily="34" charset="0"/>
                <a:cs typeface="Times New Roman" panose="02020603050405020304" pitchFamily="18" charset="0"/>
                <a:hlinkClick r:id="rId2"/>
              </a:rPr>
              <a:t>https://education.gov.scot/parentzone/my-child/transitions/starting-school/</a:t>
            </a:r>
            <a:endParaRPr lang="en-GB" sz="1600" u="sng" dirty="0">
              <a:solidFill>
                <a:srgbClr val="0563C1"/>
              </a:solidFill>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600" u="sng" dirty="0">
              <a:solidFill>
                <a:srgbClr val="0563C1"/>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mj-lt"/>
                <a:ea typeface="Calibri" panose="020F0502020204030204" pitchFamily="34" charset="0"/>
                <a:cs typeface="Times New Roman" panose="02020603050405020304" pitchFamily="18" charset="0"/>
              </a:rPr>
              <a:t>Learning ideas from parent club</a:t>
            </a:r>
          </a:p>
          <a:p>
            <a:pPr>
              <a:lnSpc>
                <a:spcPct val="107000"/>
              </a:lnSpc>
              <a:spcAft>
                <a:spcPts val="800"/>
              </a:spcAft>
            </a:pPr>
            <a:r>
              <a:rPr lang="en-GB" sz="1600" u="sng" dirty="0">
                <a:solidFill>
                  <a:srgbClr val="0563C1"/>
                </a:solidFill>
                <a:latin typeface="+mj-lt"/>
                <a:ea typeface="Calibri" panose="020F0502020204030204" pitchFamily="34" charset="0"/>
                <a:cs typeface="Times New Roman" panose="02020603050405020304" pitchFamily="18" charset="0"/>
                <a:hlinkClick r:id="rId3"/>
              </a:rPr>
              <a:t>https://www.parentclub.scot/topics/play-learn?age=4</a:t>
            </a:r>
            <a:r>
              <a:rPr lang="en-GB" sz="1600" dirty="0">
                <a:latin typeface="+mj-lt"/>
                <a:ea typeface="Calibri" panose="020F0502020204030204" pitchFamily="34" charset="0"/>
                <a:cs typeface="Times New Roman" panose="02020603050405020304" pitchFamily="18" charset="0"/>
              </a:rPr>
              <a:t> </a:t>
            </a:r>
          </a:p>
          <a:p>
            <a:pPr>
              <a:lnSpc>
                <a:spcPct val="107000"/>
              </a:lnSpc>
              <a:spcAft>
                <a:spcPts val="800"/>
              </a:spcAft>
            </a:pPr>
            <a:endParaRPr lang="en-GB" sz="16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mj-lt"/>
                <a:ea typeface="Calibri" panose="020F0502020204030204" pitchFamily="34" charset="0"/>
                <a:cs typeface="Times New Roman" panose="02020603050405020304" pitchFamily="18" charset="0"/>
              </a:rPr>
              <a:t>Bookbug for songs and rhymes</a:t>
            </a:r>
          </a:p>
          <a:p>
            <a:pPr>
              <a:lnSpc>
                <a:spcPct val="107000"/>
              </a:lnSpc>
              <a:spcAft>
                <a:spcPts val="800"/>
              </a:spcAft>
            </a:pPr>
            <a:r>
              <a:rPr lang="en-GB" sz="1600" u="sng" dirty="0">
                <a:solidFill>
                  <a:srgbClr val="0563C1"/>
                </a:solidFill>
                <a:latin typeface="+mj-lt"/>
                <a:ea typeface="Calibri" panose="020F0502020204030204" pitchFamily="34" charset="0"/>
                <a:cs typeface="Times New Roman" panose="02020603050405020304" pitchFamily="18" charset="0"/>
                <a:hlinkClick r:id="rId4"/>
              </a:rPr>
              <a:t>https://www.scottishbooktrust.com/songs-and-rhymes</a:t>
            </a:r>
            <a:endParaRPr lang="en-GB" sz="1600" u="sng" dirty="0">
              <a:solidFill>
                <a:srgbClr val="0563C1"/>
              </a:solidFill>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6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mj-lt"/>
                <a:ea typeface="Calibri" panose="020F0502020204030204" pitchFamily="34" charset="0"/>
                <a:cs typeface="Times New Roman" panose="02020603050405020304" pitchFamily="18" charset="0"/>
              </a:rPr>
              <a:t>Top tips for parents with children starting primary school</a:t>
            </a:r>
          </a:p>
          <a:p>
            <a:pPr>
              <a:lnSpc>
                <a:spcPct val="107000"/>
              </a:lnSpc>
              <a:spcAft>
                <a:spcPts val="800"/>
              </a:spcAft>
            </a:pPr>
            <a:r>
              <a:rPr lang="en-GB" sz="1600" u="sng" dirty="0">
                <a:solidFill>
                  <a:srgbClr val="0563C1"/>
                </a:solidFill>
                <a:latin typeface="+mj-lt"/>
                <a:ea typeface="Calibri" panose="020F0502020204030204" pitchFamily="34" charset="0"/>
                <a:cs typeface="Times New Roman" panose="02020603050405020304" pitchFamily="18" charset="0"/>
                <a:hlinkClick r:id="rId5"/>
              </a:rPr>
              <a:t>https://www.parentingacrossscotland.org/publications/top-ten-tips/starting-primary-school</a:t>
            </a:r>
            <a:r>
              <a:rPr lang="en-GB"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a:t>
            </a:r>
            <a:r>
              <a:rPr lang="en-GB" sz="1400" dirty="0">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A picture containing toy, drawing&#10;&#10;Description automatically generated">
            <a:extLst>
              <a:ext uri="{FF2B5EF4-FFF2-40B4-BE49-F238E27FC236}">
                <a16:creationId xmlns:a16="http://schemas.microsoft.com/office/drawing/2014/main" id="{43C03ED0-A27E-46E8-9D09-022F6ECEA1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2510" y="281295"/>
            <a:ext cx="3959485" cy="3329199"/>
          </a:xfrm>
          <a:prstGeom prst="rect">
            <a:avLst/>
          </a:prstGeom>
        </p:spPr>
      </p:pic>
      <p:sp>
        <p:nvSpPr>
          <p:cNvPr id="2" name="Rectangle 1">
            <a:extLst>
              <a:ext uri="{FF2B5EF4-FFF2-40B4-BE49-F238E27FC236}">
                <a16:creationId xmlns:a16="http://schemas.microsoft.com/office/drawing/2014/main" id="{4EA6F14C-6AE7-4F97-A3A8-E37F2DC7E3F7}"/>
              </a:ext>
            </a:extLst>
          </p:cNvPr>
          <p:cNvSpPr/>
          <p:nvPr/>
        </p:nvSpPr>
        <p:spPr>
          <a:xfrm>
            <a:off x="228955" y="5959898"/>
            <a:ext cx="6096000" cy="344069"/>
          </a:xfrm>
          <a:prstGeom prst="rect">
            <a:avLst/>
          </a:prstGeom>
        </p:spPr>
        <p:txBody>
          <a:bodyPr>
            <a:spAutoFit/>
          </a:bodyPr>
          <a:lstStyle/>
          <a:p>
            <a:pPr>
              <a:lnSpc>
                <a:spcPct val="107000"/>
              </a:lnSpc>
              <a:spcAft>
                <a:spcPts val="800"/>
              </a:spcAft>
            </a:pPr>
            <a:r>
              <a:rPr lang="en-GB" sz="1600" dirty="0">
                <a:latin typeface="+mj-lt"/>
                <a:ea typeface="Calibri" panose="020F0502020204030204" pitchFamily="34" charset="0"/>
                <a:cs typeface="Times New Roman" panose="02020603050405020304" pitchFamily="18" charset="0"/>
              </a:rPr>
              <a:t>The following link has a variety of information on learning</a:t>
            </a:r>
          </a:p>
        </p:txBody>
      </p:sp>
      <p:sp>
        <p:nvSpPr>
          <p:cNvPr id="4" name="Rectangle 3">
            <a:extLst>
              <a:ext uri="{FF2B5EF4-FFF2-40B4-BE49-F238E27FC236}">
                <a16:creationId xmlns:a16="http://schemas.microsoft.com/office/drawing/2014/main" id="{37DA721D-2A6E-4005-8768-51B16DC9C256}"/>
              </a:ext>
            </a:extLst>
          </p:cNvPr>
          <p:cNvSpPr/>
          <p:nvPr/>
        </p:nvSpPr>
        <p:spPr>
          <a:xfrm>
            <a:off x="228955" y="6303967"/>
            <a:ext cx="4287328" cy="344069"/>
          </a:xfrm>
          <a:prstGeom prst="rect">
            <a:avLst/>
          </a:prstGeom>
        </p:spPr>
        <p:txBody>
          <a:bodyPr wrap="none">
            <a:spAutoFit/>
          </a:bodyPr>
          <a:lstStyle/>
          <a:p>
            <a:pPr>
              <a:lnSpc>
                <a:spcPct val="107000"/>
              </a:lnSpc>
              <a:spcAft>
                <a:spcPts val="800"/>
              </a:spcAft>
            </a:pPr>
            <a:r>
              <a:rPr lang="en-GB"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https://www.bbc.co.uk/bitesize/articles/zks4kmn</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547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5C3B63-9420-449E-A144-712176AC2513}"/>
              </a:ext>
            </a:extLst>
          </p:cNvPr>
          <p:cNvSpPr>
            <a:spLocks noGrp="1"/>
          </p:cNvSpPr>
          <p:nvPr>
            <p:ph idx="1"/>
          </p:nvPr>
        </p:nvSpPr>
        <p:spPr>
          <a:xfrm>
            <a:off x="655321" y="2575034"/>
            <a:ext cx="5120113" cy="3462228"/>
          </a:xfrm>
        </p:spPr>
        <p:txBody>
          <a:bodyPr>
            <a:normAutofit/>
          </a:bodyPr>
          <a:lstStyle/>
          <a:p>
            <a:pPr marL="0" indent="0">
              <a:buNone/>
            </a:pPr>
            <a:r>
              <a:rPr lang="en-GB" sz="2400" dirty="0">
                <a:latin typeface="+mj-lt"/>
              </a:rPr>
              <a:t>We will look at –</a:t>
            </a:r>
          </a:p>
          <a:p>
            <a:pPr marL="0" indent="0">
              <a:buNone/>
            </a:pPr>
            <a:endParaRPr lang="en-GB" sz="2400" dirty="0">
              <a:latin typeface="+mj-lt"/>
            </a:endParaRPr>
          </a:p>
          <a:p>
            <a:r>
              <a:rPr lang="en-GB" sz="2400" dirty="0">
                <a:latin typeface="+mj-lt"/>
              </a:rPr>
              <a:t>Top tips for starting school </a:t>
            </a:r>
          </a:p>
          <a:p>
            <a:r>
              <a:rPr lang="en-GB" sz="2400" dirty="0">
                <a:latin typeface="+mj-lt"/>
              </a:rPr>
              <a:t>Countdown to starting school </a:t>
            </a:r>
          </a:p>
          <a:p>
            <a:r>
              <a:rPr lang="en-GB" sz="2400" dirty="0">
                <a:latin typeface="+mj-lt"/>
              </a:rPr>
              <a:t>Greg starts school </a:t>
            </a:r>
          </a:p>
          <a:p>
            <a:pPr marL="0" indent="0">
              <a:buNone/>
            </a:pPr>
            <a:endParaRPr lang="en-GB" sz="1800" dirty="0">
              <a:latin typeface="+mj-lt"/>
            </a:endParaRPr>
          </a:p>
        </p:txBody>
      </p:sp>
      <p:pic>
        <p:nvPicPr>
          <p:cNvPr id="5" name="Picture 4" descr="A picture containing drawing&#10;&#10;Description automatically generated">
            <a:extLst>
              <a:ext uri="{FF2B5EF4-FFF2-40B4-BE49-F238E27FC236}">
                <a16:creationId xmlns:a16="http://schemas.microsoft.com/office/drawing/2014/main" id="{E819837B-F280-494A-8CD0-FF6B27120AC8}"/>
              </a:ext>
            </a:extLst>
          </p:cNvPr>
          <p:cNvPicPr>
            <a:picLocks noChangeAspect="1"/>
          </p:cNvPicPr>
          <p:nvPr/>
        </p:nvPicPr>
        <p:blipFill rotWithShape="1">
          <a:blip r:embed="rId2">
            <a:extLst>
              <a:ext uri="{28A0092B-C50C-407E-A947-70E740481C1C}">
                <a14:useLocalDpi xmlns:a14="http://schemas.microsoft.com/office/drawing/2010/main" val="0"/>
              </a:ext>
            </a:extLst>
          </a:blip>
          <a:srcRect l="8115" r="8117" b="2"/>
          <a:stretch/>
        </p:blipFill>
        <p:spPr>
          <a:xfrm>
            <a:off x="5878850" y="145153"/>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EA91A3DB-C06A-4D06-80F9-3EAEBDC51E5C}"/>
              </a:ext>
            </a:extLst>
          </p:cNvPr>
          <p:cNvSpPr txBox="1"/>
          <p:nvPr/>
        </p:nvSpPr>
        <p:spPr>
          <a:xfrm>
            <a:off x="495037" y="1362373"/>
            <a:ext cx="5440680" cy="523220"/>
          </a:xfrm>
          <a:prstGeom prst="rect">
            <a:avLst/>
          </a:prstGeom>
          <a:noFill/>
        </p:spPr>
        <p:txBody>
          <a:bodyPr wrap="square" rtlCol="0">
            <a:spAutoFit/>
          </a:bodyPr>
          <a:lstStyle/>
          <a:p>
            <a:r>
              <a:rPr lang="en-GB" sz="2800" u="sng" dirty="0">
                <a:latin typeface="+mj-lt"/>
              </a:rPr>
              <a:t>Starting school </a:t>
            </a:r>
          </a:p>
        </p:txBody>
      </p:sp>
      <p:sp>
        <p:nvSpPr>
          <p:cNvPr id="7" name="TextBox 6">
            <a:extLst>
              <a:ext uri="{FF2B5EF4-FFF2-40B4-BE49-F238E27FC236}">
                <a16:creationId xmlns:a16="http://schemas.microsoft.com/office/drawing/2014/main" id="{1E054F4C-AB30-4B1C-B334-43A222CF56E4}"/>
              </a:ext>
            </a:extLst>
          </p:cNvPr>
          <p:cNvSpPr txBox="1"/>
          <p:nvPr/>
        </p:nvSpPr>
        <p:spPr>
          <a:xfrm>
            <a:off x="0" y="6488668"/>
            <a:ext cx="2190106" cy="369332"/>
          </a:xfrm>
          <a:prstGeom prst="rect">
            <a:avLst/>
          </a:prstGeom>
          <a:noFill/>
        </p:spPr>
        <p:txBody>
          <a:bodyPr wrap="square" rtlCol="0">
            <a:spAutoFit/>
          </a:bodyPr>
          <a:lstStyle/>
          <a:p>
            <a:r>
              <a:rPr lang="en-GB" u="sng" dirty="0"/>
              <a:t> </a:t>
            </a:r>
          </a:p>
        </p:txBody>
      </p:sp>
    </p:spTree>
    <p:extLst>
      <p:ext uri="{BB962C8B-B14F-4D97-AF65-F5344CB8AC3E}">
        <p14:creationId xmlns:p14="http://schemas.microsoft.com/office/powerpoint/2010/main" val="2805861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A1AD92DB-CFE4-4EE5-9413-8B4B2AE99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800" y="430530"/>
            <a:ext cx="5441950" cy="3265170"/>
          </a:xfrm>
          <a:prstGeom prst="rect">
            <a:avLst/>
          </a:prstGeom>
        </p:spPr>
      </p:pic>
      <p:sp>
        <p:nvSpPr>
          <p:cNvPr id="11" name="Rectangle 10">
            <a:extLst>
              <a:ext uri="{FF2B5EF4-FFF2-40B4-BE49-F238E27FC236}">
                <a16:creationId xmlns:a16="http://schemas.microsoft.com/office/drawing/2014/main" id="{7941BFB9-27CA-4903-880A-E873F6062562}"/>
              </a:ext>
            </a:extLst>
          </p:cNvPr>
          <p:cNvSpPr/>
          <p:nvPr/>
        </p:nvSpPr>
        <p:spPr>
          <a:xfrm>
            <a:off x="2867025" y="3749814"/>
            <a:ext cx="5905500" cy="2677656"/>
          </a:xfrm>
          <a:prstGeom prst="rect">
            <a:avLst/>
          </a:prstGeom>
        </p:spPr>
        <p:txBody>
          <a:bodyPr wrap="square">
            <a:spAutoFit/>
          </a:bodyPr>
          <a:lstStyle/>
          <a:p>
            <a:pPr algn="ctr"/>
            <a:r>
              <a:rPr lang="en-GB" sz="2400" dirty="0">
                <a:latin typeface="+mj-lt"/>
                <a:ea typeface="Times New Roman" panose="02020603050405020304" pitchFamily="18" charset="0"/>
                <a:cs typeface="Arial" panose="020B0604020202020204" pitchFamily="34" charset="0"/>
              </a:rPr>
              <a:t>There are many different ways you can help your child to prepare for Primary 1. You may be familiar with some of the suggestions in this booklet. However, we have tried to create some new ideas you can try. Encourage your child to do things independently, showing patience if they make mistakes.</a:t>
            </a:r>
            <a:endParaRPr lang="en-GB" sz="2400" dirty="0">
              <a:latin typeface="+mj-lt"/>
            </a:endParaRPr>
          </a:p>
        </p:txBody>
      </p:sp>
    </p:spTree>
    <p:extLst>
      <p:ext uri="{BB962C8B-B14F-4D97-AF65-F5344CB8AC3E}">
        <p14:creationId xmlns:p14="http://schemas.microsoft.com/office/powerpoint/2010/main" val="145451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96142-EEF8-4770-865D-F2C191AC475D}"/>
              </a:ext>
            </a:extLst>
          </p:cNvPr>
          <p:cNvSpPr>
            <a:spLocks noGrp="1"/>
          </p:cNvSpPr>
          <p:nvPr>
            <p:ph type="title"/>
          </p:nvPr>
        </p:nvSpPr>
        <p:spPr>
          <a:xfrm>
            <a:off x="215900" y="1"/>
            <a:ext cx="6324600" cy="965199"/>
          </a:xfrm>
        </p:spPr>
        <p:txBody>
          <a:bodyPr>
            <a:normAutofit/>
          </a:bodyPr>
          <a:lstStyle/>
          <a:p>
            <a:r>
              <a:rPr lang="en-GB" u="sng" dirty="0"/>
              <a:t>Top tips for starting school </a:t>
            </a:r>
          </a:p>
        </p:txBody>
      </p:sp>
      <p:sp>
        <p:nvSpPr>
          <p:cNvPr id="6" name="TextBox 5">
            <a:extLst>
              <a:ext uri="{FF2B5EF4-FFF2-40B4-BE49-F238E27FC236}">
                <a16:creationId xmlns:a16="http://schemas.microsoft.com/office/drawing/2014/main" id="{A3F80027-6752-4467-A946-82AF7E5D9512}"/>
              </a:ext>
            </a:extLst>
          </p:cNvPr>
          <p:cNvSpPr txBox="1"/>
          <p:nvPr/>
        </p:nvSpPr>
        <p:spPr>
          <a:xfrm>
            <a:off x="6692900" y="1427083"/>
            <a:ext cx="3276600" cy="369332"/>
          </a:xfrm>
          <a:prstGeom prst="rect">
            <a:avLst/>
          </a:prstGeom>
          <a:noFill/>
        </p:spPr>
        <p:txBody>
          <a:bodyPr wrap="square" rtlCol="0">
            <a:spAutoFit/>
          </a:bodyPr>
          <a:lstStyle/>
          <a:p>
            <a:r>
              <a:rPr lang="en-GB" dirty="0"/>
              <a:t> </a:t>
            </a:r>
          </a:p>
        </p:txBody>
      </p:sp>
      <p:sp>
        <p:nvSpPr>
          <p:cNvPr id="7" name="TextBox 6">
            <a:extLst>
              <a:ext uri="{FF2B5EF4-FFF2-40B4-BE49-F238E27FC236}">
                <a16:creationId xmlns:a16="http://schemas.microsoft.com/office/drawing/2014/main" id="{AF70D804-E63F-4760-B26B-8B785CB71EFB}"/>
              </a:ext>
            </a:extLst>
          </p:cNvPr>
          <p:cNvSpPr txBox="1"/>
          <p:nvPr/>
        </p:nvSpPr>
        <p:spPr>
          <a:xfrm>
            <a:off x="1022350" y="4851400"/>
            <a:ext cx="4711700" cy="830997"/>
          </a:xfrm>
          <a:prstGeom prst="rect">
            <a:avLst/>
          </a:prstGeom>
          <a:noFill/>
        </p:spPr>
        <p:txBody>
          <a:bodyPr wrap="square" rtlCol="0">
            <a:spAutoFit/>
          </a:bodyPr>
          <a:lstStyle/>
          <a:p>
            <a:pPr algn="ctr"/>
            <a:r>
              <a:rPr lang="en-GB" sz="2400" dirty="0">
                <a:latin typeface="+mj-lt"/>
              </a:rPr>
              <a:t>Children who try to practice these skills settle in better at school.</a:t>
            </a:r>
          </a:p>
        </p:txBody>
      </p:sp>
      <p:sp>
        <p:nvSpPr>
          <p:cNvPr id="10" name="TextBox 9">
            <a:extLst>
              <a:ext uri="{FF2B5EF4-FFF2-40B4-BE49-F238E27FC236}">
                <a16:creationId xmlns:a16="http://schemas.microsoft.com/office/drawing/2014/main" id="{C0CC2A58-A4D8-4A44-B785-180801C49993}"/>
              </a:ext>
            </a:extLst>
          </p:cNvPr>
          <p:cNvSpPr txBox="1"/>
          <p:nvPr/>
        </p:nvSpPr>
        <p:spPr>
          <a:xfrm>
            <a:off x="6692900" y="619998"/>
            <a:ext cx="5441950" cy="5293757"/>
          </a:xfrm>
          <a:prstGeom prst="rect">
            <a:avLst/>
          </a:prstGeom>
          <a:noFill/>
        </p:spPr>
        <p:txBody>
          <a:bodyPr wrap="square" rtlCol="0">
            <a:spAutoFit/>
          </a:bodyPr>
          <a:lstStyle/>
          <a:p>
            <a:pPr lvl="0" defTabSz="914400" eaLnBrk="0" fontAlgn="base" hangingPunct="0">
              <a:spcBef>
                <a:spcPct val="0"/>
              </a:spcBef>
              <a:spcAft>
                <a:spcPct val="0"/>
              </a:spcAft>
            </a:pPr>
            <a:r>
              <a:rPr lang="en-GB" altLang="en-US" sz="2000" dirty="0">
                <a:latin typeface="+mj-lt"/>
                <a:ea typeface="Times New Roman" panose="02020603050405020304" pitchFamily="18" charset="0"/>
                <a:cs typeface="Calibri" panose="020F0502020204030204" pitchFamily="34" charset="0"/>
              </a:rPr>
              <a:t>•   Do up their own buttons and zips </a:t>
            </a:r>
          </a:p>
          <a:p>
            <a:pPr lvl="0" defTabSz="914400" eaLnBrk="0" fontAlgn="base" hangingPunct="0">
              <a:spcBef>
                <a:spcPct val="0"/>
              </a:spcBef>
              <a:spcAft>
                <a:spcPct val="0"/>
              </a:spcAft>
            </a:pPr>
            <a:endParaRPr lang="en-GB" altLang="en-US" sz="2000" dirty="0">
              <a:latin typeface="+mj-lt"/>
              <a:ea typeface="Times New Roman" panose="02020603050405020304" pitchFamily="18" charset="0"/>
              <a:cs typeface="Calibri" panose="020F0502020204030204" pitchFamily="34" charset="0"/>
            </a:endParaRPr>
          </a:p>
          <a:p>
            <a:pPr marL="342900" lvl="0" indent="-342900" defTabSz="914400" eaLnBrk="0" fontAlgn="base" hangingPunct="0">
              <a:spcBef>
                <a:spcPct val="0"/>
              </a:spcBef>
              <a:spcAft>
                <a:spcPct val="0"/>
              </a:spcAft>
              <a:buFont typeface="Arial" panose="020B0604020202020204" pitchFamily="34" charset="0"/>
              <a:buChar char="•"/>
            </a:pPr>
            <a:r>
              <a:rPr lang="en-GB" altLang="en-US" sz="2000" dirty="0">
                <a:latin typeface="+mj-lt"/>
                <a:ea typeface="Times New Roman" panose="02020603050405020304" pitchFamily="18" charset="0"/>
                <a:cs typeface="Calibri" panose="020F0502020204030204" pitchFamily="34" charset="0"/>
              </a:rPr>
              <a:t>Change shoes by themselves </a:t>
            </a:r>
          </a:p>
          <a:p>
            <a:pPr lvl="0" defTabSz="914400" eaLnBrk="0" fontAlgn="base" hangingPunct="0">
              <a:spcBef>
                <a:spcPct val="0"/>
              </a:spcBef>
              <a:spcAft>
                <a:spcPct val="0"/>
              </a:spcAft>
            </a:pPr>
            <a:endParaRPr lang="en-GB" altLang="en-US" sz="2000" dirty="0">
              <a:latin typeface="+mj-lt"/>
            </a:endParaRPr>
          </a:p>
          <a:p>
            <a:pPr lvl="0" defTabSz="914400" eaLnBrk="0" fontAlgn="base" hangingPunct="0">
              <a:spcBef>
                <a:spcPct val="0"/>
              </a:spcBef>
              <a:spcAft>
                <a:spcPct val="0"/>
              </a:spcAft>
            </a:pPr>
            <a:r>
              <a:rPr lang="en-GB" altLang="en-US" sz="2000" dirty="0">
                <a:latin typeface="+mj-lt"/>
                <a:ea typeface="Times New Roman" panose="02020603050405020304" pitchFamily="18" charset="0"/>
                <a:cs typeface="Calibri" panose="020F0502020204030204" pitchFamily="34" charset="0"/>
              </a:rPr>
              <a:t>•    Take off their coat/gloves/hat and hang them up</a:t>
            </a:r>
          </a:p>
          <a:p>
            <a:pPr lvl="0" defTabSz="914400" eaLnBrk="0" fontAlgn="base" hangingPunct="0">
              <a:spcBef>
                <a:spcPct val="0"/>
              </a:spcBef>
              <a:spcAft>
                <a:spcPct val="0"/>
              </a:spcAft>
            </a:pPr>
            <a:endParaRPr lang="en-GB" altLang="en-US" sz="2000" dirty="0">
              <a:latin typeface="+mj-lt"/>
            </a:endParaRPr>
          </a:p>
          <a:p>
            <a:pPr lvl="0" defTabSz="914400" eaLnBrk="0" fontAlgn="base" hangingPunct="0">
              <a:spcBef>
                <a:spcPct val="0"/>
              </a:spcBef>
              <a:spcAft>
                <a:spcPct val="0"/>
              </a:spcAft>
            </a:pPr>
            <a:r>
              <a:rPr lang="en-GB" altLang="en-US" sz="2000" dirty="0">
                <a:latin typeface="+mj-lt"/>
                <a:ea typeface="Times New Roman" panose="02020603050405020304" pitchFamily="18" charset="0"/>
                <a:cs typeface="Calibri" panose="020F0502020204030204" pitchFamily="34" charset="0"/>
              </a:rPr>
              <a:t>•    Tidy and clear away their toys</a:t>
            </a:r>
          </a:p>
          <a:p>
            <a:pPr lvl="0" defTabSz="914400" eaLnBrk="0" fontAlgn="base" hangingPunct="0">
              <a:spcBef>
                <a:spcPct val="0"/>
              </a:spcBef>
              <a:spcAft>
                <a:spcPct val="0"/>
              </a:spcAft>
            </a:pPr>
            <a:endParaRPr lang="en-GB" altLang="en-US" sz="2000" dirty="0">
              <a:latin typeface="+mj-lt"/>
            </a:endParaRPr>
          </a:p>
          <a:p>
            <a:pPr lvl="0" defTabSz="914400" eaLnBrk="0" fontAlgn="base" hangingPunct="0">
              <a:spcBef>
                <a:spcPct val="0"/>
              </a:spcBef>
              <a:spcAft>
                <a:spcPct val="0"/>
              </a:spcAft>
            </a:pPr>
            <a:r>
              <a:rPr lang="en-GB" altLang="en-US" sz="2000" dirty="0">
                <a:latin typeface="+mj-lt"/>
                <a:ea typeface="Times New Roman" panose="02020603050405020304" pitchFamily="18" charset="0"/>
                <a:cs typeface="Calibri" panose="020F0502020204030204" pitchFamily="34" charset="0"/>
              </a:rPr>
              <a:t>•    Use a tissue to wipe their nose </a:t>
            </a:r>
          </a:p>
          <a:p>
            <a:pPr lvl="0" defTabSz="914400" eaLnBrk="0" fontAlgn="base" hangingPunct="0">
              <a:spcBef>
                <a:spcPct val="0"/>
              </a:spcBef>
              <a:spcAft>
                <a:spcPct val="0"/>
              </a:spcAft>
            </a:pPr>
            <a:endParaRPr lang="en-GB" altLang="en-US" sz="2000" dirty="0">
              <a:latin typeface="+mj-lt"/>
            </a:endParaRPr>
          </a:p>
          <a:p>
            <a:pPr lvl="0" defTabSz="914400" eaLnBrk="0" fontAlgn="base" hangingPunct="0">
              <a:spcBef>
                <a:spcPct val="0"/>
              </a:spcBef>
              <a:spcAft>
                <a:spcPct val="0"/>
              </a:spcAft>
            </a:pPr>
            <a:r>
              <a:rPr lang="en-GB" altLang="en-US" sz="2000" dirty="0">
                <a:latin typeface="+mj-lt"/>
                <a:ea typeface="Times New Roman" panose="02020603050405020304" pitchFamily="18" charset="0"/>
                <a:cs typeface="Calibri" panose="020F0502020204030204" pitchFamily="34" charset="0"/>
              </a:rPr>
              <a:t>•    Recognise their own clothing and name label</a:t>
            </a:r>
          </a:p>
          <a:p>
            <a:pPr lvl="0" defTabSz="914400" eaLnBrk="0" fontAlgn="base" hangingPunct="0">
              <a:spcBef>
                <a:spcPct val="0"/>
              </a:spcBef>
              <a:spcAft>
                <a:spcPct val="0"/>
              </a:spcAft>
            </a:pPr>
            <a:endParaRPr lang="en-GB" altLang="en-US" sz="2000" dirty="0">
              <a:latin typeface="+mj-lt"/>
              <a:ea typeface="Times New Roman" panose="02020603050405020304" pitchFamily="18" charset="0"/>
              <a:cs typeface="Calibri" panose="020F0502020204030204" pitchFamily="34" charset="0"/>
            </a:endParaRPr>
          </a:p>
          <a:p>
            <a:pPr lvl="0" defTabSz="914400" eaLnBrk="0" fontAlgn="base" hangingPunct="0">
              <a:spcBef>
                <a:spcPct val="0"/>
              </a:spcBef>
              <a:spcAft>
                <a:spcPct val="0"/>
              </a:spcAft>
            </a:pPr>
            <a:r>
              <a:rPr lang="en-GB" altLang="en-US" sz="2000" dirty="0">
                <a:latin typeface="+mj-lt"/>
                <a:ea typeface="Times New Roman" panose="02020603050405020304" pitchFamily="18" charset="0"/>
                <a:cs typeface="Calibri" panose="020F0502020204030204" pitchFamily="34" charset="0"/>
              </a:rPr>
              <a:t>•    Share their toys and be prepared to take turns</a:t>
            </a:r>
            <a:endParaRPr lang="en-GB" altLang="en-US" sz="2000" dirty="0">
              <a:latin typeface="+mj-lt"/>
            </a:endParaRPr>
          </a:p>
          <a:p>
            <a:pPr lvl="0" defTabSz="914400" eaLnBrk="0" fontAlgn="base" hangingPunct="0">
              <a:spcBef>
                <a:spcPct val="0"/>
              </a:spcBef>
              <a:spcAft>
                <a:spcPct val="0"/>
              </a:spcAft>
            </a:pPr>
            <a:endParaRPr lang="en-GB" altLang="en-US" sz="2000" dirty="0">
              <a:latin typeface="+mj-lt"/>
            </a:endParaRPr>
          </a:p>
          <a:p>
            <a:pPr marL="342900" lvl="0" indent="-342900" defTabSz="914400" eaLnBrk="0" fontAlgn="base" hangingPunct="0">
              <a:spcBef>
                <a:spcPct val="0"/>
              </a:spcBef>
              <a:spcAft>
                <a:spcPct val="0"/>
              </a:spcAft>
              <a:buFont typeface="Arial" panose="020B0604020202020204" pitchFamily="34" charset="0"/>
              <a:buChar char="•"/>
            </a:pPr>
            <a:r>
              <a:rPr lang="en-GB" altLang="en-US" sz="2000" dirty="0">
                <a:latin typeface="+mj-lt"/>
              </a:rPr>
              <a:t>Is confident going to the toilet, wiping bottom and washing hands properly</a:t>
            </a:r>
          </a:p>
          <a:p>
            <a:endParaRPr lang="en-GB" dirty="0"/>
          </a:p>
        </p:txBody>
      </p:sp>
      <p:pic>
        <p:nvPicPr>
          <p:cNvPr id="12" name="Picture 11" descr="A close up of a toy&#10;&#10;Description automatically generated">
            <a:extLst>
              <a:ext uri="{FF2B5EF4-FFF2-40B4-BE49-F238E27FC236}">
                <a16:creationId xmlns:a16="http://schemas.microsoft.com/office/drawing/2014/main" id="{360C7E7E-5201-4B65-B8E3-4933E79E7AF2}"/>
              </a:ext>
            </a:extLst>
          </p:cNvPr>
          <p:cNvPicPr>
            <a:picLocks noChangeAspect="1"/>
          </p:cNvPicPr>
          <p:nvPr/>
        </p:nvPicPr>
        <p:blipFill rotWithShape="1">
          <a:blip r:embed="rId2">
            <a:extLst>
              <a:ext uri="{28A0092B-C50C-407E-A947-70E740481C1C}">
                <a14:useLocalDpi xmlns:a14="http://schemas.microsoft.com/office/drawing/2010/main" val="0"/>
              </a:ext>
            </a:extLst>
          </a:blip>
          <a:srcRect l="-2334" t="371" r="292" b="7778"/>
          <a:stretch/>
        </p:blipFill>
        <p:spPr>
          <a:xfrm>
            <a:off x="1377950" y="1089898"/>
            <a:ext cx="3643523" cy="3520769"/>
          </a:xfrm>
          <a:prstGeom prst="rect">
            <a:avLst/>
          </a:prstGeom>
        </p:spPr>
      </p:pic>
    </p:spTree>
    <p:extLst>
      <p:ext uri="{BB962C8B-B14F-4D97-AF65-F5344CB8AC3E}">
        <p14:creationId xmlns:p14="http://schemas.microsoft.com/office/powerpoint/2010/main" val="1978317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6E70FEEF-C456-47BB-ABD2-2CCC54A99497}"/>
              </a:ext>
            </a:extLst>
          </p:cNvPr>
          <p:cNvPicPr>
            <a:picLocks noChangeAspect="1"/>
          </p:cNvPicPr>
          <p:nvPr/>
        </p:nvPicPr>
        <p:blipFill rotWithShape="1">
          <a:blip r:embed="rId2">
            <a:extLst>
              <a:ext uri="{28A0092B-C50C-407E-A947-70E740481C1C}">
                <a14:useLocalDpi xmlns:a14="http://schemas.microsoft.com/office/drawing/2010/main" val="0"/>
              </a:ext>
            </a:extLst>
          </a:blip>
          <a:srcRect t="44775"/>
          <a:stretch/>
        </p:blipFill>
        <p:spPr>
          <a:xfrm>
            <a:off x="5588000" y="2609944"/>
            <a:ext cx="6236580" cy="2308324"/>
          </a:xfrm>
          <a:prstGeom prst="rect">
            <a:avLst/>
          </a:prstGeom>
        </p:spPr>
      </p:pic>
      <p:sp>
        <p:nvSpPr>
          <p:cNvPr id="17" name="TextBox 16">
            <a:extLst>
              <a:ext uri="{FF2B5EF4-FFF2-40B4-BE49-F238E27FC236}">
                <a16:creationId xmlns:a16="http://schemas.microsoft.com/office/drawing/2014/main" id="{389223EC-0D14-4A14-8352-1474A0EA56ED}"/>
              </a:ext>
            </a:extLst>
          </p:cNvPr>
          <p:cNvSpPr txBox="1"/>
          <p:nvPr/>
        </p:nvSpPr>
        <p:spPr>
          <a:xfrm>
            <a:off x="367420" y="305068"/>
            <a:ext cx="5042780" cy="6370975"/>
          </a:xfrm>
          <a:prstGeom prst="rect">
            <a:avLst/>
          </a:prstGeom>
          <a:noFill/>
        </p:spPr>
        <p:txBody>
          <a:bodyPr wrap="square" rtlCol="0">
            <a:spAutoFit/>
          </a:bodyPr>
          <a:lstStyle/>
          <a:p>
            <a:pPr algn="ctr"/>
            <a:r>
              <a:rPr lang="en-GB" sz="2800" b="1" u="sng" dirty="0">
                <a:latin typeface="+mj-lt"/>
              </a:rPr>
              <a:t>During the summer </a:t>
            </a:r>
          </a:p>
          <a:p>
            <a:pPr algn="ctr"/>
            <a:endParaRPr lang="en-GB" sz="2000" b="1" u="sng" dirty="0">
              <a:latin typeface="+mj-lt"/>
            </a:endParaRPr>
          </a:p>
          <a:p>
            <a:pPr marL="285750" indent="-285750">
              <a:buFont typeface="Arial" panose="020B0604020202020204" pitchFamily="34" charset="0"/>
              <a:buChar char="•"/>
            </a:pPr>
            <a:r>
              <a:rPr lang="en-GB" sz="2000" dirty="0">
                <a:latin typeface="+mj-lt"/>
              </a:rPr>
              <a:t>Practice opening snacks, lunchbox and school bag. Try to encourage using cutlery</a:t>
            </a:r>
          </a:p>
          <a:p>
            <a:pPr marL="285750" indent="-285750">
              <a:buFont typeface="Arial" panose="020B0604020202020204" pitchFamily="34" charset="0"/>
              <a:buChar char="•"/>
            </a:pPr>
            <a:endParaRPr lang="en-GB" sz="2000" dirty="0">
              <a:latin typeface="+mj-lt"/>
            </a:endParaRPr>
          </a:p>
          <a:p>
            <a:pPr marL="285750" indent="-285750">
              <a:buFont typeface="Arial" panose="020B0604020202020204" pitchFamily="34" charset="0"/>
              <a:buChar char="•"/>
            </a:pPr>
            <a:r>
              <a:rPr lang="en-GB" sz="2000" dirty="0">
                <a:latin typeface="+mj-lt"/>
              </a:rPr>
              <a:t>Try and read a book every day</a:t>
            </a:r>
          </a:p>
          <a:p>
            <a:pPr marL="285750" indent="-285750">
              <a:buFont typeface="Arial" panose="020B0604020202020204" pitchFamily="34" charset="0"/>
              <a:buChar char="•"/>
            </a:pPr>
            <a:endParaRPr lang="en-GB" sz="2000" dirty="0">
              <a:latin typeface="+mj-lt"/>
            </a:endParaRPr>
          </a:p>
          <a:p>
            <a:pPr marL="285750" indent="-285750">
              <a:buFont typeface="Arial" panose="020B0604020202020204" pitchFamily="34" charset="0"/>
              <a:buChar char="•"/>
            </a:pPr>
            <a:r>
              <a:rPr lang="en-GB" sz="2000" dirty="0">
                <a:latin typeface="+mj-lt"/>
              </a:rPr>
              <a:t>Try and count your steps everywhere you go forwards and backwards</a:t>
            </a:r>
          </a:p>
          <a:p>
            <a:pPr marL="285750" indent="-285750">
              <a:buFont typeface="Arial" panose="020B0604020202020204" pitchFamily="34" charset="0"/>
              <a:buChar char="•"/>
            </a:pPr>
            <a:endParaRPr lang="en-GB" sz="2000" dirty="0">
              <a:latin typeface="+mj-lt"/>
            </a:endParaRPr>
          </a:p>
          <a:p>
            <a:pPr marL="285750" indent="-285750">
              <a:buFont typeface="Arial" panose="020B0604020202020204" pitchFamily="34" charset="0"/>
              <a:buChar char="•"/>
            </a:pPr>
            <a:r>
              <a:rPr lang="en-GB" sz="2000" dirty="0">
                <a:latin typeface="+mj-lt"/>
              </a:rPr>
              <a:t>Point out numbers and letters around you</a:t>
            </a:r>
          </a:p>
          <a:p>
            <a:pPr marL="285750" indent="-285750">
              <a:buFont typeface="Arial" panose="020B0604020202020204" pitchFamily="34" charset="0"/>
              <a:buChar char="•"/>
            </a:pPr>
            <a:endParaRPr lang="en-GB" sz="2000" dirty="0">
              <a:latin typeface="+mj-lt"/>
            </a:endParaRPr>
          </a:p>
          <a:p>
            <a:pPr marL="285750" indent="-285750">
              <a:buFont typeface="Arial" panose="020B0604020202020204" pitchFamily="34" charset="0"/>
              <a:buChar char="•"/>
            </a:pPr>
            <a:r>
              <a:rPr lang="en-GB" sz="2000" dirty="0">
                <a:latin typeface="+mj-lt"/>
              </a:rPr>
              <a:t>Establish a bedtime routine that will work for school</a:t>
            </a:r>
          </a:p>
          <a:p>
            <a:pPr marL="285750" indent="-285750">
              <a:buFont typeface="Arial" panose="020B0604020202020204" pitchFamily="34" charset="0"/>
              <a:buChar char="•"/>
            </a:pPr>
            <a:endParaRPr lang="en-GB" sz="2000" dirty="0">
              <a:latin typeface="+mj-lt"/>
            </a:endParaRPr>
          </a:p>
          <a:p>
            <a:pPr marL="285750" indent="-285750">
              <a:buFont typeface="Arial" panose="020B0604020202020204" pitchFamily="34" charset="0"/>
              <a:buChar char="•"/>
            </a:pPr>
            <a:r>
              <a:rPr lang="en-GB" sz="2000" dirty="0">
                <a:latin typeface="+mj-lt"/>
              </a:rPr>
              <a:t>Practice going to the toilet on their own and wiping bottom, washing hands</a:t>
            </a:r>
          </a:p>
          <a:p>
            <a:pPr marL="285750" indent="-285750">
              <a:buFont typeface="Arial" panose="020B0604020202020204" pitchFamily="34" charset="0"/>
              <a:buChar char="•"/>
            </a:pPr>
            <a:endParaRPr lang="en-GB" sz="2000" dirty="0">
              <a:latin typeface="+mj-lt"/>
            </a:endParaRPr>
          </a:p>
          <a:p>
            <a:pPr marL="285750" indent="-285750">
              <a:buFont typeface="Arial" panose="020B0604020202020204" pitchFamily="34" charset="0"/>
              <a:buChar char="•"/>
            </a:pPr>
            <a:r>
              <a:rPr lang="en-GB" sz="2000" dirty="0">
                <a:latin typeface="+mj-lt"/>
              </a:rPr>
              <a:t>Play sharing games and talk about kindness and making friends at school</a:t>
            </a:r>
          </a:p>
        </p:txBody>
      </p:sp>
    </p:spTree>
    <p:extLst>
      <p:ext uri="{BB962C8B-B14F-4D97-AF65-F5344CB8AC3E}">
        <p14:creationId xmlns:p14="http://schemas.microsoft.com/office/powerpoint/2010/main" val="204290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C11C3E-ADA1-421F-B52F-8325C06AFB3B}"/>
              </a:ext>
            </a:extLst>
          </p:cNvPr>
          <p:cNvSpPr txBox="1"/>
          <p:nvPr/>
        </p:nvSpPr>
        <p:spPr>
          <a:xfrm>
            <a:off x="5319714" y="148471"/>
            <a:ext cx="6457959" cy="6647974"/>
          </a:xfrm>
          <a:prstGeom prst="rect">
            <a:avLst/>
          </a:prstGeom>
          <a:noFill/>
        </p:spPr>
        <p:txBody>
          <a:bodyPr wrap="square" rtlCol="0">
            <a:spAutoFit/>
          </a:bodyPr>
          <a:lstStyle/>
          <a:p>
            <a:pPr algn="ctr"/>
            <a:r>
              <a:rPr lang="en-GB" sz="2800" b="1" u="sng" dirty="0">
                <a:latin typeface="+mj-lt"/>
              </a:rPr>
              <a:t>The week before school </a:t>
            </a:r>
          </a:p>
          <a:p>
            <a:pPr algn="ctr"/>
            <a:endParaRPr lang="en-GB" sz="2000" b="1" u="sng" dirty="0">
              <a:latin typeface="+mj-lt"/>
            </a:endParaRPr>
          </a:p>
          <a:p>
            <a:pPr marL="285750" indent="-285750">
              <a:buFont typeface="Arial" panose="020B0604020202020204" pitchFamily="34" charset="0"/>
              <a:buChar char="•"/>
            </a:pPr>
            <a:r>
              <a:rPr lang="en-GB" sz="2400" dirty="0">
                <a:latin typeface="+mj-lt"/>
              </a:rPr>
              <a:t>Practice putting on uniform by themselves </a:t>
            </a:r>
          </a:p>
          <a:p>
            <a:endParaRPr lang="en-GB" sz="2400" dirty="0">
              <a:latin typeface="+mj-lt"/>
            </a:endParaRPr>
          </a:p>
          <a:p>
            <a:pPr marL="285750" indent="-285750">
              <a:buFont typeface="Arial" panose="020B0604020202020204" pitchFamily="34" charset="0"/>
              <a:buChar char="•"/>
            </a:pPr>
            <a:r>
              <a:rPr lang="en-GB" sz="2400" dirty="0">
                <a:latin typeface="+mj-lt"/>
              </a:rPr>
              <a:t>Practice changing into gym clothes by themselves and changing shoes</a:t>
            </a:r>
          </a:p>
          <a:p>
            <a:endParaRPr lang="en-GB" sz="2400" dirty="0">
              <a:latin typeface="+mj-lt"/>
            </a:endParaRPr>
          </a:p>
          <a:p>
            <a:pPr marL="285750" indent="-285750">
              <a:buFont typeface="Arial" panose="020B0604020202020204" pitchFamily="34" charset="0"/>
              <a:buChar char="•"/>
            </a:pPr>
            <a:r>
              <a:rPr lang="en-GB" sz="2400" dirty="0">
                <a:latin typeface="+mj-lt"/>
              </a:rPr>
              <a:t>Write their name on bits of paper and send them on a hunt to find it</a:t>
            </a:r>
          </a:p>
          <a:p>
            <a:pPr marL="285750" indent="-285750">
              <a:buFont typeface="Arial" panose="020B0604020202020204" pitchFamily="34" charset="0"/>
              <a:buChar char="•"/>
            </a:pPr>
            <a:endParaRPr lang="en-GB" sz="2400" dirty="0">
              <a:latin typeface="+mj-lt"/>
            </a:endParaRPr>
          </a:p>
          <a:p>
            <a:pPr marL="285750" indent="-285750">
              <a:buFont typeface="Arial" panose="020B0604020202020204" pitchFamily="34" charset="0"/>
              <a:buChar char="•"/>
            </a:pPr>
            <a:r>
              <a:rPr lang="en-GB" sz="2400" dirty="0">
                <a:latin typeface="+mj-lt"/>
              </a:rPr>
              <a:t>Label all uniform and all items that could get lost water bottle, shoes, pencil case…</a:t>
            </a:r>
          </a:p>
          <a:p>
            <a:pPr marL="285750" indent="-285750">
              <a:buFont typeface="Arial" panose="020B0604020202020204" pitchFamily="34" charset="0"/>
              <a:buChar char="•"/>
            </a:pPr>
            <a:endParaRPr lang="en-GB" sz="2400" dirty="0">
              <a:latin typeface="+mj-lt"/>
            </a:endParaRPr>
          </a:p>
          <a:p>
            <a:pPr marL="285750" indent="-285750">
              <a:buFont typeface="Arial" panose="020B0604020202020204" pitchFamily="34" charset="0"/>
              <a:buChar char="•"/>
            </a:pPr>
            <a:r>
              <a:rPr lang="en-GB" sz="2400" dirty="0">
                <a:latin typeface="+mj-lt"/>
              </a:rPr>
              <a:t>Have a trial morning, get up, have breakfast, uniform on, walk/drive to school have a look through the gates at the playground and talk about playtime, lunchtime and new friends</a:t>
            </a:r>
          </a:p>
          <a:p>
            <a:pPr marL="285750" indent="-285750" algn="ctr">
              <a:buFont typeface="Arial" panose="020B0604020202020204" pitchFamily="34" charset="0"/>
              <a:buChar char="•"/>
            </a:pPr>
            <a:endParaRPr lang="en-GB" b="1" u="sng" dirty="0"/>
          </a:p>
        </p:txBody>
      </p:sp>
      <p:pic>
        <p:nvPicPr>
          <p:cNvPr id="5" name="Picture 4" descr="A close up of a logo&#10;&#10;Description automatically generated">
            <a:extLst>
              <a:ext uri="{FF2B5EF4-FFF2-40B4-BE49-F238E27FC236}">
                <a16:creationId xmlns:a16="http://schemas.microsoft.com/office/drawing/2014/main" id="{851307A7-7A95-4C14-89D6-8DB3AF268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530196"/>
            <a:ext cx="4405314" cy="4895502"/>
          </a:xfrm>
          <a:prstGeom prst="rect">
            <a:avLst/>
          </a:prstGeom>
        </p:spPr>
      </p:pic>
    </p:spTree>
    <p:extLst>
      <p:ext uri="{BB962C8B-B14F-4D97-AF65-F5344CB8AC3E}">
        <p14:creationId xmlns:p14="http://schemas.microsoft.com/office/powerpoint/2010/main" val="335551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 food&#10;&#10;Description automatically generated">
            <a:extLst>
              <a:ext uri="{FF2B5EF4-FFF2-40B4-BE49-F238E27FC236}">
                <a16:creationId xmlns:a16="http://schemas.microsoft.com/office/drawing/2014/main" id="{05A4F369-AF01-429F-B8B6-713123B60240}"/>
              </a:ext>
            </a:extLst>
          </p:cNvPr>
          <p:cNvPicPr>
            <a:picLocks noChangeAspect="1"/>
          </p:cNvPicPr>
          <p:nvPr/>
        </p:nvPicPr>
        <p:blipFill rotWithShape="1">
          <a:blip r:embed="rId2">
            <a:extLst>
              <a:ext uri="{28A0092B-C50C-407E-A947-70E740481C1C}">
                <a14:useLocalDpi xmlns:a14="http://schemas.microsoft.com/office/drawing/2010/main" val="0"/>
              </a:ext>
            </a:extLst>
          </a:blip>
          <a:srcRect b="2256"/>
          <a:stretch/>
        </p:blipFill>
        <p:spPr>
          <a:xfrm>
            <a:off x="6215270" y="619579"/>
            <a:ext cx="4860885" cy="5543096"/>
          </a:xfrm>
          <a:prstGeom prst="rect">
            <a:avLst/>
          </a:prstGeom>
        </p:spPr>
      </p:pic>
      <p:sp>
        <p:nvSpPr>
          <p:cNvPr id="5" name="TextBox 4">
            <a:extLst>
              <a:ext uri="{FF2B5EF4-FFF2-40B4-BE49-F238E27FC236}">
                <a16:creationId xmlns:a16="http://schemas.microsoft.com/office/drawing/2014/main" id="{B661E808-14FC-498E-88ED-DAB524D6A188}"/>
              </a:ext>
            </a:extLst>
          </p:cNvPr>
          <p:cNvSpPr txBox="1"/>
          <p:nvPr/>
        </p:nvSpPr>
        <p:spPr>
          <a:xfrm>
            <a:off x="364960" y="181957"/>
            <a:ext cx="4962049" cy="6494085"/>
          </a:xfrm>
          <a:prstGeom prst="rect">
            <a:avLst/>
          </a:prstGeom>
          <a:noFill/>
        </p:spPr>
        <p:txBody>
          <a:bodyPr wrap="square" rtlCol="0">
            <a:spAutoFit/>
          </a:bodyPr>
          <a:lstStyle/>
          <a:p>
            <a:pPr algn="ctr"/>
            <a:r>
              <a:rPr lang="en-GB" sz="2800" b="1" u="sng" dirty="0">
                <a:latin typeface="+mj-lt"/>
              </a:rPr>
              <a:t>Day before school</a:t>
            </a:r>
          </a:p>
          <a:p>
            <a:pPr algn="ctr"/>
            <a:r>
              <a:rPr lang="en-GB" sz="2800" b="1" u="sng" dirty="0">
                <a:latin typeface="+mj-lt"/>
              </a:rPr>
              <a:t> </a:t>
            </a:r>
          </a:p>
          <a:p>
            <a:pPr marL="285750" indent="-285750">
              <a:buFont typeface="Arial" panose="020B0604020202020204" pitchFamily="34" charset="0"/>
              <a:buChar char="•"/>
            </a:pPr>
            <a:r>
              <a:rPr lang="en-GB" sz="2400" dirty="0">
                <a:latin typeface="+mj-lt"/>
              </a:rPr>
              <a:t>Have a relaxing, fun filled day if you can</a:t>
            </a:r>
          </a:p>
          <a:p>
            <a:pPr marL="285750" indent="-285750">
              <a:buFont typeface="Arial" panose="020B0604020202020204" pitchFamily="34" charset="0"/>
              <a:buChar char="•"/>
            </a:pPr>
            <a:endParaRPr lang="en-GB" sz="2400" dirty="0">
              <a:latin typeface="+mj-lt"/>
            </a:endParaRPr>
          </a:p>
          <a:p>
            <a:pPr marL="285750" indent="-285750">
              <a:buFont typeface="Arial" panose="020B0604020202020204" pitchFamily="34" charset="0"/>
              <a:buChar char="•"/>
            </a:pPr>
            <a:r>
              <a:rPr lang="en-GB" sz="2400" dirty="0">
                <a:latin typeface="+mj-lt"/>
              </a:rPr>
              <a:t>Talk to them about what to expect and the plan for the morning</a:t>
            </a:r>
          </a:p>
          <a:p>
            <a:endParaRPr lang="en-GB" sz="2400" dirty="0">
              <a:latin typeface="+mj-lt"/>
            </a:endParaRPr>
          </a:p>
          <a:p>
            <a:pPr marL="285750" indent="-285750">
              <a:buFont typeface="Arial" panose="020B0604020202020204" pitchFamily="34" charset="0"/>
              <a:buChar char="•"/>
            </a:pPr>
            <a:r>
              <a:rPr lang="en-GB" sz="2400" dirty="0">
                <a:latin typeface="+mj-lt"/>
              </a:rPr>
              <a:t>Lay out uniform and school bag ready for the morning, jacket and shoes at the door</a:t>
            </a:r>
          </a:p>
          <a:p>
            <a:pPr marL="285750" indent="-285750">
              <a:buFont typeface="Arial" panose="020B0604020202020204" pitchFamily="34" charset="0"/>
              <a:buChar char="•"/>
            </a:pPr>
            <a:endParaRPr lang="en-GB" sz="2400" dirty="0">
              <a:latin typeface="+mj-lt"/>
            </a:endParaRPr>
          </a:p>
          <a:p>
            <a:pPr marL="285750" indent="-285750">
              <a:buFont typeface="Arial" panose="020B0604020202020204" pitchFamily="34" charset="0"/>
              <a:buChar char="•"/>
            </a:pPr>
            <a:r>
              <a:rPr lang="en-GB" sz="2400" dirty="0">
                <a:latin typeface="+mj-lt"/>
              </a:rPr>
              <a:t>Have a final look at Greg starts school in this booklet</a:t>
            </a:r>
          </a:p>
          <a:p>
            <a:pPr marL="285750" indent="-285750">
              <a:buFont typeface="Arial" panose="020B0604020202020204" pitchFamily="34" charset="0"/>
              <a:buChar char="•"/>
            </a:pPr>
            <a:endParaRPr lang="en-GB" sz="2400" dirty="0">
              <a:latin typeface="+mj-lt"/>
            </a:endParaRPr>
          </a:p>
          <a:p>
            <a:pPr marL="285750" indent="-285750">
              <a:buFont typeface="Arial" panose="020B0604020202020204" pitchFamily="34" charset="0"/>
              <a:buChar char="•"/>
            </a:pPr>
            <a:r>
              <a:rPr lang="en-GB" sz="2400" dirty="0">
                <a:latin typeface="+mj-lt"/>
              </a:rPr>
              <a:t>Have a big sleep all ready for a fun day at school</a:t>
            </a:r>
          </a:p>
        </p:txBody>
      </p:sp>
    </p:spTree>
    <p:extLst>
      <p:ext uri="{BB962C8B-B14F-4D97-AF65-F5344CB8AC3E}">
        <p14:creationId xmlns:p14="http://schemas.microsoft.com/office/powerpoint/2010/main" val="104381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9D45-60F4-44C1-BD86-D475C4734863}"/>
              </a:ext>
            </a:extLst>
          </p:cNvPr>
          <p:cNvSpPr>
            <a:spLocks noGrp="1"/>
          </p:cNvSpPr>
          <p:nvPr>
            <p:ph type="ctrTitle"/>
          </p:nvPr>
        </p:nvSpPr>
        <p:spPr>
          <a:xfrm>
            <a:off x="4412478" y="2862776"/>
            <a:ext cx="6670111" cy="930447"/>
          </a:xfrm>
        </p:spPr>
        <p:txBody>
          <a:bodyPr>
            <a:normAutofit fontScale="90000"/>
          </a:bodyPr>
          <a:lstStyle/>
          <a:p>
            <a:r>
              <a:rPr lang="en-GB" sz="7300" u="sng" dirty="0">
                <a:solidFill>
                  <a:schemeClr val="tx1"/>
                </a:solidFill>
                <a:latin typeface="Sassoon Infant Std" panose="020B0503020103030203" pitchFamily="34" charset="0"/>
              </a:rPr>
              <a:t>Starting school </a:t>
            </a:r>
            <a:br>
              <a:rPr lang="en-GB" sz="5400" dirty="0">
                <a:solidFill>
                  <a:schemeClr val="tx1"/>
                </a:solidFill>
                <a:latin typeface="Sassoon Infant Std" panose="020B0503020103030203" pitchFamily="34" charset="0"/>
              </a:rPr>
            </a:br>
            <a:br>
              <a:rPr lang="en-GB" sz="5400" dirty="0">
                <a:solidFill>
                  <a:schemeClr val="tx1"/>
                </a:solidFill>
                <a:latin typeface="Sassoon Infant Std" panose="020B0503020103030203" pitchFamily="34" charset="0"/>
              </a:rPr>
            </a:br>
            <a:endParaRPr lang="en-GB" sz="5400" dirty="0">
              <a:solidFill>
                <a:schemeClr val="tx1"/>
              </a:solidFill>
              <a:latin typeface="Sassoon Infant Std" panose="020B0503020103030203" pitchFamily="34" charset="0"/>
            </a:endParaRPr>
          </a:p>
        </p:txBody>
      </p:sp>
      <p:pic>
        <p:nvPicPr>
          <p:cNvPr id="4" name="Picture 3">
            <a:extLst>
              <a:ext uri="{FF2B5EF4-FFF2-40B4-BE49-F238E27FC236}">
                <a16:creationId xmlns:a16="http://schemas.microsoft.com/office/drawing/2014/main" id="{91A588FF-4D0D-4BBF-9882-40C4370B2CC5}"/>
              </a:ext>
            </a:extLst>
          </p:cNvPr>
          <p:cNvPicPr>
            <a:picLocks noChangeAspect="1"/>
          </p:cNvPicPr>
          <p:nvPr/>
        </p:nvPicPr>
        <p:blipFill>
          <a:blip r:embed="rId2"/>
          <a:stretch>
            <a:fillRect/>
          </a:stretch>
        </p:blipFill>
        <p:spPr>
          <a:xfrm rot="20547843">
            <a:off x="448850" y="818322"/>
            <a:ext cx="4582473" cy="3448914"/>
          </a:xfrm>
          <a:prstGeom prst="rect">
            <a:avLst/>
          </a:prstGeom>
          <a:ln>
            <a:noFill/>
          </a:ln>
          <a:effectLst>
            <a:softEdge rad="112500"/>
          </a:effectLst>
        </p:spPr>
      </p:pic>
      <p:sp>
        <p:nvSpPr>
          <p:cNvPr id="9" name="TextBox 8">
            <a:extLst>
              <a:ext uri="{FF2B5EF4-FFF2-40B4-BE49-F238E27FC236}">
                <a16:creationId xmlns:a16="http://schemas.microsoft.com/office/drawing/2014/main" id="{0F87DF19-3D18-46B9-9935-E52E5B3D283C}"/>
              </a:ext>
            </a:extLst>
          </p:cNvPr>
          <p:cNvSpPr txBox="1"/>
          <p:nvPr/>
        </p:nvSpPr>
        <p:spPr>
          <a:xfrm>
            <a:off x="2501547" y="4403910"/>
            <a:ext cx="7873429" cy="1015663"/>
          </a:xfrm>
          <a:prstGeom prst="rect">
            <a:avLst/>
          </a:prstGeom>
          <a:noFill/>
        </p:spPr>
        <p:txBody>
          <a:bodyPr wrap="square" rtlCol="0">
            <a:spAutoFit/>
          </a:bodyPr>
          <a:lstStyle/>
          <a:p>
            <a:pPr algn="ctr"/>
            <a:r>
              <a:rPr lang="en-GB" sz="2000" dirty="0">
                <a:latin typeface="Sassoon Infant Std" panose="020B0503020103030203" pitchFamily="34" charset="0"/>
              </a:rPr>
              <a:t>We would like you to meet Greg the Gorilla, he’s going to be starting his first day in Primary 1. We thought you would like a little story about what happens at school and what he gets up to. </a:t>
            </a:r>
          </a:p>
        </p:txBody>
      </p:sp>
      <p:pic>
        <p:nvPicPr>
          <p:cNvPr id="6" name="Picture 5" descr="A picture containing drawing&#10;&#10;Description automatically generated">
            <a:extLst>
              <a:ext uri="{FF2B5EF4-FFF2-40B4-BE49-F238E27FC236}">
                <a16:creationId xmlns:a16="http://schemas.microsoft.com/office/drawing/2014/main" id="{EBA91EBE-7E1F-48FE-8772-938414032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57850"/>
            <a:ext cx="6095999" cy="120015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B9BA2CC-EF25-455B-AA98-94B278069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657850"/>
            <a:ext cx="6096000" cy="1200150"/>
          </a:xfrm>
          <a:prstGeom prst="rect">
            <a:avLst/>
          </a:prstGeom>
        </p:spPr>
      </p:pic>
    </p:spTree>
    <p:extLst>
      <p:ext uri="{BB962C8B-B14F-4D97-AF65-F5344CB8AC3E}">
        <p14:creationId xmlns:p14="http://schemas.microsoft.com/office/powerpoint/2010/main" val="1333932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1258</Words>
  <Application>Microsoft Office PowerPoint</Application>
  <PresentationFormat>Widescreen</PresentationFormat>
  <Paragraphs>149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Sassoon Infant Std</vt:lpstr>
      <vt:lpstr>Office Theme</vt:lpstr>
      <vt:lpstr>Preparing for Primary 1 Guide for parents – Starting school </vt:lpstr>
      <vt:lpstr>Learning is a progression. Your child will already have many of the skills that they need to be safe, happy and to achieve well in Primary 1.   The following activities will support you to continue to build your child’s confidence in their development and learning before the move to primary.  </vt:lpstr>
      <vt:lpstr>PowerPoint Presentation</vt:lpstr>
      <vt:lpstr>PowerPoint Presentation</vt:lpstr>
      <vt:lpstr>Top tips for starting school </vt:lpstr>
      <vt:lpstr>PowerPoint Presentation</vt:lpstr>
      <vt:lpstr>PowerPoint Presentation</vt:lpstr>
      <vt:lpstr>PowerPoint Presentation</vt:lpstr>
      <vt:lpstr>Starting school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Primary 1 Guide for parents – Starting school </dc:title>
  <dc:creator>julie hunter</dc:creator>
  <cp:lastModifiedBy>julie hunter</cp:lastModifiedBy>
  <cp:revision>1</cp:revision>
  <dcterms:created xsi:type="dcterms:W3CDTF">2020-06-10T18:42:53Z</dcterms:created>
  <dcterms:modified xsi:type="dcterms:W3CDTF">2020-06-10T18:43:23Z</dcterms:modified>
</cp:coreProperties>
</file>