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3" r:id="rId6"/>
    <p:sldId id="264" r:id="rId7"/>
    <p:sldId id="265" r:id="rId8"/>
    <p:sldId id="266" r:id="rId9"/>
    <p:sldId id="267" r:id="rId10"/>
    <p:sldId id="286" r:id="rId11"/>
    <p:sldId id="288" r:id="rId12"/>
    <p:sldId id="289" r:id="rId13"/>
    <p:sldId id="294" r:id="rId14"/>
    <p:sldId id="292" r:id="rId15"/>
    <p:sldId id="297" r:id="rId16"/>
    <p:sldId id="258" r:id="rId17"/>
    <p:sldId id="298" r:id="rId18"/>
    <p:sldId id="259" r:id="rId19"/>
    <p:sldId id="299" r:id="rId20"/>
    <p:sldId id="303" r:id="rId21"/>
    <p:sldId id="310" r:id="rId22"/>
    <p:sldId id="309" r:id="rId23"/>
    <p:sldId id="30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4" d="100"/>
          <a:sy n="44" d="100"/>
        </p:scale>
        <p:origin x="8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F3E6-5EAF-4B46-86AC-5ED40D79BB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55D191-D61B-4617-8A9F-0FAD88BFA5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E6623E8-C716-4114-8849-F57B83D44FA0}"/>
              </a:ext>
            </a:extLst>
          </p:cNvPr>
          <p:cNvSpPr>
            <a:spLocks noGrp="1"/>
          </p:cNvSpPr>
          <p:nvPr>
            <p:ph type="dt" sz="half" idx="10"/>
          </p:nvPr>
        </p:nvSpPr>
        <p:spPr/>
        <p:txBody>
          <a:bodyPr/>
          <a:lstStyle/>
          <a:p>
            <a:fld id="{FA2E9384-1F35-4345-8062-771BCA181AFC}" type="datetimeFigureOut">
              <a:rPr lang="en-GB" smtClean="0"/>
              <a:t>10/06/2020</a:t>
            </a:fld>
            <a:endParaRPr lang="en-GB"/>
          </a:p>
        </p:txBody>
      </p:sp>
      <p:sp>
        <p:nvSpPr>
          <p:cNvPr id="5" name="Footer Placeholder 4">
            <a:extLst>
              <a:ext uri="{FF2B5EF4-FFF2-40B4-BE49-F238E27FC236}">
                <a16:creationId xmlns:a16="http://schemas.microsoft.com/office/drawing/2014/main" id="{B8673017-BB72-4C67-95A8-F01AA45C3C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373381-0E75-4A2C-A9E7-2500AB42EA4A}"/>
              </a:ext>
            </a:extLst>
          </p:cNvPr>
          <p:cNvSpPr>
            <a:spLocks noGrp="1"/>
          </p:cNvSpPr>
          <p:nvPr>
            <p:ph type="sldNum" sz="quarter" idx="12"/>
          </p:nvPr>
        </p:nvSpPr>
        <p:spPr/>
        <p:txBody>
          <a:bodyPr/>
          <a:lstStyle/>
          <a:p>
            <a:fld id="{4339639F-4435-4C8B-937C-1C4E25EFC433}" type="slidenum">
              <a:rPr lang="en-GB" smtClean="0"/>
              <a:t>‹#›</a:t>
            </a:fld>
            <a:endParaRPr lang="en-GB"/>
          </a:p>
        </p:txBody>
      </p:sp>
    </p:spTree>
    <p:extLst>
      <p:ext uri="{BB962C8B-B14F-4D97-AF65-F5344CB8AC3E}">
        <p14:creationId xmlns:p14="http://schemas.microsoft.com/office/powerpoint/2010/main" val="1817636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67CA-4C91-4B62-9285-8125389D83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EFA365-FF12-4CDE-99FC-5135796F63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4E1660-8D93-4BCE-B24F-B4B0E7BD08C3}"/>
              </a:ext>
            </a:extLst>
          </p:cNvPr>
          <p:cNvSpPr>
            <a:spLocks noGrp="1"/>
          </p:cNvSpPr>
          <p:nvPr>
            <p:ph type="dt" sz="half" idx="10"/>
          </p:nvPr>
        </p:nvSpPr>
        <p:spPr/>
        <p:txBody>
          <a:bodyPr/>
          <a:lstStyle/>
          <a:p>
            <a:fld id="{FA2E9384-1F35-4345-8062-771BCA181AFC}" type="datetimeFigureOut">
              <a:rPr lang="en-GB" smtClean="0"/>
              <a:t>10/06/2020</a:t>
            </a:fld>
            <a:endParaRPr lang="en-GB"/>
          </a:p>
        </p:txBody>
      </p:sp>
      <p:sp>
        <p:nvSpPr>
          <p:cNvPr id="5" name="Footer Placeholder 4">
            <a:extLst>
              <a:ext uri="{FF2B5EF4-FFF2-40B4-BE49-F238E27FC236}">
                <a16:creationId xmlns:a16="http://schemas.microsoft.com/office/drawing/2014/main" id="{2B310820-3E36-43A6-86FB-952538B328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5C63F2-F17C-4826-A5DD-A277481893AE}"/>
              </a:ext>
            </a:extLst>
          </p:cNvPr>
          <p:cNvSpPr>
            <a:spLocks noGrp="1"/>
          </p:cNvSpPr>
          <p:nvPr>
            <p:ph type="sldNum" sz="quarter" idx="12"/>
          </p:nvPr>
        </p:nvSpPr>
        <p:spPr/>
        <p:txBody>
          <a:bodyPr/>
          <a:lstStyle/>
          <a:p>
            <a:fld id="{4339639F-4435-4C8B-937C-1C4E25EFC433}" type="slidenum">
              <a:rPr lang="en-GB" smtClean="0"/>
              <a:t>‹#›</a:t>
            </a:fld>
            <a:endParaRPr lang="en-GB"/>
          </a:p>
        </p:txBody>
      </p:sp>
    </p:spTree>
    <p:extLst>
      <p:ext uri="{BB962C8B-B14F-4D97-AF65-F5344CB8AC3E}">
        <p14:creationId xmlns:p14="http://schemas.microsoft.com/office/powerpoint/2010/main" val="24314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EBC781-8040-445C-90D4-59627D4C78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27E4E9-0A41-4E8F-ACC1-188807D2F3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FA05D4-AC13-4547-93FD-1F0C545F3493}"/>
              </a:ext>
            </a:extLst>
          </p:cNvPr>
          <p:cNvSpPr>
            <a:spLocks noGrp="1"/>
          </p:cNvSpPr>
          <p:nvPr>
            <p:ph type="dt" sz="half" idx="10"/>
          </p:nvPr>
        </p:nvSpPr>
        <p:spPr/>
        <p:txBody>
          <a:bodyPr/>
          <a:lstStyle/>
          <a:p>
            <a:fld id="{FA2E9384-1F35-4345-8062-771BCA181AFC}" type="datetimeFigureOut">
              <a:rPr lang="en-GB" smtClean="0"/>
              <a:t>10/06/2020</a:t>
            </a:fld>
            <a:endParaRPr lang="en-GB"/>
          </a:p>
        </p:txBody>
      </p:sp>
      <p:sp>
        <p:nvSpPr>
          <p:cNvPr id="5" name="Footer Placeholder 4">
            <a:extLst>
              <a:ext uri="{FF2B5EF4-FFF2-40B4-BE49-F238E27FC236}">
                <a16:creationId xmlns:a16="http://schemas.microsoft.com/office/drawing/2014/main" id="{BFC9EC34-B63D-4635-95B2-D8C0144C6F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11A54C-7190-4827-9F7E-70B69EBDA425}"/>
              </a:ext>
            </a:extLst>
          </p:cNvPr>
          <p:cNvSpPr>
            <a:spLocks noGrp="1"/>
          </p:cNvSpPr>
          <p:nvPr>
            <p:ph type="sldNum" sz="quarter" idx="12"/>
          </p:nvPr>
        </p:nvSpPr>
        <p:spPr/>
        <p:txBody>
          <a:bodyPr/>
          <a:lstStyle/>
          <a:p>
            <a:fld id="{4339639F-4435-4C8B-937C-1C4E25EFC433}" type="slidenum">
              <a:rPr lang="en-GB" smtClean="0"/>
              <a:t>‹#›</a:t>
            </a:fld>
            <a:endParaRPr lang="en-GB"/>
          </a:p>
        </p:txBody>
      </p:sp>
    </p:spTree>
    <p:extLst>
      <p:ext uri="{BB962C8B-B14F-4D97-AF65-F5344CB8AC3E}">
        <p14:creationId xmlns:p14="http://schemas.microsoft.com/office/powerpoint/2010/main" val="372555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F49E-B2F5-4D97-A312-CCD9EEDFA2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047414-C47B-4118-A458-0B5C8B04FF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3DD1C5-1602-48A9-8E7F-EB311064AD4D}"/>
              </a:ext>
            </a:extLst>
          </p:cNvPr>
          <p:cNvSpPr>
            <a:spLocks noGrp="1"/>
          </p:cNvSpPr>
          <p:nvPr>
            <p:ph type="dt" sz="half" idx="10"/>
          </p:nvPr>
        </p:nvSpPr>
        <p:spPr/>
        <p:txBody>
          <a:bodyPr/>
          <a:lstStyle/>
          <a:p>
            <a:fld id="{FA2E9384-1F35-4345-8062-771BCA181AFC}" type="datetimeFigureOut">
              <a:rPr lang="en-GB" smtClean="0"/>
              <a:t>10/06/2020</a:t>
            </a:fld>
            <a:endParaRPr lang="en-GB"/>
          </a:p>
        </p:txBody>
      </p:sp>
      <p:sp>
        <p:nvSpPr>
          <p:cNvPr id="5" name="Footer Placeholder 4">
            <a:extLst>
              <a:ext uri="{FF2B5EF4-FFF2-40B4-BE49-F238E27FC236}">
                <a16:creationId xmlns:a16="http://schemas.microsoft.com/office/drawing/2014/main" id="{DB080907-9BF9-4AD7-9821-6A1D167B58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659506-0A33-4EBC-BB26-D427BF3C8CCC}"/>
              </a:ext>
            </a:extLst>
          </p:cNvPr>
          <p:cNvSpPr>
            <a:spLocks noGrp="1"/>
          </p:cNvSpPr>
          <p:nvPr>
            <p:ph type="sldNum" sz="quarter" idx="12"/>
          </p:nvPr>
        </p:nvSpPr>
        <p:spPr/>
        <p:txBody>
          <a:bodyPr/>
          <a:lstStyle/>
          <a:p>
            <a:fld id="{4339639F-4435-4C8B-937C-1C4E25EFC433}" type="slidenum">
              <a:rPr lang="en-GB" smtClean="0"/>
              <a:t>‹#›</a:t>
            </a:fld>
            <a:endParaRPr lang="en-GB"/>
          </a:p>
        </p:txBody>
      </p:sp>
    </p:spTree>
    <p:extLst>
      <p:ext uri="{BB962C8B-B14F-4D97-AF65-F5344CB8AC3E}">
        <p14:creationId xmlns:p14="http://schemas.microsoft.com/office/powerpoint/2010/main" val="288541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1DED-B19E-44C9-8D4F-CE52C7F568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CEA6EA-B162-44DC-B5B7-B5239E3EFD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5C109E-1967-4265-9F9E-F72D66E7A62E}"/>
              </a:ext>
            </a:extLst>
          </p:cNvPr>
          <p:cNvSpPr>
            <a:spLocks noGrp="1"/>
          </p:cNvSpPr>
          <p:nvPr>
            <p:ph type="dt" sz="half" idx="10"/>
          </p:nvPr>
        </p:nvSpPr>
        <p:spPr/>
        <p:txBody>
          <a:bodyPr/>
          <a:lstStyle/>
          <a:p>
            <a:fld id="{FA2E9384-1F35-4345-8062-771BCA181AFC}" type="datetimeFigureOut">
              <a:rPr lang="en-GB" smtClean="0"/>
              <a:t>10/06/2020</a:t>
            </a:fld>
            <a:endParaRPr lang="en-GB"/>
          </a:p>
        </p:txBody>
      </p:sp>
      <p:sp>
        <p:nvSpPr>
          <p:cNvPr id="5" name="Footer Placeholder 4">
            <a:extLst>
              <a:ext uri="{FF2B5EF4-FFF2-40B4-BE49-F238E27FC236}">
                <a16:creationId xmlns:a16="http://schemas.microsoft.com/office/drawing/2014/main" id="{E6DE2BF6-EEBE-43EC-BC72-84620226A9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4012C-C85C-463B-8FC9-CCEB108996F9}"/>
              </a:ext>
            </a:extLst>
          </p:cNvPr>
          <p:cNvSpPr>
            <a:spLocks noGrp="1"/>
          </p:cNvSpPr>
          <p:nvPr>
            <p:ph type="sldNum" sz="quarter" idx="12"/>
          </p:nvPr>
        </p:nvSpPr>
        <p:spPr/>
        <p:txBody>
          <a:bodyPr/>
          <a:lstStyle/>
          <a:p>
            <a:fld id="{4339639F-4435-4C8B-937C-1C4E25EFC433}" type="slidenum">
              <a:rPr lang="en-GB" smtClean="0"/>
              <a:t>‹#›</a:t>
            </a:fld>
            <a:endParaRPr lang="en-GB"/>
          </a:p>
        </p:txBody>
      </p:sp>
    </p:spTree>
    <p:extLst>
      <p:ext uri="{BB962C8B-B14F-4D97-AF65-F5344CB8AC3E}">
        <p14:creationId xmlns:p14="http://schemas.microsoft.com/office/powerpoint/2010/main" val="170107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4152-E776-47A2-A15E-E2E61215CA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0A8578-A009-498A-8D1F-BAD90A5585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70BF3B-B7B4-4482-A417-0466C9728B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6A63F2-1478-4AE0-B073-6758AD60A0C0}"/>
              </a:ext>
            </a:extLst>
          </p:cNvPr>
          <p:cNvSpPr>
            <a:spLocks noGrp="1"/>
          </p:cNvSpPr>
          <p:nvPr>
            <p:ph type="dt" sz="half" idx="10"/>
          </p:nvPr>
        </p:nvSpPr>
        <p:spPr/>
        <p:txBody>
          <a:bodyPr/>
          <a:lstStyle/>
          <a:p>
            <a:fld id="{FA2E9384-1F35-4345-8062-771BCA181AFC}" type="datetimeFigureOut">
              <a:rPr lang="en-GB" smtClean="0"/>
              <a:t>10/06/2020</a:t>
            </a:fld>
            <a:endParaRPr lang="en-GB"/>
          </a:p>
        </p:txBody>
      </p:sp>
      <p:sp>
        <p:nvSpPr>
          <p:cNvPr id="6" name="Footer Placeholder 5">
            <a:extLst>
              <a:ext uri="{FF2B5EF4-FFF2-40B4-BE49-F238E27FC236}">
                <a16:creationId xmlns:a16="http://schemas.microsoft.com/office/drawing/2014/main" id="{3D737321-00E9-468A-A714-4665FA5523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881C17-621C-4BA7-8586-AF8BC79823D3}"/>
              </a:ext>
            </a:extLst>
          </p:cNvPr>
          <p:cNvSpPr>
            <a:spLocks noGrp="1"/>
          </p:cNvSpPr>
          <p:nvPr>
            <p:ph type="sldNum" sz="quarter" idx="12"/>
          </p:nvPr>
        </p:nvSpPr>
        <p:spPr/>
        <p:txBody>
          <a:bodyPr/>
          <a:lstStyle/>
          <a:p>
            <a:fld id="{4339639F-4435-4C8B-937C-1C4E25EFC433}" type="slidenum">
              <a:rPr lang="en-GB" smtClean="0"/>
              <a:t>‹#›</a:t>
            </a:fld>
            <a:endParaRPr lang="en-GB"/>
          </a:p>
        </p:txBody>
      </p:sp>
    </p:spTree>
    <p:extLst>
      <p:ext uri="{BB962C8B-B14F-4D97-AF65-F5344CB8AC3E}">
        <p14:creationId xmlns:p14="http://schemas.microsoft.com/office/powerpoint/2010/main" val="1315389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EAA4-8198-4F56-8C04-77727CBAE89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2710AA-FC7E-4B27-92A8-C2AD16413A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970BAC-87CD-4C0F-8233-B5C3721427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8FCD66-0966-42AF-8CDB-DF45149EB7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00C5B6-BC95-4D57-BDFE-6651B3136C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F3DF0F-4A46-4D61-91E3-62571F001BEA}"/>
              </a:ext>
            </a:extLst>
          </p:cNvPr>
          <p:cNvSpPr>
            <a:spLocks noGrp="1"/>
          </p:cNvSpPr>
          <p:nvPr>
            <p:ph type="dt" sz="half" idx="10"/>
          </p:nvPr>
        </p:nvSpPr>
        <p:spPr/>
        <p:txBody>
          <a:bodyPr/>
          <a:lstStyle/>
          <a:p>
            <a:fld id="{FA2E9384-1F35-4345-8062-771BCA181AFC}" type="datetimeFigureOut">
              <a:rPr lang="en-GB" smtClean="0"/>
              <a:t>10/06/2020</a:t>
            </a:fld>
            <a:endParaRPr lang="en-GB"/>
          </a:p>
        </p:txBody>
      </p:sp>
      <p:sp>
        <p:nvSpPr>
          <p:cNvPr id="8" name="Footer Placeholder 7">
            <a:extLst>
              <a:ext uri="{FF2B5EF4-FFF2-40B4-BE49-F238E27FC236}">
                <a16:creationId xmlns:a16="http://schemas.microsoft.com/office/drawing/2014/main" id="{9A00D729-2B2F-4B95-9173-96F3175DCA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B482B1-E07D-4B87-A876-7F422B667243}"/>
              </a:ext>
            </a:extLst>
          </p:cNvPr>
          <p:cNvSpPr>
            <a:spLocks noGrp="1"/>
          </p:cNvSpPr>
          <p:nvPr>
            <p:ph type="sldNum" sz="quarter" idx="12"/>
          </p:nvPr>
        </p:nvSpPr>
        <p:spPr/>
        <p:txBody>
          <a:bodyPr/>
          <a:lstStyle/>
          <a:p>
            <a:fld id="{4339639F-4435-4C8B-937C-1C4E25EFC433}" type="slidenum">
              <a:rPr lang="en-GB" smtClean="0"/>
              <a:t>‹#›</a:t>
            </a:fld>
            <a:endParaRPr lang="en-GB"/>
          </a:p>
        </p:txBody>
      </p:sp>
    </p:spTree>
    <p:extLst>
      <p:ext uri="{BB962C8B-B14F-4D97-AF65-F5344CB8AC3E}">
        <p14:creationId xmlns:p14="http://schemas.microsoft.com/office/powerpoint/2010/main" val="301601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83604-ECF9-42C7-9AC6-0F7070D9B4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CD69C0-C138-4B1F-A3EF-B2EC3BA56069}"/>
              </a:ext>
            </a:extLst>
          </p:cNvPr>
          <p:cNvSpPr>
            <a:spLocks noGrp="1"/>
          </p:cNvSpPr>
          <p:nvPr>
            <p:ph type="dt" sz="half" idx="10"/>
          </p:nvPr>
        </p:nvSpPr>
        <p:spPr/>
        <p:txBody>
          <a:bodyPr/>
          <a:lstStyle/>
          <a:p>
            <a:fld id="{FA2E9384-1F35-4345-8062-771BCA181AFC}" type="datetimeFigureOut">
              <a:rPr lang="en-GB" smtClean="0"/>
              <a:t>10/06/2020</a:t>
            </a:fld>
            <a:endParaRPr lang="en-GB"/>
          </a:p>
        </p:txBody>
      </p:sp>
      <p:sp>
        <p:nvSpPr>
          <p:cNvPr id="4" name="Footer Placeholder 3">
            <a:extLst>
              <a:ext uri="{FF2B5EF4-FFF2-40B4-BE49-F238E27FC236}">
                <a16:creationId xmlns:a16="http://schemas.microsoft.com/office/drawing/2014/main" id="{7346384E-DC84-442D-83A1-E47F4DCAE0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B4028F-0C47-4AEF-A5D3-666D0D940DF0}"/>
              </a:ext>
            </a:extLst>
          </p:cNvPr>
          <p:cNvSpPr>
            <a:spLocks noGrp="1"/>
          </p:cNvSpPr>
          <p:nvPr>
            <p:ph type="sldNum" sz="quarter" idx="12"/>
          </p:nvPr>
        </p:nvSpPr>
        <p:spPr/>
        <p:txBody>
          <a:bodyPr/>
          <a:lstStyle/>
          <a:p>
            <a:fld id="{4339639F-4435-4C8B-937C-1C4E25EFC433}" type="slidenum">
              <a:rPr lang="en-GB" smtClean="0"/>
              <a:t>‹#›</a:t>
            </a:fld>
            <a:endParaRPr lang="en-GB"/>
          </a:p>
        </p:txBody>
      </p:sp>
    </p:spTree>
    <p:extLst>
      <p:ext uri="{BB962C8B-B14F-4D97-AF65-F5344CB8AC3E}">
        <p14:creationId xmlns:p14="http://schemas.microsoft.com/office/powerpoint/2010/main" val="406894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E36B43-CB54-4F3D-B068-616C6425FC87}"/>
              </a:ext>
            </a:extLst>
          </p:cNvPr>
          <p:cNvSpPr>
            <a:spLocks noGrp="1"/>
          </p:cNvSpPr>
          <p:nvPr>
            <p:ph type="dt" sz="half" idx="10"/>
          </p:nvPr>
        </p:nvSpPr>
        <p:spPr/>
        <p:txBody>
          <a:bodyPr/>
          <a:lstStyle/>
          <a:p>
            <a:fld id="{FA2E9384-1F35-4345-8062-771BCA181AFC}" type="datetimeFigureOut">
              <a:rPr lang="en-GB" smtClean="0"/>
              <a:t>10/06/2020</a:t>
            </a:fld>
            <a:endParaRPr lang="en-GB"/>
          </a:p>
        </p:txBody>
      </p:sp>
      <p:sp>
        <p:nvSpPr>
          <p:cNvPr id="3" name="Footer Placeholder 2">
            <a:extLst>
              <a:ext uri="{FF2B5EF4-FFF2-40B4-BE49-F238E27FC236}">
                <a16:creationId xmlns:a16="http://schemas.microsoft.com/office/drawing/2014/main" id="{448983DB-40C7-4353-B1AD-A83001D399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225202F-6517-49C4-B211-F13DA2AFE83D}"/>
              </a:ext>
            </a:extLst>
          </p:cNvPr>
          <p:cNvSpPr>
            <a:spLocks noGrp="1"/>
          </p:cNvSpPr>
          <p:nvPr>
            <p:ph type="sldNum" sz="quarter" idx="12"/>
          </p:nvPr>
        </p:nvSpPr>
        <p:spPr/>
        <p:txBody>
          <a:bodyPr/>
          <a:lstStyle/>
          <a:p>
            <a:fld id="{4339639F-4435-4C8B-937C-1C4E25EFC433}" type="slidenum">
              <a:rPr lang="en-GB" smtClean="0"/>
              <a:t>‹#›</a:t>
            </a:fld>
            <a:endParaRPr lang="en-GB"/>
          </a:p>
        </p:txBody>
      </p:sp>
    </p:spTree>
    <p:extLst>
      <p:ext uri="{BB962C8B-B14F-4D97-AF65-F5344CB8AC3E}">
        <p14:creationId xmlns:p14="http://schemas.microsoft.com/office/powerpoint/2010/main" val="3346820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670C-5A31-4585-B7B2-F2C643C49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91FF770-67DE-49A4-B4A1-458F2C6CCE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5A098D-8D96-4B7B-AFBD-08E21188A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7C1B54-B7C7-49CF-B3AC-40BB9F185006}"/>
              </a:ext>
            </a:extLst>
          </p:cNvPr>
          <p:cNvSpPr>
            <a:spLocks noGrp="1"/>
          </p:cNvSpPr>
          <p:nvPr>
            <p:ph type="dt" sz="half" idx="10"/>
          </p:nvPr>
        </p:nvSpPr>
        <p:spPr/>
        <p:txBody>
          <a:bodyPr/>
          <a:lstStyle/>
          <a:p>
            <a:fld id="{FA2E9384-1F35-4345-8062-771BCA181AFC}" type="datetimeFigureOut">
              <a:rPr lang="en-GB" smtClean="0"/>
              <a:t>10/06/2020</a:t>
            </a:fld>
            <a:endParaRPr lang="en-GB"/>
          </a:p>
        </p:txBody>
      </p:sp>
      <p:sp>
        <p:nvSpPr>
          <p:cNvPr id="6" name="Footer Placeholder 5">
            <a:extLst>
              <a:ext uri="{FF2B5EF4-FFF2-40B4-BE49-F238E27FC236}">
                <a16:creationId xmlns:a16="http://schemas.microsoft.com/office/drawing/2014/main" id="{9FBD456B-ED7F-40CA-BBF5-CEA218DE0D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D5100A-A1D8-41D8-90FF-70FB76E19452}"/>
              </a:ext>
            </a:extLst>
          </p:cNvPr>
          <p:cNvSpPr>
            <a:spLocks noGrp="1"/>
          </p:cNvSpPr>
          <p:nvPr>
            <p:ph type="sldNum" sz="quarter" idx="12"/>
          </p:nvPr>
        </p:nvSpPr>
        <p:spPr/>
        <p:txBody>
          <a:bodyPr/>
          <a:lstStyle/>
          <a:p>
            <a:fld id="{4339639F-4435-4C8B-937C-1C4E25EFC433}" type="slidenum">
              <a:rPr lang="en-GB" smtClean="0"/>
              <a:t>‹#›</a:t>
            </a:fld>
            <a:endParaRPr lang="en-GB"/>
          </a:p>
        </p:txBody>
      </p:sp>
    </p:spTree>
    <p:extLst>
      <p:ext uri="{BB962C8B-B14F-4D97-AF65-F5344CB8AC3E}">
        <p14:creationId xmlns:p14="http://schemas.microsoft.com/office/powerpoint/2010/main" val="335584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009E-DDBA-42A9-AD45-31FA4A68A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BD10867-8413-4E8C-9332-71755042A5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47A2F3-CE90-41A3-91AE-EC348EBC1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30BF93-DB9B-4021-BF20-74039AC5D7A8}"/>
              </a:ext>
            </a:extLst>
          </p:cNvPr>
          <p:cNvSpPr>
            <a:spLocks noGrp="1"/>
          </p:cNvSpPr>
          <p:nvPr>
            <p:ph type="dt" sz="half" idx="10"/>
          </p:nvPr>
        </p:nvSpPr>
        <p:spPr/>
        <p:txBody>
          <a:bodyPr/>
          <a:lstStyle/>
          <a:p>
            <a:fld id="{FA2E9384-1F35-4345-8062-771BCA181AFC}" type="datetimeFigureOut">
              <a:rPr lang="en-GB" smtClean="0"/>
              <a:t>10/06/2020</a:t>
            </a:fld>
            <a:endParaRPr lang="en-GB"/>
          </a:p>
        </p:txBody>
      </p:sp>
      <p:sp>
        <p:nvSpPr>
          <p:cNvPr id="6" name="Footer Placeholder 5">
            <a:extLst>
              <a:ext uri="{FF2B5EF4-FFF2-40B4-BE49-F238E27FC236}">
                <a16:creationId xmlns:a16="http://schemas.microsoft.com/office/drawing/2014/main" id="{1296D348-4649-4448-99EC-F6DC7959B0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717A45-FA75-425F-A1D4-C097850E3393}"/>
              </a:ext>
            </a:extLst>
          </p:cNvPr>
          <p:cNvSpPr>
            <a:spLocks noGrp="1"/>
          </p:cNvSpPr>
          <p:nvPr>
            <p:ph type="sldNum" sz="quarter" idx="12"/>
          </p:nvPr>
        </p:nvSpPr>
        <p:spPr/>
        <p:txBody>
          <a:bodyPr/>
          <a:lstStyle/>
          <a:p>
            <a:fld id="{4339639F-4435-4C8B-937C-1C4E25EFC433}" type="slidenum">
              <a:rPr lang="en-GB" smtClean="0"/>
              <a:t>‹#›</a:t>
            </a:fld>
            <a:endParaRPr lang="en-GB"/>
          </a:p>
        </p:txBody>
      </p:sp>
    </p:spTree>
    <p:extLst>
      <p:ext uri="{BB962C8B-B14F-4D97-AF65-F5344CB8AC3E}">
        <p14:creationId xmlns:p14="http://schemas.microsoft.com/office/powerpoint/2010/main" val="1705168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6B51BE-A3AB-47ED-BD95-7769561C4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905AF2-5219-407F-9511-52F517C97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48C5A7-5148-4921-AE27-7768C443D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E9384-1F35-4345-8062-771BCA181AFC}" type="datetimeFigureOut">
              <a:rPr lang="en-GB" smtClean="0"/>
              <a:t>10/06/2020</a:t>
            </a:fld>
            <a:endParaRPr lang="en-GB"/>
          </a:p>
        </p:txBody>
      </p:sp>
      <p:sp>
        <p:nvSpPr>
          <p:cNvPr id="5" name="Footer Placeholder 4">
            <a:extLst>
              <a:ext uri="{FF2B5EF4-FFF2-40B4-BE49-F238E27FC236}">
                <a16:creationId xmlns:a16="http://schemas.microsoft.com/office/drawing/2014/main" id="{58818F16-515C-453D-A355-27C907DF5F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B6F42F-768D-4EBD-A5C1-94C131301F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9639F-4435-4C8B-937C-1C4E25EFC433}" type="slidenum">
              <a:rPr lang="en-GB" smtClean="0"/>
              <a:t>‹#›</a:t>
            </a:fld>
            <a:endParaRPr lang="en-GB"/>
          </a:p>
        </p:txBody>
      </p:sp>
    </p:spTree>
    <p:extLst>
      <p:ext uri="{BB962C8B-B14F-4D97-AF65-F5344CB8AC3E}">
        <p14:creationId xmlns:p14="http://schemas.microsoft.com/office/powerpoint/2010/main" val="3268600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uk/url?sa=i&amp;url=https%3A%2F%2Fglad888.com%2Fbaby-kids-wooden-learning-geometric-educational-toys-puzzle-children-early-learning-3d-shapes-wood-jigsaw-puzzles%2F&amp;psig=AOvVaw3aHI14IReTJy4Ow04NAtPz&amp;ust=1589276479625000&amp;source=images&amp;cd=vfe&amp;ved=0CAIQjRxqFwoTCJDriLPCq-kCFQAAAAAdAAAAABAE" TargetMode="External"/><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8" Type="http://schemas.openxmlformats.org/officeDocument/2006/relationships/hyperlink" Target="https://www.parentingacrossscotland.org/publications/top-ten-tips/starting-primary-school/" TargetMode="External"/><Relationship Id="rId3" Type="http://schemas.openxmlformats.org/officeDocument/2006/relationships/hyperlink" Target="https://www.topmarks.co.uk/learning-to-count/teddy-numbers" TargetMode="External"/><Relationship Id="rId7" Type="http://schemas.openxmlformats.org/officeDocument/2006/relationships/hyperlink" Target="https://www.bbc.co.uk/bitesize/articles/zks4kmn" TargetMode="External"/><Relationship Id="rId2" Type="http://schemas.openxmlformats.org/officeDocument/2006/relationships/hyperlink" Target="https://www.bbc.co.uk/bitesize/topics/zjkphbk/articles/zd4b382?xtor=CS8-1000-%5bDiscovery_Cards%5d-%5bMulti_Site%5d-%5bSL09%5d-%5bPS_BITESIZE~C~~P_NumberGame%5d" TargetMode="External"/><Relationship Id="rId1" Type="http://schemas.openxmlformats.org/officeDocument/2006/relationships/slideLayout" Target="../slideLayouts/slideLayout2.xml"/><Relationship Id="rId6" Type="http://schemas.openxmlformats.org/officeDocument/2006/relationships/hyperlink" Target="https://education.gov.scot/parentzone/my-child/transitions/starting-school/" TargetMode="External"/><Relationship Id="rId5" Type="http://schemas.openxmlformats.org/officeDocument/2006/relationships/hyperlink" Target="https://www.youtube.com/watch?v=3K-CQrjI0uY" TargetMode="External"/><Relationship Id="rId4" Type="http://schemas.openxmlformats.org/officeDocument/2006/relationships/hyperlink" Target="https://www.topmarks.co.uk/early-years/shape-monsters" TargetMode="External"/><Relationship Id="rId9" Type="http://schemas.openxmlformats.org/officeDocument/2006/relationships/image" Target="../media/image39.jpg"/></Relationships>
</file>

<file path=ppt/slides/_rels/slide3.xml.rels><?xml version="1.0" encoding="UTF-8" standalone="yes"?>
<Relationships xmlns="http://schemas.openxmlformats.org/package/2006/relationships"><Relationship Id="rId3" Type="http://schemas.openxmlformats.org/officeDocument/2006/relationships/hyperlink" Target="https://www.flipsnack.com/goingtoschool1/guide-for-parents-preparing-for-p1-emotion-social-and-person.html" TargetMode="External"/><Relationship Id="rId2" Type="http://schemas.openxmlformats.org/officeDocument/2006/relationships/hyperlink" Target="https://www.flipsnack.com/Goingtoschool/guide-for-parents-preparing-for-p1-learning-at-home-fdu5635jd.html" TargetMode="External"/><Relationship Id="rId1" Type="http://schemas.openxmlformats.org/officeDocument/2006/relationships/slideLayout" Target="../slideLayouts/slideLayout2.xml"/><Relationship Id="rId5" Type="http://schemas.openxmlformats.org/officeDocument/2006/relationships/hyperlink" Target="https://www.flipsnack.com/Goingtoschool/guide-for-parents-preparing-for-p1-starting-school-fhcfb5fmz.html" TargetMode="External"/><Relationship Id="rId4" Type="http://schemas.openxmlformats.org/officeDocument/2006/relationships/hyperlink" Target="https://www.flipsnack.com/goingtoschool1/guide-for-parents-preparing-for-p1-the-world-around-us-fv1p0cpt4.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uk/url?sa=i&amp;url=https%3A%2F%2Fwww.shutterstock.com%2Fsearch%2Fchildren%2Breading%2Bclipart%3Fimage_type%3Dvector&amp;psig=AOvVaw25zoxHDLxvmn92ZHy3MZCi&amp;ust=1589226364027000&amp;source=images&amp;cd=vfe&amp;ved=0CAIQjRxqFwoTCNDP69mHqukCFQAAAAAdAAAAABA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E2D8-C29F-4061-9289-8BC1185B1823}"/>
              </a:ext>
            </a:extLst>
          </p:cNvPr>
          <p:cNvSpPr>
            <a:spLocks noGrp="1"/>
          </p:cNvSpPr>
          <p:nvPr>
            <p:ph type="ctrTitle"/>
          </p:nvPr>
        </p:nvSpPr>
        <p:spPr>
          <a:xfrm>
            <a:off x="3045368" y="2043663"/>
            <a:ext cx="6105194" cy="2031055"/>
          </a:xfrm>
        </p:spPr>
        <p:txBody>
          <a:bodyPr vert="horz" lIns="91440" tIns="45720" rIns="91440" bIns="45720" rtlCol="0">
            <a:normAutofit/>
          </a:bodyPr>
          <a:lstStyle/>
          <a:p>
            <a:r>
              <a:rPr lang="en-US" sz="4000" u="sng" kern="1200" dirty="0">
                <a:solidFill>
                  <a:schemeClr val="tx2"/>
                </a:solidFill>
                <a:latin typeface="+mj-lt"/>
                <a:ea typeface="+mj-ea"/>
                <a:cs typeface="+mj-cs"/>
              </a:rPr>
              <a:t>Early Level Transition </a:t>
            </a:r>
            <a:r>
              <a:rPr lang="en-US" sz="4000" u="sng" dirty="0">
                <a:solidFill>
                  <a:schemeClr val="tx2"/>
                </a:solidFill>
              </a:rPr>
              <a:t>S</a:t>
            </a:r>
            <a:r>
              <a:rPr lang="en-US" sz="4000" u="sng" kern="1200" dirty="0">
                <a:solidFill>
                  <a:schemeClr val="tx2"/>
                </a:solidFill>
                <a:latin typeface="+mj-lt"/>
                <a:ea typeface="+mj-ea"/>
                <a:cs typeface="+mj-cs"/>
              </a:rPr>
              <a:t>upport for Families </a:t>
            </a:r>
          </a:p>
        </p:txBody>
      </p:sp>
      <p:pic>
        <p:nvPicPr>
          <p:cNvPr id="3" name="Picture 2">
            <a:extLst>
              <a:ext uri="{FF2B5EF4-FFF2-40B4-BE49-F238E27FC236}">
                <a16:creationId xmlns:a16="http://schemas.microsoft.com/office/drawing/2014/main" id="{12F07D6A-C553-4BA7-9C51-CC72AC75C5C3}"/>
              </a:ext>
            </a:extLst>
          </p:cNvPr>
          <p:cNvPicPr>
            <a:picLocks noChangeAspect="1"/>
          </p:cNvPicPr>
          <p:nvPr/>
        </p:nvPicPr>
        <p:blipFill>
          <a:blip r:embed="rId2"/>
          <a:stretch>
            <a:fillRect/>
          </a:stretch>
        </p:blipFill>
        <p:spPr>
          <a:xfrm>
            <a:off x="5227723" y="1005949"/>
            <a:ext cx="1347248" cy="1347248"/>
          </a:xfrm>
          <a:prstGeom prst="rect">
            <a:avLst/>
          </a:prstGeom>
        </p:spPr>
      </p:pic>
    </p:spTree>
    <p:extLst>
      <p:ext uri="{BB962C8B-B14F-4D97-AF65-F5344CB8AC3E}">
        <p14:creationId xmlns:p14="http://schemas.microsoft.com/office/powerpoint/2010/main" val="286470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DEB2-9E92-4100-82E2-C267103A7426}"/>
              </a:ext>
            </a:extLst>
          </p:cNvPr>
          <p:cNvSpPr>
            <a:spLocks noGrp="1"/>
          </p:cNvSpPr>
          <p:nvPr>
            <p:ph type="title"/>
          </p:nvPr>
        </p:nvSpPr>
        <p:spPr>
          <a:xfrm>
            <a:off x="907774" y="56035"/>
            <a:ext cx="10058400" cy="563354"/>
          </a:xfrm>
        </p:spPr>
        <p:txBody>
          <a:bodyPr>
            <a:normAutofit/>
          </a:bodyPr>
          <a:lstStyle/>
          <a:p>
            <a:pPr algn="ctr"/>
            <a:r>
              <a:rPr lang="en-GB" sz="3200" b="1" u="sng" dirty="0"/>
              <a:t>Activity ideas for reading  </a:t>
            </a:r>
          </a:p>
        </p:txBody>
      </p:sp>
      <p:sp>
        <p:nvSpPr>
          <p:cNvPr id="3" name="Content Placeholder 2">
            <a:extLst>
              <a:ext uri="{FF2B5EF4-FFF2-40B4-BE49-F238E27FC236}">
                <a16:creationId xmlns:a16="http://schemas.microsoft.com/office/drawing/2014/main" id="{EF0FF44E-908D-404B-BBD8-43B6B530B904}"/>
              </a:ext>
            </a:extLst>
          </p:cNvPr>
          <p:cNvSpPr>
            <a:spLocks noGrp="1"/>
          </p:cNvSpPr>
          <p:nvPr>
            <p:ph sz="half" idx="1"/>
          </p:nvPr>
        </p:nvSpPr>
        <p:spPr>
          <a:xfrm>
            <a:off x="1432829" y="1292432"/>
            <a:ext cx="6173242" cy="4273135"/>
          </a:xfrm>
        </p:spPr>
        <p:txBody>
          <a:bodyPr>
            <a:normAutofit fontScale="92500"/>
          </a:bodyPr>
          <a:lstStyle/>
          <a:p>
            <a:pPr marL="0" indent="0" algn="ctr">
              <a:buNone/>
            </a:pPr>
            <a:r>
              <a:rPr lang="en-GB" sz="2600" dirty="0">
                <a:latin typeface="+mj-lt"/>
              </a:rPr>
              <a:t> </a:t>
            </a:r>
            <a:endParaRPr lang="en-GB" sz="2600" b="1" dirty="0">
              <a:latin typeface="+mj-lt"/>
            </a:endParaRPr>
          </a:p>
          <a:p>
            <a:pPr marL="0" indent="0" algn="ctr">
              <a:buNone/>
            </a:pPr>
            <a:r>
              <a:rPr lang="en-GB" sz="2400" dirty="0">
                <a:latin typeface="+mj-lt"/>
              </a:rPr>
              <a:t>Point out letters and words on familiar items and signs your child may know like McDonalds, Kellogg’s, Asda etc. </a:t>
            </a:r>
          </a:p>
          <a:p>
            <a:pPr marL="0" indent="0" algn="ctr">
              <a:buNone/>
            </a:pPr>
            <a:endParaRPr lang="en-GB" sz="2600" b="1" dirty="0">
              <a:latin typeface="+mj-lt"/>
            </a:endParaRPr>
          </a:p>
          <a:p>
            <a:pPr marL="0" indent="0" algn="ctr">
              <a:buNone/>
            </a:pPr>
            <a:endParaRPr lang="en-GB" sz="2600" b="1" dirty="0"/>
          </a:p>
          <a:p>
            <a:pPr marL="0" indent="0" algn="ctr">
              <a:buNone/>
            </a:pPr>
            <a:r>
              <a:rPr lang="en-GB" sz="2400" dirty="0">
                <a:latin typeface="+mj-lt"/>
              </a:rPr>
              <a:t>Talk about rhyme and words that sound the same at the end e.g. doll – ball, cat- hat, stone – phone etc.</a:t>
            </a:r>
          </a:p>
          <a:p>
            <a:pPr marL="0" indent="0" algn="ctr">
              <a:buNone/>
            </a:pPr>
            <a:r>
              <a:rPr lang="en-GB" sz="2400" dirty="0">
                <a:latin typeface="+mj-lt"/>
              </a:rPr>
              <a:t>Put out 3 objects, 2 that rhyme and one that doesn’t and ask you child if they can hear the rhyming words, match them with the objects. </a:t>
            </a:r>
          </a:p>
        </p:txBody>
      </p:sp>
      <p:pic>
        <p:nvPicPr>
          <p:cNvPr id="6" name="Content Placeholder 5" descr="A close up of a toy&#10;&#10;Description automatically generated">
            <a:extLst>
              <a:ext uri="{FF2B5EF4-FFF2-40B4-BE49-F238E27FC236}">
                <a16:creationId xmlns:a16="http://schemas.microsoft.com/office/drawing/2014/main" id="{45CCA1C2-97CC-457C-97BC-AECCC8445FEB}"/>
              </a:ext>
            </a:extLst>
          </p:cNvPr>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58007" y="1360862"/>
            <a:ext cx="1240941" cy="1014199"/>
          </a:xfrm>
        </p:spPr>
      </p:pic>
      <p:pic>
        <p:nvPicPr>
          <p:cNvPr id="9" name="Content Placeholder 5" descr="A close up of a toy&#10;&#10;Description automatically generated">
            <a:extLst>
              <a:ext uri="{FF2B5EF4-FFF2-40B4-BE49-F238E27FC236}">
                <a16:creationId xmlns:a16="http://schemas.microsoft.com/office/drawing/2014/main" id="{D452829D-7037-46E8-88D2-9D5C2E39F51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007" y="3699169"/>
            <a:ext cx="1240941" cy="1014199"/>
          </a:xfrm>
          <a:prstGeom prst="rect">
            <a:avLst/>
          </a:prstGeom>
        </p:spPr>
      </p:pic>
      <p:pic>
        <p:nvPicPr>
          <p:cNvPr id="8" name="Picture 7" descr="http://cfile25.uf.tistory.com/image/12681A4B4F10DD670C777E">
            <a:extLst>
              <a:ext uri="{FF2B5EF4-FFF2-40B4-BE49-F238E27FC236}">
                <a16:creationId xmlns:a16="http://schemas.microsoft.com/office/drawing/2014/main" id="{F731834B-8CF5-4F1A-890E-CEE4EF374563}"/>
              </a:ext>
            </a:extLst>
          </p:cNvPr>
          <p:cNvPicPr/>
          <p:nvPr/>
        </p:nvPicPr>
        <p:blipFill rotWithShape="1">
          <a:blip r:embed="rId3">
            <a:extLst>
              <a:ext uri="{28A0092B-C50C-407E-A947-70E740481C1C}">
                <a14:useLocalDpi xmlns:a14="http://schemas.microsoft.com/office/drawing/2010/main" val="0"/>
              </a:ext>
            </a:extLst>
          </a:blip>
          <a:srcRect l="2522" r="2523" b="16536"/>
          <a:stretch/>
        </p:blipFill>
        <p:spPr bwMode="auto">
          <a:xfrm>
            <a:off x="8314006" y="173009"/>
            <a:ext cx="3514899" cy="3389903"/>
          </a:xfrm>
          <a:prstGeom prst="rect">
            <a:avLst/>
          </a:prstGeom>
          <a:noFill/>
          <a:ln>
            <a:noFill/>
          </a:ln>
        </p:spPr>
      </p:pic>
      <p:pic>
        <p:nvPicPr>
          <p:cNvPr id="5" name="Picture 4" descr="A picture containing room&#10;&#10;Description automatically generated">
            <a:extLst>
              <a:ext uri="{FF2B5EF4-FFF2-40B4-BE49-F238E27FC236}">
                <a16:creationId xmlns:a16="http://schemas.microsoft.com/office/drawing/2014/main" id="{18001486-AE41-4AA9-A659-7DD669D71D01}"/>
              </a:ext>
            </a:extLst>
          </p:cNvPr>
          <p:cNvPicPr>
            <a:picLocks noChangeAspect="1"/>
          </p:cNvPicPr>
          <p:nvPr/>
        </p:nvPicPr>
        <p:blipFill rotWithShape="1">
          <a:blip r:embed="rId4">
            <a:extLst>
              <a:ext uri="{28A0092B-C50C-407E-A947-70E740481C1C}">
                <a14:useLocalDpi xmlns:a14="http://schemas.microsoft.com/office/drawing/2010/main" val="0"/>
              </a:ext>
            </a:extLst>
          </a:blip>
          <a:srcRect l="4823" t="3340" r="4618" b="3528"/>
          <a:stretch/>
        </p:blipFill>
        <p:spPr>
          <a:xfrm>
            <a:off x="8008420" y="3784266"/>
            <a:ext cx="3472753" cy="2518117"/>
          </a:xfrm>
          <a:prstGeom prst="rect">
            <a:avLst/>
          </a:prstGeom>
        </p:spPr>
      </p:pic>
    </p:spTree>
    <p:extLst>
      <p:ext uri="{BB962C8B-B14F-4D97-AF65-F5344CB8AC3E}">
        <p14:creationId xmlns:p14="http://schemas.microsoft.com/office/powerpoint/2010/main" val="1396704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F373B-B5F1-45F3-9829-4881D15007C8}"/>
              </a:ext>
            </a:extLst>
          </p:cNvPr>
          <p:cNvSpPr>
            <a:spLocks noGrp="1"/>
          </p:cNvSpPr>
          <p:nvPr>
            <p:ph type="title"/>
          </p:nvPr>
        </p:nvSpPr>
        <p:spPr>
          <a:xfrm>
            <a:off x="3369365" y="20913"/>
            <a:ext cx="10515600" cy="1325563"/>
          </a:xfrm>
        </p:spPr>
        <p:txBody>
          <a:bodyPr>
            <a:normAutofit/>
          </a:bodyPr>
          <a:lstStyle/>
          <a:p>
            <a:r>
              <a:rPr lang="en-GB" sz="5400" u="sng" dirty="0"/>
              <a:t>Early writing skills </a:t>
            </a:r>
          </a:p>
        </p:txBody>
      </p:sp>
      <p:pic>
        <p:nvPicPr>
          <p:cNvPr id="6" name="Content Placeholder 5" descr="A drawing of a person&#10;&#10;Description automatically generated">
            <a:extLst>
              <a:ext uri="{FF2B5EF4-FFF2-40B4-BE49-F238E27FC236}">
                <a16:creationId xmlns:a16="http://schemas.microsoft.com/office/drawing/2014/main" id="{AFBAA323-61DD-42E8-9EE5-B89C7DB2115B}"/>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4502" t="8277" r="15724" b="7243"/>
          <a:stretch/>
        </p:blipFill>
        <p:spPr>
          <a:xfrm>
            <a:off x="3369365" y="1032810"/>
            <a:ext cx="5212438" cy="1908069"/>
          </a:xfrm>
        </p:spPr>
      </p:pic>
      <p:sp>
        <p:nvSpPr>
          <p:cNvPr id="7" name="TextBox 6">
            <a:extLst>
              <a:ext uri="{FF2B5EF4-FFF2-40B4-BE49-F238E27FC236}">
                <a16:creationId xmlns:a16="http://schemas.microsoft.com/office/drawing/2014/main" id="{1A111E3D-C2FF-4CE8-A7F6-F3B91C2848F4}"/>
              </a:ext>
            </a:extLst>
          </p:cNvPr>
          <p:cNvSpPr txBox="1"/>
          <p:nvPr/>
        </p:nvSpPr>
        <p:spPr>
          <a:xfrm>
            <a:off x="2685173" y="2965452"/>
            <a:ext cx="6358814" cy="3108543"/>
          </a:xfrm>
          <a:prstGeom prst="rect">
            <a:avLst/>
          </a:prstGeom>
          <a:noFill/>
        </p:spPr>
        <p:txBody>
          <a:bodyPr wrap="square" rtlCol="0">
            <a:spAutoFit/>
          </a:bodyPr>
          <a:lstStyle/>
          <a:p>
            <a:pPr algn="ctr"/>
            <a:endParaRPr lang="en-GB" sz="2800" dirty="0">
              <a:latin typeface="+mj-lt"/>
            </a:endParaRPr>
          </a:p>
          <a:p>
            <a:pPr algn="ctr"/>
            <a:r>
              <a:rPr lang="en-GB" sz="2800" dirty="0">
                <a:latin typeface="+mj-lt"/>
              </a:rPr>
              <a:t>Always allow your child to go at their own pace and praise them for trying hard. </a:t>
            </a:r>
          </a:p>
          <a:p>
            <a:pPr algn="ctr"/>
            <a:r>
              <a:rPr lang="en-GB" sz="2800" dirty="0">
                <a:latin typeface="+mj-lt"/>
              </a:rPr>
              <a:t>Talking and reading as much as possible will support your child’s writing skills. </a:t>
            </a:r>
          </a:p>
          <a:p>
            <a:pPr algn="ctr"/>
            <a:r>
              <a:rPr lang="en-GB" sz="2800" dirty="0">
                <a:latin typeface="+mj-lt"/>
              </a:rPr>
              <a:t>The more often children draw, the more confident they will become. </a:t>
            </a:r>
            <a:endParaRPr lang="en-GB" dirty="0"/>
          </a:p>
        </p:txBody>
      </p:sp>
    </p:spTree>
    <p:extLst>
      <p:ext uri="{BB962C8B-B14F-4D97-AF65-F5344CB8AC3E}">
        <p14:creationId xmlns:p14="http://schemas.microsoft.com/office/powerpoint/2010/main" val="1556922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E13B8B-0EF7-42B9-9DFC-863B72067F56}"/>
              </a:ext>
            </a:extLst>
          </p:cNvPr>
          <p:cNvSpPr txBox="1">
            <a:spLocks/>
          </p:cNvSpPr>
          <p:nvPr/>
        </p:nvSpPr>
        <p:spPr>
          <a:xfrm>
            <a:off x="6374295" y="909531"/>
            <a:ext cx="5300868" cy="6281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mj-lt"/>
              </a:rPr>
              <a:t> Have lots of little objects to explore, this helps develop little muscles…buttons, pegs… are perfect</a:t>
            </a:r>
          </a:p>
          <a:p>
            <a:pPr algn="ctr"/>
            <a:r>
              <a:rPr lang="en-GB" sz="2000" dirty="0">
                <a:latin typeface="+mj-lt"/>
              </a:rPr>
              <a:t>Big movements with their arms and shoulders will help their pencil control as they write…try catch, yoga poses or skipping ropes</a:t>
            </a:r>
          </a:p>
          <a:p>
            <a:pPr algn="ctr"/>
            <a:r>
              <a:rPr lang="en-GB" sz="2000" dirty="0">
                <a:latin typeface="+mj-lt"/>
              </a:rPr>
              <a:t>When your child is interested in writing show them their name and let them try to copy it</a:t>
            </a:r>
          </a:p>
          <a:p>
            <a:pPr algn="ctr"/>
            <a:r>
              <a:rPr lang="en-GB" sz="2000" dirty="0">
                <a:latin typeface="+mj-lt"/>
              </a:rPr>
              <a:t>Talk about the sounds of the letters at the start of their name and in other words. Slow down your speech i.e. c-</a:t>
            </a:r>
            <a:r>
              <a:rPr lang="en-GB" sz="2000" dirty="0" err="1">
                <a:latin typeface="+mj-lt"/>
              </a:rPr>
              <a:t>aaa</a:t>
            </a:r>
            <a:r>
              <a:rPr lang="en-GB" sz="2000" dirty="0">
                <a:latin typeface="+mj-lt"/>
              </a:rPr>
              <a:t>-t </a:t>
            </a:r>
          </a:p>
          <a:p>
            <a:pPr algn="ctr"/>
            <a:r>
              <a:rPr lang="en-GB" sz="2000" dirty="0">
                <a:latin typeface="+mj-lt"/>
              </a:rPr>
              <a:t>When starting Primary 1 children will learn lowercase letters first. It would be helpful to show them these letters when practicing writing</a:t>
            </a:r>
          </a:p>
          <a:p>
            <a:pPr algn="ctr"/>
            <a:r>
              <a:rPr lang="en-GB" sz="2000" dirty="0">
                <a:latin typeface="+mj-lt"/>
              </a:rPr>
              <a:t> Children learn through copying. Let them see you writing things like shopping lists and cards  </a:t>
            </a:r>
            <a:endParaRPr lang="en-GB" sz="2000" dirty="0"/>
          </a:p>
        </p:txBody>
      </p:sp>
      <p:sp>
        <p:nvSpPr>
          <p:cNvPr id="6" name="TextBox 5">
            <a:extLst>
              <a:ext uri="{FF2B5EF4-FFF2-40B4-BE49-F238E27FC236}">
                <a16:creationId xmlns:a16="http://schemas.microsoft.com/office/drawing/2014/main" id="{99778FB0-5C76-4611-944F-AD805138525A}"/>
              </a:ext>
            </a:extLst>
          </p:cNvPr>
          <p:cNvSpPr txBox="1"/>
          <p:nvPr/>
        </p:nvSpPr>
        <p:spPr>
          <a:xfrm>
            <a:off x="1431865" y="0"/>
            <a:ext cx="5300868" cy="769441"/>
          </a:xfrm>
          <a:prstGeom prst="rect">
            <a:avLst/>
          </a:prstGeom>
          <a:noFill/>
        </p:spPr>
        <p:txBody>
          <a:bodyPr wrap="square" rtlCol="0">
            <a:spAutoFit/>
          </a:bodyPr>
          <a:lstStyle/>
          <a:p>
            <a:r>
              <a:rPr lang="en-GB" sz="4400" u="sng" dirty="0">
                <a:latin typeface="+mj-lt"/>
              </a:rPr>
              <a:t>Top tips for writing </a:t>
            </a:r>
          </a:p>
        </p:txBody>
      </p:sp>
      <p:pic>
        <p:nvPicPr>
          <p:cNvPr id="8" name="Picture 7" descr="A picture containing drawing&#10;&#10;Description automatically generated">
            <a:extLst>
              <a:ext uri="{FF2B5EF4-FFF2-40B4-BE49-F238E27FC236}">
                <a16:creationId xmlns:a16="http://schemas.microsoft.com/office/drawing/2014/main" id="{CA4F6818-7916-436B-B5FE-9EA5A7B53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50" y="1106768"/>
            <a:ext cx="5804450" cy="2322232"/>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2FFAB003-5E29-4351-8AE8-9E9C42FA8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380" y="3717234"/>
            <a:ext cx="3858789" cy="3063010"/>
          </a:xfrm>
          <a:prstGeom prst="rect">
            <a:avLst/>
          </a:prstGeom>
        </p:spPr>
      </p:pic>
    </p:spTree>
    <p:extLst>
      <p:ext uri="{BB962C8B-B14F-4D97-AF65-F5344CB8AC3E}">
        <p14:creationId xmlns:p14="http://schemas.microsoft.com/office/powerpoint/2010/main" val="2248334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DEB2-9E92-4100-82E2-C267103A7426}"/>
              </a:ext>
            </a:extLst>
          </p:cNvPr>
          <p:cNvSpPr>
            <a:spLocks noGrp="1"/>
          </p:cNvSpPr>
          <p:nvPr>
            <p:ph type="title"/>
          </p:nvPr>
        </p:nvSpPr>
        <p:spPr>
          <a:xfrm>
            <a:off x="907774" y="56035"/>
            <a:ext cx="10058400" cy="563354"/>
          </a:xfrm>
        </p:spPr>
        <p:txBody>
          <a:bodyPr>
            <a:normAutofit/>
          </a:bodyPr>
          <a:lstStyle/>
          <a:p>
            <a:pPr algn="ctr"/>
            <a:r>
              <a:rPr lang="en-GB" sz="3200" u="sng" dirty="0"/>
              <a:t>Funky finger ideas</a:t>
            </a:r>
          </a:p>
        </p:txBody>
      </p:sp>
      <p:pic>
        <p:nvPicPr>
          <p:cNvPr id="6" name="Content Placeholder 5" descr="A close up of a toy&#10;&#10;Description automatically generated">
            <a:extLst>
              <a:ext uri="{FF2B5EF4-FFF2-40B4-BE49-F238E27FC236}">
                <a16:creationId xmlns:a16="http://schemas.microsoft.com/office/drawing/2014/main" id="{45CCA1C2-97CC-457C-97BC-AECCC8445FEB}"/>
              </a:ext>
            </a:extLst>
          </p:cNvPr>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320445" y="1076261"/>
            <a:ext cx="1015419" cy="829884"/>
          </a:xfrm>
        </p:spPr>
      </p:pic>
      <p:pic>
        <p:nvPicPr>
          <p:cNvPr id="10" name="Content Placeholder 5" descr="A close up of a toy&#10;&#10;Description automatically generated">
            <a:extLst>
              <a:ext uri="{FF2B5EF4-FFF2-40B4-BE49-F238E27FC236}">
                <a16:creationId xmlns:a16="http://schemas.microsoft.com/office/drawing/2014/main" id="{5AECBE57-7805-49E9-81B3-ED28E4E3840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0446" y="2086045"/>
            <a:ext cx="1015419" cy="829884"/>
          </a:xfrm>
          <a:prstGeom prst="rect">
            <a:avLst/>
          </a:prstGeom>
        </p:spPr>
      </p:pic>
      <p:pic>
        <p:nvPicPr>
          <p:cNvPr id="11" name="Content Placeholder 5" descr="A close up of a toy&#10;&#10;Description automatically generated">
            <a:extLst>
              <a:ext uri="{FF2B5EF4-FFF2-40B4-BE49-F238E27FC236}">
                <a16:creationId xmlns:a16="http://schemas.microsoft.com/office/drawing/2014/main" id="{E47D2889-01A7-4339-A448-9D60F131E58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3529" y="3097205"/>
            <a:ext cx="1015419" cy="829884"/>
          </a:xfrm>
          <a:prstGeom prst="rect">
            <a:avLst/>
          </a:prstGeom>
        </p:spPr>
      </p:pic>
      <p:pic>
        <p:nvPicPr>
          <p:cNvPr id="12" name="Content Placeholder 5" descr="A close up of a toy&#10;&#10;Description automatically generated">
            <a:extLst>
              <a:ext uri="{FF2B5EF4-FFF2-40B4-BE49-F238E27FC236}">
                <a16:creationId xmlns:a16="http://schemas.microsoft.com/office/drawing/2014/main" id="{E202B99A-C175-4621-83F3-E49A813D419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3529" y="4056932"/>
            <a:ext cx="1015419" cy="829884"/>
          </a:xfrm>
          <a:prstGeom prst="rect">
            <a:avLst/>
          </a:prstGeom>
        </p:spPr>
      </p:pic>
      <p:pic>
        <p:nvPicPr>
          <p:cNvPr id="13" name="Content Placeholder 5" descr="A close up of a toy&#10;&#10;Description automatically generated">
            <a:extLst>
              <a:ext uri="{FF2B5EF4-FFF2-40B4-BE49-F238E27FC236}">
                <a16:creationId xmlns:a16="http://schemas.microsoft.com/office/drawing/2014/main" id="{A56A6946-0084-4807-838A-A4DF446728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6968" y="5169655"/>
            <a:ext cx="1015419" cy="829884"/>
          </a:xfrm>
          <a:prstGeom prst="rect">
            <a:avLst/>
          </a:prstGeom>
        </p:spPr>
      </p:pic>
      <p:pic>
        <p:nvPicPr>
          <p:cNvPr id="15" name="Picture 14">
            <a:extLst>
              <a:ext uri="{FF2B5EF4-FFF2-40B4-BE49-F238E27FC236}">
                <a16:creationId xmlns:a16="http://schemas.microsoft.com/office/drawing/2014/main" id="{A552277B-9581-4AF2-9D7A-C7959EE4EE60}"/>
              </a:ext>
            </a:extLst>
          </p:cNvPr>
          <p:cNvPicPr>
            <a:picLocks noChangeAspect="1"/>
          </p:cNvPicPr>
          <p:nvPr/>
        </p:nvPicPr>
        <p:blipFill rotWithShape="1">
          <a:blip r:embed="rId3">
            <a:extLst>
              <a:ext uri="{28A0092B-C50C-407E-A947-70E740481C1C}">
                <a14:useLocalDpi xmlns:a14="http://schemas.microsoft.com/office/drawing/2010/main" val="0"/>
              </a:ext>
            </a:extLst>
          </a:blip>
          <a:srcRect l="3959" t="5753" r="4612" b="15524"/>
          <a:stretch/>
        </p:blipFill>
        <p:spPr>
          <a:xfrm rot="16200000">
            <a:off x="8953975" y="776505"/>
            <a:ext cx="3548702" cy="2365859"/>
          </a:xfrm>
          <a:prstGeom prst="rect">
            <a:avLst/>
          </a:prstGeom>
        </p:spPr>
      </p:pic>
      <p:pic>
        <p:nvPicPr>
          <p:cNvPr id="19" name="Picture 18" descr="A picture containing woman&#10;&#10;Description automatically generated">
            <a:extLst>
              <a:ext uri="{FF2B5EF4-FFF2-40B4-BE49-F238E27FC236}">
                <a16:creationId xmlns:a16="http://schemas.microsoft.com/office/drawing/2014/main" id="{5A8C87BF-89D2-4265-9E92-3162B9E461CB}"/>
              </a:ext>
            </a:extLst>
          </p:cNvPr>
          <p:cNvPicPr>
            <a:picLocks noChangeAspect="1"/>
          </p:cNvPicPr>
          <p:nvPr/>
        </p:nvPicPr>
        <p:blipFill rotWithShape="1">
          <a:blip r:embed="rId4">
            <a:extLst>
              <a:ext uri="{28A0092B-C50C-407E-A947-70E740481C1C}">
                <a14:useLocalDpi xmlns:a14="http://schemas.microsoft.com/office/drawing/2010/main" val="0"/>
              </a:ext>
            </a:extLst>
          </a:blip>
          <a:srcRect l="8858" t="11714" r="8476" b="8750"/>
          <a:stretch/>
        </p:blipFill>
        <p:spPr>
          <a:xfrm>
            <a:off x="9471918" y="4574376"/>
            <a:ext cx="2726156" cy="1919189"/>
          </a:xfrm>
          <a:prstGeom prst="rect">
            <a:avLst/>
          </a:prstGeom>
        </p:spPr>
      </p:pic>
      <p:sp>
        <p:nvSpPr>
          <p:cNvPr id="4" name="TextBox 3">
            <a:extLst>
              <a:ext uri="{FF2B5EF4-FFF2-40B4-BE49-F238E27FC236}">
                <a16:creationId xmlns:a16="http://schemas.microsoft.com/office/drawing/2014/main" id="{0E49A31E-A90C-4F9D-873B-0C9FF4208BD8}"/>
              </a:ext>
            </a:extLst>
          </p:cNvPr>
          <p:cNvSpPr txBox="1"/>
          <p:nvPr/>
        </p:nvSpPr>
        <p:spPr>
          <a:xfrm>
            <a:off x="860398" y="1625208"/>
            <a:ext cx="8611520" cy="584775"/>
          </a:xfrm>
          <a:prstGeom prst="rect">
            <a:avLst/>
          </a:prstGeom>
          <a:noFill/>
        </p:spPr>
        <p:txBody>
          <a:bodyPr wrap="square" rtlCol="0">
            <a:spAutoFit/>
          </a:bodyPr>
          <a:lstStyle/>
          <a:p>
            <a:pPr lvl="0"/>
            <a:endParaRPr lang="en-GB" sz="1400" b="1" dirty="0"/>
          </a:p>
          <a:p>
            <a:endParaRPr lang="en-GB" dirty="0"/>
          </a:p>
        </p:txBody>
      </p:sp>
      <p:sp>
        <p:nvSpPr>
          <p:cNvPr id="8" name="Rectangle 7">
            <a:extLst>
              <a:ext uri="{FF2B5EF4-FFF2-40B4-BE49-F238E27FC236}">
                <a16:creationId xmlns:a16="http://schemas.microsoft.com/office/drawing/2014/main" id="{F44C583E-2E10-4889-A1A3-42FFE77CA63D}"/>
              </a:ext>
            </a:extLst>
          </p:cNvPr>
          <p:cNvSpPr/>
          <p:nvPr/>
        </p:nvSpPr>
        <p:spPr>
          <a:xfrm>
            <a:off x="1158381" y="1040606"/>
            <a:ext cx="8527583" cy="5632311"/>
          </a:xfrm>
          <a:prstGeom prst="rect">
            <a:avLst/>
          </a:prstGeom>
        </p:spPr>
        <p:txBody>
          <a:bodyPr wrap="square">
            <a:spAutoFit/>
          </a:bodyPr>
          <a:lstStyle/>
          <a:p>
            <a:pPr algn="ctr"/>
            <a:r>
              <a:rPr lang="en-AU" sz="2400" dirty="0">
                <a:latin typeface="+mj-lt"/>
              </a:rPr>
              <a:t>Roll playdough with hands or a rolling pin, roll into</a:t>
            </a:r>
            <a:r>
              <a:rPr lang="en-GB" sz="2400" dirty="0">
                <a:latin typeface="+mj-lt"/>
              </a:rPr>
              <a:t> long "snakes" then use those to form letters. </a:t>
            </a:r>
          </a:p>
          <a:p>
            <a:pPr algn="ctr"/>
            <a:endParaRPr lang="en-GB" sz="2400" dirty="0">
              <a:latin typeface="+mj-lt"/>
            </a:endParaRPr>
          </a:p>
          <a:p>
            <a:pPr lvl="0" algn="ctr"/>
            <a:r>
              <a:rPr lang="en-AU" sz="2400" dirty="0">
                <a:latin typeface="+mj-lt"/>
              </a:rPr>
              <a:t>Scissor activities could involve cutting out letters, shapes numbers from papers or magazines. </a:t>
            </a:r>
          </a:p>
          <a:p>
            <a:pPr lvl="0" algn="ctr"/>
            <a:endParaRPr lang="en-AU" sz="2400" b="1" dirty="0">
              <a:latin typeface="+mj-lt"/>
            </a:endParaRPr>
          </a:p>
          <a:p>
            <a:pPr lvl="0" algn="ctr"/>
            <a:r>
              <a:rPr lang="en-AU" sz="2400" dirty="0">
                <a:latin typeface="+mj-lt"/>
              </a:rPr>
              <a:t>Tongs or tweezers to pick up small, difficult objects.</a:t>
            </a:r>
          </a:p>
          <a:p>
            <a:pPr lvl="0" algn="ctr"/>
            <a:endParaRPr lang="en-AU" sz="2400" dirty="0">
              <a:latin typeface="+mj-lt"/>
            </a:endParaRPr>
          </a:p>
          <a:p>
            <a:pPr algn="ctr"/>
            <a:r>
              <a:rPr lang="en-AU" sz="2400" dirty="0">
                <a:latin typeface="+mj-lt"/>
              </a:rPr>
              <a:t>Practice specific finger movements such as Incy </a:t>
            </a:r>
            <a:r>
              <a:rPr lang="en-AU" sz="2400" dirty="0" err="1">
                <a:latin typeface="+mj-lt"/>
              </a:rPr>
              <a:t>Wincy</a:t>
            </a:r>
            <a:r>
              <a:rPr lang="en-AU" sz="2400" dirty="0">
                <a:latin typeface="+mj-lt"/>
              </a:rPr>
              <a:t> Spider. "Baby Shark”, action can help children remember how to grasp their pencil. </a:t>
            </a:r>
          </a:p>
          <a:p>
            <a:pPr algn="ctr"/>
            <a:endParaRPr lang="en-AU" sz="2400" dirty="0">
              <a:latin typeface="+mj-lt"/>
            </a:endParaRPr>
          </a:p>
          <a:p>
            <a:pPr algn="ctr"/>
            <a:r>
              <a:rPr lang="en-AU" sz="2400" dirty="0">
                <a:latin typeface="+mj-lt"/>
              </a:rPr>
              <a:t>Make letters using cardboard, punch holes around them and let your child lace in and out using different sizes of lace, thread, rope etc.</a:t>
            </a:r>
            <a:endParaRPr lang="en-GB" sz="2400" dirty="0">
              <a:latin typeface="+mj-lt"/>
            </a:endParaRPr>
          </a:p>
        </p:txBody>
      </p:sp>
    </p:spTree>
    <p:extLst>
      <p:ext uri="{BB962C8B-B14F-4D97-AF65-F5344CB8AC3E}">
        <p14:creationId xmlns:p14="http://schemas.microsoft.com/office/powerpoint/2010/main" val="26629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332"/>
            <a:ext cx="10515600" cy="1325563"/>
          </a:xfrm>
        </p:spPr>
        <p:txBody>
          <a:bodyPr/>
          <a:lstStyle/>
          <a:p>
            <a:r>
              <a:rPr lang="en-GB" u="sng" dirty="0"/>
              <a:t>Encouraging writing through pretend play-</a:t>
            </a:r>
          </a:p>
        </p:txBody>
      </p:sp>
      <p:pic>
        <p:nvPicPr>
          <p:cNvPr id="9" name="Picture 8" descr="A picture containing person, young, little, child&#10;&#10;Description automatically generated">
            <a:extLst>
              <a:ext uri="{FF2B5EF4-FFF2-40B4-BE49-F238E27FC236}">
                <a16:creationId xmlns:a16="http://schemas.microsoft.com/office/drawing/2014/main" id="{6FC53629-1804-460E-A997-C61AA97C837A}"/>
              </a:ext>
            </a:extLst>
          </p:cNvPr>
          <p:cNvPicPr>
            <a:picLocks noChangeAspect="1"/>
          </p:cNvPicPr>
          <p:nvPr/>
        </p:nvPicPr>
        <p:blipFill rotWithShape="1">
          <a:blip r:embed="rId2">
            <a:extLst>
              <a:ext uri="{28A0092B-C50C-407E-A947-70E740481C1C}">
                <a14:useLocalDpi xmlns:a14="http://schemas.microsoft.com/office/drawing/2010/main" val="0"/>
              </a:ext>
            </a:extLst>
          </a:blip>
          <a:srcRect l="11531" t="14553" r="36952" b="18946"/>
          <a:stretch/>
        </p:blipFill>
        <p:spPr>
          <a:xfrm>
            <a:off x="1858297" y="933612"/>
            <a:ext cx="3420241" cy="3844865"/>
          </a:xfrm>
          <a:prstGeom prst="rect">
            <a:avLst/>
          </a:prstGeom>
          <a:ln>
            <a:noFill/>
          </a:ln>
          <a:effectLst>
            <a:softEdge rad="112500"/>
          </a:effectLst>
        </p:spPr>
      </p:pic>
      <p:pic>
        <p:nvPicPr>
          <p:cNvPr id="11" name="Picture 10" descr="A picture containing indoor, sitting, red, small&#10;&#10;Description automatically generated">
            <a:extLst>
              <a:ext uri="{FF2B5EF4-FFF2-40B4-BE49-F238E27FC236}">
                <a16:creationId xmlns:a16="http://schemas.microsoft.com/office/drawing/2014/main" id="{64D9514B-96B5-44B4-9C2B-84B3B62559D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5174" t="15590" r="15629" b="11384"/>
          <a:stretch/>
        </p:blipFill>
        <p:spPr>
          <a:xfrm>
            <a:off x="24657" y="3058885"/>
            <a:ext cx="2699932" cy="3799115"/>
          </a:xfrm>
          <a:prstGeom prst="rect">
            <a:avLst/>
          </a:prstGeom>
          <a:ln>
            <a:noFill/>
          </a:ln>
          <a:effectLst>
            <a:softEdge rad="112500"/>
          </a:effectLst>
        </p:spPr>
      </p:pic>
      <p:sp>
        <p:nvSpPr>
          <p:cNvPr id="4" name="TextBox 3">
            <a:extLst>
              <a:ext uri="{FF2B5EF4-FFF2-40B4-BE49-F238E27FC236}">
                <a16:creationId xmlns:a16="http://schemas.microsoft.com/office/drawing/2014/main" id="{0AEDB8C8-C1D9-4E5C-A92E-71B2031F7D5E}"/>
              </a:ext>
            </a:extLst>
          </p:cNvPr>
          <p:cNvSpPr txBox="1"/>
          <p:nvPr/>
        </p:nvSpPr>
        <p:spPr>
          <a:xfrm>
            <a:off x="5361813" y="933612"/>
            <a:ext cx="6805530" cy="5539978"/>
          </a:xfrm>
          <a:prstGeom prst="rect">
            <a:avLst/>
          </a:prstGeom>
          <a:noFill/>
        </p:spPr>
        <p:txBody>
          <a:bodyPr wrap="square" rtlCol="0">
            <a:spAutoFit/>
          </a:bodyPr>
          <a:lstStyle/>
          <a:p>
            <a:r>
              <a:rPr lang="en-GB" sz="2400" b="1" dirty="0">
                <a:latin typeface="+mj-lt"/>
              </a:rPr>
              <a:t>Shopping lists - </a:t>
            </a:r>
            <a:r>
              <a:rPr lang="en-GB" sz="2400" dirty="0">
                <a:latin typeface="+mj-lt"/>
              </a:rPr>
              <a:t>Name  items you need out loud, let your child watch as you write it down. Encourage them to write/ draw their lists. Say each sound slowly e.g. m-</a:t>
            </a:r>
            <a:r>
              <a:rPr lang="en-GB" sz="2400" dirty="0" err="1">
                <a:latin typeface="+mj-lt"/>
              </a:rPr>
              <a:t>i</a:t>
            </a:r>
            <a:r>
              <a:rPr lang="en-GB" sz="2400" dirty="0">
                <a:latin typeface="+mj-lt"/>
              </a:rPr>
              <a:t>-l-k.</a:t>
            </a:r>
          </a:p>
          <a:p>
            <a:endParaRPr lang="en-GB" sz="2400" dirty="0">
              <a:latin typeface="+mj-lt"/>
            </a:endParaRPr>
          </a:p>
          <a:p>
            <a:r>
              <a:rPr lang="en-GB" sz="2400" b="1" dirty="0">
                <a:latin typeface="+mj-lt"/>
              </a:rPr>
              <a:t>Post Office -</a:t>
            </a:r>
            <a:r>
              <a:rPr lang="en-GB" sz="2400" dirty="0">
                <a:latin typeface="+mj-lt"/>
              </a:rPr>
              <a:t> Make a post box, use a variety of spare or old envelopes, paper etc. let your child write a card or letter to someone, then post it.</a:t>
            </a:r>
          </a:p>
          <a:p>
            <a:endParaRPr lang="en-GB" sz="2400" dirty="0">
              <a:latin typeface="+mj-lt"/>
            </a:endParaRPr>
          </a:p>
          <a:p>
            <a:r>
              <a:rPr lang="en-GB" sz="2400" b="1" dirty="0">
                <a:latin typeface="+mj-lt"/>
              </a:rPr>
              <a:t>Café -</a:t>
            </a:r>
            <a:r>
              <a:rPr lang="en-GB" sz="2400" dirty="0">
                <a:latin typeface="+mj-lt"/>
              </a:rPr>
              <a:t>  Gather several pieces of paper to make a pad to take orders.</a:t>
            </a:r>
          </a:p>
          <a:p>
            <a:endParaRPr lang="en-GB" sz="2400" dirty="0">
              <a:latin typeface="+mj-lt"/>
            </a:endParaRPr>
          </a:p>
          <a:p>
            <a:r>
              <a:rPr lang="en-GB" sz="2400" b="1" dirty="0">
                <a:latin typeface="+mj-lt"/>
              </a:rPr>
              <a:t>Signs</a:t>
            </a:r>
            <a:r>
              <a:rPr lang="en-GB" sz="2400" dirty="0">
                <a:latin typeface="+mj-lt"/>
              </a:rPr>
              <a:t> - Make signs or posters for something your child is interest in.</a:t>
            </a:r>
          </a:p>
          <a:p>
            <a:endParaRPr lang="en-GB" dirty="0"/>
          </a:p>
        </p:txBody>
      </p:sp>
    </p:spTree>
    <p:extLst>
      <p:ext uri="{BB962C8B-B14F-4D97-AF65-F5344CB8AC3E}">
        <p14:creationId xmlns:p14="http://schemas.microsoft.com/office/powerpoint/2010/main" val="40732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7AED2-C02B-44C2-BFF9-37110446BD41}"/>
              </a:ext>
            </a:extLst>
          </p:cNvPr>
          <p:cNvSpPr>
            <a:spLocks noGrp="1"/>
          </p:cNvSpPr>
          <p:nvPr>
            <p:ph type="ctrTitle"/>
          </p:nvPr>
        </p:nvSpPr>
        <p:spPr>
          <a:xfrm>
            <a:off x="3161572" y="4309255"/>
            <a:ext cx="5250167" cy="1264762"/>
          </a:xfrm>
          <a:solidFill>
            <a:srgbClr val="FFFFFF"/>
          </a:solidFill>
          <a:ln w="38100">
            <a:solidFill>
              <a:schemeClr val="bg1"/>
            </a:solidFill>
            <a:miter lim="800000"/>
          </a:ln>
        </p:spPr>
        <p:txBody>
          <a:bodyPr anchor="ctr">
            <a:noAutofit/>
          </a:bodyPr>
          <a:lstStyle/>
          <a:p>
            <a:r>
              <a:rPr lang="en-GB" sz="2800" dirty="0"/>
              <a:t>Numbers are something your child has explored as they have grown and something that they will continue to learn about as they start Primary 1. We have gathered some top tips to help your little one develop their “number sense”. </a:t>
            </a:r>
            <a:br>
              <a:rPr lang="en-GB" sz="1800" dirty="0"/>
            </a:br>
            <a:br>
              <a:rPr lang="en-GB" sz="1800" dirty="0"/>
            </a:br>
            <a:r>
              <a:rPr lang="en-GB" sz="1800" dirty="0"/>
              <a:t> </a:t>
            </a:r>
            <a:br>
              <a:rPr lang="en-GB" sz="1800" dirty="0"/>
            </a:br>
            <a:endParaRPr lang="en-GB" sz="1800" dirty="0"/>
          </a:p>
        </p:txBody>
      </p:sp>
      <p:sp>
        <p:nvSpPr>
          <p:cNvPr id="3" name="TextBox 2">
            <a:extLst>
              <a:ext uri="{FF2B5EF4-FFF2-40B4-BE49-F238E27FC236}">
                <a16:creationId xmlns:a16="http://schemas.microsoft.com/office/drawing/2014/main" id="{9ABC18C8-C681-4784-8F4D-B4122DD7800D}"/>
              </a:ext>
            </a:extLst>
          </p:cNvPr>
          <p:cNvSpPr txBox="1"/>
          <p:nvPr/>
        </p:nvSpPr>
        <p:spPr>
          <a:xfrm>
            <a:off x="3135016" y="127260"/>
            <a:ext cx="5605669" cy="1015663"/>
          </a:xfrm>
          <a:prstGeom prst="rect">
            <a:avLst/>
          </a:prstGeom>
          <a:noFill/>
        </p:spPr>
        <p:txBody>
          <a:bodyPr wrap="square" rtlCol="0">
            <a:spAutoFit/>
          </a:bodyPr>
          <a:lstStyle/>
          <a:p>
            <a:pPr algn="ctr"/>
            <a:r>
              <a:rPr lang="en-GB" sz="6000" u="sng" dirty="0">
                <a:latin typeface="+mj-lt"/>
              </a:rPr>
              <a:t>Numeracy</a:t>
            </a:r>
          </a:p>
        </p:txBody>
      </p:sp>
      <p:pic>
        <p:nvPicPr>
          <p:cNvPr id="5" name="Picture 4">
            <a:extLst>
              <a:ext uri="{FF2B5EF4-FFF2-40B4-BE49-F238E27FC236}">
                <a16:creationId xmlns:a16="http://schemas.microsoft.com/office/drawing/2014/main" id="{3938CF9B-B6CD-4F93-A070-9A8030677451}"/>
              </a:ext>
            </a:extLst>
          </p:cNvPr>
          <p:cNvPicPr>
            <a:picLocks noChangeAspect="1"/>
          </p:cNvPicPr>
          <p:nvPr/>
        </p:nvPicPr>
        <p:blipFill>
          <a:blip r:embed="rId2"/>
          <a:stretch>
            <a:fillRect/>
          </a:stretch>
        </p:blipFill>
        <p:spPr>
          <a:xfrm>
            <a:off x="3843182" y="1142923"/>
            <a:ext cx="3605822" cy="1955041"/>
          </a:xfrm>
          <a:prstGeom prst="rect">
            <a:avLst/>
          </a:prstGeom>
        </p:spPr>
      </p:pic>
      <p:sp>
        <p:nvSpPr>
          <p:cNvPr id="9" name="TextBox 8">
            <a:extLst>
              <a:ext uri="{FF2B5EF4-FFF2-40B4-BE49-F238E27FC236}">
                <a16:creationId xmlns:a16="http://schemas.microsoft.com/office/drawing/2014/main" id="{BCE16008-1684-4F4D-8A74-15A9896628D3}"/>
              </a:ext>
            </a:extLst>
          </p:cNvPr>
          <p:cNvSpPr txBox="1"/>
          <p:nvPr/>
        </p:nvSpPr>
        <p:spPr>
          <a:xfrm>
            <a:off x="-874643" y="412284"/>
            <a:ext cx="4479235" cy="646331"/>
          </a:xfrm>
          <a:prstGeom prst="rect">
            <a:avLst/>
          </a:prstGeom>
          <a:noFill/>
        </p:spPr>
        <p:txBody>
          <a:bodyPr wrap="square" rtlCol="0">
            <a:spAutoFit/>
          </a:bodyPr>
          <a:lstStyle/>
          <a:p>
            <a:br>
              <a:rPr lang="en-GB" dirty="0"/>
            </a:br>
            <a:endParaRPr lang="en-GB" dirty="0"/>
          </a:p>
        </p:txBody>
      </p:sp>
    </p:spTree>
    <p:extLst>
      <p:ext uri="{BB962C8B-B14F-4D97-AF65-F5344CB8AC3E}">
        <p14:creationId xmlns:p14="http://schemas.microsoft.com/office/powerpoint/2010/main" val="380033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29" y="351478"/>
            <a:ext cx="6827687" cy="745218"/>
          </a:xfrm>
        </p:spPr>
        <p:txBody>
          <a:bodyPr>
            <a:normAutofit/>
          </a:bodyPr>
          <a:lstStyle/>
          <a:p>
            <a:pPr algn="ctr"/>
            <a:r>
              <a:rPr lang="en-GB" u="sng" dirty="0"/>
              <a:t>Top tips for numeracy  </a:t>
            </a:r>
          </a:p>
        </p:txBody>
      </p:sp>
      <p:sp>
        <p:nvSpPr>
          <p:cNvPr id="3" name="Content Placeholder 2"/>
          <p:cNvSpPr>
            <a:spLocks noGrp="1"/>
          </p:cNvSpPr>
          <p:nvPr>
            <p:ph idx="1"/>
          </p:nvPr>
        </p:nvSpPr>
        <p:spPr>
          <a:xfrm>
            <a:off x="6032352" y="639027"/>
            <a:ext cx="5681870" cy="5867495"/>
          </a:xfrm>
        </p:spPr>
        <p:txBody>
          <a:bodyPr>
            <a:normAutofit fontScale="92500"/>
          </a:bodyPr>
          <a:lstStyle/>
          <a:p>
            <a:pPr algn="ctr">
              <a:buSzPct val="150000"/>
              <a:buBlip>
                <a:blip r:embed="rId2"/>
              </a:buBlip>
            </a:pPr>
            <a:r>
              <a:rPr lang="en-GB" sz="2400" dirty="0">
                <a:latin typeface="+mj-lt"/>
              </a:rPr>
              <a:t> Numbers are all around us, you can help your child by pointing them out on doors, signs and buses </a:t>
            </a:r>
          </a:p>
          <a:p>
            <a:pPr marL="0" indent="0" algn="ctr">
              <a:buSzPct val="150000"/>
              <a:buNone/>
            </a:pPr>
            <a:endParaRPr lang="en-GB" sz="2400" dirty="0">
              <a:latin typeface="+mj-lt"/>
            </a:endParaRPr>
          </a:p>
          <a:p>
            <a:pPr algn="ctr">
              <a:buSzPct val="150000"/>
              <a:buBlip>
                <a:blip r:embed="rId2"/>
              </a:buBlip>
            </a:pPr>
            <a:r>
              <a:rPr lang="en-GB" sz="2400" dirty="0">
                <a:latin typeface="+mj-lt"/>
              </a:rPr>
              <a:t> In school we use language like more, less before and after. You can help your child with this language through day to day activities i.e. Can I have more carrots? If you are 3 now what age will you be after your birthday? </a:t>
            </a:r>
          </a:p>
          <a:p>
            <a:pPr marL="0" indent="0" algn="ctr">
              <a:buSzPct val="150000"/>
              <a:buNone/>
            </a:pPr>
            <a:endParaRPr lang="en-GB" sz="2400" dirty="0">
              <a:latin typeface="+mj-lt"/>
            </a:endParaRPr>
          </a:p>
          <a:p>
            <a:pPr algn="ctr">
              <a:buSzPct val="150000"/>
              <a:buBlip>
                <a:blip r:embed="rId2"/>
              </a:buBlip>
            </a:pPr>
            <a:r>
              <a:rPr lang="en-GB" sz="2400" dirty="0">
                <a:latin typeface="+mj-lt"/>
              </a:rPr>
              <a:t>Count as you go up and down the stairs this will help with adding and subtracting later on </a:t>
            </a:r>
          </a:p>
          <a:p>
            <a:pPr marL="0" indent="0" algn="ctr">
              <a:buSzPct val="150000"/>
              <a:buNone/>
            </a:pPr>
            <a:endParaRPr lang="en-GB" sz="2400" dirty="0">
              <a:latin typeface="+mj-lt"/>
            </a:endParaRPr>
          </a:p>
          <a:p>
            <a:pPr algn="ctr">
              <a:buSzPct val="150000"/>
              <a:buBlip>
                <a:blip r:embed="rId2"/>
              </a:buBlip>
            </a:pPr>
            <a:r>
              <a:rPr lang="en-GB" sz="2400" dirty="0">
                <a:latin typeface="+mj-lt"/>
              </a:rPr>
              <a:t> You can help your child with maths language when talking about their height- tall, taller, tallest or with weight-heavy, heavier, heaviest</a:t>
            </a:r>
            <a:endParaRPr lang="en-GB" sz="2400" dirty="0">
              <a:solidFill>
                <a:schemeClr val="accent1"/>
              </a:solidFill>
            </a:endParaRPr>
          </a:p>
          <a:p>
            <a:pPr>
              <a:buSzPct val="150000"/>
              <a:buBlip>
                <a:blip r:embed="rId2"/>
              </a:buBlip>
            </a:pPr>
            <a:endParaRPr lang="en-GB" sz="2400" dirty="0">
              <a:solidFill>
                <a:schemeClr val="accent1"/>
              </a:solidFill>
            </a:endParaRPr>
          </a:p>
        </p:txBody>
      </p:sp>
      <p:pic>
        <p:nvPicPr>
          <p:cNvPr id="5" name="Picture 4" descr="A drawing of a face&#10;&#10;Description automatically generated">
            <a:extLst>
              <a:ext uri="{FF2B5EF4-FFF2-40B4-BE49-F238E27FC236}">
                <a16:creationId xmlns:a16="http://schemas.microsoft.com/office/drawing/2014/main" id="{0D43A5BC-07E2-4AEB-8244-96C035DBADF0}"/>
              </a:ext>
            </a:extLst>
          </p:cNvPr>
          <p:cNvPicPr>
            <a:picLocks noChangeAspect="1"/>
          </p:cNvPicPr>
          <p:nvPr/>
        </p:nvPicPr>
        <p:blipFill rotWithShape="1">
          <a:blip r:embed="rId3">
            <a:extLst>
              <a:ext uri="{28A0092B-C50C-407E-A947-70E740481C1C}">
                <a14:useLocalDpi xmlns:a14="http://schemas.microsoft.com/office/drawing/2010/main" val="0"/>
              </a:ext>
            </a:extLst>
          </a:blip>
          <a:srcRect b="7079"/>
          <a:stretch/>
        </p:blipFill>
        <p:spPr>
          <a:xfrm>
            <a:off x="477778" y="1815548"/>
            <a:ext cx="5135684" cy="3877329"/>
          </a:xfrm>
          <a:prstGeom prst="rect">
            <a:avLst/>
          </a:prstGeom>
        </p:spPr>
      </p:pic>
    </p:spTree>
    <p:extLst>
      <p:ext uri="{BB962C8B-B14F-4D97-AF65-F5344CB8AC3E}">
        <p14:creationId xmlns:p14="http://schemas.microsoft.com/office/powerpoint/2010/main" val="3691921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25" y="59260"/>
            <a:ext cx="5035827" cy="823594"/>
          </a:xfrm>
        </p:spPr>
        <p:txBody>
          <a:bodyPr>
            <a:normAutofit fontScale="90000"/>
          </a:bodyPr>
          <a:lstStyle/>
          <a:p>
            <a:pPr algn="ctr"/>
            <a:r>
              <a:rPr lang="en-GB" u="sng" dirty="0"/>
              <a:t>What does that mean? </a:t>
            </a:r>
          </a:p>
        </p:txBody>
      </p:sp>
      <p:sp>
        <p:nvSpPr>
          <p:cNvPr id="3" name="Content Placeholder 2"/>
          <p:cNvSpPr>
            <a:spLocks noGrp="1"/>
          </p:cNvSpPr>
          <p:nvPr>
            <p:ph idx="1"/>
          </p:nvPr>
        </p:nvSpPr>
        <p:spPr>
          <a:xfrm>
            <a:off x="6250058" y="490995"/>
            <a:ext cx="5487395" cy="6218678"/>
          </a:xfrm>
        </p:spPr>
        <p:txBody>
          <a:bodyPr>
            <a:normAutofit/>
          </a:bodyPr>
          <a:lstStyle/>
          <a:p>
            <a:pPr algn="ctr">
              <a:buSzPct val="150000"/>
              <a:buBlip>
                <a:blip r:embed="rId2"/>
              </a:buBlip>
            </a:pPr>
            <a:r>
              <a:rPr lang="en-GB" sz="2200" dirty="0">
                <a:latin typeface="+mj-lt"/>
              </a:rPr>
              <a:t> It is important when children first start exploring numbers to encourage them to ‘touch count’. Meaning they should put their finger on each item as they are counting</a:t>
            </a:r>
          </a:p>
          <a:p>
            <a:pPr marL="0" indent="0" algn="ctr">
              <a:buSzPct val="150000"/>
              <a:buNone/>
            </a:pPr>
            <a:r>
              <a:rPr lang="en-GB" sz="2200" dirty="0">
                <a:latin typeface="+mj-lt"/>
              </a:rPr>
              <a:t> </a:t>
            </a:r>
          </a:p>
          <a:p>
            <a:pPr algn="ctr">
              <a:buSzPct val="150000"/>
              <a:buBlip>
                <a:blip r:embed="rId2"/>
              </a:buBlip>
            </a:pPr>
            <a:r>
              <a:rPr lang="en-GB" sz="2200" dirty="0">
                <a:latin typeface="+mj-lt"/>
              </a:rPr>
              <a:t>Number recognition is a child being able to recognise the actual numeral and not the quantity that it represents </a:t>
            </a:r>
          </a:p>
          <a:p>
            <a:pPr marL="0" indent="0" algn="ctr">
              <a:buSzPct val="150000"/>
              <a:buNone/>
            </a:pPr>
            <a:endParaRPr lang="en-GB" sz="2200" dirty="0">
              <a:latin typeface="+mj-lt"/>
            </a:endParaRPr>
          </a:p>
          <a:p>
            <a:pPr algn="ctr">
              <a:buSzPct val="150000"/>
              <a:buBlip>
                <a:blip r:embed="rId2"/>
              </a:buBlip>
            </a:pPr>
            <a:r>
              <a:rPr lang="en-GB" sz="2200" dirty="0">
                <a:latin typeface="+mj-lt"/>
              </a:rPr>
              <a:t>Number lines help children with the order of numbers and their recognition you can make your own by writing the numbers on the ground outside</a:t>
            </a:r>
          </a:p>
          <a:p>
            <a:pPr marL="0" indent="0">
              <a:buSzPct val="150000"/>
              <a:buNone/>
            </a:pPr>
            <a:endParaRPr lang="en-GB" sz="2400" dirty="0">
              <a:solidFill>
                <a:schemeClr val="accent1"/>
              </a:solidFill>
            </a:endParaRPr>
          </a:p>
          <a:p>
            <a:pPr marL="0" indent="0">
              <a:buSzPct val="150000"/>
              <a:buNone/>
            </a:pPr>
            <a:r>
              <a:rPr lang="en-GB" sz="2400" dirty="0">
                <a:solidFill>
                  <a:schemeClr val="accent1"/>
                </a:solidFill>
              </a:rPr>
              <a:t>					</a:t>
            </a:r>
          </a:p>
        </p:txBody>
      </p:sp>
      <p:pic>
        <p:nvPicPr>
          <p:cNvPr id="4" name="Picture 3" descr="Neruskita: ENGLISH 2º"/>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125" y="3671396"/>
            <a:ext cx="4419600" cy="3120065"/>
          </a:xfrm>
          <a:prstGeom prst="rect">
            <a:avLst/>
          </a:prstGeom>
        </p:spPr>
      </p:pic>
      <p:pic>
        <p:nvPicPr>
          <p:cNvPr id="6" name="Picture 5" descr="A close up of a screen&#10;&#10;Description automatically generated">
            <a:extLst>
              <a:ext uri="{FF2B5EF4-FFF2-40B4-BE49-F238E27FC236}">
                <a16:creationId xmlns:a16="http://schemas.microsoft.com/office/drawing/2014/main" id="{301838B6-7E32-4C10-8208-9D55885701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771732">
            <a:off x="4440990" y="3164333"/>
            <a:ext cx="2159496" cy="600536"/>
          </a:xfrm>
          <a:prstGeom prst="rect">
            <a:avLst/>
          </a:prstGeom>
        </p:spPr>
      </p:pic>
      <p:pic>
        <p:nvPicPr>
          <p:cNvPr id="8" name="Picture 7" descr="A close up of a logo&#10;&#10;Description automatically generated">
            <a:extLst>
              <a:ext uri="{FF2B5EF4-FFF2-40B4-BE49-F238E27FC236}">
                <a16:creationId xmlns:a16="http://schemas.microsoft.com/office/drawing/2014/main" id="{D1F53984-DB61-40D9-86F3-97752DDD73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624" y="708741"/>
            <a:ext cx="4419600" cy="2967427"/>
          </a:xfrm>
          <a:prstGeom prst="rect">
            <a:avLst/>
          </a:prstGeom>
        </p:spPr>
      </p:pic>
      <p:pic>
        <p:nvPicPr>
          <p:cNvPr id="9" name="Content Placeholder 5">
            <a:extLst>
              <a:ext uri="{FF2B5EF4-FFF2-40B4-BE49-F238E27FC236}">
                <a16:creationId xmlns:a16="http://schemas.microsoft.com/office/drawing/2014/main" id="{84D737D9-F8F0-4015-B6EB-05594F9F1F37}"/>
              </a:ext>
            </a:extLst>
          </p:cNvPr>
          <p:cNvPicPr>
            <a:picLocks noChangeAspect="1"/>
          </p:cNvPicPr>
          <p:nvPr/>
        </p:nvPicPr>
        <p:blipFill>
          <a:blip r:embed="rId6"/>
          <a:stretch>
            <a:fillRect/>
          </a:stretch>
        </p:blipFill>
        <p:spPr>
          <a:xfrm>
            <a:off x="4758194" y="6046348"/>
            <a:ext cx="7236681" cy="663325"/>
          </a:xfrm>
          <a:prstGeom prst="rect">
            <a:avLst/>
          </a:prstGeom>
        </p:spPr>
      </p:pic>
    </p:spTree>
    <p:extLst>
      <p:ext uri="{BB962C8B-B14F-4D97-AF65-F5344CB8AC3E}">
        <p14:creationId xmlns:p14="http://schemas.microsoft.com/office/powerpoint/2010/main" val="1200500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8281"/>
          </a:xfrm>
        </p:spPr>
        <p:txBody>
          <a:bodyPr>
            <a:normAutofit/>
          </a:bodyPr>
          <a:lstStyle/>
          <a:p>
            <a:pPr algn="ctr"/>
            <a:r>
              <a:rPr lang="en-GB" sz="3200" u="sng" dirty="0"/>
              <a:t>Numeracy experiences at home</a:t>
            </a:r>
          </a:p>
        </p:txBody>
      </p:sp>
      <p:pic>
        <p:nvPicPr>
          <p:cNvPr id="4" name="Content Placeholder 5" descr="A close up of a toy&#10;&#10;Description automatically generated">
            <a:extLst>
              <a:ext uri="{FF2B5EF4-FFF2-40B4-BE49-F238E27FC236}">
                <a16:creationId xmlns:a16="http://schemas.microsoft.com/office/drawing/2014/main" id="{E69437DF-9A9A-4D44-8D3B-6C5F730E8C9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4465" y="1578633"/>
            <a:ext cx="974483" cy="796428"/>
          </a:xfrm>
          <a:prstGeom prst="rect">
            <a:avLst/>
          </a:prstGeom>
        </p:spPr>
      </p:pic>
      <p:sp>
        <p:nvSpPr>
          <p:cNvPr id="5" name="TextBox 4">
            <a:extLst>
              <a:ext uri="{FF2B5EF4-FFF2-40B4-BE49-F238E27FC236}">
                <a16:creationId xmlns:a16="http://schemas.microsoft.com/office/drawing/2014/main" id="{A6C0316F-E422-497E-BA2F-5713CEF61280}"/>
              </a:ext>
            </a:extLst>
          </p:cNvPr>
          <p:cNvSpPr txBox="1"/>
          <p:nvPr/>
        </p:nvSpPr>
        <p:spPr>
          <a:xfrm>
            <a:off x="1298948" y="1578633"/>
            <a:ext cx="7609078" cy="707886"/>
          </a:xfrm>
          <a:prstGeom prst="rect">
            <a:avLst/>
          </a:prstGeom>
          <a:noFill/>
        </p:spPr>
        <p:txBody>
          <a:bodyPr wrap="square" rtlCol="0">
            <a:spAutoFit/>
          </a:bodyPr>
          <a:lstStyle/>
          <a:p>
            <a:pPr algn="ctr">
              <a:buSzPct val="150000"/>
            </a:pPr>
            <a:r>
              <a:rPr lang="en-GB" sz="2000" dirty="0">
                <a:latin typeface="+mj-lt"/>
              </a:rPr>
              <a:t>Go on number hunts around your home and outside, look for numbers on clocks, remote controls…</a:t>
            </a:r>
          </a:p>
        </p:txBody>
      </p:sp>
      <p:sp>
        <p:nvSpPr>
          <p:cNvPr id="10" name="Rectangle 9">
            <a:extLst>
              <a:ext uri="{FF2B5EF4-FFF2-40B4-BE49-F238E27FC236}">
                <a16:creationId xmlns:a16="http://schemas.microsoft.com/office/drawing/2014/main" id="{3E40A8E7-9386-4CBA-A745-4D7E0DB88440}"/>
              </a:ext>
            </a:extLst>
          </p:cNvPr>
          <p:cNvSpPr/>
          <p:nvPr/>
        </p:nvSpPr>
        <p:spPr>
          <a:xfrm>
            <a:off x="1171642" y="2941632"/>
            <a:ext cx="8372296" cy="1015663"/>
          </a:xfrm>
          <a:prstGeom prst="rect">
            <a:avLst/>
          </a:prstGeom>
        </p:spPr>
        <p:txBody>
          <a:bodyPr wrap="square">
            <a:spAutoFit/>
          </a:bodyPr>
          <a:lstStyle/>
          <a:p>
            <a:pPr algn="ctr">
              <a:buSzPct val="150000"/>
            </a:pPr>
            <a:r>
              <a:rPr lang="en-GB" sz="2000" dirty="0">
                <a:latin typeface="+mj-lt"/>
              </a:rPr>
              <a:t>Playdough can be used in lots of ways to support numeracy. Roll it into balls then put bits of spaghetti into it to make candles on a birthday cake or put a piece of spaghetti in and use cheerios to thread on and count.</a:t>
            </a:r>
          </a:p>
        </p:txBody>
      </p:sp>
      <p:sp>
        <p:nvSpPr>
          <p:cNvPr id="12" name="Rectangle 11">
            <a:extLst>
              <a:ext uri="{FF2B5EF4-FFF2-40B4-BE49-F238E27FC236}">
                <a16:creationId xmlns:a16="http://schemas.microsoft.com/office/drawing/2014/main" id="{29BBCE30-C432-4805-83B9-EC8C1029D3BC}"/>
              </a:ext>
            </a:extLst>
          </p:cNvPr>
          <p:cNvSpPr/>
          <p:nvPr/>
        </p:nvSpPr>
        <p:spPr>
          <a:xfrm>
            <a:off x="1171642" y="5279367"/>
            <a:ext cx="7955877" cy="1323439"/>
          </a:xfrm>
          <a:prstGeom prst="rect">
            <a:avLst/>
          </a:prstGeom>
        </p:spPr>
        <p:txBody>
          <a:bodyPr wrap="square">
            <a:spAutoFit/>
          </a:bodyPr>
          <a:lstStyle/>
          <a:p>
            <a:pPr algn="ctr">
              <a:buSzPct val="150000"/>
            </a:pPr>
            <a:r>
              <a:rPr lang="en-GB" sz="2000" dirty="0">
                <a:latin typeface="+mj-lt"/>
              </a:rPr>
              <a:t>Put numbers on toy cars, up to the number your child is familiar with, put the same numbers on bits of paper on the floor to make parking spaces, or draw numbers outside with chalk. Encourage your child to park their numbered cars in the matching spaces. </a:t>
            </a:r>
          </a:p>
        </p:txBody>
      </p:sp>
      <p:pic>
        <p:nvPicPr>
          <p:cNvPr id="15" name="Content Placeholder 5" descr="A close up of a toy&#10;&#10;Description automatically generated">
            <a:extLst>
              <a:ext uri="{FF2B5EF4-FFF2-40B4-BE49-F238E27FC236}">
                <a16:creationId xmlns:a16="http://schemas.microsoft.com/office/drawing/2014/main" id="{0AC75AA3-CEE0-4A15-841A-274855DE92B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0482" y="3146233"/>
            <a:ext cx="974483" cy="796428"/>
          </a:xfrm>
          <a:prstGeom prst="rect">
            <a:avLst/>
          </a:prstGeom>
        </p:spPr>
      </p:pic>
      <p:pic>
        <p:nvPicPr>
          <p:cNvPr id="16" name="Content Placeholder 5" descr="A close up of a toy&#10;&#10;Description automatically generated">
            <a:extLst>
              <a:ext uri="{FF2B5EF4-FFF2-40B4-BE49-F238E27FC236}">
                <a16:creationId xmlns:a16="http://schemas.microsoft.com/office/drawing/2014/main" id="{2F64B643-9E4B-4CD3-87F1-2B13E0917FB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7159" y="5355544"/>
            <a:ext cx="974483" cy="796428"/>
          </a:xfrm>
          <a:prstGeom prst="rect">
            <a:avLst/>
          </a:prstGeom>
        </p:spPr>
      </p:pic>
      <p:pic>
        <p:nvPicPr>
          <p:cNvPr id="18" name="Picture 17" descr="A picture containing computer, skateboard, man&#10;&#10;Description automatically generated">
            <a:extLst>
              <a:ext uri="{FF2B5EF4-FFF2-40B4-BE49-F238E27FC236}">
                <a16:creationId xmlns:a16="http://schemas.microsoft.com/office/drawing/2014/main" id="{BF7992C2-494E-4D1E-ACDD-7897432534F6}"/>
              </a:ext>
            </a:extLst>
          </p:cNvPr>
          <p:cNvPicPr>
            <a:picLocks noChangeAspect="1"/>
          </p:cNvPicPr>
          <p:nvPr/>
        </p:nvPicPr>
        <p:blipFill rotWithShape="1">
          <a:blip r:embed="rId3">
            <a:extLst>
              <a:ext uri="{28A0092B-C50C-407E-A947-70E740481C1C}">
                <a14:useLocalDpi xmlns:a14="http://schemas.microsoft.com/office/drawing/2010/main" val="0"/>
              </a:ext>
            </a:extLst>
          </a:blip>
          <a:srcRect b="71560"/>
          <a:stretch/>
        </p:blipFill>
        <p:spPr>
          <a:xfrm>
            <a:off x="8908026" y="870519"/>
            <a:ext cx="3146332" cy="1951106"/>
          </a:xfrm>
          <a:prstGeom prst="rect">
            <a:avLst/>
          </a:prstGeom>
          <a:ln>
            <a:noFill/>
          </a:ln>
          <a:effectLst>
            <a:softEdge rad="112500"/>
          </a:effectLst>
        </p:spPr>
      </p:pic>
      <p:pic>
        <p:nvPicPr>
          <p:cNvPr id="19" name="Content Placeholder 3">
            <a:extLst>
              <a:ext uri="{FF2B5EF4-FFF2-40B4-BE49-F238E27FC236}">
                <a16:creationId xmlns:a16="http://schemas.microsoft.com/office/drawing/2014/main" id="{CBA38470-EE06-4B0D-803A-47D80435CF34}"/>
              </a:ext>
            </a:extLst>
          </p:cNvPr>
          <p:cNvPicPr>
            <a:picLocks noGrp="1" noChangeAspect="1"/>
          </p:cNvPicPr>
          <p:nvPr>
            <p:ph idx="1"/>
          </p:nvPr>
        </p:nvPicPr>
        <p:blipFill>
          <a:blip r:embed="rId4"/>
          <a:stretch>
            <a:fillRect/>
          </a:stretch>
        </p:blipFill>
        <p:spPr>
          <a:xfrm>
            <a:off x="9453324" y="3429000"/>
            <a:ext cx="2311756" cy="2981950"/>
          </a:xfrm>
          <a:prstGeom prst="rect">
            <a:avLst/>
          </a:prstGeom>
          <a:ln>
            <a:noFill/>
          </a:ln>
          <a:effectLst>
            <a:softEdge rad="112500"/>
          </a:effectLst>
        </p:spPr>
      </p:pic>
    </p:spTree>
    <p:extLst>
      <p:ext uri="{BB962C8B-B14F-4D97-AF65-F5344CB8AC3E}">
        <p14:creationId xmlns:p14="http://schemas.microsoft.com/office/powerpoint/2010/main" val="3526762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7652"/>
          </a:xfrm>
        </p:spPr>
        <p:txBody>
          <a:bodyPr>
            <a:normAutofit/>
          </a:bodyPr>
          <a:lstStyle/>
          <a:p>
            <a:pPr algn="ctr"/>
            <a:r>
              <a:rPr lang="en-GB" sz="3200" u="sng" dirty="0"/>
              <a:t>Numeracy activity ideas</a:t>
            </a:r>
          </a:p>
        </p:txBody>
      </p:sp>
      <p:sp>
        <p:nvSpPr>
          <p:cNvPr id="3" name="Content Placeholder 2"/>
          <p:cNvSpPr>
            <a:spLocks noGrp="1"/>
          </p:cNvSpPr>
          <p:nvPr>
            <p:ph idx="1"/>
          </p:nvPr>
        </p:nvSpPr>
        <p:spPr>
          <a:xfrm>
            <a:off x="838200" y="1162594"/>
            <a:ext cx="10515600" cy="5014369"/>
          </a:xfrm>
        </p:spPr>
        <p:txBody>
          <a:bodyPr>
            <a:normAutofit/>
          </a:bodyPr>
          <a:lstStyle/>
          <a:p>
            <a:pPr marL="0" indent="0">
              <a:buSzPct val="150000"/>
              <a:buNone/>
            </a:pPr>
            <a:r>
              <a:rPr lang="en-GB" sz="2400" dirty="0">
                <a:latin typeface="+mj-lt"/>
              </a:rPr>
              <a:t> </a:t>
            </a:r>
          </a:p>
        </p:txBody>
      </p:sp>
      <p:sp>
        <p:nvSpPr>
          <p:cNvPr id="4" name="Rectangle 3">
            <a:extLst>
              <a:ext uri="{FF2B5EF4-FFF2-40B4-BE49-F238E27FC236}">
                <a16:creationId xmlns:a16="http://schemas.microsoft.com/office/drawing/2014/main" id="{BD7A4C2D-EB70-40E9-9F63-1AD6ECCAFD91}"/>
              </a:ext>
            </a:extLst>
          </p:cNvPr>
          <p:cNvSpPr/>
          <p:nvPr/>
        </p:nvSpPr>
        <p:spPr>
          <a:xfrm>
            <a:off x="1721252" y="1483381"/>
            <a:ext cx="7083188" cy="1015663"/>
          </a:xfrm>
          <a:prstGeom prst="rect">
            <a:avLst/>
          </a:prstGeom>
        </p:spPr>
        <p:txBody>
          <a:bodyPr wrap="square">
            <a:spAutoFit/>
          </a:bodyPr>
          <a:lstStyle/>
          <a:p>
            <a:pPr algn="ctr"/>
            <a:r>
              <a:rPr lang="en-GB" sz="2000" dirty="0">
                <a:latin typeface="+mj-lt"/>
              </a:rPr>
              <a:t>Point out the time on the clock at certain times like breakfast, lunch, bedtime to help them become familiar with time and routines.</a:t>
            </a:r>
          </a:p>
        </p:txBody>
      </p:sp>
      <p:pic>
        <p:nvPicPr>
          <p:cNvPr id="5" name="Content Placeholder 5" descr="A close up of a toy&#10;&#10;Description automatically generated">
            <a:extLst>
              <a:ext uri="{FF2B5EF4-FFF2-40B4-BE49-F238E27FC236}">
                <a16:creationId xmlns:a16="http://schemas.microsoft.com/office/drawing/2014/main" id="{6CAF2DA4-9C4E-4DDE-A1AE-16891730818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20665" y="1431975"/>
            <a:ext cx="974483" cy="796428"/>
          </a:xfrm>
          <a:prstGeom prst="rect">
            <a:avLst/>
          </a:prstGeom>
        </p:spPr>
      </p:pic>
      <p:sp>
        <p:nvSpPr>
          <p:cNvPr id="6" name="Rectangle 5">
            <a:extLst>
              <a:ext uri="{FF2B5EF4-FFF2-40B4-BE49-F238E27FC236}">
                <a16:creationId xmlns:a16="http://schemas.microsoft.com/office/drawing/2014/main" id="{BC3ABF15-EEF5-4F0C-B8DE-DF5F50FAC315}"/>
              </a:ext>
            </a:extLst>
          </p:cNvPr>
          <p:cNvSpPr/>
          <p:nvPr/>
        </p:nvSpPr>
        <p:spPr>
          <a:xfrm>
            <a:off x="2028867" y="2633735"/>
            <a:ext cx="6673755" cy="707886"/>
          </a:xfrm>
          <a:prstGeom prst="rect">
            <a:avLst/>
          </a:prstGeom>
        </p:spPr>
        <p:txBody>
          <a:bodyPr wrap="square">
            <a:spAutoFit/>
          </a:bodyPr>
          <a:lstStyle/>
          <a:p>
            <a:pPr algn="ctr">
              <a:buSzPct val="150000"/>
            </a:pPr>
            <a:r>
              <a:rPr lang="en-GB" sz="2000" dirty="0">
                <a:latin typeface="+mj-lt"/>
              </a:rPr>
              <a:t>Allow children to explore money, let them look at coins and talk about their value</a:t>
            </a:r>
            <a:r>
              <a:rPr lang="en-GB" sz="2000" dirty="0"/>
              <a:t>.</a:t>
            </a:r>
          </a:p>
        </p:txBody>
      </p:sp>
      <p:pic>
        <p:nvPicPr>
          <p:cNvPr id="7" name="Content Placeholder 5" descr="A close up of a toy&#10;&#10;Description automatically generated">
            <a:extLst>
              <a:ext uri="{FF2B5EF4-FFF2-40B4-BE49-F238E27FC236}">
                <a16:creationId xmlns:a16="http://schemas.microsoft.com/office/drawing/2014/main" id="{4A929C23-6BCE-42B2-B19E-9C2ECD4EF16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2332" y="2497784"/>
            <a:ext cx="974483" cy="796428"/>
          </a:xfrm>
          <a:prstGeom prst="rect">
            <a:avLst/>
          </a:prstGeom>
        </p:spPr>
      </p:pic>
      <p:sp>
        <p:nvSpPr>
          <p:cNvPr id="8" name="Rectangle 7">
            <a:extLst>
              <a:ext uri="{FF2B5EF4-FFF2-40B4-BE49-F238E27FC236}">
                <a16:creationId xmlns:a16="http://schemas.microsoft.com/office/drawing/2014/main" id="{FD9262FE-BE8F-4930-A967-7269E9225208}"/>
              </a:ext>
            </a:extLst>
          </p:cNvPr>
          <p:cNvSpPr/>
          <p:nvPr/>
        </p:nvSpPr>
        <p:spPr>
          <a:xfrm>
            <a:off x="2021686" y="3669778"/>
            <a:ext cx="6673755" cy="707886"/>
          </a:xfrm>
          <a:prstGeom prst="rect">
            <a:avLst/>
          </a:prstGeom>
        </p:spPr>
        <p:txBody>
          <a:bodyPr wrap="square">
            <a:spAutoFit/>
          </a:bodyPr>
          <a:lstStyle/>
          <a:p>
            <a:pPr algn="ctr">
              <a:buSzPct val="150000"/>
            </a:pPr>
            <a:r>
              <a:rPr lang="en-GB" sz="2000" dirty="0">
                <a:latin typeface="+mj-lt"/>
              </a:rPr>
              <a:t>When tidying up, encourage children to arrange books and toys in order of size.</a:t>
            </a:r>
          </a:p>
        </p:txBody>
      </p:sp>
      <p:pic>
        <p:nvPicPr>
          <p:cNvPr id="9" name="Content Placeholder 5" descr="A close up of a toy&#10;&#10;Description automatically generated">
            <a:extLst>
              <a:ext uri="{FF2B5EF4-FFF2-40B4-BE49-F238E27FC236}">
                <a16:creationId xmlns:a16="http://schemas.microsoft.com/office/drawing/2014/main" id="{C0B5B4E1-E440-4547-BBFD-4149232D5F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98166" y="3563593"/>
            <a:ext cx="974483" cy="796428"/>
          </a:xfrm>
          <a:prstGeom prst="rect">
            <a:avLst/>
          </a:prstGeom>
        </p:spPr>
      </p:pic>
      <p:pic>
        <p:nvPicPr>
          <p:cNvPr id="10" name="Content Placeholder 5" descr="A close up of a toy&#10;&#10;Description automatically generated">
            <a:extLst>
              <a:ext uri="{FF2B5EF4-FFF2-40B4-BE49-F238E27FC236}">
                <a16:creationId xmlns:a16="http://schemas.microsoft.com/office/drawing/2014/main" id="{7E92A1CF-2E7F-4751-9E8D-6EB99ECA92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20664" y="4637845"/>
            <a:ext cx="974483" cy="796428"/>
          </a:xfrm>
          <a:prstGeom prst="rect">
            <a:avLst/>
          </a:prstGeom>
        </p:spPr>
      </p:pic>
      <p:sp>
        <p:nvSpPr>
          <p:cNvPr id="11" name="Rectangle 10">
            <a:extLst>
              <a:ext uri="{FF2B5EF4-FFF2-40B4-BE49-F238E27FC236}">
                <a16:creationId xmlns:a16="http://schemas.microsoft.com/office/drawing/2014/main" id="{1F5897B1-C002-4449-9B97-61374EDA00CB}"/>
              </a:ext>
            </a:extLst>
          </p:cNvPr>
          <p:cNvSpPr/>
          <p:nvPr/>
        </p:nvSpPr>
        <p:spPr>
          <a:xfrm>
            <a:off x="1965277" y="4750441"/>
            <a:ext cx="6919415" cy="1015663"/>
          </a:xfrm>
          <a:prstGeom prst="rect">
            <a:avLst/>
          </a:prstGeom>
        </p:spPr>
        <p:txBody>
          <a:bodyPr wrap="square">
            <a:spAutoFit/>
          </a:bodyPr>
          <a:lstStyle/>
          <a:p>
            <a:pPr algn="ctr">
              <a:buSzPct val="150000"/>
            </a:pPr>
            <a:r>
              <a:rPr lang="en-GB" sz="2000" dirty="0">
                <a:latin typeface="+mj-lt"/>
              </a:rPr>
              <a:t>When preparing meals or snacks, allow children to help cut up fruit and vegetables to develop their sense of equal amounts and sharing.</a:t>
            </a:r>
          </a:p>
        </p:txBody>
      </p:sp>
      <p:sp>
        <p:nvSpPr>
          <p:cNvPr id="12" name="Content Placeholder 2">
            <a:extLst>
              <a:ext uri="{FF2B5EF4-FFF2-40B4-BE49-F238E27FC236}">
                <a16:creationId xmlns:a16="http://schemas.microsoft.com/office/drawing/2014/main" id="{703A1A1A-0A0D-4FF4-9AFA-F32D4C6FCEBB}"/>
              </a:ext>
            </a:extLst>
          </p:cNvPr>
          <p:cNvSpPr txBox="1">
            <a:spLocks/>
          </p:cNvSpPr>
          <p:nvPr/>
        </p:nvSpPr>
        <p:spPr>
          <a:xfrm>
            <a:off x="1912689" y="5904956"/>
            <a:ext cx="6891751" cy="9541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SzPct val="150000"/>
              <a:buFont typeface="Arial" panose="020B0604020202020204" pitchFamily="34" charset="0"/>
              <a:buNone/>
            </a:pPr>
            <a:r>
              <a:rPr lang="en-GB" sz="2000" dirty="0">
                <a:latin typeface="+mj-lt"/>
              </a:rPr>
              <a:t>Play games involving a dice to allow them to explore and count the dot patterns.</a:t>
            </a:r>
          </a:p>
          <a:p>
            <a:pPr marL="0" indent="0" algn="ctr">
              <a:buSzPct val="150000"/>
              <a:buFont typeface="Arial" panose="020B0604020202020204" pitchFamily="34" charset="0"/>
              <a:buNone/>
            </a:pPr>
            <a:r>
              <a:rPr lang="en-GB" sz="2000" dirty="0">
                <a:latin typeface="+mj-lt"/>
              </a:rPr>
              <a:t> </a:t>
            </a:r>
          </a:p>
        </p:txBody>
      </p:sp>
      <p:pic>
        <p:nvPicPr>
          <p:cNvPr id="13" name="Content Placeholder 5" descr="A close up of a toy&#10;&#10;Description automatically generated">
            <a:extLst>
              <a:ext uri="{FF2B5EF4-FFF2-40B4-BE49-F238E27FC236}">
                <a16:creationId xmlns:a16="http://schemas.microsoft.com/office/drawing/2014/main" id="{2A38615C-1CBA-446E-A3FF-C5AA623968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2331" y="5703654"/>
            <a:ext cx="974483" cy="796428"/>
          </a:xfrm>
          <a:prstGeom prst="rect">
            <a:avLst/>
          </a:prstGeom>
        </p:spPr>
      </p:pic>
      <p:pic>
        <p:nvPicPr>
          <p:cNvPr id="15" name="Picture 14" descr="A picture containing indoor, colorful, table, filled&#10;&#10;Description automatically generated">
            <a:extLst>
              <a:ext uri="{FF2B5EF4-FFF2-40B4-BE49-F238E27FC236}">
                <a16:creationId xmlns:a16="http://schemas.microsoft.com/office/drawing/2014/main" id="{E9566095-A659-4922-8C4F-26589994E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7303" y="4002882"/>
            <a:ext cx="2584174" cy="2584174"/>
          </a:xfrm>
          <a:prstGeom prst="rect">
            <a:avLst/>
          </a:prstGeom>
          <a:ln>
            <a:noFill/>
          </a:ln>
          <a:effectLst>
            <a:softEdge rad="112500"/>
          </a:effectLst>
        </p:spPr>
      </p:pic>
      <p:pic>
        <p:nvPicPr>
          <p:cNvPr id="16" name="Picture 15">
            <a:extLst>
              <a:ext uri="{FF2B5EF4-FFF2-40B4-BE49-F238E27FC236}">
                <a16:creationId xmlns:a16="http://schemas.microsoft.com/office/drawing/2014/main" id="{A7E9AD80-4FCC-4E21-ABDC-9539275BDD87}"/>
              </a:ext>
            </a:extLst>
          </p:cNvPr>
          <p:cNvPicPr>
            <a:picLocks noChangeAspect="1"/>
          </p:cNvPicPr>
          <p:nvPr/>
        </p:nvPicPr>
        <p:blipFill>
          <a:blip r:embed="rId4"/>
          <a:stretch>
            <a:fillRect/>
          </a:stretch>
        </p:blipFill>
        <p:spPr>
          <a:xfrm>
            <a:off x="8966579" y="792920"/>
            <a:ext cx="2774082" cy="2405025"/>
          </a:xfrm>
          <a:prstGeom prst="rect">
            <a:avLst/>
          </a:prstGeom>
          <a:ln>
            <a:noFill/>
          </a:ln>
          <a:effectLst>
            <a:softEdge rad="112500"/>
          </a:effectLst>
        </p:spPr>
      </p:pic>
    </p:spTree>
    <p:extLst>
      <p:ext uri="{BB962C8B-B14F-4D97-AF65-F5344CB8AC3E}">
        <p14:creationId xmlns:p14="http://schemas.microsoft.com/office/powerpoint/2010/main" val="3279079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A5B09-569A-46D3-B502-8C621A6A8C98}"/>
              </a:ext>
            </a:extLst>
          </p:cNvPr>
          <p:cNvSpPr>
            <a:spLocks noGrp="1"/>
          </p:cNvSpPr>
          <p:nvPr>
            <p:ph type="title"/>
          </p:nvPr>
        </p:nvSpPr>
        <p:spPr>
          <a:xfrm>
            <a:off x="2453837" y="3429000"/>
            <a:ext cx="7284325" cy="1424410"/>
          </a:xfrm>
        </p:spPr>
        <p:txBody>
          <a:bodyPr vert="horz" lIns="91440" tIns="45720" rIns="91440" bIns="45720" rtlCol="0" anchor="b">
            <a:normAutofit fontScale="90000"/>
          </a:bodyPr>
          <a:lstStyle/>
          <a:p>
            <a:pPr algn="ctr"/>
            <a:r>
              <a:rPr lang="en-US" sz="2700" dirty="0"/>
              <a:t>The Early Level Curricular Transition team has created 4 flipbooks for families to access via the links below. The books were created following an audit of parental thoughts and concerns around transition. </a:t>
            </a:r>
            <a:br>
              <a:rPr lang="en-US" sz="2700" dirty="0"/>
            </a:br>
            <a:r>
              <a:rPr lang="en-US" sz="2700" dirty="0"/>
              <a:t> They include information, top tips and activities on preparing for primary:</a:t>
            </a:r>
            <a:br>
              <a:rPr lang="en-US" sz="2700" dirty="0"/>
            </a:br>
            <a:br>
              <a:rPr lang="en-US" sz="2700" dirty="0"/>
            </a:br>
            <a:br>
              <a:rPr lang="en-US" sz="2700" dirty="0"/>
            </a:br>
            <a:endParaRPr lang="en-US" sz="1500" dirty="0"/>
          </a:p>
        </p:txBody>
      </p:sp>
      <p:pic>
        <p:nvPicPr>
          <p:cNvPr id="4" name="Picture 3">
            <a:extLst>
              <a:ext uri="{FF2B5EF4-FFF2-40B4-BE49-F238E27FC236}">
                <a16:creationId xmlns:a16="http://schemas.microsoft.com/office/drawing/2014/main" id="{B5EAB93A-54CB-48B7-83B7-A24E53B0FB4C}"/>
              </a:ext>
            </a:extLst>
          </p:cNvPr>
          <p:cNvPicPr/>
          <p:nvPr/>
        </p:nvPicPr>
        <p:blipFill rotWithShape="1">
          <a:blip r:embed="rId2" cstate="print">
            <a:extLst>
              <a:ext uri="{28A0092B-C50C-407E-A947-70E740481C1C}">
                <a14:useLocalDpi xmlns:a14="http://schemas.microsoft.com/office/drawing/2010/main" val="0"/>
              </a:ext>
            </a:extLst>
          </a:blip>
          <a:srcRect t="1439" r="2" b="2"/>
          <a:stretch/>
        </p:blipFill>
        <p:spPr bwMode="auto">
          <a:xfrm>
            <a:off x="4837041" y="198997"/>
            <a:ext cx="2478159" cy="1538363"/>
          </a:xfrm>
          <a:prstGeom prst="rect">
            <a:avLst/>
          </a:prstGeom>
          <a:noFill/>
        </p:spPr>
      </p:pic>
      <p:sp>
        <p:nvSpPr>
          <p:cNvPr id="3" name="TextBox 2">
            <a:extLst>
              <a:ext uri="{FF2B5EF4-FFF2-40B4-BE49-F238E27FC236}">
                <a16:creationId xmlns:a16="http://schemas.microsoft.com/office/drawing/2014/main" id="{EDDA2897-3B24-4F11-B1AA-96F6A22B7BEE}"/>
              </a:ext>
            </a:extLst>
          </p:cNvPr>
          <p:cNvSpPr txBox="1"/>
          <p:nvPr/>
        </p:nvSpPr>
        <p:spPr>
          <a:xfrm>
            <a:off x="4837041" y="4141205"/>
            <a:ext cx="3962400" cy="2215991"/>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mj-lt"/>
              </a:rPr>
              <a:t>Learning at home</a:t>
            </a:r>
          </a:p>
          <a:p>
            <a:pPr marL="285750" indent="-285750">
              <a:buFont typeface="Arial" panose="020B0604020202020204" pitchFamily="34" charset="0"/>
              <a:buChar char="•"/>
            </a:pPr>
            <a:r>
              <a:rPr lang="en-GB" sz="2400" dirty="0">
                <a:latin typeface="+mj-lt"/>
              </a:rPr>
              <a:t>Personal, social and emotional skills</a:t>
            </a:r>
          </a:p>
          <a:p>
            <a:pPr marL="285750" indent="-285750">
              <a:buFont typeface="Arial" panose="020B0604020202020204" pitchFamily="34" charset="0"/>
              <a:buChar char="•"/>
            </a:pPr>
            <a:r>
              <a:rPr lang="en-GB" sz="2400" dirty="0">
                <a:latin typeface="+mj-lt"/>
              </a:rPr>
              <a:t>The world around us </a:t>
            </a:r>
          </a:p>
          <a:p>
            <a:pPr marL="285750" indent="-285750">
              <a:buFont typeface="Arial" panose="020B0604020202020204" pitchFamily="34" charset="0"/>
              <a:buChar char="•"/>
            </a:pPr>
            <a:r>
              <a:rPr lang="en-GB" sz="2400" dirty="0">
                <a:latin typeface="+mj-lt"/>
              </a:rPr>
              <a:t>Starting school  </a:t>
            </a:r>
          </a:p>
          <a:p>
            <a:endParaRPr lang="en-GB" dirty="0"/>
          </a:p>
        </p:txBody>
      </p:sp>
    </p:spTree>
    <p:extLst>
      <p:ext uri="{BB962C8B-B14F-4D97-AF65-F5344CB8AC3E}">
        <p14:creationId xmlns:p14="http://schemas.microsoft.com/office/powerpoint/2010/main" val="1192209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7987" y="389644"/>
            <a:ext cx="6656439" cy="2387600"/>
          </a:xfrm>
        </p:spPr>
        <p:txBody>
          <a:bodyPr>
            <a:normAutofit fontScale="90000"/>
          </a:bodyPr>
          <a:lstStyle/>
          <a:p>
            <a:r>
              <a:rPr lang="en-GB" u="sng" dirty="0"/>
              <a:t>Shape, position, movement and measure </a:t>
            </a:r>
          </a:p>
        </p:txBody>
      </p:sp>
      <p:pic>
        <p:nvPicPr>
          <p:cNvPr id="5" name="Picture 4" descr="A picture containing small, girl, little, child&#10;&#10;Description automatically generated">
            <a:extLst>
              <a:ext uri="{FF2B5EF4-FFF2-40B4-BE49-F238E27FC236}">
                <a16:creationId xmlns:a16="http://schemas.microsoft.com/office/drawing/2014/main" id="{EFF4E4F8-9543-4F2D-BC4D-AFD189B58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398" y="1130448"/>
            <a:ext cx="3423182" cy="191452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E725BA4E-590D-491C-A582-475E424FA749}"/>
              </a:ext>
            </a:extLst>
          </p:cNvPr>
          <p:cNvPicPr>
            <a:picLocks noChangeAspect="1"/>
          </p:cNvPicPr>
          <p:nvPr/>
        </p:nvPicPr>
        <p:blipFill rotWithShape="1">
          <a:blip r:embed="rId3">
            <a:extLst>
              <a:ext uri="{28A0092B-C50C-407E-A947-70E740481C1C}">
                <a14:useLocalDpi xmlns:a14="http://schemas.microsoft.com/office/drawing/2010/main" val="0"/>
              </a:ext>
            </a:extLst>
          </a:blip>
          <a:srcRect l="9050" r="6079"/>
          <a:stretch/>
        </p:blipFill>
        <p:spPr>
          <a:xfrm>
            <a:off x="234420" y="1130448"/>
            <a:ext cx="3264154" cy="1914525"/>
          </a:xfrm>
          <a:prstGeom prst="rect">
            <a:avLst/>
          </a:prstGeom>
        </p:spPr>
      </p:pic>
      <p:sp>
        <p:nvSpPr>
          <p:cNvPr id="9" name="Rectangle 8">
            <a:extLst>
              <a:ext uri="{FF2B5EF4-FFF2-40B4-BE49-F238E27FC236}">
                <a16:creationId xmlns:a16="http://schemas.microsoft.com/office/drawing/2014/main" id="{9B7C1459-0B07-47A3-A6FB-7B2606D46928}"/>
              </a:ext>
            </a:extLst>
          </p:cNvPr>
          <p:cNvSpPr/>
          <p:nvPr/>
        </p:nvSpPr>
        <p:spPr>
          <a:xfrm>
            <a:off x="2244587" y="2450408"/>
            <a:ext cx="6899839" cy="4154984"/>
          </a:xfrm>
          <a:prstGeom prst="rect">
            <a:avLst/>
          </a:prstGeom>
        </p:spPr>
        <p:txBody>
          <a:bodyPr wrap="square">
            <a:spAutoFit/>
          </a:bodyPr>
          <a:lstStyle/>
          <a:p>
            <a:pPr algn="ctr"/>
            <a:endParaRPr lang="en-GB" sz="1600" dirty="0">
              <a:latin typeface="+mj-lt"/>
            </a:endParaRPr>
          </a:p>
          <a:p>
            <a:pPr algn="ctr"/>
            <a:endParaRPr lang="en-GB" sz="1600" dirty="0">
              <a:latin typeface="+mj-lt"/>
            </a:endParaRPr>
          </a:p>
          <a:p>
            <a:pPr algn="ctr"/>
            <a:endParaRPr lang="en-GB" sz="2400" dirty="0">
              <a:latin typeface="+mj-lt"/>
            </a:endParaRPr>
          </a:p>
          <a:p>
            <a:pPr algn="ctr"/>
            <a:r>
              <a:rPr lang="en-GB" sz="2400" dirty="0">
                <a:latin typeface="+mj-lt"/>
              </a:rPr>
              <a:t>Exploring shape, position, movement and measure  enables children to develop thinking, speaking and listening skills, which prepares them for interaction with others throughout life. </a:t>
            </a:r>
          </a:p>
          <a:p>
            <a:pPr algn="ctr"/>
            <a:r>
              <a:rPr lang="en-GB" sz="2400" dirty="0">
                <a:latin typeface="+mj-lt"/>
              </a:rPr>
              <a:t>Children learn to make sense of the world around them, using all of their senses.</a:t>
            </a:r>
          </a:p>
          <a:p>
            <a:pPr algn="ctr"/>
            <a:r>
              <a:rPr lang="en-GB" sz="2400" dirty="0">
                <a:latin typeface="+mj-lt"/>
              </a:rPr>
              <a:t>Real life or imaginary play are the best ways of offering these experiences. </a:t>
            </a:r>
          </a:p>
          <a:p>
            <a:pPr algn="ctr"/>
            <a:endParaRPr lang="en-GB" sz="1600" dirty="0">
              <a:latin typeface="+mj-lt"/>
            </a:endParaRPr>
          </a:p>
        </p:txBody>
      </p:sp>
    </p:spTree>
    <p:extLst>
      <p:ext uri="{BB962C8B-B14F-4D97-AF65-F5344CB8AC3E}">
        <p14:creationId xmlns:p14="http://schemas.microsoft.com/office/powerpoint/2010/main" val="3120958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38" y="-137508"/>
            <a:ext cx="10515600" cy="1325563"/>
          </a:xfrm>
        </p:spPr>
        <p:txBody>
          <a:bodyPr>
            <a:normAutofit/>
          </a:bodyPr>
          <a:lstStyle/>
          <a:p>
            <a:pPr algn="ctr"/>
            <a:r>
              <a:rPr lang="en-GB" sz="4000" u="sng" dirty="0"/>
              <a:t>Activities to support shape, position, movement and measure</a:t>
            </a:r>
          </a:p>
        </p:txBody>
      </p:sp>
      <p:sp>
        <p:nvSpPr>
          <p:cNvPr id="5" name="AutoShape 2" descr="https://ae01.alicdn.com/kf/HTB1KMLiHVXXXXahXpXXq6xXFXXXo/Children-Kids-Educational-Wood-Assemblage-Game-Toys-Fun-Girls-Boys-Toddler-Building-Blocks-Wooden-Set-Good.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ttps://ae01.alicdn.com/kf/HTB1KMLiHVXXXXahXpXXq6xXFXXXo/Children-Kids-Educational-Wood-Assemblage-Game-Toys-Fun-Girls-Boys-Toddler-Building-Blocks-Wooden-Set-Good.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Content Placeholder 5" descr="A close up of a toy&#10;&#10;Description automatically generated">
            <a:extLst>
              <a:ext uri="{FF2B5EF4-FFF2-40B4-BE49-F238E27FC236}">
                <a16:creationId xmlns:a16="http://schemas.microsoft.com/office/drawing/2014/main" id="{DADA615D-F57B-498C-82F0-C580FA36254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16816" y="996759"/>
            <a:ext cx="974483" cy="796428"/>
          </a:xfrm>
          <a:prstGeom prst="rect">
            <a:avLst/>
          </a:prstGeom>
        </p:spPr>
      </p:pic>
      <p:sp>
        <p:nvSpPr>
          <p:cNvPr id="7" name="Rectangle 6">
            <a:extLst>
              <a:ext uri="{FF2B5EF4-FFF2-40B4-BE49-F238E27FC236}">
                <a16:creationId xmlns:a16="http://schemas.microsoft.com/office/drawing/2014/main" id="{454A09BD-8F09-41D8-82B1-AE181A1D1D7C}"/>
              </a:ext>
            </a:extLst>
          </p:cNvPr>
          <p:cNvSpPr/>
          <p:nvPr/>
        </p:nvSpPr>
        <p:spPr>
          <a:xfrm>
            <a:off x="1498662" y="1126115"/>
            <a:ext cx="6686693" cy="707886"/>
          </a:xfrm>
          <a:prstGeom prst="rect">
            <a:avLst/>
          </a:prstGeom>
        </p:spPr>
        <p:txBody>
          <a:bodyPr wrap="square">
            <a:spAutoFit/>
          </a:bodyPr>
          <a:lstStyle/>
          <a:p>
            <a:pPr algn="ctr"/>
            <a:r>
              <a:rPr lang="en-GB" sz="2000" dirty="0">
                <a:latin typeface="+mj-lt"/>
              </a:rPr>
              <a:t>Use a variety of junk to create 3D models. It will encourage discussions about  length, breadth, height, shape…</a:t>
            </a:r>
          </a:p>
        </p:txBody>
      </p:sp>
      <p:sp>
        <p:nvSpPr>
          <p:cNvPr id="11" name="Rectangle 10">
            <a:extLst>
              <a:ext uri="{FF2B5EF4-FFF2-40B4-BE49-F238E27FC236}">
                <a16:creationId xmlns:a16="http://schemas.microsoft.com/office/drawing/2014/main" id="{F45E8B93-26AD-4A25-849E-76385194C6E6}"/>
              </a:ext>
            </a:extLst>
          </p:cNvPr>
          <p:cNvSpPr/>
          <p:nvPr/>
        </p:nvSpPr>
        <p:spPr>
          <a:xfrm>
            <a:off x="1401968" y="3588170"/>
            <a:ext cx="7194764" cy="707886"/>
          </a:xfrm>
          <a:prstGeom prst="rect">
            <a:avLst/>
          </a:prstGeom>
        </p:spPr>
        <p:txBody>
          <a:bodyPr wrap="square">
            <a:spAutoFit/>
          </a:bodyPr>
          <a:lstStyle/>
          <a:p>
            <a:pPr algn="ctr"/>
            <a:r>
              <a:rPr lang="en-GB" sz="2000" dirty="0">
                <a:latin typeface="+mj-lt"/>
              </a:rPr>
              <a:t>Jigsaws help your child problem solve, learn positioning, logic and encourages them to finish a task. </a:t>
            </a:r>
          </a:p>
        </p:txBody>
      </p:sp>
      <p:sp>
        <p:nvSpPr>
          <p:cNvPr id="12" name="Rectangle 11">
            <a:extLst>
              <a:ext uri="{FF2B5EF4-FFF2-40B4-BE49-F238E27FC236}">
                <a16:creationId xmlns:a16="http://schemas.microsoft.com/office/drawing/2014/main" id="{1FC21C3A-0233-445B-AA6E-47CCCC37A8D5}"/>
              </a:ext>
            </a:extLst>
          </p:cNvPr>
          <p:cNvSpPr/>
          <p:nvPr/>
        </p:nvSpPr>
        <p:spPr>
          <a:xfrm>
            <a:off x="1305275" y="4698551"/>
            <a:ext cx="7291457" cy="1292662"/>
          </a:xfrm>
          <a:prstGeom prst="rect">
            <a:avLst/>
          </a:prstGeom>
        </p:spPr>
        <p:txBody>
          <a:bodyPr wrap="square">
            <a:spAutoFit/>
          </a:bodyPr>
          <a:lstStyle/>
          <a:p>
            <a:pPr algn="ctr"/>
            <a:r>
              <a:rPr lang="en-GB" sz="2000" dirty="0">
                <a:latin typeface="+mj-lt"/>
              </a:rPr>
              <a:t>Construction blocks, Lego etc. helps your child to learn about solving problems. Talk about what they have made and discuss shapes and size.               </a:t>
            </a:r>
          </a:p>
          <a:p>
            <a:endParaRPr lang="en-GB" dirty="0"/>
          </a:p>
        </p:txBody>
      </p:sp>
      <p:sp>
        <p:nvSpPr>
          <p:cNvPr id="13" name="Rectangle 12">
            <a:extLst>
              <a:ext uri="{FF2B5EF4-FFF2-40B4-BE49-F238E27FC236}">
                <a16:creationId xmlns:a16="http://schemas.microsoft.com/office/drawing/2014/main" id="{763CADB6-D593-4FCC-9EAA-865E333AF1B2}"/>
              </a:ext>
            </a:extLst>
          </p:cNvPr>
          <p:cNvSpPr/>
          <p:nvPr/>
        </p:nvSpPr>
        <p:spPr>
          <a:xfrm>
            <a:off x="1498662" y="2232646"/>
            <a:ext cx="6982729" cy="1015663"/>
          </a:xfrm>
          <a:prstGeom prst="rect">
            <a:avLst/>
          </a:prstGeom>
        </p:spPr>
        <p:txBody>
          <a:bodyPr wrap="square">
            <a:spAutoFit/>
          </a:bodyPr>
          <a:lstStyle/>
          <a:p>
            <a:pPr algn="ctr"/>
            <a:r>
              <a:rPr lang="en-GB" sz="2000" dirty="0">
                <a:latin typeface="+mj-lt"/>
              </a:rPr>
              <a:t>Matching/sorting into size, colour, shape. This can be done using a variety of items i.e. stones, pencils, cutlery, socks. Discussing and categorising them into size, weight and colour.</a:t>
            </a:r>
          </a:p>
        </p:txBody>
      </p:sp>
      <p:pic>
        <p:nvPicPr>
          <p:cNvPr id="17" name="Content Placeholder 5" descr="A close up of a toy&#10;&#10;Description automatically generated">
            <a:extLst>
              <a:ext uri="{FF2B5EF4-FFF2-40B4-BE49-F238E27FC236}">
                <a16:creationId xmlns:a16="http://schemas.microsoft.com/office/drawing/2014/main" id="{3EFDEEE7-9506-47DC-958A-1C7C161A0E9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6787" y="2166101"/>
            <a:ext cx="974483" cy="796428"/>
          </a:xfrm>
          <a:prstGeom prst="rect">
            <a:avLst/>
          </a:prstGeom>
        </p:spPr>
      </p:pic>
      <p:pic>
        <p:nvPicPr>
          <p:cNvPr id="18" name="Content Placeholder 5" descr="A close up of a toy&#10;&#10;Description automatically generated">
            <a:extLst>
              <a:ext uri="{FF2B5EF4-FFF2-40B4-BE49-F238E27FC236}">
                <a16:creationId xmlns:a16="http://schemas.microsoft.com/office/drawing/2014/main" id="{B88EC19F-B468-4490-993F-BA2CEBCF34A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6787" y="3409118"/>
            <a:ext cx="974483" cy="796428"/>
          </a:xfrm>
          <a:prstGeom prst="rect">
            <a:avLst/>
          </a:prstGeom>
        </p:spPr>
      </p:pic>
      <p:pic>
        <p:nvPicPr>
          <p:cNvPr id="19" name="Content Placeholder 5" descr="A close up of a toy&#10;&#10;Description automatically generated">
            <a:extLst>
              <a:ext uri="{FF2B5EF4-FFF2-40B4-BE49-F238E27FC236}">
                <a16:creationId xmlns:a16="http://schemas.microsoft.com/office/drawing/2014/main" id="{F1F18D1A-D88C-46C6-80E7-13A0390A90E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2550" y="4652135"/>
            <a:ext cx="974483" cy="796428"/>
          </a:xfrm>
          <a:prstGeom prst="rect">
            <a:avLst/>
          </a:prstGeom>
        </p:spPr>
      </p:pic>
      <p:pic>
        <p:nvPicPr>
          <p:cNvPr id="3074" name="Picture 2" descr="baby kids wooden learning geometric educational toys puzzle ...">
            <a:hlinkClick r:id="rId3"/>
            <a:extLst>
              <a:ext uri="{FF2B5EF4-FFF2-40B4-BE49-F238E27FC236}">
                <a16:creationId xmlns:a16="http://schemas.microsoft.com/office/drawing/2014/main" id="{F01400BA-B394-41F1-B8C0-B45645E783D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104383" y="3961365"/>
            <a:ext cx="2974396" cy="29743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54AEF690-1A3E-4B6A-A45B-0D2C0012180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512"/>
          <a:stretch/>
        </p:blipFill>
        <p:spPr>
          <a:xfrm>
            <a:off x="9474810" y="996759"/>
            <a:ext cx="2507755" cy="3033993"/>
          </a:xfrm>
          <a:prstGeom prst="rect">
            <a:avLst/>
          </a:prstGeom>
          <a:ln>
            <a:noFill/>
          </a:ln>
          <a:effectLst>
            <a:softEdge rad="112500"/>
          </a:effectLst>
        </p:spPr>
      </p:pic>
      <p:pic>
        <p:nvPicPr>
          <p:cNvPr id="22" name="Content Placeholder 5" descr="A close up of a toy&#10;&#10;Description automatically generated">
            <a:extLst>
              <a:ext uri="{FF2B5EF4-FFF2-40B4-BE49-F238E27FC236}">
                <a16:creationId xmlns:a16="http://schemas.microsoft.com/office/drawing/2014/main" id="{CE2309EE-FE03-40C5-B60F-B93E78EDB78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7485" y="5809233"/>
            <a:ext cx="974483" cy="796428"/>
          </a:xfrm>
          <a:prstGeom prst="rect">
            <a:avLst/>
          </a:prstGeom>
        </p:spPr>
      </p:pic>
      <p:sp>
        <p:nvSpPr>
          <p:cNvPr id="23" name="Rectangle 22">
            <a:extLst>
              <a:ext uri="{FF2B5EF4-FFF2-40B4-BE49-F238E27FC236}">
                <a16:creationId xmlns:a16="http://schemas.microsoft.com/office/drawing/2014/main" id="{34DF14E4-AD9C-42C9-AB30-61350D5EDE80}"/>
              </a:ext>
            </a:extLst>
          </p:cNvPr>
          <p:cNvSpPr/>
          <p:nvPr/>
        </p:nvSpPr>
        <p:spPr>
          <a:xfrm>
            <a:off x="1353621" y="5766208"/>
            <a:ext cx="7291457" cy="984885"/>
          </a:xfrm>
          <a:prstGeom prst="rect">
            <a:avLst/>
          </a:prstGeom>
        </p:spPr>
        <p:txBody>
          <a:bodyPr wrap="square">
            <a:spAutoFit/>
          </a:bodyPr>
          <a:lstStyle/>
          <a:p>
            <a:pPr algn="ctr"/>
            <a:r>
              <a:rPr lang="en-GB" sz="2000" dirty="0">
                <a:latin typeface="+mj-lt"/>
              </a:rPr>
              <a:t>Go on a shape hunt around your local area on your daily walk or around your house.               </a:t>
            </a:r>
          </a:p>
          <a:p>
            <a:endParaRPr lang="en-GB" dirty="0"/>
          </a:p>
        </p:txBody>
      </p:sp>
    </p:spTree>
    <p:extLst>
      <p:ext uri="{BB962C8B-B14F-4D97-AF65-F5344CB8AC3E}">
        <p14:creationId xmlns:p14="http://schemas.microsoft.com/office/powerpoint/2010/main" val="1413158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D01C23-C67A-410B-BD6D-67AE7C2BC580}"/>
              </a:ext>
            </a:extLst>
          </p:cNvPr>
          <p:cNvSpPr>
            <a:spLocks noGrp="1"/>
          </p:cNvSpPr>
          <p:nvPr>
            <p:ph type="title"/>
          </p:nvPr>
        </p:nvSpPr>
        <p:spPr>
          <a:xfrm>
            <a:off x="-231913" y="48081"/>
            <a:ext cx="10515600" cy="1325563"/>
          </a:xfrm>
        </p:spPr>
        <p:txBody>
          <a:bodyPr>
            <a:normAutofit/>
          </a:bodyPr>
          <a:lstStyle/>
          <a:p>
            <a:pPr algn="ctr"/>
            <a:r>
              <a:rPr lang="en-GB" sz="4000" u="sng" dirty="0"/>
              <a:t>Activities to support shape, position, movement and measure</a:t>
            </a:r>
          </a:p>
        </p:txBody>
      </p:sp>
      <p:sp>
        <p:nvSpPr>
          <p:cNvPr id="9" name="Rectangle 8">
            <a:extLst>
              <a:ext uri="{FF2B5EF4-FFF2-40B4-BE49-F238E27FC236}">
                <a16:creationId xmlns:a16="http://schemas.microsoft.com/office/drawing/2014/main" id="{EE6EB0D4-CB12-4B7E-8361-CF56EF21CCFC}"/>
              </a:ext>
            </a:extLst>
          </p:cNvPr>
          <p:cNvSpPr/>
          <p:nvPr/>
        </p:nvSpPr>
        <p:spPr>
          <a:xfrm>
            <a:off x="1113183" y="3786046"/>
            <a:ext cx="9170504" cy="646331"/>
          </a:xfrm>
          <a:prstGeom prst="rect">
            <a:avLst/>
          </a:prstGeom>
        </p:spPr>
        <p:txBody>
          <a:bodyPr wrap="square">
            <a:spAutoFit/>
          </a:bodyPr>
          <a:lstStyle/>
          <a:p>
            <a:pPr algn="ctr"/>
            <a:endParaRPr lang="en-GB" dirty="0">
              <a:latin typeface="+mj-lt"/>
            </a:endParaRPr>
          </a:p>
          <a:p>
            <a:pPr algn="ctr"/>
            <a:endParaRPr lang="en-GB" dirty="0">
              <a:latin typeface="+mj-lt"/>
            </a:endParaRPr>
          </a:p>
        </p:txBody>
      </p:sp>
      <p:pic>
        <p:nvPicPr>
          <p:cNvPr id="11" name="Content Placeholder 5" descr="A close up of a toy&#10;&#10;Description automatically generated">
            <a:extLst>
              <a:ext uri="{FF2B5EF4-FFF2-40B4-BE49-F238E27FC236}">
                <a16:creationId xmlns:a16="http://schemas.microsoft.com/office/drawing/2014/main" id="{78A12CFE-21B8-4FC6-8065-8AD0353BA6D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8550" y="1636363"/>
            <a:ext cx="974483" cy="796428"/>
          </a:xfrm>
          <a:prstGeom prst="rect">
            <a:avLst/>
          </a:prstGeom>
        </p:spPr>
      </p:pic>
      <p:sp>
        <p:nvSpPr>
          <p:cNvPr id="12" name="Rectangle 11">
            <a:extLst>
              <a:ext uri="{FF2B5EF4-FFF2-40B4-BE49-F238E27FC236}">
                <a16:creationId xmlns:a16="http://schemas.microsoft.com/office/drawing/2014/main" id="{6C1040D2-9CD5-47A0-B8D2-9A7FCD50DA27}"/>
              </a:ext>
            </a:extLst>
          </p:cNvPr>
          <p:cNvSpPr/>
          <p:nvPr/>
        </p:nvSpPr>
        <p:spPr>
          <a:xfrm>
            <a:off x="1213033" y="1471027"/>
            <a:ext cx="8844590" cy="1323439"/>
          </a:xfrm>
          <a:prstGeom prst="rect">
            <a:avLst/>
          </a:prstGeom>
        </p:spPr>
        <p:txBody>
          <a:bodyPr wrap="square">
            <a:spAutoFit/>
          </a:bodyPr>
          <a:lstStyle/>
          <a:p>
            <a:pPr algn="ctr"/>
            <a:endParaRPr lang="en-GB" sz="2000" dirty="0">
              <a:latin typeface="+mj-lt"/>
            </a:endParaRPr>
          </a:p>
          <a:p>
            <a:pPr algn="ctr"/>
            <a:r>
              <a:rPr lang="en-GB" sz="2000" dirty="0">
                <a:latin typeface="+mj-lt"/>
              </a:rPr>
              <a:t>Help your child learn about patterns by pointing them out in the world around you and at home e.g. number patterns 1,2,3,1,2,3..….2,4,6,2,4,6 </a:t>
            </a:r>
          </a:p>
          <a:p>
            <a:pPr algn="ctr"/>
            <a:r>
              <a:rPr lang="en-GB" sz="2000" dirty="0">
                <a:latin typeface="+mj-lt"/>
              </a:rPr>
              <a:t>shape patterns</a:t>
            </a:r>
          </a:p>
        </p:txBody>
      </p:sp>
      <p:pic>
        <p:nvPicPr>
          <p:cNvPr id="13" name="Content Placeholder 5" descr="A close up of a toy&#10;&#10;Description automatically generated">
            <a:extLst>
              <a:ext uri="{FF2B5EF4-FFF2-40B4-BE49-F238E27FC236}">
                <a16:creationId xmlns:a16="http://schemas.microsoft.com/office/drawing/2014/main" id="{5C421A6F-F7B2-4A07-A2A8-B2E2DAB43AC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4984" y="2887003"/>
            <a:ext cx="974483" cy="829474"/>
          </a:xfrm>
          <a:prstGeom prst="rect">
            <a:avLst/>
          </a:prstGeom>
        </p:spPr>
      </p:pic>
      <p:sp>
        <p:nvSpPr>
          <p:cNvPr id="15" name="Rectangle 14">
            <a:extLst>
              <a:ext uri="{FF2B5EF4-FFF2-40B4-BE49-F238E27FC236}">
                <a16:creationId xmlns:a16="http://schemas.microsoft.com/office/drawing/2014/main" id="{BFECD5A7-09D9-4EEE-BCD5-4C1294AC500A}"/>
              </a:ext>
            </a:extLst>
          </p:cNvPr>
          <p:cNvSpPr/>
          <p:nvPr/>
        </p:nvSpPr>
        <p:spPr>
          <a:xfrm>
            <a:off x="1512444" y="2989231"/>
            <a:ext cx="7765774" cy="1015663"/>
          </a:xfrm>
          <a:prstGeom prst="rect">
            <a:avLst/>
          </a:prstGeom>
        </p:spPr>
        <p:txBody>
          <a:bodyPr wrap="square">
            <a:spAutoFit/>
          </a:bodyPr>
          <a:lstStyle/>
          <a:p>
            <a:pPr algn="ctr"/>
            <a:r>
              <a:rPr lang="en-GB" sz="2000" dirty="0">
                <a:latin typeface="+mj-lt"/>
              </a:rPr>
              <a:t>Talk about measurement in play. How tall is something? How small is it? Can you find something bigger? Who is the tallest? What one is the longest? </a:t>
            </a:r>
          </a:p>
        </p:txBody>
      </p:sp>
      <p:pic>
        <p:nvPicPr>
          <p:cNvPr id="16" name="Content Placeholder 5" descr="A close up of a toy&#10;&#10;Description automatically generated">
            <a:extLst>
              <a:ext uri="{FF2B5EF4-FFF2-40B4-BE49-F238E27FC236}">
                <a16:creationId xmlns:a16="http://schemas.microsoft.com/office/drawing/2014/main" id="{534F70E5-3747-4423-9BC4-D46D66B3C27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2342" y="4166029"/>
            <a:ext cx="974483" cy="829474"/>
          </a:xfrm>
          <a:prstGeom prst="rect">
            <a:avLst/>
          </a:prstGeom>
        </p:spPr>
      </p:pic>
      <p:sp>
        <p:nvSpPr>
          <p:cNvPr id="17" name="Rectangle 16">
            <a:extLst>
              <a:ext uri="{FF2B5EF4-FFF2-40B4-BE49-F238E27FC236}">
                <a16:creationId xmlns:a16="http://schemas.microsoft.com/office/drawing/2014/main" id="{1E5D8369-D22E-42F3-ADB5-7B5C485782CF}"/>
              </a:ext>
            </a:extLst>
          </p:cNvPr>
          <p:cNvSpPr/>
          <p:nvPr/>
        </p:nvSpPr>
        <p:spPr>
          <a:xfrm>
            <a:off x="1395411" y="4266445"/>
            <a:ext cx="7500730" cy="707886"/>
          </a:xfrm>
          <a:prstGeom prst="rect">
            <a:avLst/>
          </a:prstGeom>
        </p:spPr>
        <p:txBody>
          <a:bodyPr wrap="square">
            <a:spAutoFit/>
          </a:bodyPr>
          <a:lstStyle/>
          <a:p>
            <a:pPr algn="ctr"/>
            <a:r>
              <a:rPr lang="en-GB" sz="2000" dirty="0">
                <a:latin typeface="+mj-lt"/>
              </a:rPr>
              <a:t>Talk about measure in amounts e.g. 3 cups of flour in playdough. Are the cups full? Is that more or less? Is that heavier or lighter? </a:t>
            </a:r>
            <a:endParaRPr lang="en-US" sz="2000" dirty="0">
              <a:latin typeface="+mj-lt"/>
            </a:endParaRPr>
          </a:p>
        </p:txBody>
      </p:sp>
      <p:pic>
        <p:nvPicPr>
          <p:cNvPr id="19" name="Picture 18" descr="A picture containing drawing&#10;&#10;Description automatically generated">
            <a:extLst>
              <a:ext uri="{FF2B5EF4-FFF2-40B4-BE49-F238E27FC236}">
                <a16:creationId xmlns:a16="http://schemas.microsoft.com/office/drawing/2014/main" id="{C06F5428-0CC2-41AF-BB95-3C95F5B2B92F}"/>
              </a:ext>
            </a:extLst>
          </p:cNvPr>
          <p:cNvPicPr>
            <a:picLocks noChangeAspect="1"/>
          </p:cNvPicPr>
          <p:nvPr/>
        </p:nvPicPr>
        <p:blipFill rotWithShape="1">
          <a:blip r:embed="rId4">
            <a:extLst>
              <a:ext uri="{28A0092B-C50C-407E-A947-70E740481C1C}">
                <a14:useLocalDpi xmlns:a14="http://schemas.microsoft.com/office/drawing/2010/main" val="0"/>
              </a:ext>
            </a:extLst>
          </a:blip>
          <a:srcRect l="19881" r="21849"/>
          <a:stretch/>
        </p:blipFill>
        <p:spPr>
          <a:xfrm>
            <a:off x="10153081" y="367539"/>
            <a:ext cx="1779773" cy="3328963"/>
          </a:xfrm>
          <a:prstGeom prst="rect">
            <a:avLst/>
          </a:prstGeom>
        </p:spPr>
      </p:pic>
      <p:sp>
        <p:nvSpPr>
          <p:cNvPr id="2" name="Rectangle 1">
            <a:extLst>
              <a:ext uri="{FF2B5EF4-FFF2-40B4-BE49-F238E27FC236}">
                <a16:creationId xmlns:a16="http://schemas.microsoft.com/office/drawing/2014/main" id="{2F321240-36BF-45AD-9E63-C681FC7153C9}"/>
              </a:ext>
            </a:extLst>
          </p:cNvPr>
          <p:cNvSpPr/>
          <p:nvPr/>
        </p:nvSpPr>
        <p:spPr>
          <a:xfrm>
            <a:off x="6653937" y="2443459"/>
            <a:ext cx="198783" cy="18872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A252E97-988C-4EB9-9F50-1F8364821901}"/>
              </a:ext>
            </a:extLst>
          </p:cNvPr>
          <p:cNvSpPr/>
          <p:nvPr/>
        </p:nvSpPr>
        <p:spPr>
          <a:xfrm>
            <a:off x="7318513" y="2461573"/>
            <a:ext cx="198783" cy="18872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sosceles Triangle 2">
            <a:extLst>
              <a:ext uri="{FF2B5EF4-FFF2-40B4-BE49-F238E27FC236}">
                <a16:creationId xmlns:a16="http://schemas.microsoft.com/office/drawing/2014/main" id="{60A3BF47-73BD-41E0-8BC4-DC0DA6C77DB7}"/>
              </a:ext>
            </a:extLst>
          </p:cNvPr>
          <p:cNvSpPr/>
          <p:nvPr/>
        </p:nvSpPr>
        <p:spPr>
          <a:xfrm>
            <a:off x="7612754" y="2461573"/>
            <a:ext cx="304800" cy="188726"/>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3A6130CF-3618-49C9-AAC7-12F1D5962D28}"/>
              </a:ext>
            </a:extLst>
          </p:cNvPr>
          <p:cNvSpPr/>
          <p:nvPr/>
        </p:nvSpPr>
        <p:spPr>
          <a:xfrm>
            <a:off x="6937513" y="2450734"/>
            <a:ext cx="304800" cy="188726"/>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shirt&#10;&#10;Description automatically generated">
            <a:extLst>
              <a:ext uri="{FF2B5EF4-FFF2-40B4-BE49-F238E27FC236}">
                <a16:creationId xmlns:a16="http://schemas.microsoft.com/office/drawing/2014/main" id="{FA997AC8-1B06-46FE-BAD8-145C56AC7A7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830508" y="4329588"/>
            <a:ext cx="2293905" cy="1628808"/>
          </a:xfrm>
          <a:prstGeom prst="rect">
            <a:avLst/>
          </a:prstGeom>
        </p:spPr>
      </p:pic>
      <p:pic>
        <p:nvPicPr>
          <p:cNvPr id="21" name="Content Placeholder 5" descr="A close up of a toy&#10;&#10;Description automatically generated">
            <a:extLst>
              <a:ext uri="{FF2B5EF4-FFF2-40B4-BE49-F238E27FC236}">
                <a16:creationId xmlns:a16="http://schemas.microsoft.com/office/drawing/2014/main" id="{B6DFB527-1D9A-4429-9062-43E825DB171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4984" y="5543659"/>
            <a:ext cx="974483" cy="829474"/>
          </a:xfrm>
          <a:prstGeom prst="rect">
            <a:avLst/>
          </a:prstGeom>
        </p:spPr>
      </p:pic>
      <p:sp>
        <p:nvSpPr>
          <p:cNvPr id="6" name="TextBox 5">
            <a:extLst>
              <a:ext uri="{FF2B5EF4-FFF2-40B4-BE49-F238E27FC236}">
                <a16:creationId xmlns:a16="http://schemas.microsoft.com/office/drawing/2014/main" id="{844EFF61-4243-44FD-8D60-D8485D9E13A6}"/>
              </a:ext>
            </a:extLst>
          </p:cNvPr>
          <p:cNvSpPr txBox="1"/>
          <p:nvPr/>
        </p:nvSpPr>
        <p:spPr>
          <a:xfrm>
            <a:off x="1487230" y="5543659"/>
            <a:ext cx="7790988" cy="707886"/>
          </a:xfrm>
          <a:prstGeom prst="rect">
            <a:avLst/>
          </a:prstGeom>
          <a:noFill/>
        </p:spPr>
        <p:txBody>
          <a:bodyPr wrap="square" rtlCol="0">
            <a:spAutoFit/>
          </a:bodyPr>
          <a:lstStyle/>
          <a:p>
            <a:pPr algn="ctr"/>
            <a:r>
              <a:rPr lang="en-GB" sz="2000" dirty="0">
                <a:latin typeface="+mj-lt"/>
              </a:rPr>
              <a:t>Go on a treasure hunt around the garden for objects, shapes, numbers etc. Talk about the position of objects i.e. in, on, under, beside…</a:t>
            </a:r>
          </a:p>
        </p:txBody>
      </p:sp>
    </p:spTree>
    <p:extLst>
      <p:ext uri="{BB962C8B-B14F-4D97-AF65-F5344CB8AC3E}">
        <p14:creationId xmlns:p14="http://schemas.microsoft.com/office/powerpoint/2010/main" val="2599161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465" y="0"/>
            <a:ext cx="10515600" cy="692966"/>
          </a:xfrm>
        </p:spPr>
        <p:txBody>
          <a:bodyPr>
            <a:normAutofit/>
          </a:bodyPr>
          <a:lstStyle/>
          <a:p>
            <a:pPr algn="ctr"/>
            <a:r>
              <a:rPr lang="en-GB" sz="3200" b="1" u="sng" dirty="0"/>
              <a:t>Online  activity ideas </a:t>
            </a:r>
          </a:p>
        </p:txBody>
      </p:sp>
      <p:sp>
        <p:nvSpPr>
          <p:cNvPr id="3" name="Content Placeholder 2"/>
          <p:cNvSpPr>
            <a:spLocks noGrp="1"/>
          </p:cNvSpPr>
          <p:nvPr>
            <p:ph idx="1"/>
          </p:nvPr>
        </p:nvSpPr>
        <p:spPr>
          <a:xfrm>
            <a:off x="166688" y="1100395"/>
            <a:ext cx="10515600" cy="5491473"/>
          </a:xfrm>
        </p:spPr>
        <p:txBody>
          <a:bodyPr>
            <a:normAutofit fontScale="77500" lnSpcReduction="20000"/>
          </a:bodyPr>
          <a:lstStyle/>
          <a:p>
            <a:pPr marL="0" indent="0">
              <a:buSzPct val="150000"/>
              <a:buNone/>
            </a:pPr>
            <a:r>
              <a:rPr lang="en-GB" sz="2100" u="sng" dirty="0">
                <a:cs typeface="Times New Roman" panose="02020603050405020304" pitchFamily="18" charset="0"/>
              </a:rPr>
              <a:t>Bud’s Number Garden – includes number ordering, counting and more than and less than games.</a:t>
            </a:r>
            <a:endParaRPr lang="en-GB" sz="2100" u="sng" dirty="0">
              <a:latin typeface="+mj-lt"/>
            </a:endParaRPr>
          </a:p>
          <a:p>
            <a:pPr marL="0" indent="0">
              <a:buSzPct val="150000"/>
              <a:buNone/>
            </a:pPr>
            <a:r>
              <a:rPr lang="en-GB" sz="2100" u="sng" dirty="0">
                <a:latin typeface="+mj-lt"/>
              </a:rPr>
              <a:t> </a:t>
            </a:r>
            <a:r>
              <a:rPr lang="en-GB" sz="2100" u="sng" dirty="0">
                <a:latin typeface="+mj-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https://www.bbc.co.uk/bitesize/topics/zjkphbk/articles/zd4b382?xtor=CS8-1000-[Discovery_Cards]-[Multi_Site]-[SL09]-[PS_BITESIZE~C~~P_NumberGame]</a:t>
            </a:r>
            <a:r>
              <a:rPr lang="en-GB" sz="2100" u="sng" dirty="0">
                <a:latin typeface="+mj-lt"/>
                <a:ea typeface="Calibri" panose="020F0502020204030204" pitchFamily="34" charset="0"/>
                <a:cs typeface="Times New Roman" panose="02020603050405020304" pitchFamily="18" charset="0"/>
              </a:rPr>
              <a:t> </a:t>
            </a:r>
          </a:p>
          <a:p>
            <a:pPr marL="0" indent="0">
              <a:buSzPct val="150000"/>
              <a:buNone/>
            </a:pPr>
            <a:r>
              <a:rPr lang="en-GB" sz="2100" u="sng" dirty="0">
                <a:cs typeface="Times New Roman" panose="02020603050405020304" pitchFamily="18" charset="0"/>
              </a:rPr>
              <a:t>Teddy numbers game – counting different amounts.</a:t>
            </a:r>
            <a:endParaRPr lang="en-GB" sz="2100" u="sng" dirty="0">
              <a:latin typeface="+mj-lt"/>
              <a:cs typeface="Times New Roman" panose="02020603050405020304" pitchFamily="18" charset="0"/>
            </a:endParaRPr>
          </a:p>
          <a:p>
            <a:pPr marL="0" indent="0">
              <a:buSzPct val="150000"/>
              <a:buNone/>
            </a:pPr>
            <a:r>
              <a:rPr lang="en-GB" sz="2100" u="sng" dirty="0">
                <a:latin typeface="+mj-lt"/>
                <a:cs typeface="Times New Roman" panose="02020603050405020304" pitchFamily="18" charset="0"/>
              </a:rPr>
              <a:t> </a:t>
            </a:r>
            <a:r>
              <a:rPr lang="en-GB" sz="2100" u="sng" dirty="0">
                <a:latin typeface="+mj-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https://www.topmarks.co.uk/learning-to-count/teddy-numbers</a:t>
            </a:r>
            <a:r>
              <a:rPr lang="en-GB" sz="2100" u="sng" dirty="0">
                <a:latin typeface="+mj-lt"/>
                <a:ea typeface="Calibri" panose="020F0502020204030204" pitchFamily="34" charset="0"/>
                <a:cs typeface="Times New Roman" panose="02020603050405020304" pitchFamily="18" charset="0"/>
              </a:rPr>
              <a:t>  </a:t>
            </a:r>
          </a:p>
          <a:p>
            <a:pPr marL="0" indent="0">
              <a:buSzPct val="150000"/>
              <a:buNone/>
            </a:pPr>
            <a:r>
              <a:rPr lang="en-GB" sz="2100" u="sng" dirty="0">
                <a:ea typeface="Calibri" panose="020F0502020204030204" pitchFamily="34" charset="0"/>
                <a:cs typeface="Times New Roman" panose="02020603050405020304" pitchFamily="18" charset="0"/>
              </a:rPr>
              <a:t>Shape monsters – Introduction to 2D shapes for children.</a:t>
            </a:r>
            <a:endParaRPr lang="en-GB" sz="2100" u="sng" dirty="0">
              <a:latin typeface="+mj-lt"/>
              <a:cs typeface="Times New Roman" panose="02020603050405020304" pitchFamily="18" charset="0"/>
            </a:endParaRPr>
          </a:p>
          <a:p>
            <a:pPr marL="0" indent="0">
              <a:buSzPct val="150000"/>
              <a:buNone/>
            </a:pPr>
            <a:r>
              <a:rPr lang="en-GB" sz="2100" u="sng" dirty="0">
                <a:latin typeface="+mj-lt"/>
                <a:cs typeface="Times New Roman" panose="02020603050405020304" pitchFamily="18" charset="0"/>
              </a:rPr>
              <a:t> </a:t>
            </a:r>
            <a:r>
              <a:rPr lang="en-GB" sz="2100" u="sng" dirty="0">
                <a:latin typeface="+mj-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https://www.topmarks.co.uk/early-years/shape-monsters</a:t>
            </a:r>
            <a:endParaRPr lang="en-GB" sz="2100" u="sng" dirty="0">
              <a:latin typeface="+mj-lt"/>
              <a:ea typeface="Calibri" panose="020F0502020204030204" pitchFamily="34" charset="0"/>
              <a:cs typeface="Times New Roman" panose="02020603050405020304" pitchFamily="18" charset="0"/>
            </a:endParaRPr>
          </a:p>
          <a:p>
            <a:pPr marL="0" indent="0">
              <a:buNone/>
            </a:pPr>
            <a:r>
              <a:rPr lang="en-GB" sz="2100" u="sng" dirty="0">
                <a:latin typeface="+mj-lt"/>
                <a:hlinkClick r:id="" action="ppaction://noaction">
                  <a:extLst>
                    <a:ext uri="{A12FA001-AC4F-418D-AE19-62706E023703}">
                      <ahyp:hlinkClr xmlns:ahyp="http://schemas.microsoft.com/office/drawing/2018/hyperlinkcolor" val="tx"/>
                    </a:ext>
                  </a:extLst>
                </a:hlinkClick>
              </a:rPr>
              <a:t>Dough disco </a:t>
            </a:r>
          </a:p>
          <a:p>
            <a:pPr marL="0" indent="0">
              <a:buNone/>
            </a:pPr>
            <a:r>
              <a:rPr lang="en-GB" sz="2100" u="sng" dirty="0">
                <a:latin typeface="+mj-lt"/>
                <a:hlinkClick r:id="" action="ppaction://noaction">
                  <a:extLst>
                    <a:ext uri="{A12FA001-AC4F-418D-AE19-62706E023703}">
                      <ahyp:hlinkClr xmlns:ahyp="http://schemas.microsoft.com/office/drawing/2018/hyperlinkcolor" val="tx"/>
                    </a:ext>
                  </a:extLst>
                </a:hlinkClick>
              </a:rPr>
              <a:t>https://www.youtube.com/watch?v=DrBsNhwxzgc</a:t>
            </a:r>
            <a:r>
              <a:rPr lang="en-GB" sz="2100" u="sng" dirty="0">
                <a:latin typeface="+mj-lt"/>
              </a:rPr>
              <a:t> </a:t>
            </a:r>
          </a:p>
          <a:p>
            <a:pPr marL="0" indent="0">
              <a:buNone/>
            </a:pPr>
            <a:r>
              <a:rPr lang="en-GB" sz="2100" u="sng" dirty="0">
                <a:latin typeface="+mj-lt"/>
              </a:rPr>
              <a:t>Finger gym </a:t>
            </a:r>
          </a:p>
          <a:p>
            <a:pPr marL="0" indent="0">
              <a:buNone/>
            </a:pPr>
            <a:r>
              <a:rPr lang="en-GB" sz="2100" u="sng" dirty="0">
                <a:latin typeface="+mj-lt"/>
                <a:hlinkClick r:id="rId5">
                  <a:extLst>
                    <a:ext uri="{A12FA001-AC4F-418D-AE19-62706E023703}">
                      <ahyp:hlinkClr xmlns:ahyp="http://schemas.microsoft.com/office/drawing/2018/hyperlinkcolor" val="tx"/>
                    </a:ext>
                  </a:extLst>
                </a:hlinkClick>
              </a:rPr>
              <a:t>https://www.youtube.com/watch?v=3K-CQrjI0uY</a:t>
            </a:r>
            <a:endParaRPr lang="en-GB" sz="2100" u="sng" dirty="0">
              <a:latin typeface="+mj-lt"/>
            </a:endParaRPr>
          </a:p>
          <a:p>
            <a:pPr marL="0" indent="0">
              <a:buNone/>
            </a:pPr>
            <a:r>
              <a:rPr lang="en-GB" sz="2100" u="sng" dirty="0">
                <a:latin typeface="+mj-lt"/>
              </a:rPr>
              <a:t>Parentzone </a:t>
            </a:r>
            <a:endParaRPr lang="en-GB" sz="2100" u="sng" dirty="0"/>
          </a:p>
          <a:p>
            <a:pPr marL="0" indent="0">
              <a:buNone/>
            </a:pPr>
            <a:r>
              <a:rPr lang="en-GB" sz="2100" u="sng" dirty="0"/>
              <a:t>Some reading for parents with children starting school in August.</a:t>
            </a:r>
          </a:p>
          <a:p>
            <a:pPr marL="0" indent="0">
              <a:buNone/>
            </a:pPr>
            <a:r>
              <a:rPr lang="en-GB" sz="2100" u="sng" dirty="0">
                <a:hlinkClick r:id="rId6">
                  <a:extLst>
                    <a:ext uri="{A12FA001-AC4F-418D-AE19-62706E023703}">
                      <ahyp:hlinkClr xmlns:ahyp="http://schemas.microsoft.com/office/drawing/2018/hyperlinkcolor" val="tx"/>
                    </a:ext>
                  </a:extLst>
                </a:hlinkClick>
              </a:rPr>
              <a:t>https://education.gov.scot/parentzone/my-child/transitions/starting-school/</a:t>
            </a:r>
            <a:endParaRPr lang="en-GB" sz="2100" u="sng" dirty="0"/>
          </a:p>
          <a:p>
            <a:pPr marL="0" indent="0">
              <a:buNone/>
            </a:pPr>
            <a:r>
              <a:rPr lang="en-GB" sz="2100" u="sng" dirty="0">
                <a:latin typeface="+mj-lt"/>
              </a:rPr>
              <a:t>BBC Bitesize </a:t>
            </a:r>
          </a:p>
          <a:p>
            <a:pPr marL="0" indent="0">
              <a:buNone/>
            </a:pPr>
            <a:r>
              <a:rPr lang="en-GB" sz="2100" u="sng" dirty="0">
                <a:hlinkClick r:id="rId7">
                  <a:extLst>
                    <a:ext uri="{A12FA001-AC4F-418D-AE19-62706E023703}">
                      <ahyp:hlinkClr xmlns:ahyp="http://schemas.microsoft.com/office/drawing/2018/hyperlinkcolor" val="tx"/>
                    </a:ext>
                  </a:extLst>
                </a:hlinkClick>
              </a:rPr>
              <a:t>https://www.bbc.co.uk/bitesize/articles/zks4kmn</a:t>
            </a:r>
            <a:endParaRPr lang="en-GB" sz="2100" u="sng" dirty="0"/>
          </a:p>
          <a:p>
            <a:pPr marL="0" indent="0">
              <a:buNone/>
            </a:pPr>
            <a:r>
              <a:rPr lang="en-GB" sz="2100" u="sng" dirty="0"/>
              <a:t>Parents in Scotland</a:t>
            </a:r>
          </a:p>
          <a:p>
            <a:pPr marL="0" indent="0">
              <a:buNone/>
            </a:pPr>
            <a:r>
              <a:rPr lang="en-GB" sz="2100" u="sng" dirty="0">
                <a:hlinkClick r:id="rId8">
                  <a:extLst>
                    <a:ext uri="{A12FA001-AC4F-418D-AE19-62706E023703}">
                      <ahyp:hlinkClr xmlns:ahyp="http://schemas.microsoft.com/office/drawing/2018/hyperlinkcolor" val="tx"/>
                    </a:ext>
                  </a:extLst>
                </a:hlinkClick>
              </a:rPr>
              <a:t>https://www.parentingacrossscotland.org/publications/top-ten-tips/starting-primary-school/</a:t>
            </a:r>
            <a:r>
              <a:rPr lang="en-GB" sz="2100" u="sng" dirty="0"/>
              <a:t> </a:t>
            </a:r>
          </a:p>
          <a:p>
            <a:pPr marL="0" indent="0">
              <a:buNone/>
            </a:pPr>
            <a:endParaRPr lang="en-GB" sz="2100" dirty="0"/>
          </a:p>
          <a:p>
            <a:pPr marL="0" indent="0">
              <a:buNone/>
            </a:pPr>
            <a:endParaRPr lang="en-GB" sz="2000" dirty="0">
              <a:latin typeface="+mj-lt"/>
            </a:endParaRPr>
          </a:p>
          <a:p>
            <a:pPr marL="0" indent="0">
              <a:buNone/>
            </a:pPr>
            <a:endParaRPr lang="en-GB" sz="2000" dirty="0">
              <a:latin typeface="+mj-lt"/>
            </a:endParaRPr>
          </a:p>
          <a:p>
            <a:pPr marL="0" indent="0">
              <a:buSzPct val="150000"/>
              <a:buNone/>
            </a:pPr>
            <a:endParaRPr lang="en-GB" sz="2000" b="1" i="1" dirty="0">
              <a:latin typeface="+mj-lt"/>
            </a:endParaRPr>
          </a:p>
          <a:p>
            <a:pPr marL="0" indent="0">
              <a:buSzPct val="150000"/>
              <a:buNone/>
            </a:pPr>
            <a:endParaRPr lang="en-GB" sz="2000" dirty="0">
              <a:latin typeface="+mj-lt"/>
              <a:ea typeface="Calibri" panose="020F0502020204030204" pitchFamily="34" charset="0"/>
              <a:cs typeface="Times New Roman" panose="02020603050405020304" pitchFamily="18" charset="0"/>
            </a:endParaRPr>
          </a:p>
        </p:txBody>
      </p:sp>
      <p:pic>
        <p:nvPicPr>
          <p:cNvPr id="5" name="Picture 4" descr="A picture containing toy, drawing&#10;&#10;Description automatically generated">
            <a:extLst>
              <a:ext uri="{FF2B5EF4-FFF2-40B4-BE49-F238E27FC236}">
                <a16:creationId xmlns:a16="http://schemas.microsoft.com/office/drawing/2014/main" id="{804BED0A-B877-4173-B839-A828584CED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61213" y="1600199"/>
            <a:ext cx="2764099" cy="2324099"/>
          </a:xfrm>
          <a:prstGeom prst="rect">
            <a:avLst/>
          </a:prstGeom>
        </p:spPr>
      </p:pic>
    </p:spTree>
    <p:extLst>
      <p:ext uri="{BB962C8B-B14F-4D97-AF65-F5344CB8AC3E}">
        <p14:creationId xmlns:p14="http://schemas.microsoft.com/office/powerpoint/2010/main" val="225987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103C43-B2BB-4195-A77B-CC6955CCE423}"/>
              </a:ext>
            </a:extLst>
          </p:cNvPr>
          <p:cNvSpPr/>
          <p:nvPr/>
        </p:nvSpPr>
        <p:spPr>
          <a:xfrm>
            <a:off x="318053" y="534925"/>
            <a:ext cx="9833113" cy="6024791"/>
          </a:xfrm>
          <a:prstGeom prst="rect">
            <a:avLst/>
          </a:prstGeom>
        </p:spPr>
        <p:txBody>
          <a:bodyPr wrap="square">
            <a:spAutoFit/>
          </a:bodyPr>
          <a:lstStyle/>
          <a:p>
            <a:pPr>
              <a:lnSpc>
                <a:spcPct val="107000"/>
              </a:lnSpc>
              <a:spcAft>
                <a:spcPts val="800"/>
              </a:spcAft>
            </a:pPr>
            <a:r>
              <a:rPr lang="en-GB" sz="2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Learning at home </a:t>
            </a:r>
            <a:r>
              <a:rPr lang="en-GB" sz="1600" dirty="0">
                <a:solidFill>
                  <a:srgbClr val="000000"/>
                </a:solidFill>
                <a:latin typeface="Helvetica" panose="020B060402020202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hlinkClick r:id="rId2"/>
              </a:rPr>
              <a:t>https://www.flipsnack.com/Goingtoschool/guide-for-parents-preparing-for-p1-learning-at-home-fdu5635jd.html</a:t>
            </a: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Social, emotional, and personal </a:t>
            </a:r>
            <a:r>
              <a:rPr lang="en-GB" sz="24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a:t>
            </a:r>
            <a:r>
              <a:rPr lang="en-GB" sz="2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hlinkClick r:id="rId3"/>
              </a:rPr>
              <a:t>https://www.flipsnack.com/goingtoschool1/guide-for-parents-preparing-for-p1-emotion-social-and-person.html</a:t>
            </a:r>
            <a:r>
              <a:rPr lang="en-GB" dirty="0"/>
              <a:t> </a:t>
            </a:r>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Calibri Light" panose="020F0302020204030204" pitchFamily="34" charset="0"/>
                <a:ea typeface="Calibri" panose="020F0502020204030204" pitchFamily="34" charset="0"/>
                <a:cs typeface="Times New Roman" panose="02020603050405020304" pitchFamily="18" charset="0"/>
              </a:rPr>
              <a:t>The world</a:t>
            </a:r>
            <a:r>
              <a:rPr lang="en-GB" sz="2400" dirty="0">
                <a:effectLst/>
                <a:latin typeface="Calibri Light" panose="020F0302020204030204" pitchFamily="34" charset="0"/>
                <a:ea typeface="Calibri" panose="020F0502020204030204" pitchFamily="34" charset="0"/>
                <a:cs typeface="Times New Roman" panose="02020603050405020304" pitchFamily="18" charset="0"/>
              </a:rPr>
              <a:t> around us -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hlinkClick r:id="rId4"/>
              </a:rPr>
              <a:t>https://www.flipsnack.com/goingtoschool1/guide-for-parents-preparing-for-p1-the-world-around-us-fv1p0cpt4.html</a:t>
            </a:r>
            <a:r>
              <a:rPr lang="en-GB" dirty="0"/>
              <a:t> </a:t>
            </a:r>
          </a:p>
          <a:p>
            <a:pPr>
              <a:lnSpc>
                <a:spcPct val="107000"/>
              </a:lnSpc>
              <a:spcAft>
                <a:spcPts val="800"/>
              </a:spcAft>
            </a:pPr>
            <a:endParaRPr lang="en-GB"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Starting school -</a:t>
            </a:r>
            <a:r>
              <a:rPr lang="en-GB" sz="2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hlinkClick r:id="rId5"/>
              </a:rPr>
              <a:t>https://www.flipsnack.com/Goingtoschool/guide-for-parents-preparing-for-p1-starting-school-fhcfb5fmz.html</a:t>
            </a: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3685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E2D8-C29F-4061-9289-8BC1185B1823}"/>
              </a:ext>
            </a:extLst>
          </p:cNvPr>
          <p:cNvSpPr>
            <a:spLocks noGrp="1"/>
          </p:cNvSpPr>
          <p:nvPr>
            <p:ph type="ctrTitle"/>
          </p:nvPr>
        </p:nvSpPr>
        <p:spPr>
          <a:xfrm>
            <a:off x="870204" y="606564"/>
            <a:ext cx="10451592" cy="1325563"/>
          </a:xfrm>
        </p:spPr>
        <p:txBody>
          <a:bodyPr vert="horz" lIns="91440" tIns="45720" rIns="91440" bIns="45720" rtlCol="0" anchor="ctr">
            <a:normAutofit/>
          </a:bodyPr>
          <a:lstStyle/>
          <a:p>
            <a:pPr algn="l"/>
            <a:r>
              <a:rPr lang="en-US" sz="4400" kern="1200" dirty="0">
                <a:solidFill>
                  <a:schemeClr val="tx1"/>
                </a:solidFill>
                <a:latin typeface="+mj-lt"/>
                <a:ea typeface="+mj-ea"/>
                <a:cs typeface="+mj-cs"/>
              </a:rPr>
              <a:t>Preparing for Primary 1</a:t>
            </a:r>
            <a:br>
              <a:rPr lang="en-US" sz="4400" kern="1200" dirty="0">
                <a:solidFill>
                  <a:schemeClr val="tx1"/>
                </a:solidFill>
                <a:latin typeface="+mj-lt"/>
                <a:ea typeface="+mj-ea"/>
                <a:cs typeface="+mj-cs"/>
              </a:rPr>
            </a:br>
            <a:r>
              <a:rPr lang="en-US" sz="4400" dirty="0"/>
              <a:t>Guide for parents – Learning at home </a:t>
            </a:r>
            <a:endParaRPr lang="en-US" sz="4400" kern="1200" dirty="0">
              <a:solidFill>
                <a:schemeClr val="tx1"/>
              </a:solidFill>
              <a:latin typeface="+mj-lt"/>
              <a:ea typeface="+mj-ea"/>
              <a:cs typeface="+mj-cs"/>
            </a:endParaRPr>
          </a:p>
        </p:txBody>
      </p:sp>
      <p:pic>
        <p:nvPicPr>
          <p:cNvPr id="9" name="Picture 8" descr="A picture containing toy, doll, clock, drawing&#10;&#10;Description automatically generated">
            <a:extLst>
              <a:ext uri="{FF2B5EF4-FFF2-40B4-BE49-F238E27FC236}">
                <a16:creationId xmlns:a16="http://schemas.microsoft.com/office/drawing/2014/main" id="{BBCB40E7-A000-4CB5-84E0-52DCA3909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2427288"/>
            <a:ext cx="5045075" cy="3535363"/>
          </a:xfrm>
          <a:prstGeom prst="rect">
            <a:avLst/>
          </a:prstGeom>
        </p:spPr>
      </p:pic>
      <p:pic>
        <p:nvPicPr>
          <p:cNvPr id="10" name="Picture 9">
            <a:extLst>
              <a:ext uri="{FF2B5EF4-FFF2-40B4-BE49-F238E27FC236}">
                <a16:creationId xmlns:a16="http://schemas.microsoft.com/office/drawing/2014/main" id="{8E81646E-1FAA-4854-B08F-8BEC251A870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4913" y="2427288"/>
            <a:ext cx="4656138" cy="3535363"/>
          </a:xfrm>
          <a:prstGeom prst="rect">
            <a:avLst/>
          </a:prstGeom>
        </p:spPr>
      </p:pic>
    </p:spTree>
    <p:extLst>
      <p:ext uri="{BB962C8B-B14F-4D97-AF65-F5344CB8AC3E}">
        <p14:creationId xmlns:p14="http://schemas.microsoft.com/office/powerpoint/2010/main" val="2191045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A5B09-569A-46D3-B502-8C621A6A8C98}"/>
              </a:ext>
            </a:extLst>
          </p:cNvPr>
          <p:cNvSpPr>
            <a:spLocks noGrp="1"/>
          </p:cNvSpPr>
          <p:nvPr>
            <p:ph type="title"/>
          </p:nvPr>
        </p:nvSpPr>
        <p:spPr>
          <a:xfrm>
            <a:off x="2453837" y="4673900"/>
            <a:ext cx="7284325" cy="1424410"/>
          </a:xfrm>
        </p:spPr>
        <p:txBody>
          <a:bodyPr vert="horz" lIns="91440" tIns="45720" rIns="91440" bIns="45720" rtlCol="0" anchor="b">
            <a:normAutofit fontScale="90000"/>
          </a:bodyPr>
          <a:lstStyle/>
          <a:p>
            <a:pPr algn="ctr"/>
            <a:r>
              <a:rPr lang="en-US" sz="2700" dirty="0"/>
              <a:t>Learning is a progression. Your child will already have many of the skills that they need to be safe, happy and to achieve well in Primary 1. </a:t>
            </a:r>
            <a:br>
              <a:rPr lang="en-US" sz="2700" dirty="0"/>
            </a:br>
            <a:br>
              <a:rPr lang="en-US" sz="2700" dirty="0"/>
            </a:br>
            <a:r>
              <a:rPr lang="en-US" sz="2700" dirty="0"/>
              <a:t>The following activities will support you to continue to build your child’s confidence in their development and learning before the move to primary. </a:t>
            </a:r>
            <a:br>
              <a:rPr lang="en-US" sz="1600" dirty="0"/>
            </a:br>
            <a:endParaRPr lang="en-US" sz="1500" dirty="0"/>
          </a:p>
        </p:txBody>
      </p:sp>
      <p:pic>
        <p:nvPicPr>
          <p:cNvPr id="4" name="Picture 3">
            <a:extLst>
              <a:ext uri="{FF2B5EF4-FFF2-40B4-BE49-F238E27FC236}">
                <a16:creationId xmlns:a16="http://schemas.microsoft.com/office/drawing/2014/main" id="{B5EAB93A-54CB-48B7-83B7-A24E53B0FB4C}"/>
              </a:ext>
            </a:extLst>
          </p:cNvPr>
          <p:cNvPicPr/>
          <p:nvPr/>
        </p:nvPicPr>
        <p:blipFill rotWithShape="1">
          <a:blip r:embed="rId2" cstate="print">
            <a:extLst>
              <a:ext uri="{28A0092B-C50C-407E-A947-70E740481C1C}">
                <a14:useLocalDpi xmlns:a14="http://schemas.microsoft.com/office/drawing/2010/main" val="0"/>
              </a:ext>
            </a:extLst>
          </a:blip>
          <a:srcRect t="1439" r="2" b="2"/>
          <a:stretch/>
        </p:blipFill>
        <p:spPr bwMode="auto">
          <a:xfrm>
            <a:off x="4861560" y="1237798"/>
            <a:ext cx="2468880" cy="1828800"/>
          </a:xfrm>
          <a:prstGeom prst="rect">
            <a:avLst/>
          </a:prstGeom>
          <a:noFill/>
        </p:spPr>
      </p:pic>
    </p:spTree>
    <p:extLst>
      <p:ext uri="{BB962C8B-B14F-4D97-AF65-F5344CB8AC3E}">
        <p14:creationId xmlns:p14="http://schemas.microsoft.com/office/powerpoint/2010/main" val="4024919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5C3B63-9420-449E-A144-712176AC2513}"/>
              </a:ext>
            </a:extLst>
          </p:cNvPr>
          <p:cNvSpPr>
            <a:spLocks noGrp="1"/>
          </p:cNvSpPr>
          <p:nvPr>
            <p:ph idx="1"/>
          </p:nvPr>
        </p:nvSpPr>
        <p:spPr>
          <a:xfrm>
            <a:off x="655321" y="2575034"/>
            <a:ext cx="5120113" cy="3462228"/>
          </a:xfrm>
        </p:spPr>
        <p:txBody>
          <a:bodyPr>
            <a:normAutofit/>
          </a:bodyPr>
          <a:lstStyle/>
          <a:p>
            <a:pPr marL="0" indent="0">
              <a:buNone/>
            </a:pPr>
            <a:r>
              <a:rPr lang="en-GB" sz="2400" dirty="0">
                <a:latin typeface="+mj-lt"/>
              </a:rPr>
              <a:t>We will look at –</a:t>
            </a:r>
          </a:p>
          <a:p>
            <a:pPr marL="0" indent="0">
              <a:buNone/>
            </a:pPr>
            <a:endParaRPr lang="en-GB" sz="2400" dirty="0">
              <a:latin typeface="+mj-lt"/>
            </a:endParaRPr>
          </a:p>
          <a:p>
            <a:r>
              <a:rPr lang="en-GB" sz="2400" dirty="0">
                <a:latin typeface="+mj-lt"/>
              </a:rPr>
              <a:t>Reading </a:t>
            </a:r>
          </a:p>
          <a:p>
            <a:r>
              <a:rPr lang="en-GB" sz="2400" dirty="0">
                <a:latin typeface="+mj-lt"/>
              </a:rPr>
              <a:t>Writing </a:t>
            </a:r>
          </a:p>
          <a:p>
            <a:r>
              <a:rPr lang="en-GB" sz="2400" dirty="0">
                <a:latin typeface="+mj-lt"/>
              </a:rPr>
              <a:t>Numeracy </a:t>
            </a:r>
          </a:p>
          <a:p>
            <a:r>
              <a:rPr lang="en-GB" sz="2400" dirty="0">
                <a:latin typeface="+mj-lt"/>
              </a:rPr>
              <a:t>Shape, position, movement and measure </a:t>
            </a:r>
          </a:p>
          <a:p>
            <a:pPr marL="0" indent="0">
              <a:buNone/>
            </a:pPr>
            <a:endParaRPr lang="en-GB" sz="1800" dirty="0">
              <a:latin typeface="+mj-lt"/>
            </a:endParaRPr>
          </a:p>
        </p:txBody>
      </p:sp>
      <p:pic>
        <p:nvPicPr>
          <p:cNvPr id="5" name="Picture 4" descr="A picture containing drawing&#10;&#10;Description automatically generated">
            <a:extLst>
              <a:ext uri="{FF2B5EF4-FFF2-40B4-BE49-F238E27FC236}">
                <a16:creationId xmlns:a16="http://schemas.microsoft.com/office/drawing/2014/main" id="{E819837B-F280-494A-8CD0-FF6B27120AC8}"/>
              </a:ext>
            </a:extLst>
          </p:cNvPr>
          <p:cNvPicPr>
            <a:picLocks noChangeAspect="1"/>
          </p:cNvPicPr>
          <p:nvPr/>
        </p:nvPicPr>
        <p:blipFill rotWithShape="1">
          <a:blip r:embed="rId2">
            <a:extLst>
              <a:ext uri="{28A0092B-C50C-407E-A947-70E740481C1C}">
                <a14:useLocalDpi xmlns:a14="http://schemas.microsoft.com/office/drawing/2010/main" val="0"/>
              </a:ext>
            </a:extLst>
          </a:blip>
          <a:srcRect l="8115" r="8117" b="2"/>
          <a:stretch/>
        </p:blipFill>
        <p:spPr>
          <a:xfrm>
            <a:off x="5878850" y="145153"/>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xtBox 5">
            <a:extLst>
              <a:ext uri="{FF2B5EF4-FFF2-40B4-BE49-F238E27FC236}">
                <a16:creationId xmlns:a16="http://schemas.microsoft.com/office/drawing/2014/main" id="{EA91A3DB-C06A-4D06-80F9-3EAEBDC51E5C}"/>
              </a:ext>
            </a:extLst>
          </p:cNvPr>
          <p:cNvSpPr txBox="1"/>
          <p:nvPr/>
        </p:nvSpPr>
        <p:spPr>
          <a:xfrm>
            <a:off x="495037" y="1362373"/>
            <a:ext cx="5440680" cy="523220"/>
          </a:xfrm>
          <a:prstGeom prst="rect">
            <a:avLst/>
          </a:prstGeom>
          <a:noFill/>
        </p:spPr>
        <p:txBody>
          <a:bodyPr wrap="square" rtlCol="0">
            <a:spAutoFit/>
          </a:bodyPr>
          <a:lstStyle/>
          <a:p>
            <a:r>
              <a:rPr lang="en-GB" sz="2800" u="sng" dirty="0">
                <a:latin typeface="+mj-lt"/>
              </a:rPr>
              <a:t>Learning at home </a:t>
            </a:r>
          </a:p>
        </p:txBody>
      </p:sp>
      <p:sp>
        <p:nvSpPr>
          <p:cNvPr id="7" name="TextBox 6">
            <a:extLst>
              <a:ext uri="{FF2B5EF4-FFF2-40B4-BE49-F238E27FC236}">
                <a16:creationId xmlns:a16="http://schemas.microsoft.com/office/drawing/2014/main" id="{1E054F4C-AB30-4B1C-B334-43A222CF56E4}"/>
              </a:ext>
            </a:extLst>
          </p:cNvPr>
          <p:cNvSpPr txBox="1"/>
          <p:nvPr/>
        </p:nvSpPr>
        <p:spPr>
          <a:xfrm>
            <a:off x="0" y="6488668"/>
            <a:ext cx="2190106" cy="369332"/>
          </a:xfrm>
          <a:prstGeom prst="rect">
            <a:avLst/>
          </a:prstGeom>
          <a:noFill/>
        </p:spPr>
        <p:txBody>
          <a:bodyPr wrap="square" rtlCol="0">
            <a:spAutoFit/>
          </a:bodyPr>
          <a:lstStyle/>
          <a:p>
            <a:r>
              <a:rPr lang="en-GB" u="sng" dirty="0"/>
              <a:t> </a:t>
            </a:r>
          </a:p>
        </p:txBody>
      </p:sp>
    </p:spTree>
    <p:extLst>
      <p:ext uri="{BB962C8B-B14F-4D97-AF65-F5344CB8AC3E}">
        <p14:creationId xmlns:p14="http://schemas.microsoft.com/office/powerpoint/2010/main" val="233180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7AED2-C02B-44C2-BFF9-37110446BD41}"/>
              </a:ext>
            </a:extLst>
          </p:cNvPr>
          <p:cNvSpPr>
            <a:spLocks noGrp="1"/>
          </p:cNvSpPr>
          <p:nvPr>
            <p:ph type="ctrTitle"/>
          </p:nvPr>
        </p:nvSpPr>
        <p:spPr>
          <a:xfrm>
            <a:off x="3621074" y="4390265"/>
            <a:ext cx="5380077" cy="1264762"/>
          </a:xfrm>
          <a:solidFill>
            <a:srgbClr val="FFFFFF"/>
          </a:solidFill>
          <a:ln w="38100">
            <a:solidFill>
              <a:schemeClr val="bg1"/>
            </a:solidFill>
            <a:miter lim="800000"/>
          </a:ln>
        </p:spPr>
        <p:txBody>
          <a:bodyPr anchor="ctr">
            <a:noAutofit/>
          </a:bodyPr>
          <a:lstStyle/>
          <a:p>
            <a:r>
              <a:rPr lang="en-GB" sz="2800" dirty="0"/>
              <a:t>The importance of reading is something to consider as your child moves to Primary 1. They are listening and learning new things, by reading to them you are creating opportunities as they grow in life. Reading sparks curiosity and explains how things work in the world around us.</a:t>
            </a:r>
            <a:br>
              <a:rPr lang="en-GB" sz="1800" dirty="0"/>
            </a:br>
            <a:r>
              <a:rPr lang="en-GB" sz="1800" dirty="0"/>
              <a:t> </a:t>
            </a:r>
            <a:br>
              <a:rPr lang="en-GB" sz="1800" dirty="0"/>
            </a:br>
            <a:endParaRPr lang="en-GB" sz="1800" dirty="0"/>
          </a:p>
        </p:txBody>
      </p:sp>
      <p:sp>
        <p:nvSpPr>
          <p:cNvPr id="3" name="TextBox 2">
            <a:extLst>
              <a:ext uri="{FF2B5EF4-FFF2-40B4-BE49-F238E27FC236}">
                <a16:creationId xmlns:a16="http://schemas.microsoft.com/office/drawing/2014/main" id="{9ABC18C8-C681-4784-8F4D-B4122DD7800D}"/>
              </a:ext>
            </a:extLst>
          </p:cNvPr>
          <p:cNvSpPr txBox="1"/>
          <p:nvPr/>
        </p:nvSpPr>
        <p:spPr>
          <a:xfrm>
            <a:off x="3621074" y="0"/>
            <a:ext cx="5605669" cy="769441"/>
          </a:xfrm>
          <a:prstGeom prst="rect">
            <a:avLst/>
          </a:prstGeom>
          <a:noFill/>
        </p:spPr>
        <p:txBody>
          <a:bodyPr wrap="square" rtlCol="0">
            <a:spAutoFit/>
          </a:bodyPr>
          <a:lstStyle/>
          <a:p>
            <a:pPr algn="ctr"/>
            <a:r>
              <a:rPr lang="en-GB" sz="4400" u="sng" dirty="0">
                <a:latin typeface="+mj-lt"/>
              </a:rPr>
              <a:t>Early reading skills   </a:t>
            </a:r>
          </a:p>
        </p:txBody>
      </p:sp>
      <p:pic>
        <p:nvPicPr>
          <p:cNvPr id="8" name="Picture 7" descr="A picture containing drawing&#10;&#10;Description automatically generated">
            <a:extLst>
              <a:ext uri="{FF2B5EF4-FFF2-40B4-BE49-F238E27FC236}">
                <a16:creationId xmlns:a16="http://schemas.microsoft.com/office/drawing/2014/main" id="{FFEF38EE-B583-48BF-BF34-A99EC36E1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298" y="954812"/>
            <a:ext cx="6555545" cy="1512924"/>
          </a:xfrm>
          <a:prstGeom prst="rect">
            <a:avLst/>
          </a:prstGeom>
        </p:spPr>
      </p:pic>
    </p:spTree>
    <p:extLst>
      <p:ext uri="{BB962C8B-B14F-4D97-AF65-F5344CB8AC3E}">
        <p14:creationId xmlns:p14="http://schemas.microsoft.com/office/powerpoint/2010/main" val="1197384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04B58A35-2FED-4E54-8C3E-6B23D47D6356}"/>
              </a:ext>
            </a:extLst>
          </p:cNvPr>
          <p:cNvSpPr txBox="1"/>
          <p:nvPr/>
        </p:nvSpPr>
        <p:spPr>
          <a:xfrm>
            <a:off x="-225486" y="399620"/>
            <a:ext cx="6772068" cy="769441"/>
          </a:xfrm>
          <a:prstGeom prst="rect">
            <a:avLst/>
          </a:prstGeom>
          <a:noFill/>
        </p:spPr>
        <p:txBody>
          <a:bodyPr wrap="square" rtlCol="0">
            <a:spAutoFit/>
          </a:bodyPr>
          <a:lstStyle/>
          <a:p>
            <a:pPr algn="ctr"/>
            <a:r>
              <a:rPr lang="en-GB" sz="4400" b="1" u="sng" dirty="0">
                <a:latin typeface="+mj-lt"/>
              </a:rPr>
              <a:t>Top tips for reading </a:t>
            </a:r>
            <a:endParaRPr lang="en-GB" sz="3600" b="1" u="sng" dirty="0">
              <a:latin typeface="+mj-lt"/>
            </a:endParaRPr>
          </a:p>
        </p:txBody>
      </p:sp>
      <p:sp>
        <p:nvSpPr>
          <p:cNvPr id="3" name="Rectangle 2">
            <a:extLst>
              <a:ext uri="{FF2B5EF4-FFF2-40B4-BE49-F238E27FC236}">
                <a16:creationId xmlns:a16="http://schemas.microsoft.com/office/drawing/2014/main" id="{BFE49AEB-08AE-44C9-8633-00FB6B0F3BD5}"/>
              </a:ext>
            </a:extLst>
          </p:cNvPr>
          <p:cNvSpPr/>
          <p:nvPr/>
        </p:nvSpPr>
        <p:spPr>
          <a:xfrm>
            <a:off x="5736543" y="784340"/>
            <a:ext cx="6362700" cy="6155531"/>
          </a:xfrm>
          <a:prstGeom prst="rect">
            <a:avLst/>
          </a:prstGeom>
        </p:spPr>
        <p:txBody>
          <a:bodyPr wrap="square">
            <a:spAutoFit/>
          </a:bodyPr>
          <a:lstStyle/>
          <a:p>
            <a:pPr marL="342900" indent="-342900">
              <a:buAutoNum type="arabicPeriod"/>
            </a:pPr>
            <a:r>
              <a:rPr lang="en-GB" b="1" u="sng" dirty="0">
                <a:latin typeface="+mj-lt"/>
              </a:rPr>
              <a:t>Read as much as you can - </a:t>
            </a:r>
            <a:r>
              <a:rPr lang="en-GB" dirty="0">
                <a:latin typeface="+mj-lt"/>
              </a:rPr>
              <a:t>Bedtime is  great as it helps your child to relax and creates a good  routine</a:t>
            </a:r>
            <a:endParaRPr lang="en-GB" b="1" dirty="0">
              <a:latin typeface="+mj-lt"/>
            </a:endParaRPr>
          </a:p>
          <a:p>
            <a:pPr marL="342900" indent="-342900">
              <a:buAutoNum type="arabicPeriod"/>
            </a:pPr>
            <a:endParaRPr lang="en-GB" b="1" dirty="0">
              <a:latin typeface="+mj-lt"/>
            </a:endParaRPr>
          </a:p>
          <a:p>
            <a:pPr marL="342900" indent="-342900">
              <a:buAutoNum type="arabicPeriod" startAt="2"/>
            </a:pPr>
            <a:r>
              <a:rPr lang="en-GB" b="1" u="sng" dirty="0">
                <a:latin typeface="+mj-lt"/>
                <a:cs typeface="Calibri" panose="020F0502020204030204" pitchFamily="34" charset="0"/>
              </a:rPr>
              <a:t>Talk about what's going on - </a:t>
            </a:r>
            <a:r>
              <a:rPr lang="en-GB" dirty="0">
                <a:latin typeface="+mj-lt"/>
              </a:rPr>
              <a:t>Asking questions like “Who? What? When? Where? Why?” helps your child understand what is happening in the story</a:t>
            </a:r>
          </a:p>
          <a:p>
            <a:pPr marL="342900" indent="-342900">
              <a:buAutoNum type="arabicPeriod" startAt="2"/>
            </a:pPr>
            <a:endParaRPr lang="en-GB" b="1" u="sng" dirty="0">
              <a:latin typeface="+mj-lt"/>
            </a:endParaRPr>
          </a:p>
          <a:p>
            <a:pPr marL="342900" indent="-342900">
              <a:buAutoNum type="arabicPeriod" startAt="2"/>
            </a:pPr>
            <a:r>
              <a:rPr lang="en-GB" b="1" u="sng" dirty="0">
                <a:latin typeface="+mj-lt"/>
              </a:rPr>
              <a:t>Repeating or rhyming books -</a:t>
            </a:r>
            <a:r>
              <a:rPr lang="en-GB" dirty="0">
                <a:latin typeface="+mj-lt"/>
              </a:rPr>
              <a:t> The Three Little Pigs, Room On A Broom etc. These books allow children to fill-in words, phrases and character’s names, as the book  becomes more familiar</a:t>
            </a:r>
          </a:p>
          <a:p>
            <a:pPr marL="342900" indent="-342900">
              <a:buAutoNum type="arabicPeriod" startAt="2"/>
            </a:pPr>
            <a:endParaRPr lang="en-GB" b="1" u="sng" dirty="0">
              <a:latin typeface="+mj-lt"/>
            </a:endParaRPr>
          </a:p>
          <a:p>
            <a:pPr marL="342900" indent="-342900">
              <a:buAutoNum type="arabicPeriod" startAt="2"/>
            </a:pPr>
            <a:r>
              <a:rPr lang="en-GB" b="1" u="sng" dirty="0">
                <a:latin typeface="+mj-lt"/>
              </a:rPr>
              <a:t>Try and spot words around you - </a:t>
            </a:r>
            <a:r>
              <a:rPr lang="en-GB" dirty="0">
                <a:latin typeface="+mj-lt"/>
              </a:rPr>
              <a:t>Help</a:t>
            </a:r>
            <a:r>
              <a:rPr lang="en-GB" b="1" dirty="0">
                <a:latin typeface="+mj-lt"/>
              </a:rPr>
              <a:t> </a:t>
            </a:r>
            <a:r>
              <a:rPr lang="en-GB" dirty="0">
                <a:latin typeface="+mj-lt"/>
              </a:rPr>
              <a:t>your child recognise their name, you could point out the capital letter at the beginning</a:t>
            </a:r>
          </a:p>
          <a:p>
            <a:pPr marL="342900" indent="-342900">
              <a:buAutoNum type="arabicPeriod" startAt="2"/>
            </a:pPr>
            <a:endParaRPr lang="en-GB" b="1" u="sng" dirty="0">
              <a:latin typeface="+mj-lt"/>
            </a:endParaRPr>
          </a:p>
          <a:p>
            <a:pPr marL="342900" indent="-342900">
              <a:buAutoNum type="arabicPeriod" startAt="2"/>
            </a:pPr>
            <a:r>
              <a:rPr lang="en-GB" b="1" u="sng" dirty="0">
                <a:latin typeface="+mj-lt"/>
              </a:rPr>
              <a:t>Direction of words - </a:t>
            </a:r>
            <a:r>
              <a:rPr lang="en-GB" dirty="0">
                <a:latin typeface="+mj-lt"/>
              </a:rPr>
              <a:t>Use your finger to point out words as you say them going from left to right</a:t>
            </a:r>
          </a:p>
          <a:p>
            <a:pPr marL="342900" indent="-342900">
              <a:buAutoNum type="arabicPeriod" startAt="2"/>
            </a:pPr>
            <a:endParaRPr lang="en-GB" b="1" dirty="0">
              <a:latin typeface="+mj-lt"/>
            </a:endParaRPr>
          </a:p>
          <a:p>
            <a:pPr marL="342900" indent="-342900">
              <a:buAutoNum type="arabicPeriod" startAt="2"/>
            </a:pPr>
            <a:r>
              <a:rPr lang="en-GB" b="1" dirty="0">
                <a:latin typeface="+mj-lt"/>
              </a:rPr>
              <a:t> </a:t>
            </a:r>
            <a:r>
              <a:rPr lang="en-GB" b="1" u="sng" dirty="0">
                <a:latin typeface="+mj-lt"/>
              </a:rPr>
              <a:t>I spy - </a:t>
            </a:r>
            <a:r>
              <a:rPr lang="en-GB" dirty="0">
                <a:latin typeface="+mj-lt"/>
              </a:rPr>
              <a:t>Talking about words that start with the same sound, a game like “I spy with my little eye”</a:t>
            </a:r>
          </a:p>
          <a:p>
            <a:endParaRPr lang="en-GB" dirty="0">
              <a:latin typeface="+mj-lt"/>
            </a:endParaRPr>
          </a:p>
          <a:p>
            <a:endParaRPr lang="en-GB" sz="1600" dirty="0"/>
          </a:p>
          <a:p>
            <a:pPr lvl="0"/>
            <a:endParaRPr lang="en-GB" dirty="0"/>
          </a:p>
        </p:txBody>
      </p:sp>
      <p:pic>
        <p:nvPicPr>
          <p:cNvPr id="1026" name="Picture 2" descr="Children Reading Clipart Stock Vectors, Images &amp; Vector Art ...">
            <a:hlinkClick r:id="rId2"/>
            <a:extLst>
              <a:ext uri="{FF2B5EF4-FFF2-40B4-BE49-F238E27FC236}">
                <a16:creationId xmlns:a16="http://schemas.microsoft.com/office/drawing/2014/main" id="{96BEB0AC-0302-4715-B0CE-36609B8F0E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143"/>
          <a:stretch/>
        </p:blipFill>
        <p:spPr bwMode="auto">
          <a:xfrm>
            <a:off x="533009" y="2095500"/>
            <a:ext cx="481965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340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DEB2-9E92-4100-82E2-C267103A7426}"/>
              </a:ext>
            </a:extLst>
          </p:cNvPr>
          <p:cNvSpPr>
            <a:spLocks noGrp="1"/>
          </p:cNvSpPr>
          <p:nvPr>
            <p:ph type="title"/>
          </p:nvPr>
        </p:nvSpPr>
        <p:spPr>
          <a:xfrm>
            <a:off x="907774" y="56035"/>
            <a:ext cx="10058400" cy="563354"/>
          </a:xfrm>
        </p:spPr>
        <p:txBody>
          <a:bodyPr>
            <a:normAutofit/>
          </a:bodyPr>
          <a:lstStyle/>
          <a:p>
            <a:pPr algn="ctr"/>
            <a:r>
              <a:rPr lang="en-GB" sz="3200" b="1" u="sng" dirty="0"/>
              <a:t>Activity ideas for reading </a:t>
            </a:r>
          </a:p>
        </p:txBody>
      </p:sp>
      <p:sp>
        <p:nvSpPr>
          <p:cNvPr id="3" name="Content Placeholder 2">
            <a:extLst>
              <a:ext uri="{FF2B5EF4-FFF2-40B4-BE49-F238E27FC236}">
                <a16:creationId xmlns:a16="http://schemas.microsoft.com/office/drawing/2014/main" id="{EF0FF44E-908D-404B-BBD8-43B6B530B904}"/>
              </a:ext>
            </a:extLst>
          </p:cNvPr>
          <p:cNvSpPr>
            <a:spLocks noGrp="1"/>
          </p:cNvSpPr>
          <p:nvPr>
            <p:ph sz="half" idx="1"/>
          </p:nvPr>
        </p:nvSpPr>
        <p:spPr>
          <a:xfrm>
            <a:off x="1432829" y="1292432"/>
            <a:ext cx="6173242" cy="4273135"/>
          </a:xfrm>
        </p:spPr>
        <p:txBody>
          <a:bodyPr>
            <a:normAutofit/>
          </a:bodyPr>
          <a:lstStyle/>
          <a:p>
            <a:pPr marL="0" indent="0" algn="ctr">
              <a:buNone/>
            </a:pPr>
            <a:endParaRPr lang="en-GB" sz="2400" dirty="0">
              <a:latin typeface="+mj-lt"/>
            </a:endParaRPr>
          </a:p>
          <a:p>
            <a:pPr marL="0" indent="0" algn="ctr">
              <a:buNone/>
            </a:pPr>
            <a:r>
              <a:rPr lang="en-GB" sz="2400" dirty="0">
                <a:latin typeface="+mj-lt"/>
              </a:rPr>
              <a:t>Look at words in old papers/magazines and cut out letters to make their name or other familiar words.</a:t>
            </a:r>
            <a:endParaRPr lang="en-GB" sz="2600" b="1" dirty="0">
              <a:latin typeface="+mj-lt"/>
            </a:endParaRPr>
          </a:p>
          <a:p>
            <a:pPr marL="0" indent="0" algn="ctr">
              <a:buNone/>
            </a:pPr>
            <a:endParaRPr lang="en-GB" sz="2600" b="1" dirty="0"/>
          </a:p>
          <a:p>
            <a:pPr marL="0" indent="0" algn="ctr">
              <a:buNone/>
            </a:pPr>
            <a:endParaRPr lang="en-GB" sz="2400" dirty="0">
              <a:latin typeface="+mj-lt"/>
            </a:endParaRPr>
          </a:p>
          <a:p>
            <a:pPr marL="0" indent="0" algn="ctr">
              <a:buNone/>
            </a:pPr>
            <a:r>
              <a:rPr lang="en-GB" sz="2400" dirty="0">
                <a:latin typeface="+mj-lt"/>
              </a:rPr>
              <a:t>Use a variety of books, magazines, newspapers, packaging, leaflets, posters etc. Sound out some  words and help to spot familiar words, letters and numbers. </a:t>
            </a:r>
          </a:p>
          <a:p>
            <a:pPr marL="0" indent="0">
              <a:buNone/>
            </a:pPr>
            <a:endParaRPr lang="en-GB" sz="2000" dirty="0"/>
          </a:p>
        </p:txBody>
      </p:sp>
      <p:pic>
        <p:nvPicPr>
          <p:cNvPr id="6" name="Content Placeholder 5" descr="A close up of a toy&#10;&#10;Description automatically generated">
            <a:extLst>
              <a:ext uri="{FF2B5EF4-FFF2-40B4-BE49-F238E27FC236}">
                <a16:creationId xmlns:a16="http://schemas.microsoft.com/office/drawing/2014/main" id="{45CCA1C2-97CC-457C-97BC-AECCC8445FEB}"/>
              </a:ext>
            </a:extLst>
          </p:cNvPr>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58007" y="1360862"/>
            <a:ext cx="1240941" cy="1014199"/>
          </a:xfrm>
        </p:spPr>
      </p:pic>
      <p:pic>
        <p:nvPicPr>
          <p:cNvPr id="9" name="Content Placeholder 5" descr="A close up of a toy&#10;&#10;Description automatically generated">
            <a:extLst>
              <a:ext uri="{FF2B5EF4-FFF2-40B4-BE49-F238E27FC236}">
                <a16:creationId xmlns:a16="http://schemas.microsoft.com/office/drawing/2014/main" id="{D452829D-7037-46E8-88D2-9D5C2E39F51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007" y="3699169"/>
            <a:ext cx="1240941" cy="1014199"/>
          </a:xfrm>
          <a:prstGeom prst="rect">
            <a:avLst/>
          </a:prstGeom>
        </p:spPr>
      </p:pic>
      <p:pic>
        <p:nvPicPr>
          <p:cNvPr id="16" name="Picture 15" descr="https://4.bp.blogspot.com/-1bHkwFhL46c/XFLxssdLA9I/AAAAAAAAFIw/3WTJ6N75DHMHg6npa6S3HjjES7iA_yXPACLcBGAs/s1600/A%2Bcollection%2Bof%2Bgreat%2Bchildrens%2Bbedtimes%2Bstory%2Bbooks.jpg">
            <a:extLst>
              <a:ext uri="{FF2B5EF4-FFF2-40B4-BE49-F238E27FC236}">
                <a16:creationId xmlns:a16="http://schemas.microsoft.com/office/drawing/2014/main" id="{89D681CC-3B59-4878-9120-090F6A6B3BA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952" y="3825201"/>
            <a:ext cx="3519991" cy="2695087"/>
          </a:xfrm>
          <a:prstGeom prst="rect">
            <a:avLst/>
          </a:prstGeom>
          <a:ln>
            <a:noFill/>
          </a:ln>
          <a:effectLst>
            <a:softEdge rad="112500"/>
          </a:effectLst>
        </p:spPr>
      </p:pic>
      <p:pic>
        <p:nvPicPr>
          <p:cNvPr id="18" name="Picture 17" descr="https://i.pinimg.com/originals/6e/a3/24/6ea324f4576f44ffa5b4b23a2f7a795a.jpg">
            <a:extLst>
              <a:ext uri="{FF2B5EF4-FFF2-40B4-BE49-F238E27FC236}">
                <a16:creationId xmlns:a16="http://schemas.microsoft.com/office/drawing/2014/main" id="{E6B0359B-2AA2-4B93-9F65-1D2A5519520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157180" y="337712"/>
            <a:ext cx="3127046" cy="2997686"/>
          </a:xfrm>
          <a:prstGeom prst="rect">
            <a:avLst/>
          </a:prstGeom>
          <a:ln>
            <a:noFill/>
          </a:ln>
          <a:effectLst>
            <a:softEdge rad="112500"/>
          </a:effectLst>
        </p:spPr>
      </p:pic>
    </p:spTree>
    <p:extLst>
      <p:ext uri="{BB962C8B-B14F-4D97-AF65-F5344CB8AC3E}">
        <p14:creationId xmlns:p14="http://schemas.microsoft.com/office/powerpoint/2010/main" val="3198926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1949</Words>
  <Application>Microsoft Office PowerPoint</Application>
  <PresentationFormat>Widescreen</PresentationFormat>
  <Paragraphs>157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Helvetica</vt:lpstr>
      <vt:lpstr>Office Theme</vt:lpstr>
      <vt:lpstr>Early Level Transition Support for Families </vt:lpstr>
      <vt:lpstr>The Early Level Curricular Transition team has created 4 flipbooks for families to access via the links below. The books were created following an audit of parental thoughts and concerns around transition.   They include information, top tips and activities on preparing for primary:   </vt:lpstr>
      <vt:lpstr>PowerPoint Presentation</vt:lpstr>
      <vt:lpstr>Preparing for Primary 1 Guide for parents – Learning at home </vt:lpstr>
      <vt:lpstr>Learning is a progression. Your child will already have many of the skills that they need to be safe, happy and to achieve well in Primary 1.   The following activities will support you to continue to build your child’s confidence in their development and learning before the move to primary.  </vt:lpstr>
      <vt:lpstr>PowerPoint Presentation</vt:lpstr>
      <vt:lpstr>The importance of reading is something to consider as your child moves to Primary 1. They are listening and learning new things, by reading to them you are creating opportunities as they grow in life. Reading sparks curiosity and explains how things work in the world around us.   </vt:lpstr>
      <vt:lpstr>PowerPoint Presentation</vt:lpstr>
      <vt:lpstr>Activity ideas for reading </vt:lpstr>
      <vt:lpstr>Activity ideas for reading  </vt:lpstr>
      <vt:lpstr>Early writing skills </vt:lpstr>
      <vt:lpstr>PowerPoint Presentation</vt:lpstr>
      <vt:lpstr>Funky finger ideas</vt:lpstr>
      <vt:lpstr>Encouraging writing through pretend play-</vt:lpstr>
      <vt:lpstr>Numbers are something your child has explored as they have grown and something that they will continue to learn about as they start Primary 1. We have gathered some top tips to help your little one develop their “number sense”.     </vt:lpstr>
      <vt:lpstr>Top tips for numeracy  </vt:lpstr>
      <vt:lpstr>What does that mean? </vt:lpstr>
      <vt:lpstr>Numeracy experiences at home</vt:lpstr>
      <vt:lpstr>Numeracy activity ideas</vt:lpstr>
      <vt:lpstr>Shape, position, movement and measure </vt:lpstr>
      <vt:lpstr>Activities to support shape, position, movement and measure</vt:lpstr>
      <vt:lpstr>Activities to support shape, position, movement and measure</vt:lpstr>
      <vt:lpstr>Online  activity ideas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Level Transition Support for Families </dc:title>
  <dc:creator>julie hunter</dc:creator>
  <cp:lastModifiedBy>julie hunter</cp:lastModifiedBy>
  <cp:revision>1</cp:revision>
  <dcterms:created xsi:type="dcterms:W3CDTF">2020-06-10T18:34:01Z</dcterms:created>
  <dcterms:modified xsi:type="dcterms:W3CDTF">2020-06-10T18:34:51Z</dcterms:modified>
</cp:coreProperties>
</file>