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305" r:id="rId5"/>
    <p:sldId id="296" r:id="rId6"/>
    <p:sldId id="334" r:id="rId7"/>
    <p:sldId id="329" r:id="rId8"/>
    <p:sldId id="349" r:id="rId9"/>
    <p:sldId id="347" r:id="rId10"/>
    <p:sldId id="315" r:id="rId11"/>
    <p:sldId id="348" r:id="rId12"/>
    <p:sldId id="346" r:id="rId13"/>
    <p:sldId id="339" r:id="rId14"/>
    <p:sldId id="351" r:id="rId15"/>
    <p:sldId id="337" r:id="rId16"/>
    <p:sldId id="345" r:id="rId17"/>
    <p:sldId id="335" r:id="rId18"/>
    <p:sldId id="316" r:id="rId19"/>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3107D145-EFE2-67EB-1A07-904026CE1CE7}" name="Kathleen Mcdonagh" initials="KM" userId="S::kathleen.mcdonagh@renfrewshire.gov.uk::3779892d-09ed-4701-96b7-5f7f7a57131a" providerId="AD"/>
  <p188:author id="{4E77E9A9-143F-1FD4-0879-A58719B3C59E}" name="Audrey Copland" initials="AC" userId="S::audrey.copland@renfrewshire.school::f142b2d4-e4ea-48d9-a0c3-5ba32d0998a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 id="4" name="Audrey Copland" initials="AC" lastIdx="1" clrIdx="3">
    <p:extLst>
      <p:ext uri="{19B8F6BF-5375-455C-9EA6-DF929625EA0E}">
        <p15:presenceInfo xmlns:p15="http://schemas.microsoft.com/office/powerpoint/2012/main" userId="S::audrey.copland@renfrewshire.school::f142b2d4-e4ea-48d9-a0c3-5ba32d0998a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5945"/>
    <a:srgbClr val="2ED259"/>
    <a:srgbClr val="A9D7D9"/>
    <a:srgbClr val="93D3D9"/>
    <a:srgbClr val="AAD6FF"/>
    <a:srgbClr val="B2C8CD"/>
    <a:srgbClr val="CCD8D6"/>
    <a:srgbClr val="73292A"/>
    <a:srgbClr val="7F867A"/>
    <a:srgbClr val="A65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879" autoAdjust="0"/>
  </p:normalViewPr>
  <p:slideViewPr>
    <p:cSldViewPr snapToGrid="0">
      <p:cViewPr varScale="1">
        <p:scale>
          <a:sx n="86" d="100"/>
          <a:sy n="86" d="100"/>
        </p:scale>
        <p:origin x="690"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2" d="100"/>
          <a:sy n="82" d="100"/>
        </p:scale>
        <p:origin x="278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US"/>
              <a:t>Term Progression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'By Term Analysis'!$A$2</c:f>
              <c:strCache>
                <c:ptCount val="1"/>
                <c:pt idx="0">
                  <c:v>Term 1</c:v>
                </c:pt>
              </c:strCache>
            </c:strRef>
          </c:tx>
          <c:spPr>
            <a:solidFill>
              <a:schemeClr val="accent2"/>
            </a:solidFill>
            <a:ln>
              <a:noFill/>
            </a:ln>
            <a:effectLst/>
          </c:spPr>
          <c:invertIfNegative val="0"/>
          <c:cat>
            <c:strRef>
              <c:f>'By Term Analysis'!$B$1:$D$1</c:f>
              <c:strCache>
                <c:ptCount val="3"/>
                <c:pt idx="0">
                  <c:v>Literacy</c:v>
                </c:pt>
                <c:pt idx="1">
                  <c:v>Numeracy </c:v>
                </c:pt>
                <c:pt idx="2">
                  <c:v>H&amp;W</c:v>
                </c:pt>
              </c:strCache>
            </c:strRef>
          </c:cat>
          <c:val>
            <c:numRef>
              <c:f>'By Term Analysis'!$B$2:$D$2</c:f>
              <c:numCache>
                <c:formatCode>0%</c:formatCode>
                <c:ptCount val="3"/>
                <c:pt idx="0">
                  <c:v>0.56999999999999995</c:v>
                </c:pt>
                <c:pt idx="1">
                  <c:v>0.31</c:v>
                </c:pt>
                <c:pt idx="2">
                  <c:v>0.65</c:v>
                </c:pt>
              </c:numCache>
            </c:numRef>
          </c:val>
          <c:extLst>
            <c:ext xmlns:c16="http://schemas.microsoft.com/office/drawing/2014/chart" uri="{C3380CC4-5D6E-409C-BE32-E72D297353CC}">
              <c16:uniqueId val="{00000000-E07F-4F0C-8F9F-4CCA0E4AE3D6}"/>
            </c:ext>
          </c:extLst>
        </c:ser>
        <c:ser>
          <c:idx val="1"/>
          <c:order val="1"/>
          <c:tx>
            <c:strRef>
              <c:f>'By Term Analysis'!$A$3</c:f>
              <c:strCache>
                <c:ptCount val="1"/>
                <c:pt idx="0">
                  <c:v>Term 2</c:v>
                </c:pt>
              </c:strCache>
            </c:strRef>
          </c:tx>
          <c:spPr>
            <a:solidFill>
              <a:schemeClr val="accent4"/>
            </a:solidFill>
            <a:ln>
              <a:noFill/>
            </a:ln>
            <a:effectLst/>
          </c:spPr>
          <c:invertIfNegative val="0"/>
          <c:cat>
            <c:strRef>
              <c:f>'By Term Analysis'!$B$1:$D$1</c:f>
              <c:strCache>
                <c:ptCount val="3"/>
                <c:pt idx="0">
                  <c:v>Literacy</c:v>
                </c:pt>
                <c:pt idx="1">
                  <c:v>Numeracy </c:v>
                </c:pt>
                <c:pt idx="2">
                  <c:v>H&amp;W</c:v>
                </c:pt>
              </c:strCache>
            </c:strRef>
          </c:cat>
          <c:val>
            <c:numRef>
              <c:f>'By Term Analysis'!$B$3:$D$3</c:f>
              <c:numCache>
                <c:formatCode>0%</c:formatCode>
                <c:ptCount val="3"/>
                <c:pt idx="0">
                  <c:v>0.66</c:v>
                </c:pt>
                <c:pt idx="1">
                  <c:v>0.46</c:v>
                </c:pt>
                <c:pt idx="2">
                  <c:v>0.75</c:v>
                </c:pt>
              </c:numCache>
            </c:numRef>
          </c:val>
          <c:extLst>
            <c:ext xmlns:c16="http://schemas.microsoft.com/office/drawing/2014/chart" uri="{C3380CC4-5D6E-409C-BE32-E72D297353CC}">
              <c16:uniqueId val="{00000001-E07F-4F0C-8F9F-4CCA0E4AE3D6}"/>
            </c:ext>
          </c:extLst>
        </c:ser>
        <c:ser>
          <c:idx val="2"/>
          <c:order val="2"/>
          <c:tx>
            <c:strRef>
              <c:f>'By Term Analysis'!$A$4</c:f>
              <c:strCache>
                <c:ptCount val="1"/>
                <c:pt idx="0">
                  <c:v>Term 3</c:v>
                </c:pt>
              </c:strCache>
            </c:strRef>
          </c:tx>
          <c:spPr>
            <a:solidFill>
              <a:schemeClr val="accent6"/>
            </a:solidFill>
            <a:ln>
              <a:noFill/>
            </a:ln>
            <a:effectLst/>
          </c:spPr>
          <c:invertIfNegative val="0"/>
          <c:cat>
            <c:strRef>
              <c:f>'By Term Analysis'!$B$1:$D$1</c:f>
              <c:strCache>
                <c:ptCount val="3"/>
                <c:pt idx="0">
                  <c:v>Literacy</c:v>
                </c:pt>
                <c:pt idx="1">
                  <c:v>Numeracy </c:v>
                </c:pt>
                <c:pt idx="2">
                  <c:v>H&amp;W</c:v>
                </c:pt>
              </c:strCache>
            </c:strRef>
          </c:cat>
          <c:val>
            <c:numRef>
              <c:f>'By Term Analysis'!$B$4:$D$4</c:f>
              <c:numCache>
                <c:formatCode>0%</c:formatCode>
                <c:ptCount val="3"/>
                <c:pt idx="0">
                  <c:v>0.85</c:v>
                </c:pt>
                <c:pt idx="1">
                  <c:v>0.81</c:v>
                </c:pt>
                <c:pt idx="2">
                  <c:v>0.94</c:v>
                </c:pt>
              </c:numCache>
            </c:numRef>
          </c:val>
          <c:extLst>
            <c:ext xmlns:c16="http://schemas.microsoft.com/office/drawing/2014/chart" uri="{C3380CC4-5D6E-409C-BE32-E72D297353CC}">
              <c16:uniqueId val="{00000002-E07F-4F0C-8F9F-4CCA0E4AE3D6}"/>
            </c:ext>
          </c:extLst>
        </c:ser>
        <c:dLbls>
          <c:showLegendKey val="0"/>
          <c:showVal val="0"/>
          <c:showCatName val="0"/>
          <c:showSerName val="0"/>
          <c:showPercent val="0"/>
          <c:showBubbleSize val="0"/>
        </c:dLbls>
        <c:gapWidth val="219"/>
        <c:axId val="541153816"/>
        <c:axId val="541152016"/>
      </c:barChart>
      <c:catAx>
        <c:axId val="54115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541152016"/>
        <c:crosses val="autoZero"/>
        <c:auto val="1"/>
        <c:lblAlgn val="ctr"/>
        <c:lblOffset val="100"/>
        <c:noMultiLvlLbl val="0"/>
      </c:catAx>
      <c:valAx>
        <c:axId val="541152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54115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9852A6-C536-198B-0B36-808C24FAAF6B}"/>
              </a:ext>
            </a:extLst>
          </p:cNvPr>
          <p:cNvSpPr>
            <a:spLocks noGrp="1"/>
          </p:cNvSpPr>
          <p:nvPr>
            <p:ph type="hdr" sz="quarter"/>
          </p:nvPr>
        </p:nvSpPr>
        <p:spPr>
          <a:xfrm>
            <a:off x="1" y="5"/>
            <a:ext cx="2918830" cy="495029"/>
          </a:xfrm>
          <a:prstGeom prst="rect">
            <a:avLst/>
          </a:prstGeom>
        </p:spPr>
        <p:txBody>
          <a:bodyPr vert="horz" lIns="91038" tIns="45519" rIns="91038" bIns="45519" rtlCol="0"/>
          <a:lstStyle>
            <a:lvl1pPr algn="l">
              <a:defRPr sz="1200"/>
            </a:lvl1pPr>
          </a:lstStyle>
          <a:p>
            <a:endParaRPr lang="en-US" dirty="0"/>
          </a:p>
        </p:txBody>
      </p:sp>
      <p:sp>
        <p:nvSpPr>
          <p:cNvPr id="3" name="Date Placeholder 2">
            <a:extLst>
              <a:ext uri="{FF2B5EF4-FFF2-40B4-BE49-F238E27FC236}">
                <a16:creationId xmlns:a16="http://schemas.microsoft.com/office/drawing/2014/main" id="{9F40B29C-E84A-E4D1-8998-1A961EC23BAC}"/>
              </a:ext>
            </a:extLst>
          </p:cNvPr>
          <p:cNvSpPr>
            <a:spLocks noGrp="1"/>
          </p:cNvSpPr>
          <p:nvPr>
            <p:ph type="dt" sz="quarter" idx="1"/>
          </p:nvPr>
        </p:nvSpPr>
        <p:spPr>
          <a:xfrm>
            <a:off x="3815374" y="5"/>
            <a:ext cx="2918830" cy="495029"/>
          </a:xfrm>
          <a:prstGeom prst="rect">
            <a:avLst/>
          </a:prstGeom>
        </p:spPr>
        <p:txBody>
          <a:bodyPr vert="horz" lIns="91038" tIns="45519" rIns="91038" bIns="45519" rtlCol="0"/>
          <a:lstStyle>
            <a:lvl1pPr algn="r">
              <a:defRPr sz="1200"/>
            </a:lvl1pPr>
          </a:lstStyle>
          <a:p>
            <a:fld id="{62A5AE42-7DC1-8140-9B13-146984FDEF22}" type="datetimeFigureOut">
              <a:rPr lang="en-US" smtClean="0"/>
              <a:t>7/30/2026</a:t>
            </a:fld>
            <a:endParaRPr lang="en-US" dirty="0"/>
          </a:p>
        </p:txBody>
      </p:sp>
      <p:sp>
        <p:nvSpPr>
          <p:cNvPr id="4" name="Footer Placeholder 3">
            <a:extLst>
              <a:ext uri="{FF2B5EF4-FFF2-40B4-BE49-F238E27FC236}">
                <a16:creationId xmlns:a16="http://schemas.microsoft.com/office/drawing/2014/main" id="{FCCE4DE7-ED89-D264-F004-38F2DF4879D8}"/>
              </a:ext>
            </a:extLst>
          </p:cNvPr>
          <p:cNvSpPr>
            <a:spLocks noGrp="1"/>
          </p:cNvSpPr>
          <p:nvPr>
            <p:ph type="ftr" sz="quarter" idx="2"/>
          </p:nvPr>
        </p:nvSpPr>
        <p:spPr>
          <a:xfrm>
            <a:off x="1" y="9371286"/>
            <a:ext cx="2918830" cy="495028"/>
          </a:xfrm>
          <a:prstGeom prst="rect">
            <a:avLst/>
          </a:prstGeom>
        </p:spPr>
        <p:txBody>
          <a:bodyPr vert="horz" lIns="91038" tIns="45519" rIns="91038" bIns="4551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F7E8591-FF54-5A00-A703-95ABC16B78DA}"/>
              </a:ext>
            </a:extLst>
          </p:cNvPr>
          <p:cNvSpPr>
            <a:spLocks noGrp="1"/>
          </p:cNvSpPr>
          <p:nvPr>
            <p:ph type="sldNum" sz="quarter" idx="3"/>
          </p:nvPr>
        </p:nvSpPr>
        <p:spPr>
          <a:xfrm>
            <a:off x="3815374" y="9371286"/>
            <a:ext cx="2918830" cy="495028"/>
          </a:xfrm>
          <a:prstGeom prst="rect">
            <a:avLst/>
          </a:prstGeom>
        </p:spPr>
        <p:txBody>
          <a:bodyPr vert="horz" lIns="91038" tIns="45519" rIns="91038" bIns="45519" rtlCol="0" anchor="b"/>
          <a:lstStyle>
            <a:lvl1pPr algn="r">
              <a:defRPr sz="1200"/>
            </a:lvl1pPr>
          </a:lstStyle>
          <a:p>
            <a:fld id="{17369B77-94AB-0344-9EBF-9DB9EE8D3ABC}" type="slidenum">
              <a:rPr lang="en-US" smtClean="0"/>
              <a:t>‹#›</a:t>
            </a:fld>
            <a:endParaRPr lang="en-US" dirty="0"/>
          </a:p>
        </p:txBody>
      </p:sp>
    </p:spTree>
    <p:extLst>
      <p:ext uri="{BB962C8B-B14F-4D97-AF65-F5344CB8AC3E}">
        <p14:creationId xmlns:p14="http://schemas.microsoft.com/office/powerpoint/2010/main" val="2398597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5"/>
            <a:ext cx="2918830" cy="495029"/>
          </a:xfrm>
          <a:prstGeom prst="rect">
            <a:avLst/>
          </a:prstGeom>
        </p:spPr>
        <p:txBody>
          <a:bodyPr vert="horz" lIns="91038" tIns="45519" rIns="91038" bIns="45519" rtlCol="0"/>
          <a:lstStyle>
            <a:lvl1pPr algn="l">
              <a:defRPr sz="1200"/>
            </a:lvl1pPr>
          </a:lstStyle>
          <a:p>
            <a:endParaRPr lang="en-US" dirty="0"/>
          </a:p>
        </p:txBody>
      </p:sp>
      <p:sp>
        <p:nvSpPr>
          <p:cNvPr id="3" name="Date Placeholder 2"/>
          <p:cNvSpPr>
            <a:spLocks noGrp="1"/>
          </p:cNvSpPr>
          <p:nvPr>
            <p:ph type="dt" idx="1"/>
          </p:nvPr>
        </p:nvSpPr>
        <p:spPr>
          <a:xfrm>
            <a:off x="3815374" y="5"/>
            <a:ext cx="2918830" cy="495029"/>
          </a:xfrm>
          <a:prstGeom prst="rect">
            <a:avLst/>
          </a:prstGeom>
        </p:spPr>
        <p:txBody>
          <a:bodyPr vert="horz" lIns="91038" tIns="45519" rIns="91038" bIns="45519" rtlCol="0"/>
          <a:lstStyle>
            <a:lvl1pPr algn="r">
              <a:defRPr sz="1200"/>
            </a:lvl1pPr>
          </a:lstStyle>
          <a:p>
            <a:fld id="{E8F75F72-8950-AF4F-9381-1D26FB547EA1}" type="datetimeFigureOut">
              <a:rPr lang="en-US" smtClean="0"/>
              <a:t>7/30/2026</a:t>
            </a:fld>
            <a:endParaRPr lang="en-US" dirty="0"/>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038" tIns="45519" rIns="91038" bIns="45519" rtlCol="0" anchor="ctr"/>
          <a:lstStyle/>
          <a:p>
            <a:endParaRPr lang="en-US" dirty="0"/>
          </a:p>
        </p:txBody>
      </p:sp>
      <p:sp>
        <p:nvSpPr>
          <p:cNvPr id="5" name="Notes Placeholder 4"/>
          <p:cNvSpPr>
            <a:spLocks noGrp="1"/>
          </p:cNvSpPr>
          <p:nvPr>
            <p:ph type="body" sz="quarter" idx="3"/>
          </p:nvPr>
        </p:nvSpPr>
        <p:spPr>
          <a:xfrm>
            <a:off x="673577" y="4748167"/>
            <a:ext cx="5388610" cy="3884861"/>
          </a:xfrm>
          <a:prstGeom prst="rect">
            <a:avLst/>
          </a:prstGeom>
        </p:spPr>
        <p:txBody>
          <a:bodyPr vert="horz" lIns="91038" tIns="45519" rIns="91038" bIns="4551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371286"/>
            <a:ext cx="2918830" cy="495028"/>
          </a:xfrm>
          <a:prstGeom prst="rect">
            <a:avLst/>
          </a:prstGeom>
        </p:spPr>
        <p:txBody>
          <a:bodyPr vert="horz" lIns="91038" tIns="45519" rIns="91038" bIns="4551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15374" y="9371286"/>
            <a:ext cx="2918830" cy="495028"/>
          </a:xfrm>
          <a:prstGeom prst="rect">
            <a:avLst/>
          </a:prstGeom>
        </p:spPr>
        <p:txBody>
          <a:bodyPr vert="horz" lIns="91038" tIns="45519" rIns="91038" bIns="45519" rtlCol="0" anchor="b"/>
          <a:lstStyle>
            <a:lvl1pPr algn="r">
              <a:defRPr sz="1200"/>
            </a:lvl1pPr>
          </a:lstStyle>
          <a:p>
            <a:fld id="{0775476F-A808-1F46-A368-07984F6DA22E}" type="slidenum">
              <a:rPr lang="en-US" smtClean="0"/>
              <a:t>‹#›</a:t>
            </a:fld>
            <a:endParaRPr lang="en-US" dirty="0"/>
          </a:p>
        </p:txBody>
      </p:sp>
    </p:spTree>
    <p:extLst>
      <p:ext uri="{BB962C8B-B14F-4D97-AF65-F5344CB8AC3E}">
        <p14:creationId xmlns:p14="http://schemas.microsoft.com/office/powerpoint/2010/main" val="1114252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2</a:t>
            </a:fld>
            <a:endParaRPr lang="en-US" dirty="0"/>
          </a:p>
        </p:txBody>
      </p:sp>
    </p:spTree>
    <p:extLst>
      <p:ext uri="{BB962C8B-B14F-4D97-AF65-F5344CB8AC3E}">
        <p14:creationId xmlns:p14="http://schemas.microsoft.com/office/powerpoint/2010/main" val="3270232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3</a:t>
            </a:fld>
            <a:endParaRPr lang="en-US" dirty="0"/>
          </a:p>
        </p:txBody>
      </p:sp>
    </p:spTree>
    <p:extLst>
      <p:ext uri="{BB962C8B-B14F-4D97-AF65-F5344CB8AC3E}">
        <p14:creationId xmlns:p14="http://schemas.microsoft.com/office/powerpoint/2010/main" val="23967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75476F-A808-1F46-A368-07984F6DA22E}" type="slidenum">
              <a:rPr lang="en-US" smtClean="0"/>
              <a:t>14</a:t>
            </a:fld>
            <a:endParaRPr lang="en-US" dirty="0"/>
          </a:p>
        </p:txBody>
      </p:sp>
    </p:spTree>
    <p:extLst>
      <p:ext uri="{BB962C8B-B14F-4D97-AF65-F5344CB8AC3E}">
        <p14:creationId xmlns:p14="http://schemas.microsoft.com/office/powerpoint/2010/main" val="4118164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5" name="Picture 4" descr="A picture containing text, plant&#10;&#10;Description automatically generated">
            <a:extLst>
              <a:ext uri="{FF2B5EF4-FFF2-40B4-BE49-F238E27FC236}">
                <a16:creationId xmlns:a16="http://schemas.microsoft.com/office/drawing/2014/main" id="{A26D6E84-B5BE-5F3E-8B3F-1A46C7F307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7210" y="0"/>
            <a:ext cx="8392026" cy="6858000"/>
          </a:xfrm>
          <a:prstGeom prst="rect">
            <a:avLst/>
          </a:prstGeom>
        </p:spPr>
      </p:pic>
      <p:sp>
        <p:nvSpPr>
          <p:cNvPr id="7" name="Oval 6">
            <a:extLst>
              <a:ext uri="{FF2B5EF4-FFF2-40B4-BE49-F238E27FC236}">
                <a16:creationId xmlns:a16="http://schemas.microsoft.com/office/drawing/2014/main" id="{F0A7E03F-5776-960D-3CA6-7CE62AC96693}"/>
              </a:ext>
            </a:extLst>
          </p:cNvPr>
          <p:cNvSpPr/>
          <p:nvPr userDrawn="1"/>
        </p:nvSpPr>
        <p:spPr>
          <a:xfrm>
            <a:off x="3300284" y="654912"/>
            <a:ext cx="5591432" cy="55914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A7464AF-3FD6-6193-CC95-A941ECE17B9D}"/>
              </a:ext>
            </a:extLst>
          </p:cNvPr>
          <p:cNvCxnSpPr>
            <a:cxnSpLocks/>
          </p:cNvCxnSpPr>
          <p:nvPr userDrawn="1"/>
        </p:nvCxnSpPr>
        <p:spPr>
          <a:xfrm>
            <a:off x="4359876" y="4300155"/>
            <a:ext cx="3472249"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pic>
        <p:nvPicPr>
          <p:cNvPr id="11" name="Picture 10" descr="A picture containing text&#10;&#10;Description automatically generated">
            <a:extLst>
              <a:ext uri="{FF2B5EF4-FFF2-40B4-BE49-F238E27FC236}">
                <a16:creationId xmlns:a16="http://schemas.microsoft.com/office/drawing/2014/main" id="{E5214731-3110-8D76-56DF-6335371041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09961" y="4157464"/>
            <a:ext cx="972078" cy="285381"/>
          </a:xfrm>
          <a:prstGeom prst="rect">
            <a:avLst/>
          </a:prstGeom>
        </p:spPr>
      </p:pic>
      <p:sp>
        <p:nvSpPr>
          <p:cNvPr id="17" name="Oval 16">
            <a:extLst>
              <a:ext uri="{FF2B5EF4-FFF2-40B4-BE49-F238E27FC236}">
                <a16:creationId xmlns:a16="http://schemas.microsoft.com/office/drawing/2014/main" id="{516369FF-9501-1944-3E3F-46CBFD515D8D}"/>
              </a:ext>
            </a:extLst>
          </p:cNvPr>
          <p:cNvSpPr/>
          <p:nvPr userDrawn="1"/>
        </p:nvSpPr>
        <p:spPr>
          <a:xfrm>
            <a:off x="3447535" y="807312"/>
            <a:ext cx="5296930" cy="529693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picture containing ceramic ware, porcelain&#10;&#10;Description automatically generated">
            <a:extLst>
              <a:ext uri="{FF2B5EF4-FFF2-40B4-BE49-F238E27FC236}">
                <a16:creationId xmlns:a16="http://schemas.microsoft.com/office/drawing/2014/main" id="{AB1576B0-66ED-3F92-2AF8-4EF965E4E3F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19338" y="4814449"/>
            <a:ext cx="1668775" cy="1621434"/>
          </a:xfrm>
          <a:prstGeom prst="rect">
            <a:avLst/>
          </a:prstGeom>
        </p:spPr>
      </p:pic>
      <p:pic>
        <p:nvPicPr>
          <p:cNvPr id="15" name="Picture 14">
            <a:extLst>
              <a:ext uri="{FF2B5EF4-FFF2-40B4-BE49-F238E27FC236}">
                <a16:creationId xmlns:a16="http://schemas.microsoft.com/office/drawing/2014/main" id="{9E576603-B88C-9F7F-98A5-E94BD2C23E6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530777" y="1164252"/>
            <a:ext cx="818801" cy="845501"/>
          </a:xfrm>
          <a:prstGeom prst="rect">
            <a:avLst/>
          </a:prstGeom>
        </p:spPr>
      </p:pic>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749296" y="2660904"/>
            <a:ext cx="6693408" cy="1088136"/>
          </a:xfrm>
        </p:spPr>
        <p:txBody>
          <a:bodyPr anchor="b">
            <a:noAutofit/>
          </a:bodyPr>
          <a:lstStyle>
            <a:lvl1pPr algn="ctr">
              <a:defRPr sz="4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4596384" y="2267712"/>
            <a:ext cx="2999232" cy="4389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pic>
        <p:nvPicPr>
          <p:cNvPr id="4" name="Picture 3" descr="A picture containing fabric&#10;&#10;Description automatically generated">
            <a:extLst>
              <a:ext uri="{FF2B5EF4-FFF2-40B4-BE49-F238E27FC236}">
                <a16:creationId xmlns:a16="http://schemas.microsoft.com/office/drawing/2014/main" id="{ABAD6905-AD97-1EAF-A4A3-D0BB13B12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0" name="Rectangle 9">
            <a:extLst>
              <a:ext uri="{FF2B5EF4-FFF2-40B4-BE49-F238E27FC236}">
                <a16:creationId xmlns:a16="http://schemas.microsoft.com/office/drawing/2014/main" id="{63BCB4CA-03FB-81F4-F8A2-FA9C0DBDEB11}"/>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group of flowers&#10;&#10;Description automatically generated with low confidence">
            <a:extLst>
              <a:ext uri="{FF2B5EF4-FFF2-40B4-BE49-F238E27FC236}">
                <a16:creationId xmlns:a16="http://schemas.microsoft.com/office/drawing/2014/main" id="{138EDBF7-FA56-2BF9-ECFA-6C39FEE8F8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959852" flipH="1">
            <a:off x="1760954" y="2048834"/>
            <a:ext cx="1230524" cy="2287327"/>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183880" y="978408"/>
            <a:ext cx="3749040" cy="1325880"/>
          </a:xfrm>
        </p:spPr>
        <p:txBody>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8183880" y="2194560"/>
            <a:ext cx="3749040" cy="4306824"/>
          </a:xfrm>
        </p:spPr>
        <p:txBody>
          <a:bodyPr>
            <a:normAutofit/>
          </a:bodyPr>
          <a:lstStyle>
            <a:lvl1pPr marL="0" indent="0">
              <a:lnSpc>
                <a:spcPct val="150000"/>
              </a:lnSpc>
              <a:buClr>
                <a:srgbClr val="73292A"/>
              </a:buClr>
              <a:buNone/>
              <a:defRPr sz="2400"/>
            </a:lvl1pPr>
            <a:lvl2pPr marL="228600">
              <a:buClr>
                <a:srgbClr val="73292A"/>
              </a:buClr>
              <a:defRPr sz="2000"/>
            </a:lvl2pPr>
            <a:lvl3pPr marL="685800">
              <a:buClr>
                <a:srgbClr val="73292A"/>
              </a:buClr>
              <a:defRPr sz="1800"/>
            </a:lvl3pPr>
            <a:lvl4pPr marL="1143000">
              <a:buClr>
                <a:srgbClr val="73292A"/>
              </a:buClr>
              <a:defRPr sz="1600"/>
            </a:lvl4pPr>
            <a:lvl5pPr marL="1600200">
              <a:buClr>
                <a:srgbClr val="73292A"/>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A picture containing flower, plant&#10;&#10;Description automatically generated">
            <a:extLst>
              <a:ext uri="{FF2B5EF4-FFF2-40B4-BE49-F238E27FC236}">
                <a16:creationId xmlns:a16="http://schemas.microsoft.com/office/drawing/2014/main" id="{0FE36A83-31CF-DF76-5708-55ED9FB707E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sp>
        <p:nvSpPr>
          <p:cNvPr id="11" name="Text Placeholder 33">
            <a:extLst>
              <a:ext uri="{FF2B5EF4-FFF2-40B4-BE49-F238E27FC236}">
                <a16:creationId xmlns:a16="http://schemas.microsoft.com/office/drawing/2014/main" id="{5BF6365E-74A9-6D7B-5F20-7C29F29017E5}"/>
              </a:ext>
            </a:extLst>
          </p:cNvPr>
          <p:cNvSpPr>
            <a:spLocks noGrp="1"/>
          </p:cNvSpPr>
          <p:nvPr>
            <p:ph type="body" sz="quarter" idx="13" hasCustomPrompt="1"/>
          </p:nvPr>
        </p:nvSpPr>
        <p:spPr>
          <a:xfrm>
            <a:off x="1225296" y="1426464"/>
            <a:ext cx="3922776" cy="4242816"/>
          </a:xfrm>
        </p:spPr>
        <p:txBody>
          <a:bodyPr anchor="ctr">
            <a:normAutofit/>
          </a:bodyPr>
          <a:lstStyle>
            <a:lvl1pPr marL="0" indent="0" algn="ctr">
              <a:spcBef>
                <a:spcPts val="0"/>
              </a:spcBef>
              <a:buNone/>
              <a:defRPr sz="30000">
                <a:solidFill>
                  <a:schemeClr val="bg1"/>
                </a:solidFill>
                <a:latin typeface="+mj-lt"/>
              </a:defRPr>
            </a:lvl1pPr>
          </a:lstStyle>
          <a:p>
            <a:pPr lvl="0"/>
            <a:r>
              <a:rPr lang="en-US" dirty="0"/>
              <a:t>X</a:t>
            </a:r>
          </a:p>
        </p:txBody>
      </p:sp>
    </p:spTree>
    <p:extLst>
      <p:ext uri="{BB962C8B-B14F-4D97-AF65-F5344CB8AC3E}">
        <p14:creationId xmlns:p14="http://schemas.microsoft.com/office/powerpoint/2010/main" val="953980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B4DE27-1913-8274-9943-46641EA0DAB7}"/>
              </a:ext>
            </a:extLst>
          </p:cNvPr>
          <p:cNvSpPr/>
          <p:nvPr userDrawn="1"/>
        </p:nvSpPr>
        <p:spPr>
          <a:xfrm>
            <a:off x="1174276" y="-756"/>
            <a:ext cx="9843449" cy="5690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Rectangle 8">
            <a:extLst>
              <a:ext uri="{FF2B5EF4-FFF2-40B4-BE49-F238E27FC236}">
                <a16:creationId xmlns:a16="http://schemas.microsoft.com/office/drawing/2014/main" id="{F901AB4A-AE17-BFA4-697C-75EC6407E147}"/>
              </a:ext>
            </a:extLst>
          </p:cNvPr>
          <p:cNvSpPr/>
          <p:nvPr userDrawn="1"/>
        </p:nvSpPr>
        <p:spPr>
          <a:xfrm>
            <a:off x="1604189" y="-13446"/>
            <a:ext cx="8983623" cy="525779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mollusk, insect&#10;&#10;Description automatically generated">
            <a:extLst>
              <a:ext uri="{FF2B5EF4-FFF2-40B4-BE49-F238E27FC236}">
                <a16:creationId xmlns:a16="http://schemas.microsoft.com/office/drawing/2014/main" id="{1C7F01FE-99A8-35BD-05A1-6D93A2578E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52833" y="5110810"/>
            <a:ext cx="1207554" cy="354511"/>
          </a:xfrm>
          <a:prstGeom prst="rect">
            <a:avLst/>
          </a:prstGeom>
        </p:spPr>
      </p:pic>
      <p:pic>
        <p:nvPicPr>
          <p:cNvPr id="13" name="Picture 12">
            <a:extLst>
              <a:ext uri="{FF2B5EF4-FFF2-40B4-BE49-F238E27FC236}">
                <a16:creationId xmlns:a16="http://schemas.microsoft.com/office/drawing/2014/main" id="{E66660DF-FD7A-4340-E854-B4680A6B88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5202474" y="-1953000"/>
            <a:ext cx="1485900" cy="5372100"/>
          </a:xfrm>
          <a:prstGeom prst="rect">
            <a:avLst/>
          </a:pr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748028" y="1389888"/>
            <a:ext cx="8695944"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2223516" y="2651760"/>
            <a:ext cx="7744968" cy="2697480"/>
          </a:xfrm>
        </p:spPr>
        <p:txBody>
          <a:bodyPr>
            <a:normAutofit/>
          </a:bodyPr>
          <a:lstStyle>
            <a:lvl1pPr marL="0" indent="0" algn="ctr">
              <a:lnSpc>
                <a:spcPct val="100000"/>
              </a:lnSpc>
              <a:buNone/>
              <a:defRPr sz="2000">
                <a:latin typeface="Gill Sans Nova Light" panose="020F0302020204030204" pitchFamily="34" charset="0"/>
                <a:cs typeface="Gill Sans Nova Light" panose="020F0302020204030204" pitchFamily="34" charset="0"/>
              </a:defRPr>
            </a:lvl1pPr>
            <a:lvl2pPr algn="ctr">
              <a:lnSpc>
                <a:spcPct val="100000"/>
              </a:lnSpc>
              <a:defRPr sz="1800">
                <a:latin typeface="Gill Sans Nova Light" panose="020F0302020204030204" pitchFamily="34" charset="0"/>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p:txBody>
      </p:sp>
      <p:sp>
        <p:nvSpPr>
          <p:cNvPr id="14" name="Footer Placeholder 13">
            <a:extLst>
              <a:ext uri="{FF2B5EF4-FFF2-40B4-BE49-F238E27FC236}">
                <a16:creationId xmlns:a16="http://schemas.microsoft.com/office/drawing/2014/main" id="{2F05D25C-B703-1868-603E-D468EF44D794}"/>
              </a:ext>
            </a:extLst>
          </p:cNvPr>
          <p:cNvSpPr>
            <a:spLocks noGrp="1"/>
          </p:cNvSpPr>
          <p:nvPr>
            <p:ph type="ftr" sz="quarter" idx="10"/>
          </p:nvPr>
        </p:nvSpPr>
        <p:spPr/>
        <p:txBody>
          <a:bodyPr/>
          <a:lstStyle/>
          <a:p>
            <a:r>
              <a:rPr lang="en-US"/>
              <a:t>Presentation title</a:t>
            </a:r>
            <a:endParaRPr lang="en-US" dirty="0"/>
          </a:p>
        </p:txBody>
      </p:sp>
      <p:sp>
        <p:nvSpPr>
          <p:cNvPr id="15" name="Slide Number Placeholder 14">
            <a:extLst>
              <a:ext uri="{FF2B5EF4-FFF2-40B4-BE49-F238E27FC236}">
                <a16:creationId xmlns:a16="http://schemas.microsoft.com/office/drawing/2014/main" id="{D8FDB2CC-A975-BC07-042A-228D387E5165}"/>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120268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8ADFA29-47E3-2E16-12B7-D8031DC04C0D}"/>
              </a:ext>
            </a:extLst>
          </p:cNvPr>
          <p:cNvSpPr/>
          <p:nvPr userDrawn="1"/>
        </p:nvSpPr>
        <p:spPr>
          <a:xfrm>
            <a:off x="0" y="3377183"/>
            <a:ext cx="12192000" cy="2326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close up of a plant&#10;&#10;Description automatically generated with low confidence">
            <a:extLst>
              <a:ext uri="{FF2B5EF4-FFF2-40B4-BE49-F238E27FC236}">
                <a16:creationId xmlns:a16="http://schemas.microsoft.com/office/drawing/2014/main" id="{D373DB44-C887-96AC-D32D-B7656F28FB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87322" y="3187511"/>
            <a:ext cx="1422400" cy="5283200"/>
          </a:xfrm>
          <a:prstGeom prst="rect">
            <a:avLst/>
          </a:prstGeom>
        </p:spPr>
      </p:pic>
      <p:pic>
        <p:nvPicPr>
          <p:cNvPr id="9" name="Picture 8" descr="A picture containing bedclothes, fabric&#10;&#10;Description automatically generated">
            <a:extLst>
              <a:ext uri="{FF2B5EF4-FFF2-40B4-BE49-F238E27FC236}">
                <a16:creationId xmlns:a16="http://schemas.microsoft.com/office/drawing/2014/main" id="{6A080FF9-A96B-AA38-428D-5F2CF533D0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5400022" y="287485"/>
            <a:ext cx="1485900" cy="5372100"/>
          </a:xfrm>
          <a:prstGeom prst="rect">
            <a:avLst/>
          </a:prstGeom>
        </p:spPr>
      </p:pic>
      <p:sp>
        <p:nvSpPr>
          <p:cNvPr id="13" name="Rectangle 12">
            <a:extLst>
              <a:ext uri="{FF2B5EF4-FFF2-40B4-BE49-F238E27FC236}">
                <a16:creationId xmlns:a16="http://schemas.microsoft.com/office/drawing/2014/main" id="{25150280-02E2-686D-A130-65EBDA15EF13}"/>
              </a:ext>
            </a:extLst>
          </p:cNvPr>
          <p:cNvSpPr/>
          <p:nvPr userDrawn="1"/>
        </p:nvSpPr>
        <p:spPr>
          <a:xfrm>
            <a:off x="232651" y="3633264"/>
            <a:ext cx="11740896" cy="178975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ill Sans Light" panose="020B0302020104020203" pitchFamily="34" charset="-79"/>
              <a:cs typeface="Gill Sans Light" panose="020B0302020104020203" pitchFamily="34" charset="-79"/>
            </a:endParaRPr>
          </a:p>
        </p:txBody>
      </p:sp>
      <p:pic>
        <p:nvPicPr>
          <p:cNvPr id="15" name="Picture 14" descr="A picture containing ceramic ware, porcelain&#10;&#10;Description automatically generated">
            <a:extLst>
              <a:ext uri="{FF2B5EF4-FFF2-40B4-BE49-F238E27FC236}">
                <a16:creationId xmlns:a16="http://schemas.microsoft.com/office/drawing/2014/main" id="{3DD4D68C-6665-333E-98E8-785116A05A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2590193">
            <a:off x="6957396" y="5090392"/>
            <a:ext cx="856832" cy="832525"/>
          </a:xfrm>
          <a:prstGeom prst="rect">
            <a:avLst/>
          </a:prstGeom>
        </p:spPr>
      </p:pic>
      <p:pic>
        <p:nvPicPr>
          <p:cNvPr id="17" name="Picture 16" descr="A picture containing text&#10;&#10;Description automatically generated">
            <a:extLst>
              <a:ext uri="{FF2B5EF4-FFF2-40B4-BE49-F238E27FC236}">
                <a16:creationId xmlns:a16="http://schemas.microsoft.com/office/drawing/2014/main" id="{27E0939A-D971-0D79-9B6D-834913C95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62979" y="3252854"/>
            <a:ext cx="1206427" cy="621355"/>
          </a:xfrm>
          <a:prstGeom prst="rect">
            <a:avLst/>
          </a:prstGeom>
        </p:spPr>
      </p:pic>
      <p:sp>
        <p:nvSpPr>
          <p:cNvPr id="2" name="Title 1">
            <a:extLst>
              <a:ext uri="{FF2B5EF4-FFF2-40B4-BE49-F238E27FC236}">
                <a16:creationId xmlns:a16="http://schemas.microsoft.com/office/drawing/2014/main" id="{A2DFA2E8-50A1-4465-AC33-6FAC0E7736E9}"/>
              </a:ext>
            </a:extLst>
          </p:cNvPr>
          <p:cNvSpPr>
            <a:spLocks noGrp="1"/>
          </p:cNvSpPr>
          <p:nvPr userDrawn="1">
            <p:ph type="title"/>
          </p:nvPr>
        </p:nvSpPr>
        <p:spPr>
          <a:xfrm>
            <a:off x="1153668" y="3977640"/>
            <a:ext cx="9884664" cy="731520"/>
          </a:xfrm>
        </p:spPr>
        <p:txBody>
          <a:bodyPr anchor="b">
            <a:normAutofit/>
          </a:bodyPr>
          <a:lstStyle>
            <a:lvl1pPr algn="ct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userDrawn="1">
            <p:ph type="body" idx="1"/>
          </p:nvPr>
        </p:nvSpPr>
        <p:spPr>
          <a:xfrm>
            <a:off x="1153668" y="4700016"/>
            <a:ext cx="9884664" cy="457200"/>
          </a:xfrm>
        </p:spPr>
        <p:txBody>
          <a:bodyPr anchor="ct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00" y="1825625"/>
            <a:ext cx="10515600" cy="4370832"/>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4170EA9-DC14-D6B7-054C-51C9E1FE932C}"/>
              </a:ext>
            </a:extLst>
          </p:cNvPr>
          <p:cNvSpPr>
            <a:spLocks noGrp="1"/>
          </p:cNvSpPr>
          <p:nvPr>
            <p:ph type="ftr" sz="quarter" idx="10"/>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380999"/>
            <a:ext cx="10515600" cy="1325880"/>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09600" y="1600200"/>
            <a:ext cx="10972800" cy="4572000"/>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74170EA9-DC14-D6B7-054C-51C9E1FE932C}"/>
              </a:ext>
            </a:extLst>
          </p:cNvPr>
          <p:cNvSpPr>
            <a:spLocks noGrp="1"/>
          </p:cNvSpPr>
          <p:nvPr>
            <p:ph type="ftr" sz="quarter" idx="10"/>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3F65A817-7911-6CCE-C2C4-2C8568F7F358}"/>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25109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2F45E1C-47F6-0AF9-7468-BA613D681E1D}"/>
              </a:ext>
            </a:extLst>
          </p:cNvPr>
          <p:cNvSpPr/>
          <p:nvPr userDrawn="1"/>
        </p:nvSpPr>
        <p:spPr>
          <a:xfrm>
            <a:off x="0" y="1533950"/>
            <a:ext cx="12192000" cy="3790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fabric&#10;&#10;Description automatically generated">
            <a:extLst>
              <a:ext uri="{FF2B5EF4-FFF2-40B4-BE49-F238E27FC236}">
                <a16:creationId xmlns:a16="http://schemas.microsoft.com/office/drawing/2014/main" id="{AB9E0D8B-7031-366D-884B-EB3FABD78C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056236" y="-1772981"/>
            <a:ext cx="2147050" cy="6039669"/>
          </a:xfrm>
          <a:prstGeom prst="rect">
            <a:avLst/>
          </a:prstGeom>
        </p:spPr>
      </p:pic>
      <p:sp>
        <p:nvSpPr>
          <p:cNvPr id="12" name="Rectangle 11">
            <a:extLst>
              <a:ext uri="{FF2B5EF4-FFF2-40B4-BE49-F238E27FC236}">
                <a16:creationId xmlns:a16="http://schemas.microsoft.com/office/drawing/2014/main" id="{1859314F-DCEF-A5A7-C5D9-F0D39AAC9FFA}"/>
              </a:ext>
            </a:extLst>
          </p:cNvPr>
          <p:cNvSpPr/>
          <p:nvPr userDrawn="1"/>
        </p:nvSpPr>
        <p:spPr>
          <a:xfrm>
            <a:off x="225552" y="1796143"/>
            <a:ext cx="11740896" cy="3265714"/>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A picture containing flower, plant&#10;&#10;Description automatically generated">
            <a:extLst>
              <a:ext uri="{FF2B5EF4-FFF2-40B4-BE49-F238E27FC236}">
                <a16:creationId xmlns:a16="http://schemas.microsoft.com/office/drawing/2014/main" id="{DAAE5EB8-5B6B-6FA6-E6E7-D2F58FDFB4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6307543" y="-287017"/>
            <a:ext cx="1051334" cy="3866771"/>
          </a:xfrm>
          <a:prstGeom prst="rect">
            <a:avLst/>
          </a:prstGeom>
        </p:spPr>
      </p:pic>
      <p:pic>
        <p:nvPicPr>
          <p:cNvPr id="19" name="Picture 18" descr="A picture containing mollusk, insect&#10;&#10;Description automatically generated">
            <a:extLst>
              <a:ext uri="{FF2B5EF4-FFF2-40B4-BE49-F238E27FC236}">
                <a16:creationId xmlns:a16="http://schemas.microsoft.com/office/drawing/2014/main" id="{BB1368FF-AA1B-4423-30B1-BE082E6F19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92222" y="4923380"/>
            <a:ext cx="1207554" cy="354511"/>
          </a:xfrm>
          <a:prstGeom prst="rect">
            <a:avLst/>
          </a:prstGeom>
        </p:spPr>
      </p:pic>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1743456" y="2404872"/>
            <a:ext cx="8705088" cy="2002536"/>
          </a:xfrm>
        </p:spPr>
        <p:txBody>
          <a:bodyPr anchor="t">
            <a:normAutofit/>
          </a:bodyPr>
          <a:lstStyle>
            <a:lvl1pPr algn="ct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743454" y="3964517"/>
            <a:ext cx="8705089" cy="457200"/>
          </a:xfrm>
        </p:spPr>
        <p:txBody>
          <a:bodyPr anchor="ctr"/>
          <a:lstStyle>
            <a:lvl1pPr marL="0" indent="0" algn="ctr">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7" name="Text Placeholder 24">
            <a:extLst>
              <a:ext uri="{FF2B5EF4-FFF2-40B4-BE49-F238E27FC236}">
                <a16:creationId xmlns:a16="http://schemas.microsoft.com/office/drawing/2014/main" id="{F5E2B84E-B4F2-ED93-8084-ECFC3B9C380F}"/>
              </a:ext>
            </a:extLst>
          </p:cNvPr>
          <p:cNvSpPr>
            <a:spLocks noGrp="1"/>
          </p:cNvSpPr>
          <p:nvPr>
            <p:ph type="body" sz="quarter" idx="11" hasCustomPrompt="1"/>
          </p:nvPr>
        </p:nvSpPr>
        <p:spPr>
          <a:xfrm>
            <a:off x="10149667" y="3189069"/>
            <a:ext cx="945473" cy="1936750"/>
          </a:xfrm>
        </p:spPr>
        <p:txBody>
          <a:bodyPr>
            <a:noAutofit/>
          </a:bodyPr>
          <a:lstStyle>
            <a:lvl1pPr marL="0" indent="0">
              <a:buNone/>
              <a:defRPr sz="14000" b="1">
                <a:solidFill>
                  <a:schemeClr val="tx2"/>
                </a:solidFill>
                <a:latin typeface="+mj-lt"/>
              </a:defRPr>
            </a:lvl1pPr>
          </a:lstStyle>
          <a:p>
            <a:pPr lvl="0"/>
            <a:r>
              <a:rPr lang="en-US" dirty="0"/>
              <a:t>”</a:t>
            </a:r>
          </a:p>
        </p:txBody>
      </p:sp>
      <p:sp>
        <p:nvSpPr>
          <p:cNvPr id="28" name="Text Placeholder 24">
            <a:extLst>
              <a:ext uri="{FF2B5EF4-FFF2-40B4-BE49-F238E27FC236}">
                <a16:creationId xmlns:a16="http://schemas.microsoft.com/office/drawing/2014/main" id="{FDD82133-EB75-7E07-A9CE-730CB7F6CD34}"/>
              </a:ext>
            </a:extLst>
          </p:cNvPr>
          <p:cNvSpPr>
            <a:spLocks noGrp="1"/>
          </p:cNvSpPr>
          <p:nvPr>
            <p:ph type="body" sz="quarter" idx="10" hasCustomPrompt="1"/>
          </p:nvPr>
        </p:nvSpPr>
        <p:spPr>
          <a:xfrm>
            <a:off x="1033184" y="2136567"/>
            <a:ext cx="941832" cy="1936750"/>
          </a:xfrm>
        </p:spPr>
        <p:txBody>
          <a:bodyPr>
            <a:noAutofit/>
          </a:bodyPr>
          <a:lstStyle>
            <a:lvl1pPr marL="0" indent="0">
              <a:buNone/>
              <a:defRPr sz="14000" b="1">
                <a:solidFill>
                  <a:schemeClr val="tx2"/>
                </a:solidFill>
                <a:latin typeface="+mj-lt"/>
              </a:defRPr>
            </a:lvl1pPr>
          </a:lstStyle>
          <a:p>
            <a:pPr lvl="0"/>
            <a:r>
              <a:rPr lang="en-US" dirty="0"/>
              <a:t>“</a:t>
            </a:r>
          </a:p>
        </p:txBody>
      </p:sp>
    </p:spTree>
    <p:extLst>
      <p:ext uri="{BB962C8B-B14F-4D97-AF65-F5344CB8AC3E}">
        <p14:creationId xmlns:p14="http://schemas.microsoft.com/office/powerpoint/2010/main" val="3178703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375868"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326173"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328309"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3828270"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763663" y="3926721"/>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765799" y="4286611"/>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280672"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216065"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218201"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8733074" y="1797050"/>
            <a:ext cx="2057400" cy="2058988"/>
          </a:xfrm>
        </p:spPr>
        <p:txBody>
          <a:bodyPr anchor="ctr">
            <a:normAutofit/>
          </a:bodyPr>
          <a:lstStyle>
            <a:lvl1pPr marL="0" indent="0" algn="ctr">
              <a:buNone/>
              <a:defRPr sz="1800"/>
            </a:lvl1pPr>
          </a:lstStyle>
          <a:p>
            <a:r>
              <a:rPr lang="en-US"/>
              <a:t>Click icon to add picture</a:t>
            </a:r>
            <a:endParaRPr lang="en-US" dirty="0"/>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666331"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668467"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519687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0EE757CA-B891-A6E4-F7DB-FFB1DBFDA0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275" y="5738220"/>
            <a:ext cx="1207554" cy="354511"/>
          </a:xfrm>
          <a:prstGeom prst="rect">
            <a:avLst/>
          </a:prstGeom>
        </p:spPr>
      </p:pic>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681364" y="1658061"/>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106424"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106424"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46" name="Picture Placeholder 17">
            <a:extLst>
              <a:ext uri="{FF2B5EF4-FFF2-40B4-BE49-F238E27FC236}">
                <a16:creationId xmlns:a16="http://schemas.microsoft.com/office/drawing/2014/main" id="{B23EF08B-7D0C-7D96-413D-71C22E3F74D0}"/>
              </a:ext>
            </a:extLst>
          </p:cNvPr>
          <p:cNvSpPr>
            <a:spLocks noGrp="1" noChangeAspect="1"/>
          </p:cNvSpPr>
          <p:nvPr>
            <p:ph type="pic" sz="quarter" idx="26"/>
          </p:nvPr>
        </p:nvSpPr>
        <p:spPr>
          <a:xfrm>
            <a:off x="1681364" y="3818492"/>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45" name="Text Placeholder 19">
            <a:extLst>
              <a:ext uri="{FF2B5EF4-FFF2-40B4-BE49-F238E27FC236}">
                <a16:creationId xmlns:a16="http://schemas.microsoft.com/office/drawing/2014/main" id="{A6866782-6675-4F37-E5D2-68CB0191C1A7}"/>
              </a:ext>
            </a:extLst>
          </p:cNvPr>
          <p:cNvSpPr>
            <a:spLocks noGrp="1"/>
          </p:cNvSpPr>
          <p:nvPr>
            <p:ph type="body" sz="quarter" idx="25"/>
          </p:nvPr>
        </p:nvSpPr>
        <p:spPr>
          <a:xfrm>
            <a:off x="1106424"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44" name="Text Placeholder 19">
            <a:extLst>
              <a:ext uri="{FF2B5EF4-FFF2-40B4-BE49-F238E27FC236}">
                <a16:creationId xmlns:a16="http://schemas.microsoft.com/office/drawing/2014/main" id="{9F53AB27-DDFA-AA5D-8253-546C9BBA9CE7}"/>
              </a:ext>
            </a:extLst>
          </p:cNvPr>
          <p:cNvSpPr>
            <a:spLocks noGrp="1"/>
          </p:cNvSpPr>
          <p:nvPr>
            <p:ph type="body" sz="quarter" idx="24"/>
          </p:nvPr>
        </p:nvSpPr>
        <p:spPr>
          <a:xfrm>
            <a:off x="1106424"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4226754" y="1658061"/>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639312"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639312"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16" name="Picture Placeholder 17">
            <a:extLst>
              <a:ext uri="{FF2B5EF4-FFF2-40B4-BE49-F238E27FC236}">
                <a16:creationId xmlns:a16="http://schemas.microsoft.com/office/drawing/2014/main" id="{DD9CE7E9-3BC2-0321-457B-61D363708B38}"/>
              </a:ext>
            </a:extLst>
          </p:cNvPr>
          <p:cNvSpPr>
            <a:spLocks noGrp="1" noChangeAspect="1"/>
          </p:cNvSpPr>
          <p:nvPr>
            <p:ph type="pic" sz="quarter" idx="29"/>
          </p:nvPr>
        </p:nvSpPr>
        <p:spPr>
          <a:xfrm>
            <a:off x="4226754" y="3818492"/>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23" name="Text Placeholder 19">
            <a:extLst>
              <a:ext uri="{FF2B5EF4-FFF2-40B4-BE49-F238E27FC236}">
                <a16:creationId xmlns:a16="http://schemas.microsoft.com/office/drawing/2014/main" id="{70DD1941-A469-A457-B987-E0E2C300A8AE}"/>
              </a:ext>
            </a:extLst>
          </p:cNvPr>
          <p:cNvSpPr>
            <a:spLocks noGrp="1"/>
          </p:cNvSpPr>
          <p:nvPr>
            <p:ph type="body" sz="quarter" idx="31"/>
          </p:nvPr>
        </p:nvSpPr>
        <p:spPr>
          <a:xfrm>
            <a:off x="3639312"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18" name="Text Placeholder 19">
            <a:extLst>
              <a:ext uri="{FF2B5EF4-FFF2-40B4-BE49-F238E27FC236}">
                <a16:creationId xmlns:a16="http://schemas.microsoft.com/office/drawing/2014/main" id="{D6B84B7D-A7EC-6FE1-9925-F78AF0DE230F}"/>
              </a:ext>
            </a:extLst>
          </p:cNvPr>
          <p:cNvSpPr>
            <a:spLocks noGrp="1"/>
          </p:cNvSpPr>
          <p:nvPr>
            <p:ph type="body" sz="quarter" idx="30"/>
          </p:nvPr>
        </p:nvSpPr>
        <p:spPr>
          <a:xfrm>
            <a:off x="3639312"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772144" y="1658061"/>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172200"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172200"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14" name="Picture Placeholder 17">
            <a:extLst>
              <a:ext uri="{FF2B5EF4-FFF2-40B4-BE49-F238E27FC236}">
                <a16:creationId xmlns:a16="http://schemas.microsoft.com/office/drawing/2014/main" id="{AA1AC2FE-336D-4E7F-2C86-6A8C29BA8F90}"/>
              </a:ext>
            </a:extLst>
          </p:cNvPr>
          <p:cNvSpPr>
            <a:spLocks noGrp="1" noChangeAspect="1"/>
          </p:cNvSpPr>
          <p:nvPr>
            <p:ph type="pic" sz="quarter" idx="28"/>
          </p:nvPr>
        </p:nvSpPr>
        <p:spPr>
          <a:xfrm>
            <a:off x="6772144" y="3818492"/>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27" name="Text Placeholder 19">
            <a:extLst>
              <a:ext uri="{FF2B5EF4-FFF2-40B4-BE49-F238E27FC236}">
                <a16:creationId xmlns:a16="http://schemas.microsoft.com/office/drawing/2014/main" id="{FA370BF1-09EC-DBE1-5118-8A92A0F90BC4}"/>
              </a:ext>
            </a:extLst>
          </p:cNvPr>
          <p:cNvSpPr>
            <a:spLocks noGrp="1"/>
          </p:cNvSpPr>
          <p:nvPr>
            <p:ph type="body" sz="quarter" idx="33"/>
          </p:nvPr>
        </p:nvSpPr>
        <p:spPr>
          <a:xfrm>
            <a:off x="6172200"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25" name="Text Placeholder 19">
            <a:extLst>
              <a:ext uri="{FF2B5EF4-FFF2-40B4-BE49-F238E27FC236}">
                <a16:creationId xmlns:a16="http://schemas.microsoft.com/office/drawing/2014/main" id="{5089D72C-E865-F5D3-CB1E-050AEF684453}"/>
              </a:ext>
            </a:extLst>
          </p:cNvPr>
          <p:cNvSpPr>
            <a:spLocks noGrp="1"/>
          </p:cNvSpPr>
          <p:nvPr>
            <p:ph type="body" sz="quarter" idx="32"/>
          </p:nvPr>
        </p:nvSpPr>
        <p:spPr>
          <a:xfrm>
            <a:off x="6172200"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9317533" y="1658061"/>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705088" y="2926080"/>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705088" y="3145536"/>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47" name="Picture Placeholder 17">
            <a:extLst>
              <a:ext uri="{FF2B5EF4-FFF2-40B4-BE49-F238E27FC236}">
                <a16:creationId xmlns:a16="http://schemas.microsoft.com/office/drawing/2014/main" id="{4F7ECA98-24CD-8CC5-A3EC-BFF5E9B11748}"/>
              </a:ext>
            </a:extLst>
          </p:cNvPr>
          <p:cNvSpPr>
            <a:spLocks noGrp="1" noChangeAspect="1"/>
          </p:cNvSpPr>
          <p:nvPr>
            <p:ph type="pic" sz="quarter" idx="27"/>
          </p:nvPr>
        </p:nvSpPr>
        <p:spPr>
          <a:xfrm>
            <a:off x="9317533" y="3818492"/>
            <a:ext cx="1160392" cy="1161288"/>
          </a:xfrm>
        </p:spPr>
        <p:txBody>
          <a:bodyPr anchor="ctr">
            <a:normAutofit/>
          </a:bodyPr>
          <a:lstStyle>
            <a:lvl1pPr marL="0" indent="0" algn="ctr">
              <a:buNone/>
              <a:defRPr sz="1800"/>
            </a:lvl1pPr>
          </a:lstStyle>
          <a:p>
            <a:r>
              <a:rPr lang="en-US"/>
              <a:t>Click icon to add picture</a:t>
            </a:r>
            <a:endParaRPr lang="en-US" dirty="0"/>
          </a:p>
        </p:txBody>
      </p:sp>
      <p:sp>
        <p:nvSpPr>
          <p:cNvPr id="42" name="Text Placeholder 19">
            <a:extLst>
              <a:ext uri="{FF2B5EF4-FFF2-40B4-BE49-F238E27FC236}">
                <a16:creationId xmlns:a16="http://schemas.microsoft.com/office/drawing/2014/main" id="{46CBECF2-D93E-3DF9-064C-CB4A3262B691}"/>
              </a:ext>
            </a:extLst>
          </p:cNvPr>
          <p:cNvSpPr>
            <a:spLocks noGrp="1"/>
          </p:cNvSpPr>
          <p:nvPr>
            <p:ph type="body" sz="quarter" idx="35"/>
          </p:nvPr>
        </p:nvSpPr>
        <p:spPr>
          <a:xfrm>
            <a:off x="8705088" y="5086511"/>
            <a:ext cx="2322576" cy="182880"/>
          </a:xfrm>
        </p:spPr>
        <p:txBody>
          <a:bodyPr anchor="ctr">
            <a:noAutofit/>
          </a:bodyPr>
          <a:lstStyle>
            <a:lvl1pPr marL="0" indent="0" algn="ctr">
              <a:lnSpc>
                <a:spcPct val="100000"/>
              </a:lnSpc>
              <a:spcBef>
                <a:spcPts val="0"/>
              </a:spcBef>
              <a:buNone/>
              <a:defRPr sz="1600" spc="20" baseline="0">
                <a:latin typeface="Gill Sans Nova" panose="020B0602020104020203" pitchFamily="34" charset="0"/>
              </a:defRPr>
            </a:lvl1pPr>
          </a:lstStyle>
          <a:p>
            <a:pPr lvl="0"/>
            <a:r>
              <a:rPr lang="en-US"/>
              <a:t>Click to edit Master text styles</a:t>
            </a:r>
          </a:p>
        </p:txBody>
      </p:sp>
      <p:sp>
        <p:nvSpPr>
          <p:cNvPr id="41" name="Text Placeholder 19">
            <a:extLst>
              <a:ext uri="{FF2B5EF4-FFF2-40B4-BE49-F238E27FC236}">
                <a16:creationId xmlns:a16="http://schemas.microsoft.com/office/drawing/2014/main" id="{71E06E16-A083-B853-8155-7FF97AD1DE8F}"/>
              </a:ext>
            </a:extLst>
          </p:cNvPr>
          <p:cNvSpPr>
            <a:spLocks noGrp="1"/>
          </p:cNvSpPr>
          <p:nvPr>
            <p:ph type="body" sz="quarter" idx="34"/>
          </p:nvPr>
        </p:nvSpPr>
        <p:spPr>
          <a:xfrm>
            <a:off x="8705088" y="5305967"/>
            <a:ext cx="2322576" cy="265176"/>
          </a:xfrm>
        </p:spPr>
        <p:txBody>
          <a:bodyPr anchor="ctr">
            <a:noAutofit/>
          </a:bodyPr>
          <a:lstStyle>
            <a:lvl1pPr marL="0" indent="0" algn="ctr">
              <a:lnSpc>
                <a:spcPct val="100000"/>
              </a:lnSpc>
              <a:spcBef>
                <a:spcPts val="0"/>
              </a:spcBef>
              <a:buNone/>
              <a:defRPr sz="1400" spc="20" baseline="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2232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B05881-FB11-43E8-CCDD-8C12CDB4FE47}"/>
              </a:ext>
            </a:extLst>
          </p:cNvPr>
          <p:cNvSpPr/>
          <p:nvPr userDrawn="1"/>
        </p:nvSpPr>
        <p:spPr>
          <a:xfrm>
            <a:off x="838199" y="196052"/>
            <a:ext cx="10515601" cy="1686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icture containing fabric&#10;&#10;Description automatically generated">
            <a:extLst>
              <a:ext uri="{FF2B5EF4-FFF2-40B4-BE49-F238E27FC236}">
                <a16:creationId xmlns:a16="http://schemas.microsoft.com/office/drawing/2014/main" id="{A4941BBB-13FC-2ACE-1A50-C0F465531B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314950" y="-64113"/>
            <a:ext cx="1562100" cy="4394200"/>
          </a:xfrm>
          <a:prstGeom prst="rect">
            <a:avLst/>
          </a:prstGeom>
        </p:spPr>
      </p:pic>
      <p:sp>
        <p:nvSpPr>
          <p:cNvPr id="11" name="Rectangle 10">
            <a:extLst>
              <a:ext uri="{FF2B5EF4-FFF2-40B4-BE49-F238E27FC236}">
                <a16:creationId xmlns:a16="http://schemas.microsoft.com/office/drawing/2014/main" id="{D8BE9E36-E9D5-3FA6-EE22-A6E5CE13C462}"/>
              </a:ext>
            </a:extLst>
          </p:cNvPr>
          <p:cNvSpPr/>
          <p:nvPr userDrawn="1"/>
        </p:nvSpPr>
        <p:spPr>
          <a:xfrm>
            <a:off x="995423"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picture containing flower, plant&#10;&#10;Description automatically generated">
            <a:extLst>
              <a:ext uri="{FF2B5EF4-FFF2-40B4-BE49-F238E27FC236}">
                <a16:creationId xmlns:a16="http://schemas.microsoft.com/office/drawing/2014/main" id="{479E4054-0885-457B-35B3-A9B26ED936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4869421" y="459092"/>
            <a:ext cx="749300" cy="2755900"/>
          </a:xfrm>
          <a:prstGeom prst="rect">
            <a:avLst/>
          </a:prstGeom>
        </p:spPr>
      </p:pic>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00" y="484632"/>
            <a:ext cx="10515600" cy="1133856"/>
          </a:xfrm>
        </p:spPr>
        <p:txBody>
          <a:bodyPr/>
          <a:lstStyle>
            <a:lvl1pPr algn="ctr">
              <a:defRPr>
                <a:latin typeface="Baskerville" panose="02020502070401020303" pitchFamily="18" charset="0"/>
                <a:ea typeface="Baskerville" panose="02020502070401020303"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00" y="2990088"/>
            <a:ext cx="10515600" cy="3474720"/>
          </a:xfrm>
        </p:spPr>
        <p:txBody>
          <a:bodyPr/>
          <a:lstStyle>
            <a:lvl1pPr>
              <a:defRPr>
                <a:latin typeface="Gill Sans Nova Light" panose="020F0302020204030204" pitchFamily="34" charset="0"/>
                <a:cs typeface="Gill Sans Nova Light" panose="020F0302020204030204" pitchFamily="34" charset="0"/>
              </a:defRPr>
            </a:lvl1pPr>
            <a:lvl2pPr>
              <a:defRPr>
                <a:latin typeface="Gill Sans Nova Light" panose="020F0302020204030204" pitchFamily="34" charset="0"/>
                <a:cs typeface="Gill Sans Nova Light" panose="020F0302020204030204" pitchFamily="34" charset="0"/>
              </a:defRPr>
            </a:lvl2pPr>
            <a:lvl3pPr>
              <a:defRPr>
                <a:latin typeface="Gill Sans Nova Light" panose="020F0302020204030204" pitchFamily="34" charset="0"/>
                <a:cs typeface="Gill Sans Nova Light" panose="020F0302020204030204" pitchFamily="34" charset="0"/>
              </a:defRPr>
            </a:lvl3pPr>
            <a:lvl4pPr>
              <a:defRPr>
                <a:latin typeface="Gill Sans Nova Light" panose="020F0302020204030204" pitchFamily="34" charset="0"/>
                <a:cs typeface="Gill Sans Nova Light" panose="020F0302020204030204" pitchFamily="34" charset="0"/>
              </a:defRPr>
            </a:lvl4pPr>
            <a:lvl5pPr>
              <a:defRPr>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3">
            <a:extLst>
              <a:ext uri="{FF2B5EF4-FFF2-40B4-BE49-F238E27FC236}">
                <a16:creationId xmlns:a16="http://schemas.microsoft.com/office/drawing/2014/main" id="{C6C79F3B-6B68-BA3C-6CBE-C26E339E450E}"/>
              </a:ext>
            </a:extLst>
          </p:cNvPr>
          <p:cNvSpPr>
            <a:spLocks noGrp="1"/>
          </p:cNvSpPr>
          <p:nvPr>
            <p:ph type="ftr" sz="quarter" idx="10"/>
          </p:nvPr>
        </p:nvSpPr>
        <p:spPr/>
        <p:txBody>
          <a:bodyPr/>
          <a:lstStyle/>
          <a:p>
            <a:r>
              <a:rPr lang="en-US"/>
              <a:t>Presentation title</a:t>
            </a:r>
            <a:endParaRPr lang="en-US" dirty="0"/>
          </a:p>
        </p:txBody>
      </p:sp>
      <p:sp>
        <p:nvSpPr>
          <p:cNvPr id="15" name="Slide Number Placeholder 14">
            <a:extLst>
              <a:ext uri="{FF2B5EF4-FFF2-40B4-BE49-F238E27FC236}">
                <a16:creationId xmlns:a16="http://schemas.microsoft.com/office/drawing/2014/main" id="{9D503431-982D-5D35-88BF-09474F76D65D}"/>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791044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68407D-A1C4-B842-0C34-B2DE8AD312D3}"/>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A1AE7FB-DFC0-DCDA-47AD-6ED81A6427FA}"/>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A picture containing mollusk, insect&#10;&#10;Description automatically generated">
            <a:extLst>
              <a:ext uri="{FF2B5EF4-FFF2-40B4-BE49-F238E27FC236}">
                <a16:creationId xmlns:a16="http://schemas.microsoft.com/office/drawing/2014/main" id="{7A4DFCBA-879E-D6C9-9F81-B4F9225423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2" name="Title 1">
            <a:extLst>
              <a:ext uri="{FF2B5EF4-FFF2-40B4-BE49-F238E27FC236}">
                <a16:creationId xmlns:a16="http://schemas.microsoft.com/office/drawing/2014/main" id="{B8562BF3-1BFC-6948-02E0-8A1C121C387A}"/>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E158D7F8-0920-52BA-580D-07249122876C}"/>
              </a:ext>
            </a:extLst>
          </p:cNvPr>
          <p:cNvSpPr>
            <a:spLocks noGrp="1"/>
          </p:cNvSpPr>
          <p:nvPr>
            <p:ph type="ftr" sz="quarter" idx="10"/>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9E6611EB-89A4-4C55-4032-4D0C418398DB}"/>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12" name="Content Placeholder 11">
            <a:extLst>
              <a:ext uri="{FF2B5EF4-FFF2-40B4-BE49-F238E27FC236}">
                <a16:creationId xmlns:a16="http://schemas.microsoft.com/office/drawing/2014/main" id="{C6963F99-41C3-5ED4-AAD8-B904145CC7EA}"/>
              </a:ext>
            </a:extLst>
          </p:cNvPr>
          <p:cNvSpPr>
            <a:spLocks noGrp="1"/>
          </p:cNvSpPr>
          <p:nvPr>
            <p:ph sz="quarter" idx="12"/>
          </p:nvPr>
        </p:nvSpPr>
        <p:spPr>
          <a:xfrm>
            <a:off x="975360" y="2615184"/>
            <a:ext cx="10241280" cy="33192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803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2F7EB7A-F5B6-E308-68EE-3065E2B039A6}"/>
              </a:ext>
            </a:extLst>
          </p:cNvPr>
          <p:cNvSpPr/>
          <p:nvPr userDrawn="1"/>
        </p:nvSpPr>
        <p:spPr>
          <a:xfrm>
            <a:off x="0" y="0"/>
            <a:ext cx="4873752"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descr="A close-up of a tree&#10;&#10;Description automatically generated with medium confidence">
            <a:extLst>
              <a:ext uri="{FF2B5EF4-FFF2-40B4-BE49-F238E27FC236}">
                <a16:creationId xmlns:a16="http://schemas.microsoft.com/office/drawing/2014/main" id="{FED57607-56F6-9FD5-F0A8-DE0BCFE896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866459" flipH="1">
            <a:off x="2282032" y="1589693"/>
            <a:ext cx="970220" cy="2236127"/>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6291072" y="978408"/>
            <a:ext cx="4974336" cy="1325880"/>
          </a:xfrm>
        </p:spPr>
        <p:txBody>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29" name="Text Placeholder 2">
            <a:extLst>
              <a:ext uri="{FF2B5EF4-FFF2-40B4-BE49-F238E27FC236}">
                <a16:creationId xmlns:a16="http://schemas.microsoft.com/office/drawing/2014/main" id="{DEF26CDF-94D4-BA22-7D14-8D3289040C90}"/>
              </a:ext>
            </a:extLst>
          </p:cNvPr>
          <p:cNvSpPr>
            <a:spLocks noGrp="1"/>
          </p:cNvSpPr>
          <p:nvPr>
            <p:ph type="body" idx="1"/>
          </p:nvPr>
        </p:nvSpPr>
        <p:spPr>
          <a:xfrm>
            <a:off x="6291072" y="2322576"/>
            <a:ext cx="5065776" cy="448056"/>
          </a:xfrm>
        </p:spPr>
        <p:txBody>
          <a:bodyPr anchor="b">
            <a:normAutofit/>
          </a:bodyPr>
          <a:lstStyle>
            <a:lvl1pPr marL="0" indent="0">
              <a:buFont typeface="Arial" panose="020B0604020202020204" pitchFamily="34" charse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Content Placeholder 3">
            <a:extLst>
              <a:ext uri="{FF2B5EF4-FFF2-40B4-BE49-F238E27FC236}">
                <a16:creationId xmlns:a16="http://schemas.microsoft.com/office/drawing/2014/main" id="{0017BF0C-B2B7-932F-A9AE-5BFAE4AB5C4D}"/>
              </a:ext>
            </a:extLst>
          </p:cNvPr>
          <p:cNvSpPr>
            <a:spLocks noGrp="1"/>
          </p:cNvSpPr>
          <p:nvPr>
            <p:ph sz="half" idx="2"/>
          </p:nvPr>
        </p:nvSpPr>
        <p:spPr>
          <a:xfrm>
            <a:off x="6289612" y="2770632"/>
            <a:ext cx="5065776" cy="1554480"/>
          </a:xfrm>
        </p:spPr>
        <p:txBody>
          <a:bodyPr>
            <a:normAutofit/>
          </a:bodyPr>
          <a:lstStyle>
            <a:lvl1pPr marL="228600" indent="-228600">
              <a:buClr>
                <a:srgbClr val="73292A"/>
              </a:buClr>
              <a:buFont typeface="Arial" panose="020B0604020202020204" pitchFamily="34" charset="0"/>
              <a:buChar char="•"/>
              <a:defRPr sz="1600"/>
            </a:lvl1pPr>
            <a:lvl2pPr marL="685800" indent="-228600">
              <a:buClr>
                <a:srgbClr val="73292A"/>
              </a:buClr>
              <a:buFont typeface="Arial" panose="020B0604020202020204" pitchFamily="34" charset="0"/>
              <a:buChar char="•"/>
              <a:defRPr sz="1400"/>
            </a:lvl2pPr>
            <a:lvl3pPr marL="1143000" indent="-228600">
              <a:buClr>
                <a:srgbClr val="73292A"/>
              </a:buClr>
              <a:buFont typeface="Arial" panose="020B0604020202020204" pitchFamily="34" charset="0"/>
              <a:buChar char="•"/>
              <a:defRPr sz="1200"/>
            </a:lvl3pPr>
            <a:lvl4pPr marL="1600200" indent="-228600">
              <a:buClr>
                <a:srgbClr val="73292A"/>
              </a:buClr>
              <a:buFont typeface="Arial" panose="020B0604020202020204" pitchFamily="34" charset="0"/>
              <a:buChar char="•"/>
              <a:defRPr sz="1100"/>
            </a:lvl4pPr>
            <a:lvl5pPr marL="2057400" indent="-228600">
              <a:buClr>
                <a:srgbClr val="73292A"/>
              </a:buClr>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Text Placeholder 4">
            <a:extLst>
              <a:ext uri="{FF2B5EF4-FFF2-40B4-BE49-F238E27FC236}">
                <a16:creationId xmlns:a16="http://schemas.microsoft.com/office/drawing/2014/main" id="{DEAB8B47-DF86-7C9F-F027-2D4D22B2EA50}"/>
              </a:ext>
            </a:extLst>
          </p:cNvPr>
          <p:cNvSpPr>
            <a:spLocks noGrp="1"/>
          </p:cNvSpPr>
          <p:nvPr>
            <p:ph type="body" sz="quarter" idx="3"/>
          </p:nvPr>
        </p:nvSpPr>
        <p:spPr>
          <a:xfrm>
            <a:off x="6289612" y="4361688"/>
            <a:ext cx="5065776" cy="448056"/>
          </a:xfrm>
        </p:spPr>
        <p:txBody>
          <a:bodyPr anchor="b">
            <a:normAutofit/>
          </a:bodyPr>
          <a:lstStyle>
            <a:lvl1pPr marL="0" indent="0">
              <a:buFont typeface="Arial" panose="020B0604020202020204" pitchFamily="34" charse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2" name="Content Placeholder 5">
            <a:extLst>
              <a:ext uri="{FF2B5EF4-FFF2-40B4-BE49-F238E27FC236}">
                <a16:creationId xmlns:a16="http://schemas.microsoft.com/office/drawing/2014/main" id="{9BEB2D80-6263-5794-6A1A-CFF345F7A92E}"/>
              </a:ext>
            </a:extLst>
          </p:cNvPr>
          <p:cNvSpPr>
            <a:spLocks noGrp="1"/>
          </p:cNvSpPr>
          <p:nvPr>
            <p:ph sz="quarter" idx="4"/>
          </p:nvPr>
        </p:nvSpPr>
        <p:spPr>
          <a:xfrm>
            <a:off x="6289612" y="4791456"/>
            <a:ext cx="5065776" cy="1408176"/>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8" name="Picture 37" descr="A group of flowers&#10;&#10;Description automatically generated with low confidence">
            <a:extLst>
              <a:ext uri="{FF2B5EF4-FFF2-40B4-BE49-F238E27FC236}">
                <a16:creationId xmlns:a16="http://schemas.microsoft.com/office/drawing/2014/main" id="{5B08C513-7071-2499-7E9D-CFD5A027C0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019083" y="2260473"/>
            <a:ext cx="1245309" cy="2314810"/>
          </a:xfrm>
          <a:prstGeom prst="rect">
            <a:avLst/>
          </a:prstGeom>
        </p:spPr>
      </p:pic>
      <p:sp>
        <p:nvSpPr>
          <p:cNvPr id="34" name="Text Placeholder 33">
            <a:extLst>
              <a:ext uri="{FF2B5EF4-FFF2-40B4-BE49-F238E27FC236}">
                <a16:creationId xmlns:a16="http://schemas.microsoft.com/office/drawing/2014/main" id="{BD46E6E9-39FE-B605-0786-F7F7E656F9B0}"/>
              </a:ext>
            </a:extLst>
          </p:cNvPr>
          <p:cNvSpPr>
            <a:spLocks noGrp="1"/>
          </p:cNvSpPr>
          <p:nvPr>
            <p:ph type="body" sz="quarter" idx="13" hasCustomPrompt="1"/>
          </p:nvPr>
        </p:nvSpPr>
        <p:spPr>
          <a:xfrm>
            <a:off x="466344" y="1426464"/>
            <a:ext cx="3922776" cy="4242816"/>
          </a:xfrm>
        </p:spPr>
        <p:txBody>
          <a:bodyPr anchor="ctr">
            <a:normAutofit/>
          </a:bodyPr>
          <a:lstStyle>
            <a:lvl1pPr marL="0" indent="0" algn="ctr">
              <a:spcBef>
                <a:spcPts val="0"/>
              </a:spcBef>
              <a:buNone/>
              <a:defRPr sz="30000">
                <a:solidFill>
                  <a:schemeClr val="bg1"/>
                </a:solidFill>
                <a:latin typeface="+mj-lt"/>
              </a:defRPr>
            </a:lvl1pPr>
          </a:lstStyle>
          <a:p>
            <a:pPr lvl="0"/>
            <a:r>
              <a:rPr lang="en-US" dirty="0"/>
              <a:t>X</a:t>
            </a:r>
          </a:p>
        </p:txBody>
      </p:sp>
    </p:spTree>
    <p:extLst>
      <p:ext uri="{BB962C8B-B14F-4D97-AF65-F5344CB8AC3E}">
        <p14:creationId xmlns:p14="http://schemas.microsoft.com/office/powerpoint/2010/main" val="4062460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1_Comparison">
    <p:bg>
      <p:bgPr>
        <a:solidFill>
          <a:schemeClr val="tx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88546F5-5752-9595-980A-9978EC65B179}"/>
              </a:ext>
            </a:extLst>
          </p:cNvPr>
          <p:cNvSpPr/>
          <p:nvPr userDrawn="1"/>
        </p:nvSpPr>
        <p:spPr>
          <a:xfrm>
            <a:off x="491679" y="319214"/>
            <a:ext cx="11208641" cy="5857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788B1DFD-B7E9-D65B-0A47-8D442617B0D0}"/>
              </a:ext>
            </a:extLst>
          </p:cNvPr>
          <p:cNvCxnSpPr>
            <a:cxnSpLocks/>
          </p:cNvCxnSpPr>
          <p:nvPr userDrawn="1"/>
        </p:nvCxnSpPr>
        <p:spPr>
          <a:xfrm>
            <a:off x="837235" y="1767119"/>
            <a:ext cx="1051656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mollusk, insect&#10;&#10;Description automatically generated">
            <a:extLst>
              <a:ext uri="{FF2B5EF4-FFF2-40B4-BE49-F238E27FC236}">
                <a16:creationId xmlns:a16="http://schemas.microsoft.com/office/drawing/2014/main" id="{4190CCC3-E5E8-9E96-318B-F3F62E2328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5658" y="1631192"/>
            <a:ext cx="1207554" cy="354511"/>
          </a:xfrm>
          <a:prstGeom prst="rect">
            <a:avLst/>
          </a:prstGeom>
        </p:spPr>
      </p:pic>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124712"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124712" y="2629116"/>
            <a:ext cx="3200400" cy="3320861"/>
          </a:xfrm>
        </p:spPr>
        <p:txBody>
          <a:bodyPr>
            <a:normAutofit/>
          </a:bodyPr>
          <a:lstStyle>
            <a:lvl1pPr marL="228600" indent="-228600">
              <a:buClr>
                <a:srgbClr val="73292A"/>
              </a:buClr>
              <a:buFont typeface="Arial" panose="020B0604020202020204" pitchFamily="34" charset="0"/>
              <a:buChar char="•"/>
              <a:defRPr sz="1600"/>
            </a:lvl1pPr>
            <a:lvl2pPr marL="685800" indent="-228600">
              <a:buClr>
                <a:srgbClr val="73292A"/>
              </a:buClr>
              <a:buFont typeface="Arial" panose="020B0604020202020204" pitchFamily="34" charset="0"/>
              <a:buChar char="•"/>
              <a:defRPr sz="1400"/>
            </a:lvl2pPr>
            <a:lvl3pPr marL="1143000" indent="-228600">
              <a:buClr>
                <a:srgbClr val="73292A"/>
              </a:buClr>
              <a:buFont typeface="Arial" panose="020B0604020202020204" pitchFamily="34" charset="0"/>
              <a:buChar char="•"/>
              <a:defRPr sz="1200"/>
            </a:lvl3pPr>
            <a:lvl4pPr marL="1600200" indent="-228600">
              <a:buClr>
                <a:srgbClr val="73292A"/>
              </a:buClr>
              <a:buFont typeface="Arial" panose="020B0604020202020204" pitchFamily="34" charset="0"/>
              <a:buChar char="•"/>
              <a:defRPr sz="1100"/>
            </a:lvl4pPr>
            <a:lvl5pPr marL="2057400" indent="-228600">
              <a:buClr>
                <a:srgbClr val="73292A"/>
              </a:buClr>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498848"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498848" y="2629116"/>
            <a:ext cx="3200400" cy="3320861"/>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15" name="Text Placeholder 4">
            <a:extLst>
              <a:ext uri="{FF2B5EF4-FFF2-40B4-BE49-F238E27FC236}">
                <a16:creationId xmlns:a16="http://schemas.microsoft.com/office/drawing/2014/main" id="{F270D939-D128-D431-82CE-9C15D5A7AA9A}"/>
              </a:ext>
            </a:extLst>
          </p:cNvPr>
          <p:cNvSpPr>
            <a:spLocks noGrp="1"/>
          </p:cNvSpPr>
          <p:nvPr>
            <p:ph type="body" sz="quarter" idx="13"/>
          </p:nvPr>
        </p:nvSpPr>
        <p:spPr>
          <a:xfrm>
            <a:off x="7909560" y="2161563"/>
            <a:ext cx="3200400" cy="427797"/>
          </a:xfrm>
        </p:spPr>
        <p:txBody>
          <a:bodyPr anchor="b">
            <a:normAutofit/>
          </a:bodyPr>
          <a:lstStyle>
            <a:lvl1pPr marL="0" indent="0">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4AAE69C6-BB37-BC70-8424-BC928D19C91A}"/>
              </a:ext>
            </a:extLst>
          </p:cNvPr>
          <p:cNvSpPr>
            <a:spLocks noGrp="1"/>
          </p:cNvSpPr>
          <p:nvPr>
            <p:ph sz="quarter" idx="14"/>
          </p:nvPr>
        </p:nvSpPr>
        <p:spPr>
          <a:xfrm>
            <a:off x="7909560" y="2629116"/>
            <a:ext cx="3200400" cy="3320861"/>
          </a:xfrm>
        </p:spPr>
        <p:txBody>
          <a:bodyPr>
            <a:normAutofit/>
          </a:bodyPr>
          <a:lstStyle>
            <a:lvl1pPr>
              <a:buClr>
                <a:srgbClr val="73292A"/>
              </a:buClr>
              <a:defRPr sz="1600"/>
            </a:lvl1pPr>
            <a:lvl2pPr>
              <a:buClr>
                <a:srgbClr val="73292A"/>
              </a:buClr>
              <a:defRPr sz="1400"/>
            </a:lvl2pPr>
            <a:lvl3pPr>
              <a:buClr>
                <a:srgbClr val="73292A"/>
              </a:buClr>
              <a:defRPr sz="1200"/>
            </a:lvl3pPr>
            <a:lvl4pPr>
              <a:buClr>
                <a:srgbClr val="73292A"/>
              </a:buClr>
              <a:defRPr sz="1100"/>
            </a:lvl4pPr>
            <a:lvl5pPr>
              <a:buClr>
                <a:srgbClr val="73292A"/>
              </a:buCl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69908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6" name="Picture 5" descr="A picture containing fabric&#10;&#10;Description automatically generated">
            <a:extLst>
              <a:ext uri="{FF2B5EF4-FFF2-40B4-BE49-F238E27FC236}">
                <a16:creationId xmlns:a16="http://schemas.microsoft.com/office/drawing/2014/main" id="{E0606CB6-3E28-F128-51B5-3786D74048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8" name="Rectangle 17">
            <a:extLst>
              <a:ext uri="{FF2B5EF4-FFF2-40B4-BE49-F238E27FC236}">
                <a16:creationId xmlns:a16="http://schemas.microsoft.com/office/drawing/2014/main" id="{E64BBC1B-7DD9-DA00-15CC-B446DA472005}"/>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flower, plant&#10;&#10;Description automatically generated">
            <a:extLst>
              <a:ext uri="{FF2B5EF4-FFF2-40B4-BE49-F238E27FC236}">
                <a16:creationId xmlns:a16="http://schemas.microsoft.com/office/drawing/2014/main" id="{C88A03B2-8C41-A023-CB90-5F79A1F01AF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pic>
        <p:nvPicPr>
          <p:cNvPr id="10" name="Picture 9" descr="A close-up of a flower&#10;&#10;Description automatically generated with low confidence">
            <a:extLst>
              <a:ext uri="{FF2B5EF4-FFF2-40B4-BE49-F238E27FC236}">
                <a16:creationId xmlns:a16="http://schemas.microsoft.com/office/drawing/2014/main" id="{9EA6110C-517A-C447-DB03-9A264F112F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19809" y="1695833"/>
            <a:ext cx="1155700" cy="4318000"/>
          </a:xfrm>
          <a:prstGeom prst="rect">
            <a:avLst/>
          </a:prstGeom>
        </p:spPr>
      </p:pic>
      <p:pic>
        <p:nvPicPr>
          <p:cNvPr id="12" name="Picture 11" descr="A close-up of a flower&#10;&#10;Description automatically generated with low confidence">
            <a:extLst>
              <a:ext uri="{FF2B5EF4-FFF2-40B4-BE49-F238E27FC236}">
                <a16:creationId xmlns:a16="http://schemas.microsoft.com/office/drawing/2014/main" id="{DC4249CD-2B45-A435-5B21-CFA7042138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66749" y="381916"/>
            <a:ext cx="1155700" cy="4318000"/>
          </a:xfrm>
          <a:prstGeom prst="rect">
            <a:avLst/>
          </a:prstGeom>
        </p:spPr>
      </p:pic>
      <p:sp>
        <p:nvSpPr>
          <p:cNvPr id="14" name="Rectangle 13">
            <a:extLst>
              <a:ext uri="{FF2B5EF4-FFF2-40B4-BE49-F238E27FC236}">
                <a16:creationId xmlns:a16="http://schemas.microsoft.com/office/drawing/2014/main" id="{7A7568A0-F819-551E-4780-20A651246990}"/>
              </a:ext>
            </a:extLst>
          </p:cNvPr>
          <p:cNvSpPr/>
          <p:nvPr userDrawn="1"/>
        </p:nvSpPr>
        <p:spPr>
          <a:xfrm>
            <a:off x="1024128" y="2162946"/>
            <a:ext cx="3794760" cy="2536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711D903-56F9-B09B-0443-A76786804823}"/>
              </a:ext>
            </a:extLst>
          </p:cNvPr>
          <p:cNvSpPr/>
          <p:nvPr userDrawn="1"/>
        </p:nvSpPr>
        <p:spPr>
          <a:xfrm>
            <a:off x="1131655" y="2264499"/>
            <a:ext cx="3585549" cy="233542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D91551-9B41-0ACF-0BE6-9D174E6957FD}"/>
              </a:ext>
            </a:extLst>
          </p:cNvPr>
          <p:cNvSpPr>
            <a:spLocks noGrp="1"/>
          </p:cNvSpPr>
          <p:nvPr>
            <p:ph type="title"/>
          </p:nvPr>
        </p:nvSpPr>
        <p:spPr>
          <a:xfrm>
            <a:off x="1472184" y="2889504"/>
            <a:ext cx="2852928" cy="1088136"/>
          </a:xfrm>
        </p:spPr>
        <p:txBody>
          <a:bodyPr/>
          <a:lstStyle>
            <a:lvl1pPr algn="ctr">
              <a:defRPr/>
            </a:lvl1pPr>
          </a:lstStyle>
          <a:p>
            <a:r>
              <a:rPr lang="en-US"/>
              <a:t>Click to edit Master title style</a:t>
            </a:r>
          </a:p>
        </p:txBody>
      </p:sp>
      <p:sp>
        <p:nvSpPr>
          <p:cNvPr id="19" name="Content Placeholder 2">
            <a:extLst>
              <a:ext uri="{FF2B5EF4-FFF2-40B4-BE49-F238E27FC236}">
                <a16:creationId xmlns:a16="http://schemas.microsoft.com/office/drawing/2014/main" id="{545D3FB1-678F-0A9A-CCB6-435CE57DA0F6}"/>
              </a:ext>
            </a:extLst>
          </p:cNvPr>
          <p:cNvSpPr>
            <a:spLocks noGrp="1"/>
          </p:cNvSpPr>
          <p:nvPr>
            <p:ph idx="1"/>
          </p:nvPr>
        </p:nvSpPr>
        <p:spPr>
          <a:xfrm>
            <a:off x="8211312" y="2011680"/>
            <a:ext cx="2999232" cy="2843784"/>
          </a:xfrm>
        </p:spPr>
        <p:txBody>
          <a:bodyPr anchor="ctr">
            <a:normAutofit/>
          </a:bodyPr>
          <a:lstStyle>
            <a:lvl1pPr marL="0" indent="0" algn="l">
              <a:lnSpc>
                <a:spcPct val="150000"/>
              </a:lnSpc>
              <a:buNone/>
              <a:defRPr sz="2400">
                <a:latin typeface="Gill Sans Nova Light" panose="020F0302020204030204" pitchFamily="34" charset="0"/>
                <a:cs typeface="Gill Sans Nova Light" panose="020F0302020204030204" pitchFamily="34" charset="0"/>
              </a:defRPr>
            </a:lvl1pPr>
            <a:lvl2pPr algn="l">
              <a:lnSpc>
                <a:spcPct val="150000"/>
              </a:lnSpc>
              <a:defRPr sz="2000">
                <a:latin typeface="Gill Sans Nova Light" panose="020F0302020204030204" pitchFamily="34" charset="0"/>
                <a:cs typeface="Gill Sans Nova Light" panose="020F0302020204030204" pitchFamily="34" charset="0"/>
              </a:defRPr>
            </a:lvl2pPr>
            <a:lvl3pPr algn="ctr">
              <a:defRPr sz="1600">
                <a:latin typeface="Gill Sans Nova Light" panose="020F0302020204030204" pitchFamily="34" charset="0"/>
                <a:cs typeface="Gill Sans Nova Light" panose="020F0302020204030204" pitchFamily="34" charset="0"/>
              </a:defRPr>
            </a:lvl3pPr>
            <a:lvl4pPr algn="ctr">
              <a:defRPr sz="1400">
                <a:latin typeface="Gill Sans Nova Light" panose="020F0302020204030204" pitchFamily="34" charset="0"/>
                <a:cs typeface="Gill Sans Nova Light" panose="020F0302020204030204" pitchFamily="34" charset="0"/>
              </a:defRPr>
            </a:lvl4pPr>
            <a:lvl5pPr algn="ctr">
              <a:defRPr sz="1400">
                <a:latin typeface="Gill Sans Nova Light" panose="020F0302020204030204" pitchFamily="34" charset="0"/>
                <a:cs typeface="Gill Sans Nova Light" panose="020F030202020403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82466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362110-9E75-C1E6-F3D3-769A27CB658B}"/>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0E61109-4A99-6337-9E7D-6AE0370E2A33}"/>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picture containing mollusk, insect&#10;&#10;Description automatically generated">
            <a:extLst>
              <a:ext uri="{FF2B5EF4-FFF2-40B4-BE49-F238E27FC236}">
                <a16:creationId xmlns:a16="http://schemas.microsoft.com/office/drawing/2014/main" id="{13B4663F-72DF-CD37-DE9D-C35DFB37E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12" name="Title 1">
            <a:extLst>
              <a:ext uri="{FF2B5EF4-FFF2-40B4-BE49-F238E27FC236}">
                <a16:creationId xmlns:a16="http://schemas.microsoft.com/office/drawing/2014/main" id="{C48BE494-2D3C-A618-4422-6EA9496986DA}"/>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p:nvPr>
        </p:nvSpPr>
        <p:spPr>
          <a:xfrm>
            <a:off x="838200" y="2628461"/>
            <a:ext cx="5181600" cy="3548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6172200" y="2628461"/>
            <a:ext cx="5181600" cy="3548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119B248-9F11-0A11-E6AF-776D371E14A3}"/>
              </a:ext>
            </a:extLst>
          </p:cNvPr>
          <p:cNvSpPr>
            <a:spLocks noGrp="1"/>
          </p:cNvSpPr>
          <p:nvPr>
            <p:ph type="ftr" sz="quarter" idx="10"/>
          </p:nvPr>
        </p:nvSpPr>
        <p:spPr/>
        <p:txBody>
          <a:bodyPr/>
          <a:lstStyle/>
          <a:p>
            <a:r>
              <a:rPr lang="en-US"/>
              <a:t>Presentation title</a:t>
            </a:r>
            <a:endParaRPr lang="en-US" dirty="0"/>
          </a:p>
        </p:txBody>
      </p:sp>
      <p:sp>
        <p:nvSpPr>
          <p:cNvPr id="8" name="Slide Number Placeholder 7">
            <a:extLst>
              <a:ext uri="{FF2B5EF4-FFF2-40B4-BE49-F238E27FC236}">
                <a16:creationId xmlns:a16="http://schemas.microsoft.com/office/drawing/2014/main" id="{85EFD48A-F270-E4EE-7C35-F4304F3DDF35}"/>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7DEB86-4C56-EB31-FEEE-EC8AA99FB456}"/>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3C19EDA-96E7-C255-DFF9-F36A187EBACD}"/>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mollusk, insect&#10;&#10;Description automatically generated">
            <a:extLst>
              <a:ext uri="{FF2B5EF4-FFF2-40B4-BE49-F238E27FC236}">
                <a16:creationId xmlns:a16="http://schemas.microsoft.com/office/drawing/2014/main" id="{FAD938FE-3B63-4832-B610-64346C069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8" name="Title 1">
            <a:extLst>
              <a:ext uri="{FF2B5EF4-FFF2-40B4-BE49-F238E27FC236}">
                <a16:creationId xmlns:a16="http://schemas.microsoft.com/office/drawing/2014/main" id="{5B38128B-385C-B928-A4A8-BD98929D3DD4}"/>
              </a:ext>
            </a:extLst>
          </p:cNvPr>
          <p:cNvSpPr>
            <a:spLocks noGrp="1"/>
          </p:cNvSpPr>
          <p:nvPr>
            <p:ph type="title"/>
          </p:nvPr>
        </p:nvSpPr>
        <p:spPr>
          <a:xfrm>
            <a:off x="381000" y="381000"/>
            <a:ext cx="11430000" cy="1325563"/>
          </a:xfrm>
        </p:spPr>
        <p:txBody>
          <a:bodyPr/>
          <a:lstStyle>
            <a:lvl1pPr algn="ctr">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35165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228600" y="6356350"/>
            <a:ext cx="4114800" cy="365125"/>
          </a:xfrm>
          <a:prstGeom prst="rect">
            <a:avLst/>
          </a:prstGeom>
        </p:spPr>
        <p:txBody>
          <a:bodyPr vert="horz" lIns="91440" tIns="45720" rIns="91440" bIns="45720" rtlCol="0" anchor="ctr"/>
          <a:lstStyle>
            <a:lvl1pPr algn="l">
              <a:defRPr sz="1200">
                <a:solidFill>
                  <a:schemeClr val="tx1"/>
                </a:solidFill>
                <a:latin typeface="Gill Sans Nova Light" panose="020F0302020204030204" pitchFamily="34" charset="0"/>
                <a:cs typeface="Gill Sans Nova Light" panose="020F0302020204030204" pitchFamily="34" charset="0"/>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208008" y="6356350"/>
            <a:ext cx="2743200" cy="365125"/>
          </a:xfrm>
          <a:prstGeom prst="rect">
            <a:avLst/>
          </a:prstGeom>
        </p:spPr>
        <p:txBody>
          <a:bodyPr vert="horz" lIns="91440" tIns="45720" rIns="91440" bIns="45720" rtlCol="0" anchor="ctr"/>
          <a:lstStyle>
            <a:lvl1pPr algn="r">
              <a:defRPr sz="1200">
                <a:solidFill>
                  <a:schemeClr val="tx1"/>
                </a:solidFill>
                <a:latin typeface="Gill Sans Nova Light" panose="020F0302020204030204" pitchFamily="34" charset="0"/>
                <a:cs typeface="Gill Sans Nova Light" panose="020F0302020204030204" pitchFamily="34" charset="0"/>
              </a:defRPr>
            </a:lvl1pPr>
          </a:lstStyle>
          <a:p>
            <a:fld id="{294A09A9-5501-47C1-A89A-A340965A2BE2}" type="slidenum">
              <a:rPr lang="en-US" smtClean="0"/>
              <a:pPr/>
              <a:t>‹#›</a:t>
            </a:fld>
            <a:endParaRPr lang="en-US" dirty="0"/>
          </a:p>
        </p:txBody>
      </p:sp>
      <p:sp>
        <p:nvSpPr>
          <p:cNvPr id="7" name="TextBox 6">
            <a:extLst>
              <a:ext uri="{FF2B5EF4-FFF2-40B4-BE49-F238E27FC236}">
                <a16:creationId xmlns:a16="http://schemas.microsoft.com/office/drawing/2014/main" id="{FD1DD4AB-C173-5106-8A47-81D0480D9BE8}"/>
              </a:ext>
            </a:extLst>
          </p:cNvPr>
          <p:cNvSpPr txBox="1"/>
          <p:nvPr userDrawn="1">
            <p:extLst>
              <p:ext uri="{1162E1C5-73C7-4A58-AE30-91384D911F3F}">
                <p184:classification xmlns:p184="http://schemas.microsoft.com/office/powerpoint/2018/4/main" val="hdr"/>
              </p:ext>
            </p:extLst>
          </p:nvPr>
        </p:nvSpPr>
        <p:spPr>
          <a:xfrm>
            <a:off x="5874512" y="63500"/>
            <a:ext cx="477838" cy="182880"/>
          </a:xfrm>
          <a:prstGeom prst="rect">
            <a:avLst/>
          </a:prstGeom>
        </p:spPr>
        <p:txBody>
          <a:bodyPr horzOverflow="overflow" lIns="0" tIns="0" rIns="0" bIns="0">
            <a:spAutoFit/>
          </a:bodyPr>
          <a:lstStyle/>
          <a:p>
            <a:pPr algn="l"/>
            <a:r>
              <a:rPr lang="en-GB" sz="1200">
                <a:solidFill>
                  <a:srgbClr val="008000">
                    <a:alpha val="50000"/>
                  </a:srgbClr>
                </a:solidFill>
                <a:latin typeface="Calibri" panose="020F0502020204030204" pitchFamily="34" charset="0"/>
                <a:ea typeface="Calibri" panose="020F0502020204030204" pitchFamily="34" charset="0"/>
                <a:cs typeface="Calibri" panose="020F0502020204030204" pitchFamily="34" charset="0"/>
              </a:rPr>
              <a:t>PUBLIC</a:t>
            </a:r>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9" r:id="rId3"/>
    <p:sldLayoutId id="2147483651" r:id="rId4"/>
    <p:sldLayoutId id="2147483650" r:id="rId5"/>
    <p:sldLayoutId id="2147483663" r:id="rId6"/>
    <p:sldLayoutId id="2147483665" r:id="rId7"/>
    <p:sldLayoutId id="2147483660" r:id="rId8"/>
    <p:sldLayoutId id="2147483661" r:id="rId9"/>
    <p:sldLayoutId id="2147483662" r:id="rId10"/>
    <p:sldLayoutId id="2147483666" r:id="rId11"/>
    <p:sldLayoutId id="2147483653" r:id="rId12"/>
    <p:sldLayoutId id="2147483664" r:id="rId13"/>
    <p:sldLayoutId id="2147483667" r:id="rId14"/>
    <p:sldLayoutId id="2147483652" r:id="rId15"/>
    <p:sldLayoutId id="2147483654" r:id="rId16"/>
    <p:sldLayoutId id="2147483655" r:id="rId17"/>
    <p:sldLayoutId id="2147483656" r:id="rId18"/>
    <p:sldLayoutId id="2147483657" r:id="rId19"/>
  </p:sldLayoutIdLst>
  <p:hf hdr="0" dt="0"/>
  <p:txStyles>
    <p:title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73292A"/>
        </a:buClr>
        <a:buFont typeface="Arial" panose="020B0604020202020204" pitchFamily="34" charset="0"/>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73292A"/>
        </a:buClr>
        <a:buFont typeface="Arial" panose="020B0604020202020204" pitchFamily="34" charset="0"/>
        <a:buChar char="•"/>
        <a:defRPr sz="240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73292A"/>
        </a:buClr>
        <a:buFont typeface="Arial" panose="020B0604020202020204" pitchFamily="34" charset="0"/>
        <a:buChar char="•"/>
        <a:defRPr sz="200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73292A"/>
        </a:buClr>
        <a:buFont typeface="Arial" panose="020B060402020202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73292A"/>
        </a:buClr>
        <a:buFont typeface="Arial" panose="020B060402020202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1.bin"/><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8.jp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11.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png"/><Relationship Id="rId2" Type="http://schemas.openxmlformats.org/officeDocument/2006/relationships/image" Target="../media/image33.jpeg"/><Relationship Id="rId1" Type="http://schemas.openxmlformats.org/officeDocument/2006/relationships/slideLayout" Target="../slideLayouts/slideLayout1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1.xml"/><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4180B-35BA-C28E-820F-59C84FBDD99A}"/>
              </a:ext>
            </a:extLst>
          </p:cNvPr>
          <p:cNvSpPr>
            <a:spLocks noGrp="1"/>
          </p:cNvSpPr>
          <p:nvPr>
            <p:ph type="ctrTitle"/>
          </p:nvPr>
        </p:nvSpPr>
        <p:spPr>
          <a:xfrm>
            <a:off x="2749296" y="2390660"/>
            <a:ext cx="6693408" cy="1806767"/>
          </a:xfrm>
        </p:spPr>
        <p:txBody>
          <a:bodyPr/>
          <a:lstStyle/>
          <a:p>
            <a:r>
              <a:rPr lang="en-US" sz="2400" dirty="0"/>
              <a:t>Ferguslie Early Learning</a:t>
            </a:r>
            <a:br>
              <a:rPr lang="en-US" sz="2400" dirty="0"/>
            </a:br>
            <a:r>
              <a:rPr lang="en-US" sz="2400" dirty="0"/>
              <a:t>&amp; Childcare Centre</a:t>
            </a:r>
            <a:br>
              <a:rPr lang="en-US" sz="2400" dirty="0"/>
            </a:br>
            <a:br>
              <a:rPr lang="en-US" sz="2400" dirty="0"/>
            </a:br>
            <a:r>
              <a:rPr lang="en-US" sz="2400" dirty="0"/>
              <a:t>Standards &amp; Quality Report</a:t>
            </a:r>
            <a:br>
              <a:rPr lang="en-US" sz="2400" dirty="0"/>
            </a:br>
            <a:r>
              <a:rPr lang="en-US" sz="2400" dirty="0"/>
              <a:t>June 2026</a:t>
            </a:r>
            <a:br>
              <a:rPr lang="en-US" sz="2400" dirty="0"/>
            </a:br>
            <a:endParaRPr lang="en-US" sz="2400" dirty="0"/>
          </a:p>
        </p:txBody>
      </p:sp>
      <p:sp>
        <p:nvSpPr>
          <p:cNvPr id="3" name="Subtitle 2">
            <a:extLst>
              <a:ext uri="{FF2B5EF4-FFF2-40B4-BE49-F238E27FC236}">
                <a16:creationId xmlns:a16="http://schemas.microsoft.com/office/drawing/2014/main" id="{626260E8-21BF-1371-4767-5E86248A7A7B}"/>
              </a:ext>
            </a:extLst>
          </p:cNvPr>
          <p:cNvSpPr>
            <a:spLocks noGrp="1"/>
          </p:cNvSpPr>
          <p:nvPr>
            <p:ph type="subTitle" idx="1"/>
          </p:nvPr>
        </p:nvSpPr>
        <p:spPr>
          <a:xfrm>
            <a:off x="4142343" y="4494882"/>
            <a:ext cx="3944038" cy="1443210"/>
          </a:xfrm>
        </p:spPr>
        <p:txBody>
          <a:bodyPr>
            <a:noAutofit/>
          </a:bodyPr>
          <a:lstStyle/>
          <a:p>
            <a:pPr algn="l"/>
            <a:r>
              <a:rPr lang="en-US" sz="1100" dirty="0"/>
              <a:t>​This report will inform you of our progress and achievements in the last session and let you know about our plans for 2025-2026.  I hope that you find it helpful and informative.</a:t>
            </a:r>
          </a:p>
          <a:p>
            <a:pPr algn="l">
              <a:lnSpc>
                <a:spcPct val="100000"/>
              </a:lnSpc>
              <a:spcBef>
                <a:spcPts val="0"/>
              </a:spcBef>
            </a:pPr>
            <a:r>
              <a:rPr lang="en-US" sz="1100" dirty="0"/>
              <a:t>             </a:t>
            </a:r>
          </a:p>
          <a:p>
            <a:pPr algn="l">
              <a:lnSpc>
                <a:spcPct val="100000"/>
              </a:lnSpc>
              <a:spcBef>
                <a:spcPts val="0"/>
              </a:spcBef>
            </a:pPr>
            <a:r>
              <a:rPr lang="en-US" sz="1100" dirty="0">
                <a:latin typeface="Blackadder ITC" panose="04020505051007020D02" pitchFamily="82" charset="0"/>
              </a:rPr>
              <a:t>                     </a:t>
            </a:r>
            <a:r>
              <a:rPr lang="en-US" sz="1600" dirty="0">
                <a:latin typeface="Blackadder ITC" panose="04020505051007020D02" pitchFamily="82" charset="0"/>
              </a:rPr>
              <a:t>Audrey Copland</a:t>
            </a:r>
          </a:p>
          <a:p>
            <a:pPr algn="l">
              <a:lnSpc>
                <a:spcPct val="100000"/>
              </a:lnSpc>
              <a:spcBef>
                <a:spcPts val="0"/>
              </a:spcBef>
            </a:pPr>
            <a:r>
              <a:rPr lang="en-US" sz="1600" dirty="0">
                <a:latin typeface="Blackadder ITC" panose="04020505051007020D02" pitchFamily="82" charset="0"/>
              </a:rPr>
              <a:t>               Head of Centre</a:t>
            </a:r>
          </a:p>
        </p:txBody>
      </p:sp>
      <p:sp>
        <p:nvSpPr>
          <p:cNvPr id="6" name="Rectangle 2">
            <a:extLst>
              <a:ext uri="{FF2B5EF4-FFF2-40B4-BE49-F238E27FC236}">
                <a16:creationId xmlns:a16="http://schemas.microsoft.com/office/drawing/2014/main" id="{9F866635-4281-4C17-81B6-602B26066730}"/>
              </a:ext>
            </a:extLst>
          </p:cNvPr>
          <p:cNvSpPr>
            <a:spLocks noChangeArrowheads="1"/>
          </p:cNvSpPr>
          <p:nvPr/>
        </p:nvSpPr>
        <p:spPr bwMode="auto">
          <a:xfrm>
            <a:off x="4527933" y="139615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7" name="Object 6">
            <a:extLst>
              <a:ext uri="{FF2B5EF4-FFF2-40B4-BE49-F238E27FC236}">
                <a16:creationId xmlns:a16="http://schemas.microsoft.com/office/drawing/2014/main" id="{A7FC16DD-95A4-46DD-AEB5-F03CAA54DAC6}"/>
              </a:ext>
            </a:extLst>
          </p:cNvPr>
          <p:cNvGraphicFramePr>
            <a:graphicFrameLocks noChangeAspect="1"/>
          </p:cNvGraphicFramePr>
          <p:nvPr>
            <p:extLst>
              <p:ext uri="{D42A27DB-BD31-4B8C-83A1-F6EECF244321}">
                <p14:modId xmlns:p14="http://schemas.microsoft.com/office/powerpoint/2010/main" val="671686976"/>
              </p:ext>
            </p:extLst>
          </p:nvPr>
        </p:nvGraphicFramePr>
        <p:xfrm>
          <a:off x="4413718" y="1626709"/>
          <a:ext cx="838200" cy="600075"/>
        </p:xfrm>
        <a:graphic>
          <a:graphicData uri="http://schemas.openxmlformats.org/presentationml/2006/ole">
            <mc:AlternateContent xmlns:mc="http://schemas.openxmlformats.org/markup-compatibility/2006">
              <mc:Choice xmlns:v="urn:schemas-microsoft-com:vml" Requires="v">
                <p:oleObj r:id="rId2" imgW="1438275" imgH="1038225" progId="WordPro.Document">
                  <p:embed/>
                </p:oleObj>
              </mc:Choice>
              <mc:Fallback>
                <p:oleObj r:id="rId2" imgW="1438275" imgH="1038225" progId="WordPro.Document">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3718" y="1626709"/>
                        <a:ext cx="838200" cy="600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 name="Picture 7" descr="A logo on a plaid background&#10;&#10;AI-generated content may be incorrect.">
            <a:extLst>
              <a:ext uri="{FF2B5EF4-FFF2-40B4-BE49-F238E27FC236}">
                <a16:creationId xmlns:a16="http://schemas.microsoft.com/office/drawing/2014/main" id="{8E3E40B3-83EB-CACA-B41C-67B46C595A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8362" y="1121205"/>
            <a:ext cx="972000" cy="97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7718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2884A3-BD82-0FC6-A582-54DD17DBCB4A}"/>
              </a:ext>
            </a:extLst>
          </p:cNvPr>
          <p:cNvSpPr>
            <a:spLocks noGrp="1"/>
          </p:cNvSpPr>
          <p:nvPr>
            <p:ph type="sldNum" sz="quarter" idx="12"/>
          </p:nvPr>
        </p:nvSpPr>
        <p:spPr/>
        <p:txBody>
          <a:bodyPr/>
          <a:lstStyle/>
          <a:p>
            <a:fld id="{294A09A9-5501-47C1-A89A-A340965A2BE2}" type="slidenum">
              <a:rPr lang="en-US" smtClean="0"/>
              <a:t>2</a:t>
            </a:fld>
            <a:endParaRPr lang="en-US" dirty="0"/>
          </a:p>
        </p:txBody>
      </p:sp>
      <p:graphicFrame>
        <p:nvGraphicFramePr>
          <p:cNvPr id="11" name="Table 11">
            <a:extLst>
              <a:ext uri="{FF2B5EF4-FFF2-40B4-BE49-F238E27FC236}">
                <a16:creationId xmlns:a16="http://schemas.microsoft.com/office/drawing/2014/main" id="{652F52B4-BEFE-4235-A8B5-AEFC4533FE7E}"/>
              </a:ext>
            </a:extLst>
          </p:cNvPr>
          <p:cNvGraphicFramePr>
            <a:graphicFrameLocks noGrp="1"/>
          </p:cNvGraphicFramePr>
          <p:nvPr>
            <p:extLst>
              <p:ext uri="{D42A27DB-BD31-4B8C-83A1-F6EECF244321}">
                <p14:modId xmlns:p14="http://schemas.microsoft.com/office/powerpoint/2010/main" val="2103257476"/>
              </p:ext>
            </p:extLst>
          </p:nvPr>
        </p:nvGraphicFramePr>
        <p:xfrm>
          <a:off x="0" y="0"/>
          <a:ext cx="5799413" cy="6858000"/>
        </p:xfrm>
        <a:graphic>
          <a:graphicData uri="http://schemas.openxmlformats.org/drawingml/2006/table">
            <a:tbl>
              <a:tblPr firstRow="1" bandRow="1">
                <a:tableStyleId>{B301B821-A1FF-4177-AEE7-76D212191A09}</a:tableStyleId>
              </a:tblPr>
              <a:tblGrid>
                <a:gridCol w="5799413">
                  <a:extLst>
                    <a:ext uri="{9D8B030D-6E8A-4147-A177-3AD203B41FA5}">
                      <a16:colId xmlns:a16="http://schemas.microsoft.com/office/drawing/2014/main" val="1434899694"/>
                    </a:ext>
                  </a:extLst>
                </a:gridCol>
              </a:tblGrid>
              <a:tr h="6858000">
                <a:tc>
                  <a:txBody>
                    <a:bodyPr/>
                    <a:lstStyle/>
                    <a:p>
                      <a:r>
                        <a:rPr lang="en-GB" sz="1800" b="1" kern="1200" dirty="0">
                          <a:solidFill>
                            <a:schemeClr val="lt1"/>
                          </a:solidFill>
                          <a:effectLst/>
                          <a:latin typeface="+mn-lt"/>
                          <a:ea typeface="+mn-ea"/>
                          <a:cs typeface="+mn-cs"/>
                        </a:rPr>
                        <a:t>Our Centre</a:t>
                      </a:r>
                    </a:p>
                    <a:p>
                      <a:endParaRPr lang="en-GB" sz="1800" b="1" kern="1200" dirty="0">
                        <a:solidFill>
                          <a:schemeClr val="lt1"/>
                        </a:solidFill>
                        <a:effectLst/>
                        <a:latin typeface="+mn-lt"/>
                        <a:ea typeface="+mn-ea"/>
                        <a:cs typeface="+mn-cs"/>
                      </a:endParaRPr>
                    </a:p>
                    <a:p>
                      <a:r>
                        <a:rPr lang="en-GB" sz="1600" b="1" kern="1200" dirty="0">
                          <a:solidFill>
                            <a:schemeClr val="lt1"/>
                          </a:solidFill>
                          <a:effectLst/>
                          <a:latin typeface="+mn-lt"/>
                          <a:ea typeface="+mn-ea"/>
                          <a:cs typeface="+mn-cs"/>
                        </a:rPr>
                        <a:t>Ferguslie Early Learning and Childcare Centre is located in a purpose- built facility, which is part of the Tannahill Community Centre that lies in the heart of Ferguslie Park in Paisley servicing a strong and diverse  community. The majority of our children live within the Ferguslie Park area with a small percentage attending from other areas within Renfrewshire.  The setting provides Early Learning and Child Care for 77 (full time equivalent) children aged between 0-6 years. </a:t>
                      </a:r>
                    </a:p>
                    <a:p>
                      <a:r>
                        <a:rPr lang="en-GB" sz="1600" b="1" kern="1200" dirty="0">
                          <a:solidFill>
                            <a:schemeClr val="lt1"/>
                          </a:solidFill>
                          <a:effectLst/>
                          <a:latin typeface="+mn-lt"/>
                          <a:ea typeface="+mn-ea"/>
                          <a:cs typeface="+mn-cs"/>
                        </a:rPr>
                        <a:t> </a:t>
                      </a:r>
                    </a:p>
                    <a:p>
                      <a:r>
                        <a:rPr lang="en-GB" sz="1600" b="1" kern="1200" dirty="0">
                          <a:solidFill>
                            <a:schemeClr val="lt1"/>
                          </a:solidFill>
                          <a:effectLst/>
                          <a:latin typeface="+mn-lt"/>
                          <a:ea typeface="+mn-ea"/>
                          <a:cs typeface="+mn-cs"/>
                        </a:rPr>
                        <a:t>Our rich learning environment, helps to stimulate the innate learning of all our children both indoors and outdoors.  Impact of this work is as a result of our play-based pedagogy supporting skills for learning, work and life, and building relationships within the community, as well as providing children with the opportunity to learn problem solving skills, risk taking as well as developing creative and logical thinking. </a:t>
                      </a:r>
                    </a:p>
                    <a:p>
                      <a:r>
                        <a:rPr lang="en-GB" sz="1600" b="1" kern="1200" dirty="0">
                          <a:solidFill>
                            <a:schemeClr val="lt1"/>
                          </a:solidFill>
                          <a:effectLst/>
                          <a:latin typeface="+mn-lt"/>
                          <a:ea typeface="+mn-ea"/>
                          <a:cs typeface="+mn-cs"/>
                        </a:rPr>
                        <a:t> </a:t>
                      </a:r>
                    </a:p>
                    <a:p>
                      <a:r>
                        <a:rPr lang="en-GB" sz="1600" b="1" kern="1200" dirty="0">
                          <a:solidFill>
                            <a:schemeClr val="lt1"/>
                          </a:solidFill>
                          <a:effectLst/>
                          <a:latin typeface="+mn-lt"/>
                          <a:ea typeface="+mn-ea"/>
                          <a:cs typeface="+mn-cs"/>
                        </a:rPr>
                        <a:t>The centre has established close links with the community partners to ensure that the needs of individual children and their families are met effectively and together we offer support to families to engage with agencies through building strong partnerships working and adopting a multi- agency approach within the community.</a:t>
                      </a:r>
                    </a:p>
                    <a:p>
                      <a:r>
                        <a:rPr lang="en-GB" sz="1600" b="1" kern="1200" dirty="0">
                          <a:solidFill>
                            <a:schemeClr val="lt1"/>
                          </a:solidFill>
                          <a:effectLst/>
                          <a:latin typeface="+mn-lt"/>
                          <a:ea typeface="+mn-ea"/>
                          <a:cs typeface="+mn-cs"/>
                        </a:rPr>
                        <a:t> </a:t>
                      </a:r>
                    </a:p>
                    <a:p>
                      <a:endParaRPr lang="en-GB" dirty="0"/>
                    </a:p>
                  </a:txBody>
                  <a:tcPr/>
                </a:tc>
                <a:extLst>
                  <a:ext uri="{0D108BD9-81ED-4DB2-BD59-A6C34878D82A}">
                    <a16:rowId xmlns:a16="http://schemas.microsoft.com/office/drawing/2014/main" val="1287422606"/>
                  </a:ext>
                </a:extLst>
              </a:tr>
            </a:tbl>
          </a:graphicData>
        </a:graphic>
      </p:graphicFrame>
      <p:sp>
        <p:nvSpPr>
          <p:cNvPr id="13" name="Content Placeholder 12">
            <a:extLst>
              <a:ext uri="{FF2B5EF4-FFF2-40B4-BE49-F238E27FC236}">
                <a16:creationId xmlns:a16="http://schemas.microsoft.com/office/drawing/2014/main" id="{180FE860-1B5D-4863-8F1C-2BCCFF2EDF80}"/>
              </a:ext>
            </a:extLst>
          </p:cNvPr>
          <p:cNvSpPr>
            <a:spLocks noGrp="1"/>
          </p:cNvSpPr>
          <p:nvPr>
            <p:ph sz="quarter" idx="4"/>
          </p:nvPr>
        </p:nvSpPr>
        <p:spPr>
          <a:xfrm>
            <a:off x="7227065" y="685248"/>
            <a:ext cx="4221113" cy="5539281"/>
          </a:xfrm>
        </p:spPr>
        <p:txBody>
          <a:bodyPr>
            <a:normAutofit fontScale="25000" lnSpcReduction="20000"/>
          </a:bodyPr>
          <a:lstStyle/>
          <a:p>
            <a:r>
              <a:rPr lang="en-GB" sz="7200" dirty="0"/>
              <a:t>Our staffing currently consists of: </a:t>
            </a:r>
          </a:p>
          <a:p>
            <a:r>
              <a:rPr lang="en-GB" dirty="0"/>
              <a:t> </a:t>
            </a:r>
          </a:p>
          <a:p>
            <a:r>
              <a:rPr lang="en-GB" sz="6400" dirty="0"/>
              <a:t>Head of Centre</a:t>
            </a:r>
          </a:p>
          <a:p>
            <a:r>
              <a:rPr lang="en-GB" sz="6400" dirty="0"/>
              <a:t>Depute Head of Centre  </a:t>
            </a:r>
          </a:p>
          <a:p>
            <a:r>
              <a:rPr lang="en-GB" sz="6400" dirty="0"/>
              <a:t>2 Senior Early Learning and Childcare Officers</a:t>
            </a:r>
          </a:p>
          <a:p>
            <a:r>
              <a:rPr lang="en-GB" sz="6400" dirty="0"/>
              <a:t>1 Graduate  </a:t>
            </a:r>
          </a:p>
          <a:p>
            <a:r>
              <a:rPr lang="en-GB" sz="6400" dirty="0"/>
              <a:t>10 Full time Early Learning and Childcare Officers </a:t>
            </a:r>
          </a:p>
          <a:p>
            <a:r>
              <a:rPr lang="en-GB" sz="6400" dirty="0"/>
              <a:t>3 Part time Early Learning and Childcare Officers </a:t>
            </a:r>
          </a:p>
          <a:p>
            <a:r>
              <a:rPr lang="en-GB" sz="6400" dirty="0"/>
              <a:t>3 Term Time Early Leaning &amp; Childcare Officers</a:t>
            </a:r>
          </a:p>
          <a:p>
            <a:r>
              <a:rPr lang="en-GB" sz="6400" dirty="0"/>
              <a:t>5 Support Workers</a:t>
            </a:r>
          </a:p>
          <a:p>
            <a:r>
              <a:rPr lang="en-GB" sz="6400" dirty="0"/>
              <a:t>1 Clerical Worker</a:t>
            </a:r>
          </a:p>
          <a:p>
            <a:r>
              <a:rPr lang="en-GB" sz="6400" dirty="0"/>
              <a:t>3 Facilities Management staff</a:t>
            </a:r>
          </a:p>
          <a:p>
            <a:endParaRPr lang="en-GB" dirty="0"/>
          </a:p>
        </p:txBody>
      </p:sp>
    </p:spTree>
    <p:extLst>
      <p:ext uri="{BB962C8B-B14F-4D97-AF65-F5344CB8AC3E}">
        <p14:creationId xmlns:p14="http://schemas.microsoft.com/office/powerpoint/2010/main" val="1859527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2884A3-BD82-0FC6-A582-54DD17DBCB4A}"/>
              </a:ext>
            </a:extLst>
          </p:cNvPr>
          <p:cNvSpPr>
            <a:spLocks noGrp="1"/>
          </p:cNvSpPr>
          <p:nvPr>
            <p:ph type="sldNum" sz="quarter" idx="12"/>
          </p:nvPr>
        </p:nvSpPr>
        <p:spPr/>
        <p:txBody>
          <a:bodyPr/>
          <a:lstStyle/>
          <a:p>
            <a:fld id="{294A09A9-5501-47C1-A89A-A340965A2BE2}" type="slidenum">
              <a:rPr lang="en-US" smtClean="0"/>
              <a:t>3</a:t>
            </a:fld>
            <a:endParaRPr lang="en-US" dirty="0"/>
          </a:p>
        </p:txBody>
      </p:sp>
      <p:graphicFrame>
        <p:nvGraphicFramePr>
          <p:cNvPr id="8" name="Table 9">
            <a:extLst>
              <a:ext uri="{FF2B5EF4-FFF2-40B4-BE49-F238E27FC236}">
                <a16:creationId xmlns:a16="http://schemas.microsoft.com/office/drawing/2014/main" id="{D7BF8635-B2A6-4984-BF5B-1B7B3771BACC}"/>
              </a:ext>
            </a:extLst>
          </p:cNvPr>
          <p:cNvGraphicFramePr>
            <a:graphicFrameLocks noGrp="1"/>
          </p:cNvGraphicFramePr>
          <p:nvPr>
            <p:extLst>
              <p:ext uri="{D42A27DB-BD31-4B8C-83A1-F6EECF244321}">
                <p14:modId xmlns:p14="http://schemas.microsoft.com/office/powerpoint/2010/main" val="1905127198"/>
              </p:ext>
            </p:extLst>
          </p:nvPr>
        </p:nvGraphicFramePr>
        <p:xfrm>
          <a:off x="107507" y="123825"/>
          <a:ext cx="5867991" cy="6559288"/>
        </p:xfrm>
        <a:graphic>
          <a:graphicData uri="http://schemas.openxmlformats.org/drawingml/2006/table">
            <a:tbl>
              <a:tblPr firstRow="1" bandRow="1">
                <a:tableStyleId>{5C22544A-7EE6-4342-B048-85BDC9FD1C3A}</a:tableStyleId>
              </a:tblPr>
              <a:tblGrid>
                <a:gridCol w="5867991">
                  <a:extLst>
                    <a:ext uri="{9D8B030D-6E8A-4147-A177-3AD203B41FA5}">
                      <a16:colId xmlns:a16="http://schemas.microsoft.com/office/drawing/2014/main" val="2424045587"/>
                    </a:ext>
                  </a:extLst>
                </a:gridCol>
              </a:tblGrid>
              <a:tr h="6559288">
                <a:tc>
                  <a:txBody>
                    <a:bodyPr/>
                    <a:lstStyle/>
                    <a:p>
                      <a:r>
                        <a:rPr lang="en-GB" dirty="0"/>
                        <a:t>In Ferguslie Early Learning and Childcare Centre we aim to:</a:t>
                      </a:r>
                    </a:p>
                    <a:p>
                      <a:pPr marL="285750" indent="-285750">
                        <a:buFont typeface="Arial" panose="020B0604020202020204" pitchFamily="34" charset="0"/>
                        <a:buChar char="•"/>
                      </a:pPr>
                      <a:endParaRPr lang="en-GB" sz="1400" b="1" kern="1200" dirty="0">
                        <a:solidFill>
                          <a:schemeClr val="lt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kern="1200" dirty="0">
                          <a:solidFill>
                            <a:schemeClr val="lt1"/>
                          </a:solidFill>
                          <a:effectLst/>
                          <a:latin typeface="+mn-lt"/>
                          <a:ea typeface="+mn-ea"/>
                          <a:cs typeface="+mn-cs"/>
                        </a:rPr>
                        <a:t>Create a calm, peaceful and homely                                  atmosphere where children feel                                                        happy, secure, nurtured, respected                                                  and loved so that they blossom and                                              grow, building a strong sense of                                               confidence and self-esteem.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kern="1200" dirty="0">
                          <a:solidFill>
                            <a:schemeClr val="lt1"/>
                          </a:solidFill>
                          <a:effectLst/>
                          <a:latin typeface="+mn-lt"/>
                          <a:ea typeface="+mn-ea"/>
                          <a:cs typeface="+mn-cs"/>
                        </a:rPr>
                        <a:t>Allow children to achieve by providing stimulating play experiences that will allow them to develop and learn at their own pace in a way that suits their learning style.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kern="1200" dirty="0">
                          <a:solidFill>
                            <a:schemeClr val="lt1"/>
                          </a:solidFill>
                          <a:effectLst/>
                          <a:latin typeface="+mn-lt"/>
                          <a:ea typeface="+mn-ea"/>
                          <a:cs typeface="+mn-cs"/>
                        </a:rPr>
                        <a:t>Provide a learning space where children can be curious, creative and inspired by the caring, interested adults around them.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lt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kern="1200" dirty="0">
                          <a:solidFill>
                            <a:schemeClr val="lt1"/>
                          </a:solidFill>
                          <a:effectLst/>
                          <a:latin typeface="+mn-lt"/>
                          <a:ea typeface="+mn-ea"/>
                          <a:cs typeface="+mn-cs"/>
                        </a:rPr>
                        <a:t>Value and respect each child and their family as unique and individual. Recognise and understand other’s cultures and beliefs, and through consultation with children and families ensuring that we listen and make changes that improves our practise.</a:t>
                      </a:r>
                    </a:p>
                    <a:p>
                      <a:pPr marL="0" indent="0">
                        <a:buFont typeface="Arial" panose="020B0604020202020204" pitchFamily="34" charset="0"/>
                        <a:buNone/>
                      </a:pPr>
                      <a:endParaRPr lang="en-GB" sz="1600" b="1" kern="1200" dirty="0">
                        <a:solidFill>
                          <a:schemeClr val="lt1"/>
                        </a:solidFill>
                        <a:effectLst/>
                        <a:latin typeface="+mn-lt"/>
                        <a:ea typeface="+mn-ea"/>
                        <a:cs typeface="+mn-cs"/>
                      </a:endParaRPr>
                    </a:p>
                  </a:txBody>
                  <a:tcPr>
                    <a:solidFill>
                      <a:schemeClr val="accent1"/>
                    </a:solidFill>
                  </a:tcPr>
                </a:tc>
                <a:extLst>
                  <a:ext uri="{0D108BD9-81ED-4DB2-BD59-A6C34878D82A}">
                    <a16:rowId xmlns:a16="http://schemas.microsoft.com/office/drawing/2014/main" val="2463448146"/>
                  </a:ext>
                </a:extLst>
              </a:tr>
            </a:tbl>
          </a:graphicData>
        </a:graphic>
      </p:graphicFrame>
      <p:pic>
        <p:nvPicPr>
          <p:cNvPr id="17" name="Picture 16" descr="A person reading a book to children&#10;&#10;Description automatically generated with low confidence">
            <a:extLst>
              <a:ext uri="{FF2B5EF4-FFF2-40B4-BE49-F238E27FC236}">
                <a16:creationId xmlns:a16="http://schemas.microsoft.com/office/drawing/2014/main" id="{3CA721E3-C477-4628-94DC-B0888F4C653C}"/>
              </a:ext>
            </a:extLst>
          </p:cNvPr>
          <p:cNvPicPr>
            <a:picLocks noChangeAspect="1"/>
          </p:cNvPicPr>
          <p:nvPr/>
        </p:nvPicPr>
        <p:blipFill>
          <a:blip r:embed="rId3"/>
          <a:stretch>
            <a:fillRect/>
          </a:stretch>
        </p:blipFill>
        <p:spPr>
          <a:xfrm>
            <a:off x="3851219" y="677176"/>
            <a:ext cx="1699453" cy="1274590"/>
          </a:xfrm>
          <a:prstGeom prst="rect">
            <a:avLst/>
          </a:prstGeom>
          <a:ln w="88900" cap="sq" cmpd="thickThin">
            <a:solidFill>
              <a:srgbClr val="000000"/>
            </a:solidFill>
            <a:prstDash val="solid"/>
            <a:miter lim="800000"/>
          </a:ln>
          <a:effectLst>
            <a:innerShdw blurRad="76200">
              <a:srgbClr val="000000"/>
            </a:innerShdw>
          </a:effectLst>
        </p:spPr>
      </p:pic>
      <p:graphicFrame>
        <p:nvGraphicFramePr>
          <p:cNvPr id="2" name="Table 2">
            <a:extLst>
              <a:ext uri="{FF2B5EF4-FFF2-40B4-BE49-F238E27FC236}">
                <a16:creationId xmlns:a16="http://schemas.microsoft.com/office/drawing/2014/main" id="{F91E6ACD-C178-4932-A050-640646E5B0AF}"/>
              </a:ext>
            </a:extLst>
          </p:cNvPr>
          <p:cNvGraphicFramePr>
            <a:graphicFrameLocks noGrp="1"/>
          </p:cNvGraphicFramePr>
          <p:nvPr>
            <p:extLst>
              <p:ext uri="{D42A27DB-BD31-4B8C-83A1-F6EECF244321}">
                <p14:modId xmlns:p14="http://schemas.microsoft.com/office/powerpoint/2010/main" val="3244429871"/>
              </p:ext>
            </p:extLst>
          </p:nvPr>
        </p:nvGraphicFramePr>
        <p:xfrm>
          <a:off x="7137779" y="251832"/>
          <a:ext cx="4708478" cy="6258149"/>
        </p:xfrm>
        <a:graphic>
          <a:graphicData uri="http://schemas.openxmlformats.org/drawingml/2006/table">
            <a:tbl>
              <a:tblPr firstRow="1" bandRow="1">
                <a:tableStyleId>{5C22544A-7EE6-4342-B048-85BDC9FD1C3A}</a:tableStyleId>
              </a:tblPr>
              <a:tblGrid>
                <a:gridCol w="4708478">
                  <a:extLst>
                    <a:ext uri="{9D8B030D-6E8A-4147-A177-3AD203B41FA5}">
                      <a16:colId xmlns:a16="http://schemas.microsoft.com/office/drawing/2014/main" val="70291939"/>
                    </a:ext>
                  </a:extLst>
                </a:gridCol>
              </a:tblGrid>
              <a:tr h="6258149">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kern="1200" dirty="0">
                          <a:solidFill>
                            <a:schemeClr val="lt1"/>
                          </a:solidFill>
                          <a:effectLst/>
                          <a:latin typeface="+mn-lt"/>
                          <a:ea typeface="+mn-ea"/>
                          <a:cs typeface="+mn-cs"/>
                        </a:rPr>
                        <a:t>Encourage children’s confidence and independence to take forward their ideas and thoughts that ignite new interests and learning and share these with home.</a:t>
                      </a:r>
                    </a:p>
                    <a:p>
                      <a:endParaRPr lang="en-GB" dirty="0"/>
                    </a:p>
                    <a:p>
                      <a:endParaRPr lang="en-GB" dirty="0"/>
                    </a:p>
                    <a:p>
                      <a:endParaRPr lang="en-GB" dirty="0"/>
                    </a:p>
                    <a:p>
                      <a:endParaRPr lang="en-GB" dirty="0"/>
                    </a:p>
                    <a:p>
                      <a:endParaRPr lang="en-GB"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kern="1200" dirty="0">
                          <a:solidFill>
                            <a:schemeClr val="lt1"/>
                          </a:solidFill>
                          <a:effectLst/>
                          <a:latin typeface="+mn-lt"/>
                          <a:ea typeface="+mn-ea"/>
                          <a:cs typeface="+mn-cs"/>
                        </a:rPr>
                        <a:t>Ensure that effort and achievement is recognised and celebrated and that children have ownership of their journey.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kern="1200" dirty="0">
                          <a:solidFill>
                            <a:schemeClr val="lt1"/>
                          </a:solidFill>
                          <a:effectLst/>
                          <a:latin typeface="+mn-lt"/>
                          <a:ea typeface="+mn-ea"/>
                          <a:cs typeface="+mn-cs"/>
                        </a:rPr>
                        <a:t>Appreciate the importance of family and community partnership working through making connections with home to give support to families when they need 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b="1" kern="1200" dirty="0">
                        <a:solidFill>
                          <a:schemeClr val="lt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1" kern="1200" dirty="0">
                          <a:solidFill>
                            <a:schemeClr val="lt1"/>
                          </a:solidFill>
                          <a:effectLst/>
                          <a:latin typeface="+mn-lt"/>
                          <a:ea typeface="+mn-ea"/>
                          <a:cs typeface="+mn-cs"/>
                        </a:rPr>
                        <a:t>Develop children’s awareness of                      nature through opportunities to                                                   explore outdoors and in the                                    forest, where they will learn about                                               caring for the natural world and                                     living things.</a:t>
                      </a:r>
                      <a:endParaRPr lang="en-GB" sz="1600" dirty="0"/>
                    </a:p>
                    <a:p>
                      <a:endParaRPr lang="en-GB" dirty="0"/>
                    </a:p>
                  </a:txBody>
                  <a:tcPr/>
                </a:tc>
                <a:extLst>
                  <a:ext uri="{0D108BD9-81ED-4DB2-BD59-A6C34878D82A}">
                    <a16:rowId xmlns:a16="http://schemas.microsoft.com/office/drawing/2014/main" val="2166526699"/>
                  </a:ext>
                </a:extLst>
              </a:tr>
            </a:tbl>
          </a:graphicData>
        </a:graphic>
      </p:graphicFrame>
      <p:pic>
        <p:nvPicPr>
          <p:cNvPr id="13" name="Picture 12" descr="A group of children cutting vegetables&#10;&#10;Description automatically generated with low confidence">
            <a:extLst>
              <a:ext uri="{FF2B5EF4-FFF2-40B4-BE49-F238E27FC236}">
                <a16:creationId xmlns:a16="http://schemas.microsoft.com/office/drawing/2014/main" id="{F5251A7A-B402-4498-85EB-E47EA3343048}"/>
              </a:ext>
            </a:extLst>
          </p:cNvPr>
          <p:cNvPicPr>
            <a:picLocks noChangeAspect="1"/>
          </p:cNvPicPr>
          <p:nvPr/>
        </p:nvPicPr>
        <p:blipFill>
          <a:blip r:embed="rId4"/>
          <a:stretch>
            <a:fillRect/>
          </a:stretch>
        </p:blipFill>
        <p:spPr>
          <a:xfrm>
            <a:off x="8894181" y="1183060"/>
            <a:ext cx="1628791" cy="1158598"/>
          </a:xfrm>
          <a:prstGeom prst="rect">
            <a:avLst/>
          </a:prstGeom>
          <a:ln w="5715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A picture containing outdoor, ground, hiking, footwear&#10;&#10;Description automatically generated">
            <a:extLst>
              <a:ext uri="{FF2B5EF4-FFF2-40B4-BE49-F238E27FC236}">
                <a16:creationId xmlns:a16="http://schemas.microsoft.com/office/drawing/2014/main" id="{CDB2D577-25BC-4635-A19D-18FEF33D639F}"/>
              </a:ext>
            </a:extLst>
          </p:cNvPr>
          <p:cNvPicPr>
            <a:picLocks noChangeAspect="1"/>
          </p:cNvPicPr>
          <p:nvPr/>
        </p:nvPicPr>
        <p:blipFill>
          <a:blip r:embed="rId5"/>
          <a:stretch>
            <a:fillRect/>
          </a:stretch>
        </p:blipFill>
        <p:spPr>
          <a:xfrm rot="5400000">
            <a:off x="10346643" y="4618503"/>
            <a:ext cx="1348251" cy="116617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4" name="Picture 3" descr="A baby sitting on the floor with boxes&#10;&#10;AI-generated content may be incorrect.">
            <a:extLst>
              <a:ext uri="{FF2B5EF4-FFF2-40B4-BE49-F238E27FC236}">
                <a16:creationId xmlns:a16="http://schemas.microsoft.com/office/drawing/2014/main" id="{C1EB4FF3-45AD-D827-2E51-CFB58E72F773}"/>
              </a:ext>
            </a:extLst>
          </p:cNvPr>
          <p:cNvPicPr>
            <a:picLocks noChangeAspect="1"/>
          </p:cNvPicPr>
          <p:nvPr/>
        </p:nvPicPr>
        <p:blipFill>
          <a:blip r:embed="rId6"/>
          <a:stretch>
            <a:fillRect/>
          </a:stretch>
        </p:blipFill>
        <p:spPr>
          <a:xfrm>
            <a:off x="2472838" y="3483377"/>
            <a:ext cx="1809795" cy="165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11872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DC4AE-C2C4-A814-CC59-BD002AEF46FC}"/>
              </a:ext>
            </a:extLst>
          </p:cNvPr>
          <p:cNvSpPr>
            <a:spLocks noGrp="1"/>
          </p:cNvSpPr>
          <p:nvPr>
            <p:ph type="title"/>
          </p:nvPr>
        </p:nvSpPr>
        <p:spPr>
          <a:xfrm>
            <a:off x="1137684" y="484632"/>
            <a:ext cx="10216116" cy="1120884"/>
          </a:xfrm>
        </p:spPr>
        <p:txBody>
          <a:bodyPr>
            <a:noAutofit/>
          </a:bodyPr>
          <a:lstStyle/>
          <a:p>
            <a:pPr algn="l"/>
            <a:br>
              <a:rPr lang="en-US" sz="1800" dirty="0">
                <a:latin typeface="+mj-lt"/>
              </a:rPr>
            </a:br>
            <a:r>
              <a:rPr lang="en-US" sz="1600" dirty="0">
                <a:latin typeface="+mj-lt"/>
              </a:rPr>
              <a:t> </a:t>
            </a:r>
          </a:p>
        </p:txBody>
      </p:sp>
      <p:sp>
        <p:nvSpPr>
          <p:cNvPr id="5" name="Slide Number Placeholder 4">
            <a:extLst>
              <a:ext uri="{FF2B5EF4-FFF2-40B4-BE49-F238E27FC236}">
                <a16:creationId xmlns:a16="http://schemas.microsoft.com/office/drawing/2014/main" id="{C67CEE5A-421C-AB04-0186-6EC788070186}"/>
              </a:ext>
            </a:extLst>
          </p:cNvPr>
          <p:cNvSpPr>
            <a:spLocks noGrp="1"/>
          </p:cNvSpPr>
          <p:nvPr>
            <p:ph type="sldNum" sz="quarter" idx="11"/>
          </p:nvPr>
        </p:nvSpPr>
        <p:spPr>
          <a:xfrm>
            <a:off x="9067797" y="6356350"/>
            <a:ext cx="2743200" cy="365125"/>
          </a:xfrm>
        </p:spPr>
        <p:txBody>
          <a:bodyPr/>
          <a:lstStyle/>
          <a:p>
            <a:fld id="{294A09A9-5501-47C1-A89A-A340965A2BE2}" type="slidenum">
              <a:rPr lang="en-US" smtClean="0"/>
              <a:t>4</a:t>
            </a:fld>
            <a:endParaRPr lang="en-US" dirty="0"/>
          </a:p>
        </p:txBody>
      </p:sp>
      <p:graphicFrame>
        <p:nvGraphicFramePr>
          <p:cNvPr id="12" name="Table 12">
            <a:extLst>
              <a:ext uri="{FF2B5EF4-FFF2-40B4-BE49-F238E27FC236}">
                <a16:creationId xmlns:a16="http://schemas.microsoft.com/office/drawing/2014/main" id="{00BFFB8D-BFAB-4061-95F7-743DE907EB85}"/>
              </a:ext>
            </a:extLst>
          </p:cNvPr>
          <p:cNvGraphicFramePr>
            <a:graphicFrameLocks noGrp="1"/>
          </p:cNvGraphicFramePr>
          <p:nvPr>
            <p:ph idx="1"/>
            <p:extLst>
              <p:ext uri="{D42A27DB-BD31-4B8C-83A1-F6EECF244321}">
                <p14:modId xmlns:p14="http://schemas.microsoft.com/office/powerpoint/2010/main" val="2402291502"/>
              </p:ext>
            </p:extLst>
          </p:nvPr>
        </p:nvGraphicFramePr>
        <p:xfrm>
          <a:off x="275422" y="2876369"/>
          <a:ext cx="11535575" cy="3845106"/>
        </p:xfrm>
        <a:graphic>
          <a:graphicData uri="http://schemas.openxmlformats.org/drawingml/2006/table">
            <a:tbl>
              <a:tblPr firstRow="1" bandRow="1">
                <a:tableStyleId>{5C22544A-7EE6-4342-B048-85BDC9FD1C3A}</a:tableStyleId>
              </a:tblPr>
              <a:tblGrid>
                <a:gridCol w="3973193">
                  <a:extLst>
                    <a:ext uri="{9D8B030D-6E8A-4147-A177-3AD203B41FA5}">
                      <a16:colId xmlns:a16="http://schemas.microsoft.com/office/drawing/2014/main" val="926775311"/>
                    </a:ext>
                  </a:extLst>
                </a:gridCol>
                <a:gridCol w="3761904">
                  <a:extLst>
                    <a:ext uri="{9D8B030D-6E8A-4147-A177-3AD203B41FA5}">
                      <a16:colId xmlns:a16="http://schemas.microsoft.com/office/drawing/2014/main" val="3428377409"/>
                    </a:ext>
                  </a:extLst>
                </a:gridCol>
                <a:gridCol w="3800478">
                  <a:extLst>
                    <a:ext uri="{9D8B030D-6E8A-4147-A177-3AD203B41FA5}">
                      <a16:colId xmlns:a16="http://schemas.microsoft.com/office/drawing/2014/main" val="1183726705"/>
                    </a:ext>
                  </a:extLst>
                </a:gridCol>
              </a:tblGrid>
              <a:tr h="3845106">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p>
                    <a:p>
                      <a:r>
                        <a:rPr lang="en-GB" sz="1800" b="1" kern="1200" dirty="0">
                          <a:solidFill>
                            <a:schemeClr val="lt1"/>
                          </a:solidFill>
                          <a:effectLst/>
                          <a:latin typeface="+mn-lt"/>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1" dirty="0">
                        <a:solidFill>
                          <a:schemeClr val="bg1"/>
                        </a:solidFill>
                        <a:effectLst/>
                        <a:latin typeface="+mn-lt"/>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solidFill>
                            <a:schemeClr val="bg1"/>
                          </a:solidFill>
                          <a:effectLst/>
                          <a:latin typeface="+mn-lt"/>
                          <a:ea typeface="Calibri" panose="020F0502020204030204" pitchFamily="34" charset="0"/>
                          <a:cs typeface="Times New Roman" panose="02020603050405020304" pitchFamily="18" charset="0"/>
                        </a:rPr>
                        <a:t>Froebelian principles are embedded within practice, resulting in high-quality interactions that value play, relationships, creativity and children's voices. As a result, children feel secure and confident to express themselves and make choices, take risks in learning, revisit and deepen their thinking, and demonstrate increasing independence and ownership of their learning</a:t>
                      </a:r>
                      <a:endParaRPr lang="en-GB" sz="1400" dirty="0"/>
                    </a:p>
                  </a:txBody>
                  <a:tcPr marL="114300" marR="114300" marT="0" marB="0">
                    <a:solidFill>
                      <a:schemeClr val="accent1"/>
                    </a:solidFill>
                  </a:tcPr>
                </a:tc>
                <a:tc>
                  <a:txBody>
                    <a:bodyPr/>
                    <a:lstStyle/>
                    <a:p>
                      <a:pPr marL="0" marR="0" lvl="0" indent="0" algn="l" defTabSz="914400" rtl="0" eaLnBrk="0" fontAlgn="base" latinLnBrk="0" hangingPunct="0">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0" fontAlgn="base" latinLnBrk="0" hangingPunct="0">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0" fontAlgn="base" latinLnBrk="0" hangingPunct="0">
                        <a:lnSpc>
                          <a:spcPct val="100000"/>
                        </a:lnSpc>
                        <a:spcBef>
                          <a:spcPts val="0"/>
                        </a:spcBef>
                        <a:spcAft>
                          <a:spcPts val="0"/>
                        </a:spcAft>
                        <a:buClrTx/>
                        <a:buSzTx/>
                        <a:buFont typeface="Arial" panose="020B0604020202020204" pitchFamily="34" charset="0"/>
                        <a:buNone/>
                        <a:tabLst/>
                        <a:defRPr/>
                      </a:pPr>
                      <a:endParaRPr lang="en-GB" sz="1400" dirty="0"/>
                    </a:p>
                    <a:p>
                      <a:pPr marL="285750"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GB" sz="1400" b="1" dirty="0">
                          <a:solidFill>
                            <a:schemeClr val="bg1"/>
                          </a:solidFill>
                        </a:rPr>
                        <a:t>We are delighted with the progress our preschool children have made this year. By the end of the March, 85% of children were achieving expected literacy milestones, 81% expected numeracy milestones and 94% expected health and wellbeing milestones, reflecting the positive impact of our learning experiences and support.</a:t>
                      </a:r>
                    </a:p>
                    <a:p>
                      <a:pPr marL="0" marR="0" lvl="0" indent="0" algn="l" defTabSz="914400" rtl="0" eaLnBrk="0" fontAlgn="base" latinLnBrk="0" hangingPunct="0">
                        <a:lnSpc>
                          <a:spcPct val="100000"/>
                        </a:lnSpc>
                        <a:spcBef>
                          <a:spcPts val="0"/>
                        </a:spcBef>
                        <a:spcAft>
                          <a:spcPts val="0"/>
                        </a:spcAft>
                        <a:buClrTx/>
                        <a:buSzTx/>
                        <a:buFont typeface="Arial" panose="020B0604020202020204" pitchFamily="34" charset="0"/>
                        <a:buNone/>
                        <a:tabLst/>
                        <a:defRPr/>
                      </a:pPr>
                      <a:endParaRPr lang="en-GB" sz="1400" dirty="0"/>
                    </a:p>
                  </a:txBody>
                  <a:tcPr marL="114300" marR="114300" marT="0" marB="0">
                    <a:solidFill>
                      <a:schemeClr val="accent1"/>
                    </a:solidFill>
                  </a:tcPr>
                </a:tc>
                <a:tc>
                  <a:txBody>
                    <a:bodyPr/>
                    <a:lstStyle/>
                    <a:p>
                      <a:pPr marL="285750" indent="-285750">
                        <a:buFont typeface="Arial" panose="020B0604020202020204" pitchFamily="34" charset="0"/>
                        <a:buChar char="•"/>
                      </a:pPr>
                      <a:endParaRPr lang="en-GB" sz="1400" dirty="0"/>
                    </a:p>
                    <a:p>
                      <a:pPr algn="ctr"/>
                      <a:endParaRPr lang="en-GB" sz="1400" b="1" dirty="0">
                        <a:latin typeface="+mn-lt"/>
                      </a:endParaRPr>
                    </a:p>
                    <a:p>
                      <a:pPr algn="ctr"/>
                      <a:endParaRPr lang="en-GB" sz="1400" b="1" dirty="0">
                        <a:latin typeface="+mn-lt"/>
                      </a:endParaRPr>
                    </a:p>
                    <a:p>
                      <a:pPr marL="285750" indent="-285750">
                        <a:buFont typeface="Arial" panose="020B0604020202020204" pitchFamily="34" charset="0"/>
                        <a:buChar char="•"/>
                      </a:pPr>
                      <a:endParaRPr lang="en-GB" sz="1400" b="1" dirty="0">
                        <a:solidFill>
                          <a:schemeClr val="bg1"/>
                        </a:solidFill>
                      </a:endParaRPr>
                    </a:p>
                    <a:p>
                      <a:pPr marL="285750" indent="-285750">
                        <a:buFont typeface="Arial" panose="020B0604020202020204" pitchFamily="34" charset="0"/>
                        <a:buChar char="•"/>
                      </a:pPr>
                      <a:r>
                        <a:rPr lang="en-GB" sz="1400" b="1" dirty="0">
                          <a:solidFill>
                            <a:schemeClr val="bg1"/>
                          </a:solidFill>
                        </a:rPr>
                        <a:t>Staff confidence and expertise is recognised beyond the centre, with several practitioners presenting both inhouse and at the Nurture Conference, sharing effective practice with colleagues across other settings. </a:t>
                      </a:r>
                    </a:p>
                    <a:p>
                      <a:pPr marL="0" indent="0">
                        <a:buNone/>
                      </a:pPr>
                      <a:endParaRPr lang="en-GB" sz="1400" b="1" dirty="0">
                        <a:solidFill>
                          <a:schemeClr val="bg1"/>
                        </a:solidFill>
                      </a:endParaRPr>
                    </a:p>
                    <a:p>
                      <a:pPr marL="285750" indent="-285750">
                        <a:buFont typeface="Arial" panose="020B0604020202020204" pitchFamily="34" charset="0"/>
                        <a:buChar char="•"/>
                      </a:pPr>
                      <a:r>
                        <a:rPr lang="en-GB" sz="1400" b="1" dirty="0">
                          <a:solidFill>
                            <a:schemeClr val="bg1"/>
                          </a:solidFill>
                        </a:rPr>
                        <a:t>This reflects the high quality of practice within Ferguslie and contributes to wider professional learning and improvement. Through this ongoing sharing of expertise, children benefit from innovative, evidence-informed approaches that enhance their wellbeing, engagement and learning experiences.</a:t>
                      </a:r>
                      <a:endParaRPr lang="en-GB" sz="1400" b="1" dirty="0">
                        <a:solidFill>
                          <a:schemeClr val="bg1"/>
                        </a:solidFill>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GB" sz="1400" dirty="0"/>
                    </a:p>
                  </a:txBody>
                  <a:tcPr marL="114300" marR="114300" marT="0" marB="0">
                    <a:solidFill>
                      <a:schemeClr val="accent1"/>
                    </a:solidFill>
                  </a:tcPr>
                </a:tc>
                <a:extLst>
                  <a:ext uri="{0D108BD9-81ED-4DB2-BD59-A6C34878D82A}">
                    <a16:rowId xmlns:a16="http://schemas.microsoft.com/office/drawing/2014/main" val="3281292450"/>
                  </a:ext>
                </a:extLst>
              </a:tr>
            </a:tbl>
          </a:graphicData>
        </a:graphic>
      </p:graphicFrame>
      <p:sp>
        <p:nvSpPr>
          <p:cNvPr id="10" name="Title 1">
            <a:extLst>
              <a:ext uri="{FF2B5EF4-FFF2-40B4-BE49-F238E27FC236}">
                <a16:creationId xmlns:a16="http://schemas.microsoft.com/office/drawing/2014/main" id="{DD969E86-D727-426C-9F11-C5C6D9B10A53}"/>
              </a:ext>
            </a:extLst>
          </p:cNvPr>
          <p:cNvSpPr txBox="1">
            <a:spLocks/>
          </p:cNvSpPr>
          <p:nvPr/>
        </p:nvSpPr>
        <p:spPr>
          <a:xfrm>
            <a:off x="1137684" y="465582"/>
            <a:ext cx="9757057" cy="1120884"/>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4400" kern="1200">
                <a:solidFill>
                  <a:schemeClr val="accent3"/>
                </a:solidFill>
                <a:latin typeface="Baskerville" panose="02020502070401020303" pitchFamily="18" charset="0"/>
                <a:ea typeface="Baskerville" panose="02020502070401020303" pitchFamily="18" charset="0"/>
                <a:cs typeface="+mj-cs"/>
              </a:defRPr>
            </a:lvl1pPr>
          </a:lstStyle>
          <a:p>
            <a:pPr algn="l"/>
            <a:endParaRPr lang="en-US" sz="2000" dirty="0"/>
          </a:p>
        </p:txBody>
      </p:sp>
      <p:sp>
        <p:nvSpPr>
          <p:cNvPr id="4" name="TextBox 3">
            <a:extLst>
              <a:ext uri="{FF2B5EF4-FFF2-40B4-BE49-F238E27FC236}">
                <a16:creationId xmlns:a16="http://schemas.microsoft.com/office/drawing/2014/main" id="{10F1CEAF-CEDD-6989-10AF-5FD82F25C1A8}"/>
              </a:ext>
            </a:extLst>
          </p:cNvPr>
          <p:cNvSpPr txBox="1"/>
          <p:nvPr/>
        </p:nvSpPr>
        <p:spPr>
          <a:xfrm>
            <a:off x="3311691" y="641303"/>
            <a:ext cx="6093994" cy="769441"/>
          </a:xfrm>
          <a:prstGeom prst="rect">
            <a:avLst/>
          </a:prstGeom>
          <a:noFill/>
        </p:spPr>
        <p:txBody>
          <a:bodyPr wrap="square">
            <a:spAutoFit/>
          </a:bodyPr>
          <a:lstStyle/>
          <a:p>
            <a:r>
              <a:rPr lang="en-US" sz="4400" dirty="0">
                <a:solidFill>
                  <a:schemeClr val="accent3"/>
                </a:solidFill>
                <a:latin typeface="Baskerville Old Face" panose="02020602080505020303" pitchFamily="18" charset="77"/>
                <a:ea typeface="Baskerville" panose="02020502070401020303" pitchFamily="18" charset="0"/>
              </a:rPr>
              <a:t>Successes &amp; Achievements </a:t>
            </a:r>
            <a:endParaRPr lang="en-GB" sz="4400" dirty="0"/>
          </a:p>
        </p:txBody>
      </p:sp>
      <p:sp>
        <p:nvSpPr>
          <p:cNvPr id="7" name="TextBox 6">
            <a:extLst>
              <a:ext uri="{FF2B5EF4-FFF2-40B4-BE49-F238E27FC236}">
                <a16:creationId xmlns:a16="http://schemas.microsoft.com/office/drawing/2014/main" id="{2A6D35BB-841D-F363-3406-748BA91BFE7B}"/>
              </a:ext>
            </a:extLst>
          </p:cNvPr>
          <p:cNvSpPr txBox="1"/>
          <p:nvPr/>
        </p:nvSpPr>
        <p:spPr>
          <a:xfrm>
            <a:off x="517358" y="3056021"/>
            <a:ext cx="3573379" cy="369332"/>
          </a:xfrm>
          <a:prstGeom prst="rect">
            <a:avLst/>
          </a:prstGeom>
          <a:noFill/>
        </p:spPr>
        <p:txBody>
          <a:bodyPr wrap="square" rtlCol="0">
            <a:spAutoFit/>
          </a:bodyPr>
          <a:lstStyle/>
          <a:p>
            <a:pPr algn="ctr"/>
            <a:r>
              <a:rPr lang="en-GB" b="1" dirty="0">
                <a:solidFill>
                  <a:schemeClr val="bg1"/>
                </a:solidFill>
              </a:rPr>
              <a:t>Children at the Heart of Learning</a:t>
            </a:r>
          </a:p>
        </p:txBody>
      </p:sp>
      <p:sp>
        <p:nvSpPr>
          <p:cNvPr id="8" name="TextBox 7">
            <a:extLst>
              <a:ext uri="{FF2B5EF4-FFF2-40B4-BE49-F238E27FC236}">
                <a16:creationId xmlns:a16="http://schemas.microsoft.com/office/drawing/2014/main" id="{4C715735-FA6B-89B4-6B05-E3F8A79D0981}"/>
              </a:ext>
            </a:extLst>
          </p:cNvPr>
          <p:cNvSpPr txBox="1"/>
          <p:nvPr/>
        </p:nvSpPr>
        <p:spPr>
          <a:xfrm>
            <a:off x="4196320" y="3065283"/>
            <a:ext cx="3904945" cy="369332"/>
          </a:xfrm>
          <a:prstGeom prst="rect">
            <a:avLst/>
          </a:prstGeom>
          <a:noFill/>
        </p:spPr>
        <p:txBody>
          <a:bodyPr wrap="square" rtlCol="0">
            <a:spAutoFit/>
          </a:bodyPr>
          <a:lstStyle/>
          <a:p>
            <a:r>
              <a:rPr lang="en-GB" b="1" dirty="0">
                <a:solidFill>
                  <a:schemeClr val="bg1"/>
                </a:solidFill>
              </a:rPr>
              <a:t>Building Strong Foundations for Learning</a:t>
            </a:r>
          </a:p>
        </p:txBody>
      </p:sp>
      <p:sp>
        <p:nvSpPr>
          <p:cNvPr id="11" name="TextBox 10">
            <a:extLst>
              <a:ext uri="{FF2B5EF4-FFF2-40B4-BE49-F238E27FC236}">
                <a16:creationId xmlns:a16="http://schemas.microsoft.com/office/drawing/2014/main" id="{47EEF4D2-537C-E96F-D599-E46A063E8928}"/>
              </a:ext>
            </a:extLst>
          </p:cNvPr>
          <p:cNvSpPr txBox="1"/>
          <p:nvPr/>
        </p:nvSpPr>
        <p:spPr>
          <a:xfrm>
            <a:off x="7906052" y="3042022"/>
            <a:ext cx="3904945" cy="369332"/>
          </a:xfrm>
          <a:prstGeom prst="rect">
            <a:avLst/>
          </a:prstGeom>
          <a:noFill/>
        </p:spPr>
        <p:txBody>
          <a:bodyPr wrap="square" rtlCol="0">
            <a:spAutoFit/>
          </a:bodyPr>
          <a:lstStyle/>
          <a:p>
            <a:pPr algn="ctr"/>
            <a:r>
              <a:rPr lang="en-GB" b="1" dirty="0">
                <a:solidFill>
                  <a:schemeClr val="bg1"/>
                </a:solidFill>
              </a:rPr>
              <a:t>Showcasing Excellence Across Settings</a:t>
            </a:r>
          </a:p>
        </p:txBody>
      </p:sp>
      <p:graphicFrame>
        <p:nvGraphicFramePr>
          <p:cNvPr id="13" name="Chart 12">
            <a:extLst>
              <a:ext uri="{FF2B5EF4-FFF2-40B4-BE49-F238E27FC236}">
                <a16:creationId xmlns:a16="http://schemas.microsoft.com/office/drawing/2014/main" id="{084F34B1-8737-4461-9BEF-4E762F70796E}"/>
              </a:ext>
            </a:extLst>
          </p:cNvPr>
          <p:cNvGraphicFramePr/>
          <p:nvPr>
            <p:extLst>
              <p:ext uri="{D42A27DB-BD31-4B8C-83A1-F6EECF244321}">
                <p14:modId xmlns:p14="http://schemas.microsoft.com/office/powerpoint/2010/main" val="3817175412"/>
              </p:ext>
            </p:extLst>
          </p:nvPr>
        </p:nvGraphicFramePr>
        <p:xfrm>
          <a:off x="4952596" y="5073650"/>
          <a:ext cx="2181225" cy="16478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6342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73AC3-E374-955F-3587-61EF8EB6A9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BF64D-995E-2944-D2B4-4EB23F5D6F9F}"/>
              </a:ext>
            </a:extLst>
          </p:cNvPr>
          <p:cNvSpPr>
            <a:spLocks noGrp="1"/>
          </p:cNvSpPr>
          <p:nvPr>
            <p:ph type="title"/>
          </p:nvPr>
        </p:nvSpPr>
        <p:spPr/>
        <p:txBody>
          <a:bodyPr/>
          <a:lstStyle/>
          <a:p>
            <a:r>
              <a:rPr lang="en-US" dirty="0">
                <a:solidFill>
                  <a:schemeClr val="accent3"/>
                </a:solidFill>
                <a:latin typeface="Baskerville Old Face" panose="02020602080505020303" pitchFamily="18" charset="77"/>
                <a:ea typeface="Baskerville" panose="02020502070401020303" pitchFamily="18" charset="0"/>
              </a:rPr>
              <a:t>Successes &amp; Achievements </a:t>
            </a:r>
            <a:endParaRPr lang="en-US" dirty="0"/>
          </a:p>
        </p:txBody>
      </p:sp>
      <p:sp>
        <p:nvSpPr>
          <p:cNvPr id="4" name="Slide Number Placeholder 3">
            <a:extLst>
              <a:ext uri="{FF2B5EF4-FFF2-40B4-BE49-F238E27FC236}">
                <a16:creationId xmlns:a16="http://schemas.microsoft.com/office/drawing/2014/main" id="{07805DB6-DFDE-9BEA-9A8E-1FCE2838802B}"/>
              </a:ext>
            </a:extLst>
          </p:cNvPr>
          <p:cNvSpPr>
            <a:spLocks noGrp="1"/>
          </p:cNvSpPr>
          <p:nvPr>
            <p:ph type="sldNum" sz="quarter" idx="11"/>
          </p:nvPr>
        </p:nvSpPr>
        <p:spPr/>
        <p:txBody>
          <a:bodyPr/>
          <a:lstStyle/>
          <a:p>
            <a:fld id="{294A09A9-5501-47C1-A89A-A340965A2BE2}" type="slidenum">
              <a:rPr lang="en-US" smtClean="0"/>
              <a:pPr/>
              <a:t>5</a:t>
            </a:fld>
            <a:endParaRPr lang="en-US" dirty="0"/>
          </a:p>
        </p:txBody>
      </p:sp>
      <p:graphicFrame>
        <p:nvGraphicFramePr>
          <p:cNvPr id="12" name="Table 13">
            <a:extLst>
              <a:ext uri="{FF2B5EF4-FFF2-40B4-BE49-F238E27FC236}">
                <a16:creationId xmlns:a16="http://schemas.microsoft.com/office/drawing/2014/main" id="{52CFEC5B-8B51-A3A4-9881-45D87D6D1DA1}"/>
              </a:ext>
            </a:extLst>
          </p:cNvPr>
          <p:cNvGraphicFramePr>
            <a:graphicFrameLocks noGrp="1"/>
          </p:cNvGraphicFramePr>
          <p:nvPr>
            <p:ph sz="quarter" idx="12"/>
            <p:extLst>
              <p:ext uri="{D42A27DB-BD31-4B8C-83A1-F6EECF244321}">
                <p14:modId xmlns:p14="http://schemas.microsoft.com/office/powerpoint/2010/main" val="1056712704"/>
              </p:ext>
            </p:extLst>
          </p:nvPr>
        </p:nvGraphicFramePr>
        <p:xfrm>
          <a:off x="0" y="2283753"/>
          <a:ext cx="12192000" cy="4574247"/>
        </p:xfrm>
        <a:graphic>
          <a:graphicData uri="http://schemas.openxmlformats.org/drawingml/2006/table">
            <a:tbl>
              <a:tblPr firstRow="1" bandRow="1">
                <a:tableStyleId>{5C22544A-7EE6-4342-B048-85BDC9FD1C3A}</a:tableStyleId>
              </a:tblPr>
              <a:tblGrid>
                <a:gridCol w="6494438">
                  <a:extLst>
                    <a:ext uri="{9D8B030D-6E8A-4147-A177-3AD203B41FA5}">
                      <a16:colId xmlns:a16="http://schemas.microsoft.com/office/drawing/2014/main" val="4132144476"/>
                    </a:ext>
                  </a:extLst>
                </a:gridCol>
                <a:gridCol w="5697562">
                  <a:extLst>
                    <a:ext uri="{9D8B030D-6E8A-4147-A177-3AD203B41FA5}">
                      <a16:colId xmlns:a16="http://schemas.microsoft.com/office/drawing/2014/main" val="661790849"/>
                    </a:ext>
                  </a:extLst>
                </a:gridCol>
              </a:tblGrid>
              <a:tr h="4574247">
                <a:tc>
                  <a:txBody>
                    <a:bodyPr/>
                    <a:lstStyle/>
                    <a:p>
                      <a:pPr marL="0" indent="0" algn="l">
                        <a:buFont typeface="Arial" panose="020B0604020202020204" pitchFamily="34" charset="0"/>
                        <a:buNone/>
                      </a:pPr>
                      <a:endParaRPr lang="en-GB" sz="1400" dirty="0">
                        <a:effectLst/>
                        <a:latin typeface="+mn-lt"/>
                        <a:ea typeface="Calibri" panose="020F0502020204030204" pitchFamily="34" charset="0"/>
                        <a:cs typeface="Times New Roman" panose="02020603050405020304" pitchFamily="18" charset="0"/>
                      </a:endParaRPr>
                    </a:p>
                    <a:p>
                      <a:pPr marL="285750" indent="-285750" algn="l">
                        <a:buFont typeface="Arial" panose="020B0604020202020204" pitchFamily="34" charset="0"/>
                        <a:buChar char="•"/>
                      </a:pPr>
                      <a:r>
                        <a:rPr lang="en-GB" sz="1400" dirty="0">
                          <a:effectLst/>
                          <a:latin typeface="+mn-lt"/>
                          <a:ea typeface="Calibri" panose="020F0502020204030204" pitchFamily="34" charset="0"/>
                          <a:cs typeface="Times New Roman" panose="02020603050405020304" pitchFamily="18" charset="0"/>
                        </a:rPr>
                        <a:t>Our Baby Playroom offers a caring and engaging environment where children feel happy and secure. Through play, exploration and meaningful interactions with practitioners, children develop their confidence, curiosity and early learning. </a:t>
                      </a:r>
                    </a:p>
                    <a:p>
                      <a:pPr marL="285750" indent="-285750" algn="l">
                        <a:buFont typeface="Arial" panose="020B0604020202020204" pitchFamily="34" charset="0"/>
                        <a:buChar char="•"/>
                      </a:pPr>
                      <a:endParaRPr lang="en-GB" sz="1400" dirty="0">
                        <a:effectLst/>
                        <a:latin typeface="+mn-lt"/>
                        <a:ea typeface="Calibri" panose="020F0502020204030204" pitchFamily="34" charset="0"/>
                        <a:cs typeface="Times New Roman" panose="02020603050405020304" pitchFamily="18" charset="0"/>
                      </a:endParaRPr>
                    </a:p>
                    <a:p>
                      <a:pPr marL="285750" indent="-285750" algn="l">
                        <a:buFont typeface="Arial" panose="020B0604020202020204" pitchFamily="34" charset="0"/>
                        <a:buChar char="•"/>
                      </a:pPr>
                      <a:endParaRPr lang="en-GB" sz="1400" dirty="0">
                        <a:effectLst/>
                        <a:latin typeface="+mn-lt"/>
                        <a:ea typeface="Calibri" panose="020F0502020204030204" pitchFamily="34" charset="0"/>
                        <a:cs typeface="Times New Roman" panose="02020603050405020304" pitchFamily="18" charset="0"/>
                      </a:endParaRPr>
                    </a:p>
                    <a:p>
                      <a:pPr marL="285750" indent="-285750" algn="l">
                        <a:buFont typeface="Arial" panose="020B0604020202020204" pitchFamily="34" charset="0"/>
                        <a:buChar char="•"/>
                      </a:pPr>
                      <a:endParaRPr lang="en-GB" sz="1400" dirty="0">
                        <a:effectLst/>
                        <a:latin typeface="+mn-lt"/>
                        <a:ea typeface="Calibri" panose="020F0502020204030204" pitchFamily="34" charset="0"/>
                        <a:cs typeface="Times New Roman" panose="02020603050405020304" pitchFamily="18" charset="0"/>
                      </a:endParaRPr>
                    </a:p>
                    <a:p>
                      <a:pPr marL="285750" indent="-285750" algn="l">
                        <a:buFont typeface="Arial" panose="020B0604020202020204" pitchFamily="34" charset="0"/>
                        <a:buChar char="•"/>
                      </a:pPr>
                      <a:endParaRPr lang="en-GB" sz="1400" dirty="0">
                        <a:effectLst/>
                        <a:latin typeface="+mn-lt"/>
                        <a:ea typeface="Calibri" panose="020F0502020204030204" pitchFamily="34" charset="0"/>
                        <a:cs typeface="Times New Roman" panose="02020603050405020304" pitchFamily="18" charset="0"/>
                      </a:endParaRPr>
                    </a:p>
                    <a:p>
                      <a:pPr marL="0" indent="0" algn="l">
                        <a:buFont typeface="Arial" panose="020B0604020202020204" pitchFamily="34" charset="0"/>
                        <a:buNone/>
                      </a:pPr>
                      <a:endParaRPr lang="en-GB" sz="1400" dirty="0">
                        <a:effectLst/>
                        <a:latin typeface="+mn-lt"/>
                        <a:ea typeface="Calibri" panose="020F0502020204030204" pitchFamily="34" charset="0"/>
                        <a:cs typeface="Times New Roman" panose="02020603050405020304" pitchFamily="18" charset="0"/>
                      </a:endParaRPr>
                    </a:p>
                    <a:p>
                      <a:pPr marL="285750" indent="-285750" algn="l">
                        <a:buFont typeface="Arial" panose="020B0604020202020204" pitchFamily="34" charset="0"/>
                        <a:buChar char="•"/>
                      </a:pPr>
                      <a:endParaRPr lang="en-GB" sz="1400" dirty="0">
                        <a:effectLst/>
                        <a:latin typeface="+mn-lt"/>
                        <a:ea typeface="Calibri" panose="020F0502020204030204" pitchFamily="34" charset="0"/>
                        <a:cs typeface="Times New Roman" panose="02020603050405020304" pitchFamily="18" charset="0"/>
                      </a:endParaRPr>
                    </a:p>
                    <a:p>
                      <a:pPr algn="l">
                        <a:buNone/>
                      </a:pPr>
                      <a:endParaRPr lang="en-GB" sz="1400" dirty="0">
                        <a:effectLst/>
                        <a:latin typeface="+mn-lt"/>
                        <a:ea typeface="Calibri" panose="020F0502020204030204" pitchFamily="34" charset="0"/>
                        <a:cs typeface="Times New Roman" panose="02020603050405020304" pitchFamily="18" charset="0"/>
                      </a:endParaRPr>
                    </a:p>
                  </a:txBody>
                  <a:tcPr marL="114300" marR="114300" marT="0" marB="0">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b="1"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kern="1200" dirty="0">
                        <a:solidFill>
                          <a:schemeClr val="bg1"/>
                        </a:solidFill>
                        <a:effectLst/>
                        <a:latin typeface="+mn-lt"/>
                        <a:ea typeface="+mn-ea"/>
                        <a:cs typeface="+mn-cs"/>
                      </a:endParaRPr>
                    </a:p>
                    <a:p>
                      <a:pPr algn="ctr"/>
                      <a:endParaRPr lang="en-GB" sz="1200" b="1"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lt1"/>
                        </a:solidFill>
                        <a:effectLst/>
                        <a:latin typeface="+mn-lt"/>
                        <a:ea typeface="+mn-ea"/>
                        <a:cs typeface="+mn-cs"/>
                      </a:endParaRPr>
                    </a:p>
                  </a:txBody>
                  <a:tcPr>
                    <a:solidFill>
                      <a:schemeClr val="accent1"/>
                    </a:solidFill>
                  </a:tcPr>
                </a:tc>
                <a:extLst>
                  <a:ext uri="{0D108BD9-81ED-4DB2-BD59-A6C34878D82A}">
                    <a16:rowId xmlns:a16="http://schemas.microsoft.com/office/drawing/2014/main" val="2175194295"/>
                  </a:ext>
                </a:extLst>
              </a:tr>
            </a:tbl>
          </a:graphicData>
        </a:graphic>
      </p:graphicFrame>
      <p:pic>
        <p:nvPicPr>
          <p:cNvPr id="5" name="Picture 4" descr="A group of children posing for a photo&#10;&#10;AI-generated content may be incorrect.">
            <a:extLst>
              <a:ext uri="{FF2B5EF4-FFF2-40B4-BE49-F238E27FC236}">
                <a16:creationId xmlns:a16="http://schemas.microsoft.com/office/drawing/2014/main" id="{2FAA20D9-4A37-B78F-F37C-30C348057061}"/>
              </a:ext>
            </a:extLst>
          </p:cNvPr>
          <p:cNvPicPr>
            <a:picLocks noChangeAspect="1"/>
          </p:cNvPicPr>
          <p:nvPr/>
        </p:nvPicPr>
        <p:blipFill>
          <a:blip r:embed="rId2"/>
          <a:stretch>
            <a:fillRect/>
          </a:stretch>
        </p:blipFill>
        <p:spPr>
          <a:xfrm>
            <a:off x="6688419" y="2464585"/>
            <a:ext cx="2469613" cy="15389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21ECA6CF-0904-1313-952B-E7DD1B390F17}"/>
              </a:ext>
            </a:extLst>
          </p:cNvPr>
          <p:cNvSpPr txBox="1"/>
          <p:nvPr/>
        </p:nvSpPr>
        <p:spPr>
          <a:xfrm>
            <a:off x="9208008" y="2592555"/>
            <a:ext cx="2937558" cy="2246769"/>
          </a:xfrm>
          <a:prstGeom prst="rect">
            <a:avLst/>
          </a:prstGeom>
          <a:noFill/>
        </p:spPr>
        <p:txBody>
          <a:bodyPr wrap="square" rtlCol="0">
            <a:spAutoFit/>
          </a:bodyPr>
          <a:lstStyle/>
          <a:p>
            <a:pPr marL="285750" indent="-285750">
              <a:buFont typeface="Arial" panose="020B0604020202020204" pitchFamily="34" charset="0"/>
              <a:buChar char="•"/>
            </a:pPr>
            <a:r>
              <a:rPr lang="en-GB" sz="1400" b="1" dirty="0">
                <a:solidFill>
                  <a:schemeClr val="bg1"/>
                </a:solidFill>
              </a:rPr>
              <a:t>This year, we were incredibly proud to celebrate the success of a group of our children who were selected to star in the new series of </a:t>
            </a:r>
            <a:r>
              <a:rPr lang="en-GB" sz="1400" b="1" i="1" dirty="0">
                <a:solidFill>
                  <a:schemeClr val="bg1"/>
                </a:solidFill>
              </a:rPr>
              <a:t>Balamory</a:t>
            </a:r>
            <a:r>
              <a:rPr lang="en-GB" sz="1400" b="1" dirty="0">
                <a:solidFill>
                  <a:schemeClr val="bg1"/>
                </a:solidFill>
              </a:rPr>
              <a:t>. Their participation has been a fantastic achievement for both the children and our centre, showcasing their confidence, creativity and ability to embrace exciting new experiences</a:t>
            </a:r>
            <a:endParaRPr lang="en-GB" sz="1400" dirty="0"/>
          </a:p>
        </p:txBody>
      </p:sp>
      <p:sp>
        <p:nvSpPr>
          <p:cNvPr id="7" name="TextBox 6">
            <a:extLst>
              <a:ext uri="{FF2B5EF4-FFF2-40B4-BE49-F238E27FC236}">
                <a16:creationId xmlns:a16="http://schemas.microsoft.com/office/drawing/2014/main" id="{AB103A07-F956-C74C-F8EA-369E62AFFF6B}"/>
              </a:ext>
            </a:extLst>
          </p:cNvPr>
          <p:cNvSpPr txBox="1"/>
          <p:nvPr/>
        </p:nvSpPr>
        <p:spPr>
          <a:xfrm>
            <a:off x="6493397" y="4091921"/>
            <a:ext cx="3082603" cy="2677656"/>
          </a:xfrm>
          <a:prstGeom prst="rect">
            <a:avLst/>
          </a:prstGeom>
          <a:noFill/>
        </p:spPr>
        <p:txBody>
          <a:bodyPr wrap="square" rtlCol="0">
            <a:spAutoFit/>
          </a:bodyPr>
          <a:lstStyle/>
          <a:p>
            <a:pPr marL="285750" indent="-285750">
              <a:buFont typeface="Arial" panose="020B0604020202020204" pitchFamily="34" charset="0"/>
              <a:buChar char="•"/>
            </a:pPr>
            <a:r>
              <a:rPr lang="en-GB" sz="1400" b="1" dirty="0">
                <a:solidFill>
                  <a:schemeClr val="lt1"/>
                </a:solidFill>
              </a:rPr>
              <a:t>Being involved in filming provided children with valuable opportunities to develop a wide range of skills. They enhanced their communication and language skills by listening to and following instructions, expressing their ideas, and interacting with a variety of adults. The experience also helped to build their confidence, independence and self-esteem as they took part in a professional filming environment.</a:t>
            </a:r>
          </a:p>
        </p:txBody>
      </p:sp>
      <p:pic>
        <p:nvPicPr>
          <p:cNvPr id="9" name="Picture 8" descr="A group of young girls posing for a photo&#10;&#10;AI-generated content may be incorrect.">
            <a:extLst>
              <a:ext uri="{FF2B5EF4-FFF2-40B4-BE49-F238E27FC236}">
                <a16:creationId xmlns:a16="http://schemas.microsoft.com/office/drawing/2014/main" id="{5CC2321C-2535-C15F-6BA7-E35DEA7F6E37}"/>
              </a:ext>
            </a:extLst>
          </p:cNvPr>
          <p:cNvPicPr>
            <a:picLocks noChangeAspect="1"/>
          </p:cNvPicPr>
          <p:nvPr/>
        </p:nvPicPr>
        <p:blipFill>
          <a:blip r:embed="rId3"/>
          <a:stretch>
            <a:fillRect/>
          </a:stretch>
        </p:blipFill>
        <p:spPr>
          <a:xfrm>
            <a:off x="9892110" y="4981073"/>
            <a:ext cx="1682574" cy="1671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4E9803EA-7ABA-4F8F-53C3-6EA6CB7FB034}"/>
              </a:ext>
            </a:extLst>
          </p:cNvPr>
          <p:cNvSpPr txBox="1"/>
          <p:nvPr/>
        </p:nvSpPr>
        <p:spPr>
          <a:xfrm>
            <a:off x="381000" y="3335498"/>
            <a:ext cx="1354238" cy="2031325"/>
          </a:xfrm>
          <a:prstGeom prst="rect">
            <a:avLst/>
          </a:prstGeom>
          <a:noFill/>
        </p:spPr>
        <p:txBody>
          <a:bodyPr wrap="square" rtlCol="0">
            <a:spAutoFit/>
          </a:bodyPr>
          <a:lstStyle/>
          <a:p>
            <a:r>
              <a:rPr lang="en-GB" sz="1400" b="1" dirty="0">
                <a:solidFill>
                  <a:schemeClr val="bg1"/>
                </a:solidFill>
                <a:ea typeface="Calibri" panose="020F0502020204030204" pitchFamily="34" charset="0"/>
                <a:cs typeface="Times New Roman" panose="02020603050405020304" pitchFamily="18" charset="0"/>
              </a:rPr>
              <a:t>By responding to each child's individual needs and interests, we ensure they have the best possible start to their learning journey. </a:t>
            </a:r>
          </a:p>
        </p:txBody>
      </p:sp>
      <p:sp>
        <p:nvSpPr>
          <p:cNvPr id="11" name="TextBox 10">
            <a:extLst>
              <a:ext uri="{FF2B5EF4-FFF2-40B4-BE49-F238E27FC236}">
                <a16:creationId xmlns:a16="http://schemas.microsoft.com/office/drawing/2014/main" id="{53169A5A-1BAC-84FF-A8C3-A871499801B7}"/>
              </a:ext>
            </a:extLst>
          </p:cNvPr>
          <p:cNvSpPr txBox="1"/>
          <p:nvPr/>
        </p:nvSpPr>
        <p:spPr>
          <a:xfrm>
            <a:off x="381000" y="5522893"/>
            <a:ext cx="2312688" cy="954107"/>
          </a:xfrm>
          <a:prstGeom prst="rect">
            <a:avLst/>
          </a:prstGeom>
          <a:noFill/>
        </p:spPr>
        <p:txBody>
          <a:bodyPr wrap="square" rtlCol="0">
            <a:spAutoFit/>
          </a:bodyPr>
          <a:lstStyle/>
          <a:p>
            <a:r>
              <a:rPr lang="en-GB" sz="1400" b="1" dirty="0">
                <a:solidFill>
                  <a:schemeClr val="bg1"/>
                </a:solidFill>
              </a:rPr>
              <a:t>Our children are thriving and show growing confidence, curiosity and engagement in their play and learning. </a:t>
            </a:r>
          </a:p>
        </p:txBody>
      </p:sp>
      <p:sp>
        <p:nvSpPr>
          <p:cNvPr id="13" name="TextBox 12">
            <a:extLst>
              <a:ext uri="{FF2B5EF4-FFF2-40B4-BE49-F238E27FC236}">
                <a16:creationId xmlns:a16="http://schemas.microsoft.com/office/drawing/2014/main" id="{1344001C-AC11-2038-548B-6C1C81283614}"/>
              </a:ext>
            </a:extLst>
          </p:cNvPr>
          <p:cNvSpPr txBox="1"/>
          <p:nvPr/>
        </p:nvSpPr>
        <p:spPr>
          <a:xfrm>
            <a:off x="4601071" y="3322582"/>
            <a:ext cx="1666253" cy="1384995"/>
          </a:xfrm>
          <a:prstGeom prst="rect">
            <a:avLst/>
          </a:prstGeom>
          <a:noFill/>
        </p:spPr>
        <p:txBody>
          <a:bodyPr wrap="square" rtlCol="0">
            <a:spAutoFit/>
          </a:bodyPr>
          <a:lstStyle/>
          <a:p>
            <a:r>
              <a:rPr lang="en-GB" sz="1400" b="1" dirty="0">
                <a:solidFill>
                  <a:schemeClr val="bg1"/>
                </a:solidFill>
              </a:rPr>
              <a:t>Positive, nurturing relationships with staff help our children to feel safe, valued and supported. </a:t>
            </a:r>
          </a:p>
        </p:txBody>
      </p:sp>
      <p:sp>
        <p:nvSpPr>
          <p:cNvPr id="14" name="TextBox 13">
            <a:extLst>
              <a:ext uri="{FF2B5EF4-FFF2-40B4-BE49-F238E27FC236}">
                <a16:creationId xmlns:a16="http://schemas.microsoft.com/office/drawing/2014/main" id="{279F8350-0E68-5259-70F4-242556347B06}"/>
              </a:ext>
            </a:extLst>
          </p:cNvPr>
          <p:cNvSpPr txBox="1"/>
          <p:nvPr/>
        </p:nvSpPr>
        <p:spPr>
          <a:xfrm>
            <a:off x="2905246" y="3429000"/>
            <a:ext cx="1721724" cy="2893100"/>
          </a:xfrm>
          <a:prstGeom prst="rect">
            <a:avLst/>
          </a:prstGeom>
          <a:noFill/>
        </p:spPr>
        <p:txBody>
          <a:bodyPr wrap="square" rtlCol="0">
            <a:spAutoFit/>
          </a:bodyPr>
          <a:lstStyle/>
          <a:p>
            <a:r>
              <a:rPr lang="en-GB" sz="1400" b="1" dirty="0">
                <a:solidFill>
                  <a:schemeClr val="bg1"/>
                </a:solidFill>
              </a:rPr>
              <a:t>Through ongoing observation and reflection, the environment is adapted to provide appropriate challenge, support and accessibility, ensuring all children can participate fully and engage meaningfully in their learning experiences.</a:t>
            </a:r>
          </a:p>
        </p:txBody>
      </p:sp>
      <p:pic>
        <p:nvPicPr>
          <p:cNvPr id="15" name="Picture 14" descr="A group of children painting on a table&#10;&#10;AI-generated content may be incorrect.">
            <a:extLst>
              <a:ext uri="{FF2B5EF4-FFF2-40B4-BE49-F238E27FC236}">
                <a16:creationId xmlns:a16="http://schemas.microsoft.com/office/drawing/2014/main" id="{720AD2FD-00E9-2493-3119-8FA82A91CD9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8488" y="3275272"/>
            <a:ext cx="1174750" cy="11150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descr="A group of children playing in a small rectangular pool&#10;&#10;AI-generated content may be incorrect.">
            <a:extLst>
              <a:ext uri="{FF2B5EF4-FFF2-40B4-BE49-F238E27FC236}">
                <a16:creationId xmlns:a16="http://schemas.microsoft.com/office/drawing/2014/main" id="{319BEC3B-BAAF-DD8D-6270-945D397DFD0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38488" y="4533408"/>
            <a:ext cx="1174750" cy="9894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descr="A baby playing with sand&#10;&#10;AI-generated content may be incorrect.">
            <a:extLst>
              <a:ext uri="{FF2B5EF4-FFF2-40B4-BE49-F238E27FC236}">
                <a16:creationId xmlns:a16="http://schemas.microsoft.com/office/drawing/2014/main" id="{0557E3D8-D6F5-DB55-6BA1-CCCC4637197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4778167" y="4859656"/>
            <a:ext cx="1499362" cy="15311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16070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408C7-3037-4174-541F-E3D9DC1E99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2E3C2B-7DA8-6BF5-E29C-E3CB371C73B8}"/>
              </a:ext>
            </a:extLst>
          </p:cNvPr>
          <p:cNvSpPr>
            <a:spLocks noGrp="1"/>
          </p:cNvSpPr>
          <p:nvPr>
            <p:ph type="title"/>
          </p:nvPr>
        </p:nvSpPr>
        <p:spPr/>
        <p:txBody>
          <a:bodyPr/>
          <a:lstStyle/>
          <a:p>
            <a:r>
              <a:rPr lang="en-US" dirty="0">
                <a:solidFill>
                  <a:schemeClr val="accent3"/>
                </a:solidFill>
                <a:latin typeface="Baskerville Old Face" panose="02020602080505020303" pitchFamily="18" charset="77"/>
                <a:ea typeface="Baskerville" panose="02020502070401020303" pitchFamily="18" charset="0"/>
              </a:rPr>
              <a:t>Successes &amp; Achievements </a:t>
            </a:r>
            <a:endParaRPr lang="en-US" dirty="0"/>
          </a:p>
        </p:txBody>
      </p:sp>
      <p:sp>
        <p:nvSpPr>
          <p:cNvPr id="4" name="Slide Number Placeholder 3">
            <a:extLst>
              <a:ext uri="{FF2B5EF4-FFF2-40B4-BE49-F238E27FC236}">
                <a16:creationId xmlns:a16="http://schemas.microsoft.com/office/drawing/2014/main" id="{6528BFCF-CE1E-65AC-D64B-A61435057096}"/>
              </a:ext>
            </a:extLst>
          </p:cNvPr>
          <p:cNvSpPr>
            <a:spLocks noGrp="1"/>
          </p:cNvSpPr>
          <p:nvPr>
            <p:ph type="sldNum" sz="quarter" idx="11"/>
          </p:nvPr>
        </p:nvSpPr>
        <p:spPr/>
        <p:txBody>
          <a:bodyPr/>
          <a:lstStyle/>
          <a:p>
            <a:fld id="{294A09A9-5501-47C1-A89A-A340965A2BE2}" type="slidenum">
              <a:rPr lang="en-US" smtClean="0"/>
              <a:pPr/>
              <a:t>6</a:t>
            </a:fld>
            <a:endParaRPr lang="en-US" dirty="0"/>
          </a:p>
        </p:txBody>
      </p:sp>
      <p:graphicFrame>
        <p:nvGraphicFramePr>
          <p:cNvPr id="12" name="Table 13">
            <a:extLst>
              <a:ext uri="{FF2B5EF4-FFF2-40B4-BE49-F238E27FC236}">
                <a16:creationId xmlns:a16="http://schemas.microsoft.com/office/drawing/2014/main" id="{E26523A4-8F52-FCA4-4BFA-4BC661F2DAC1}"/>
              </a:ext>
            </a:extLst>
          </p:cNvPr>
          <p:cNvGraphicFramePr>
            <a:graphicFrameLocks noGrp="1"/>
          </p:cNvGraphicFramePr>
          <p:nvPr>
            <p:ph sz="quarter" idx="12"/>
            <p:extLst>
              <p:ext uri="{D42A27DB-BD31-4B8C-83A1-F6EECF244321}">
                <p14:modId xmlns:p14="http://schemas.microsoft.com/office/powerpoint/2010/main" val="627455896"/>
              </p:ext>
            </p:extLst>
          </p:nvPr>
        </p:nvGraphicFramePr>
        <p:xfrm>
          <a:off x="0" y="2283753"/>
          <a:ext cx="12192000" cy="4574247"/>
        </p:xfrm>
        <a:graphic>
          <a:graphicData uri="http://schemas.openxmlformats.org/drawingml/2006/table">
            <a:tbl>
              <a:tblPr firstRow="1" bandRow="1">
                <a:tableStyleId>{5C22544A-7EE6-4342-B048-85BDC9FD1C3A}</a:tableStyleId>
              </a:tblPr>
              <a:tblGrid>
                <a:gridCol w="6494437">
                  <a:extLst>
                    <a:ext uri="{9D8B030D-6E8A-4147-A177-3AD203B41FA5}">
                      <a16:colId xmlns:a16="http://schemas.microsoft.com/office/drawing/2014/main" val="4132144476"/>
                    </a:ext>
                  </a:extLst>
                </a:gridCol>
                <a:gridCol w="5697563">
                  <a:extLst>
                    <a:ext uri="{9D8B030D-6E8A-4147-A177-3AD203B41FA5}">
                      <a16:colId xmlns:a16="http://schemas.microsoft.com/office/drawing/2014/main" val="661790849"/>
                    </a:ext>
                  </a:extLst>
                </a:gridCol>
              </a:tblGrid>
              <a:tr h="4574247">
                <a:tc>
                  <a:txBody>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lang="en-GB" sz="1100" b="1" kern="1200" dirty="0">
                        <a:solidFill>
                          <a:schemeClr val="lt1"/>
                        </a:solidFill>
                        <a:effectLst/>
                        <a:latin typeface="+mn-lt"/>
                        <a:ea typeface="+mn-ea"/>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endParaRPr lang="en-GB" sz="1100" b="1" kern="1200" dirty="0">
                        <a:solidFill>
                          <a:schemeClr val="lt1"/>
                        </a:solidFill>
                        <a:effectLst/>
                        <a:latin typeface="+mn-lt"/>
                        <a:ea typeface="+mn-ea"/>
                        <a:cs typeface="+mn-cs"/>
                      </a:endParaRP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GB" sz="1400" dirty="0"/>
                        <a:t>Children in our 2–3 playroom have been actively engaged in the nursery garden, showing enthusiasm and commitment as they plant and care for herbs and vegetables such as garlic, potatoes and strawberries. Through these experiences, they are developing important skills including responsibility, patience and teamwork as they water, observe and nurture their plants </a:t>
                      </a: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GB" sz="1400" dirty="0"/>
                        <a:t>The children have enjoyed watching their seeds grow, building curiosity and an early understanding of the natural world. They take pride in harvesting their produce and using it to prepare healthy snacks, helping them learn where food comes from. This hands-on experience supports their health and wellbeing by encouraging positive eating habits, introducing nutritious foods and building independence and confidence as they take part in the process from seed to plate. </a:t>
                      </a:r>
                      <a:endParaRPr lang="en-GB" sz="1400" b="1" kern="1200" dirty="0">
                        <a:solidFill>
                          <a:schemeClr val="lt1"/>
                        </a:solidFill>
                        <a:effectLst/>
                        <a:latin typeface="+mn-lt"/>
                        <a:ea typeface="+mn-ea"/>
                        <a:cs typeface="+mn-cs"/>
                      </a:endParaRPr>
                    </a:p>
                  </a:txBody>
                  <a:tcPr>
                    <a:solidFill>
                      <a:schemeClr val="accent1"/>
                    </a:solidFill>
                  </a:tcPr>
                </a:tc>
                <a:tc>
                  <a:txBody>
                    <a:bodyPr/>
                    <a:lstStyle/>
                    <a:p>
                      <a:pPr marL="0" indent="0">
                        <a:buFont typeface="Arial" panose="020B0604020202020204" pitchFamily="34" charset="0"/>
                        <a:buNone/>
                      </a:pPr>
                      <a:endParaRPr lang="en-GB" sz="1400" b="1" kern="1200" dirty="0">
                        <a:solidFill>
                          <a:schemeClr val="lt1"/>
                        </a:solidFill>
                        <a:effectLst/>
                        <a:latin typeface="+mn-lt"/>
                        <a:ea typeface="+mn-ea"/>
                        <a:cs typeface="+mn-cs"/>
                      </a:endParaRPr>
                    </a:p>
                    <a:p>
                      <a:pPr algn="ctr"/>
                      <a:r>
                        <a:rPr lang="en-GB" sz="1400" b="1" kern="1200" dirty="0">
                          <a:solidFill>
                            <a:schemeClr val="lt1"/>
                          </a:solidFill>
                          <a:effectLst/>
                          <a:latin typeface="+mn-lt"/>
                          <a:ea typeface="+mn-ea"/>
                          <a:cs typeface="+mn-cs"/>
                        </a:rPr>
                        <a:t>   </a:t>
                      </a:r>
                    </a:p>
                    <a:p>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lt1"/>
                        </a:solidFill>
                        <a:effectLst/>
                        <a:latin typeface="+mn-lt"/>
                        <a:ea typeface="+mn-ea"/>
                        <a:cs typeface="+mn-cs"/>
                      </a:endParaRPr>
                    </a:p>
                  </a:txBody>
                  <a:tcPr>
                    <a:solidFill>
                      <a:schemeClr val="accent1"/>
                    </a:solidFill>
                  </a:tcPr>
                </a:tc>
                <a:extLst>
                  <a:ext uri="{0D108BD9-81ED-4DB2-BD59-A6C34878D82A}">
                    <a16:rowId xmlns:a16="http://schemas.microsoft.com/office/drawing/2014/main" val="2175194295"/>
                  </a:ext>
                </a:extLst>
              </a:tr>
            </a:tbl>
          </a:graphicData>
        </a:graphic>
      </p:graphicFrame>
      <p:pic>
        <p:nvPicPr>
          <p:cNvPr id="3" name="Picture 2" descr="A person and two children looking at a paper&#10;&#10;AI-generated content may be incorrect.">
            <a:extLst>
              <a:ext uri="{FF2B5EF4-FFF2-40B4-BE49-F238E27FC236}">
                <a16:creationId xmlns:a16="http://schemas.microsoft.com/office/drawing/2014/main" id="{C98C8EB6-AFCC-9B50-8594-75651E95054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957595" y="3907621"/>
            <a:ext cx="1396365" cy="1146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child watering a plant&#10;&#10;AI-generated content may be incorrect.">
            <a:extLst>
              <a:ext uri="{FF2B5EF4-FFF2-40B4-BE49-F238E27FC236}">
                <a16:creationId xmlns:a16="http://schemas.microsoft.com/office/drawing/2014/main" id="{5C15B2FC-31BA-0EAF-14CC-2B94622A240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040158" y="3907621"/>
            <a:ext cx="1396365" cy="1146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Two children holding a shovel in a garden&#10;&#10;AI-generated content may be incorrect.">
            <a:extLst>
              <a:ext uri="{FF2B5EF4-FFF2-40B4-BE49-F238E27FC236}">
                <a16:creationId xmlns:a16="http://schemas.microsoft.com/office/drawing/2014/main" id="{2C16FABF-5A94-6E61-6118-057BB5BF444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4873100" y="3918098"/>
            <a:ext cx="1396366" cy="11252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63E7B59C-5B8B-B129-C4AE-658C58B264CC}"/>
              </a:ext>
            </a:extLst>
          </p:cNvPr>
          <p:cNvSpPr txBox="1"/>
          <p:nvPr/>
        </p:nvSpPr>
        <p:spPr>
          <a:xfrm>
            <a:off x="6665386" y="2524826"/>
            <a:ext cx="3022623" cy="2246769"/>
          </a:xfrm>
          <a:prstGeom prst="rect">
            <a:avLst/>
          </a:prstGeom>
          <a:noFill/>
        </p:spPr>
        <p:txBody>
          <a:bodyPr wrap="square" rtlCol="0">
            <a:spAutoFit/>
          </a:bodyPr>
          <a:lstStyle/>
          <a:p>
            <a:pPr marL="285750" indent="-285750">
              <a:buFont typeface="Arial" panose="020B0604020202020204" pitchFamily="34" charset="0"/>
              <a:buChar char="•"/>
            </a:pPr>
            <a:r>
              <a:rPr lang="en-GB" sz="1400" b="1" dirty="0">
                <a:solidFill>
                  <a:schemeClr val="bg1"/>
                </a:solidFill>
              </a:rPr>
              <a:t>Our younger children have been working alongside older children to care for their community through simple litter-picking experiences. With support, they have explored their outdoor environment, noticing and collecting litter, which is helping them develop awareness of the world around them and an early sense of responsibility.</a:t>
            </a:r>
          </a:p>
        </p:txBody>
      </p:sp>
      <p:sp>
        <p:nvSpPr>
          <p:cNvPr id="8" name="TextBox 7">
            <a:extLst>
              <a:ext uri="{FF2B5EF4-FFF2-40B4-BE49-F238E27FC236}">
                <a16:creationId xmlns:a16="http://schemas.microsoft.com/office/drawing/2014/main" id="{D3BBE601-21DD-FEA3-AF23-D94B555C2799}"/>
              </a:ext>
            </a:extLst>
          </p:cNvPr>
          <p:cNvSpPr txBox="1"/>
          <p:nvPr/>
        </p:nvSpPr>
        <p:spPr>
          <a:xfrm>
            <a:off x="8913701" y="4474706"/>
            <a:ext cx="3212992" cy="2246769"/>
          </a:xfrm>
          <a:prstGeom prst="rect">
            <a:avLst/>
          </a:prstGeom>
          <a:noFill/>
        </p:spPr>
        <p:txBody>
          <a:bodyPr wrap="square" rtlCol="0">
            <a:spAutoFit/>
          </a:bodyPr>
          <a:lstStyle/>
          <a:p>
            <a:pPr marL="285750" indent="-285750">
              <a:buFont typeface="Arial" panose="020B0604020202020204" pitchFamily="34" charset="0"/>
              <a:buChar char="•"/>
            </a:pPr>
            <a:r>
              <a:rPr lang="en-GB" sz="1400" b="1" dirty="0">
                <a:solidFill>
                  <a:schemeClr val="bg1"/>
                </a:solidFill>
              </a:rPr>
              <a:t>This hands-on learning is helping children develop respect for their environment and positive attitudes towards caring for their community. They are building important skills such as teamwork, communication and cooperation as they work together, as well as developing their physical coordination and fine motor skills through using litter pickers.</a:t>
            </a:r>
          </a:p>
        </p:txBody>
      </p:sp>
      <p:pic>
        <p:nvPicPr>
          <p:cNvPr id="9" name="Picture 8" descr="A group of people in vests walking on a brick road&#10;&#10;AI-generated content may be incorrect.">
            <a:extLst>
              <a:ext uri="{FF2B5EF4-FFF2-40B4-BE49-F238E27FC236}">
                <a16:creationId xmlns:a16="http://schemas.microsoft.com/office/drawing/2014/main" id="{5C8671A5-08EC-E117-D29E-8370F518AD9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9983076" y="2762469"/>
            <a:ext cx="1504315" cy="12077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group of kids in yellow vests on grass&#10;&#10;AI-generated content may be incorrect.">
            <a:extLst>
              <a:ext uri="{FF2B5EF4-FFF2-40B4-BE49-F238E27FC236}">
                <a16:creationId xmlns:a16="http://schemas.microsoft.com/office/drawing/2014/main" id="{13C59F10-1F4A-E014-C087-DA62A6F4602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7322560" y="5001578"/>
            <a:ext cx="1480820" cy="1228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72693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6A01-1D8C-E82D-69CE-C1BEA5E0330D}"/>
              </a:ext>
            </a:extLst>
          </p:cNvPr>
          <p:cNvSpPr>
            <a:spLocks noGrp="1"/>
          </p:cNvSpPr>
          <p:nvPr>
            <p:ph type="title"/>
          </p:nvPr>
        </p:nvSpPr>
        <p:spPr/>
        <p:txBody>
          <a:bodyPr/>
          <a:lstStyle/>
          <a:p>
            <a:r>
              <a:rPr lang="en-US" dirty="0">
                <a:solidFill>
                  <a:schemeClr val="accent3"/>
                </a:solidFill>
                <a:latin typeface="Baskerville Old Face" panose="02020602080505020303" pitchFamily="18" charset="77"/>
                <a:ea typeface="Baskerville" panose="02020502070401020303" pitchFamily="18" charset="0"/>
              </a:rPr>
              <a:t>Successes &amp; Achievements </a:t>
            </a:r>
            <a:endParaRPr lang="en-US" dirty="0"/>
          </a:p>
        </p:txBody>
      </p:sp>
      <p:sp>
        <p:nvSpPr>
          <p:cNvPr id="4" name="Slide Number Placeholder 3">
            <a:extLst>
              <a:ext uri="{FF2B5EF4-FFF2-40B4-BE49-F238E27FC236}">
                <a16:creationId xmlns:a16="http://schemas.microsoft.com/office/drawing/2014/main" id="{A6E8D6E8-969C-81F9-8B97-1B42ED901A78}"/>
              </a:ext>
            </a:extLst>
          </p:cNvPr>
          <p:cNvSpPr>
            <a:spLocks noGrp="1"/>
          </p:cNvSpPr>
          <p:nvPr>
            <p:ph type="sldNum" sz="quarter" idx="11"/>
          </p:nvPr>
        </p:nvSpPr>
        <p:spPr/>
        <p:txBody>
          <a:bodyPr/>
          <a:lstStyle/>
          <a:p>
            <a:fld id="{294A09A9-5501-47C1-A89A-A340965A2BE2}" type="slidenum">
              <a:rPr lang="en-US" smtClean="0"/>
              <a:pPr/>
              <a:t>7</a:t>
            </a:fld>
            <a:endParaRPr lang="en-US" dirty="0"/>
          </a:p>
        </p:txBody>
      </p:sp>
      <p:graphicFrame>
        <p:nvGraphicFramePr>
          <p:cNvPr id="10" name="Table 10">
            <a:extLst>
              <a:ext uri="{FF2B5EF4-FFF2-40B4-BE49-F238E27FC236}">
                <a16:creationId xmlns:a16="http://schemas.microsoft.com/office/drawing/2014/main" id="{EB65EDF0-B729-4773-90ED-38AD8AA6039F}"/>
              </a:ext>
            </a:extLst>
          </p:cNvPr>
          <p:cNvGraphicFramePr>
            <a:graphicFrameLocks noGrp="1"/>
          </p:cNvGraphicFramePr>
          <p:nvPr>
            <p:ph sz="quarter" idx="12"/>
            <p:extLst>
              <p:ext uri="{D42A27DB-BD31-4B8C-83A1-F6EECF244321}">
                <p14:modId xmlns:p14="http://schemas.microsoft.com/office/powerpoint/2010/main" val="47306196"/>
              </p:ext>
            </p:extLst>
          </p:nvPr>
        </p:nvGraphicFramePr>
        <p:xfrm>
          <a:off x="0" y="2308302"/>
          <a:ext cx="12192000" cy="4549698"/>
        </p:xfrm>
        <a:graphic>
          <a:graphicData uri="http://schemas.openxmlformats.org/drawingml/2006/table">
            <a:tbl>
              <a:tblPr firstRow="1" bandRow="1">
                <a:tableStyleId>{3C2FFA5D-87B4-456A-9821-1D502468CF0F}</a:tableStyleId>
              </a:tblPr>
              <a:tblGrid>
                <a:gridCol w="12192000">
                  <a:extLst>
                    <a:ext uri="{9D8B030D-6E8A-4147-A177-3AD203B41FA5}">
                      <a16:colId xmlns:a16="http://schemas.microsoft.com/office/drawing/2014/main" val="487539514"/>
                    </a:ext>
                  </a:extLst>
                </a:gridCol>
              </a:tblGrid>
              <a:tr h="454969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b="1" kern="1200" dirty="0">
                        <a:solidFill>
                          <a:schemeClr val="bg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kern="1200" dirty="0">
                          <a:solidFill>
                            <a:schemeClr val="lt1"/>
                          </a:solidFill>
                          <a:effectLst/>
                          <a:latin typeface="+mn-lt"/>
                          <a:ea typeface="+mn-ea"/>
                          <a:cs typeface="Aptos Serif" panose="020B0502040204020203" pitchFamily="18" charset="0"/>
                        </a:rPr>
                        <a:t>Within Ferguslie Early Learning and Childcare Centre we value the opportunities and experiences we provide for our children. The learning and teaching that they take part in is influenced by a philosophy based on the work of Friedrich Froebel, an educational pioneer from the nineteenth century. Family and community were of central importance to Froebel, a value that we share within our service, he stated that, "family and community are at the heart of education".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kern="1200" dirty="0">
                        <a:solidFill>
                          <a:schemeClr val="lt1"/>
                        </a:solidFill>
                        <a:effectLst/>
                        <a:latin typeface="Aptos Serif" panose="020B0502040204020203" pitchFamily="18" charset="0"/>
                        <a:ea typeface="+mn-ea"/>
                        <a:cs typeface="Aptos Serif" panose="020B0502040204020203"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kern="1200" dirty="0">
                        <a:solidFill>
                          <a:schemeClr val="lt1"/>
                        </a:solidFill>
                        <a:effectLst/>
                        <a:latin typeface="Aptos Serif" panose="020B0502040204020203" pitchFamily="18" charset="0"/>
                        <a:ea typeface="+mn-ea"/>
                        <a:cs typeface="Aptos Serif" panose="020B0502040204020203"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kern="1200" dirty="0">
                        <a:solidFill>
                          <a:schemeClr val="lt1"/>
                        </a:solidFill>
                        <a:effectLst/>
                        <a:latin typeface="Aptos Serif" panose="020B0502040204020203" pitchFamily="18" charset="0"/>
                        <a:ea typeface="+mn-ea"/>
                        <a:cs typeface="Aptos Serif" panose="020B0502040204020203"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kern="1200" dirty="0">
                          <a:solidFill>
                            <a:schemeClr val="lt1"/>
                          </a:solidFill>
                          <a:effectLst/>
                          <a:latin typeface="Aptos Serif" panose="020B0502040204020203" pitchFamily="18" charset="0"/>
                          <a:ea typeface="+mn-ea"/>
                          <a:cs typeface="Aptos Serif" panose="020B0502040204020203" pitchFamily="18"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bg1"/>
                        </a:solidFill>
                        <a:effectLst/>
                        <a:latin typeface="Aptos Serif" panose="020B0502040204020203" pitchFamily="18" charset="0"/>
                        <a:cs typeface="Aptos Serif" panose="020B0502040204020203"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bg1"/>
                        </a:solidFill>
                        <a:effectLs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b="1" kern="1200" dirty="0">
                        <a:solidFill>
                          <a:schemeClr val="bg1"/>
                        </a:solidFill>
                        <a:effectLs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b="1" kern="1200" dirty="0">
                        <a:solidFill>
                          <a:schemeClr val="bg1"/>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bg1"/>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bg1"/>
                        </a:solidFill>
                        <a:effectLst/>
                        <a:latin typeface="+mn-lt"/>
                        <a:ea typeface="+mn-ea"/>
                        <a:cs typeface="+mn-cs"/>
                      </a:endParaRPr>
                    </a:p>
                    <a:p>
                      <a:endParaRPr lang="en-GB" sz="1800" b="1" kern="1200" dirty="0">
                        <a:solidFill>
                          <a:schemeClr val="bg1"/>
                        </a:solidFill>
                        <a:effectLst/>
                      </a:endParaRPr>
                    </a:p>
                    <a:p>
                      <a:endParaRPr lang="en-GB" sz="1800" b="1" kern="1200" dirty="0">
                        <a:solidFill>
                          <a:schemeClr val="bg1"/>
                        </a:solidFill>
                        <a:effectLst/>
                      </a:endParaRPr>
                    </a:p>
                    <a:p>
                      <a:endParaRPr lang="en-GB" sz="1800" b="1" kern="1200" dirty="0">
                        <a:solidFill>
                          <a:schemeClr val="tx1"/>
                        </a:solidFill>
                        <a:effectLst/>
                      </a:endParaRPr>
                    </a:p>
                    <a:p>
                      <a:pPr marL="285750" indent="-285750">
                        <a:buFont typeface="Arial" panose="020B0604020202020204" pitchFamily="34" charset="0"/>
                        <a:buChar char="•"/>
                      </a:pPr>
                      <a:endParaRPr lang="en-GB" sz="1600" b="1" kern="1200" dirty="0">
                        <a:solidFill>
                          <a:schemeClr val="bg1"/>
                        </a:solidFill>
                        <a:effectLst/>
                      </a:endParaRPr>
                    </a:p>
                  </a:txBody>
                  <a:tcPr>
                    <a:solidFill>
                      <a:schemeClr val="accent1"/>
                    </a:solidFill>
                  </a:tcPr>
                </a:tc>
                <a:extLst>
                  <a:ext uri="{0D108BD9-81ED-4DB2-BD59-A6C34878D82A}">
                    <a16:rowId xmlns:a16="http://schemas.microsoft.com/office/drawing/2014/main" val="2629479716"/>
                  </a:ext>
                </a:extLst>
              </a:tr>
            </a:tbl>
          </a:graphicData>
        </a:graphic>
      </p:graphicFrame>
      <p:graphicFrame>
        <p:nvGraphicFramePr>
          <p:cNvPr id="5" name="Table 5">
            <a:extLst>
              <a:ext uri="{FF2B5EF4-FFF2-40B4-BE49-F238E27FC236}">
                <a16:creationId xmlns:a16="http://schemas.microsoft.com/office/drawing/2014/main" id="{90FAAFB5-06C3-5757-25A3-F6015B4D9CD4}"/>
              </a:ext>
            </a:extLst>
          </p:cNvPr>
          <p:cNvGraphicFramePr>
            <a:graphicFrameLocks noGrp="1"/>
          </p:cNvGraphicFramePr>
          <p:nvPr>
            <p:extLst>
              <p:ext uri="{D42A27DB-BD31-4B8C-83A1-F6EECF244321}">
                <p14:modId xmlns:p14="http://schemas.microsoft.com/office/powerpoint/2010/main" val="2133056078"/>
              </p:ext>
            </p:extLst>
          </p:nvPr>
        </p:nvGraphicFramePr>
        <p:xfrm>
          <a:off x="494118" y="3395144"/>
          <a:ext cx="11203764" cy="3759021"/>
        </p:xfrm>
        <a:graphic>
          <a:graphicData uri="http://schemas.openxmlformats.org/drawingml/2006/table">
            <a:tbl>
              <a:tblPr firstRow="1" bandRow="1">
                <a:tableStyleId>{2D5ABB26-0587-4C30-8999-92F81FD0307C}</a:tableStyleId>
              </a:tblPr>
              <a:tblGrid>
                <a:gridCol w="5601882">
                  <a:extLst>
                    <a:ext uri="{9D8B030D-6E8A-4147-A177-3AD203B41FA5}">
                      <a16:colId xmlns:a16="http://schemas.microsoft.com/office/drawing/2014/main" val="1583076299"/>
                    </a:ext>
                  </a:extLst>
                </a:gridCol>
                <a:gridCol w="5601882">
                  <a:extLst>
                    <a:ext uri="{9D8B030D-6E8A-4147-A177-3AD203B41FA5}">
                      <a16:colId xmlns:a16="http://schemas.microsoft.com/office/drawing/2014/main" val="2944057368"/>
                    </a:ext>
                  </a:extLst>
                </a:gridCol>
              </a:tblGrid>
              <a:tr h="285915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solidFill>
                            <a:schemeClr val="bg1"/>
                          </a:solidFill>
                        </a:rPr>
                        <a:t>The children in the 3–5 playroom have been exploring tartan as a way of representing identity, heritage and personal meaning. Through their learning, they developed an understanding of how colours and patterns can be used to communicate ideas about themselves, their families and their community.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solidFill>
                          <a:schemeClr val="bg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solidFill>
                            <a:schemeClr val="bg1"/>
                          </a:solidFill>
                        </a:rPr>
                        <a:t>As children designed their own tartans, they carefully chose colours and explained what these represented about themselves, showing an understanding of identity and belonging. They then explored tapestries and other visual images, discussing the stories and meanings they shared. This encouraged children to think about their own nursery community and what makes it special, inspiring them to consider how they could represent their experiences, friendships and sense of belonging within the nursery.</a:t>
                      </a:r>
                      <a:endParaRPr lang="en-GB" sz="1400" b="1" kern="1200" dirty="0">
                        <a:solidFill>
                          <a:schemeClr val="bg1"/>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solidFill>
                          <a:schemeClr val="bg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i="0"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i="0"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i="0" kern="1200" dirty="0">
                        <a:solidFill>
                          <a:schemeClr val="lt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kern="1200" dirty="0">
                        <a:solidFill>
                          <a:schemeClr val="bg1"/>
                        </a:solidFill>
                        <a:effectLst/>
                      </a:endParaRPr>
                    </a:p>
                  </a:txBody>
                  <a:tcPr/>
                </a:tc>
                <a:extLst>
                  <a:ext uri="{0D108BD9-81ED-4DB2-BD59-A6C34878D82A}">
                    <a16:rowId xmlns:a16="http://schemas.microsoft.com/office/drawing/2014/main" val="3469367601"/>
                  </a:ext>
                </a:extLst>
              </a:tr>
              <a:tr h="467181">
                <a:tc>
                  <a:txBody>
                    <a:bodyPr/>
                    <a:lstStyle/>
                    <a:p>
                      <a:endParaRPr lang="en-GB" dirty="0"/>
                    </a:p>
                  </a:txBody>
                  <a:tcPr/>
                </a:tc>
                <a:tc>
                  <a:txBody>
                    <a:bodyPr/>
                    <a:lstStyle/>
                    <a:p>
                      <a:endParaRPr lang="en-GB" dirty="0"/>
                    </a:p>
                  </a:txBody>
                  <a:tcPr/>
                </a:tc>
                <a:extLst>
                  <a:ext uri="{0D108BD9-81ED-4DB2-BD59-A6C34878D82A}">
                    <a16:rowId xmlns:a16="http://schemas.microsoft.com/office/drawing/2014/main" val="609868649"/>
                  </a:ext>
                </a:extLst>
              </a:tr>
            </a:tbl>
          </a:graphicData>
        </a:graphic>
      </p:graphicFrame>
      <p:pic>
        <p:nvPicPr>
          <p:cNvPr id="9" name="Picture 8" descr="A child and child with ribbons&#10;&#10;AI-generated content may be incorrect.">
            <a:extLst>
              <a:ext uri="{FF2B5EF4-FFF2-40B4-BE49-F238E27FC236}">
                <a16:creationId xmlns:a16="http://schemas.microsoft.com/office/drawing/2014/main" id="{681DE92F-F259-00C5-D0A8-FDF17F1A1F8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54087" y="3429000"/>
            <a:ext cx="1228725" cy="14084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child pointing at a piece of paper&#10;&#10;AI-generated content may be incorrect.">
            <a:extLst>
              <a:ext uri="{FF2B5EF4-FFF2-40B4-BE49-F238E27FC236}">
                <a16:creationId xmlns:a16="http://schemas.microsoft.com/office/drawing/2014/main" id="{ADB33E77-07C0-A8B6-E8CB-947E6D7C613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7641" y="5253238"/>
            <a:ext cx="941524" cy="12547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extLst>
              <a:ext uri="{FF2B5EF4-FFF2-40B4-BE49-F238E27FC236}">
                <a16:creationId xmlns:a16="http://schemas.microsoft.com/office/drawing/2014/main" id="{948927F4-2EF7-723D-D6E9-C7928FA5CD09}"/>
              </a:ext>
            </a:extLst>
          </p:cNvPr>
          <p:cNvSpPr txBox="1"/>
          <p:nvPr/>
        </p:nvSpPr>
        <p:spPr>
          <a:xfrm>
            <a:off x="7396224" y="3607975"/>
            <a:ext cx="4301658" cy="738664"/>
          </a:xfrm>
          <a:prstGeom prst="rect">
            <a:avLst/>
          </a:prstGeom>
          <a:noFill/>
        </p:spPr>
        <p:txBody>
          <a:bodyPr wrap="square" rtlCol="0">
            <a:spAutoFit/>
          </a:bodyPr>
          <a:lstStyle/>
          <a:p>
            <a:pPr marL="285750" indent="-285750">
              <a:buFont typeface="Arial" panose="020B0604020202020204" pitchFamily="34" charset="0"/>
              <a:buChar char="•"/>
            </a:pPr>
            <a:r>
              <a:rPr lang="en-GB" sz="1400" b="1" dirty="0">
                <a:solidFill>
                  <a:schemeClr val="bg1"/>
                </a:solidFill>
              </a:rPr>
              <a:t>When designing a new nursery logo, children reflected on their experiences and shared what the nursery means to them. </a:t>
            </a:r>
          </a:p>
        </p:txBody>
      </p:sp>
      <p:sp>
        <p:nvSpPr>
          <p:cNvPr id="14" name="TextBox 13">
            <a:extLst>
              <a:ext uri="{FF2B5EF4-FFF2-40B4-BE49-F238E27FC236}">
                <a16:creationId xmlns:a16="http://schemas.microsoft.com/office/drawing/2014/main" id="{F025D4A9-C1BE-DFA8-9EB5-E0C1FD1B4204}"/>
              </a:ext>
            </a:extLst>
          </p:cNvPr>
          <p:cNvSpPr txBox="1"/>
          <p:nvPr/>
        </p:nvSpPr>
        <p:spPr>
          <a:xfrm>
            <a:off x="7396224" y="4388299"/>
            <a:ext cx="2743201" cy="2246769"/>
          </a:xfrm>
          <a:prstGeom prst="rect">
            <a:avLst/>
          </a:prstGeom>
          <a:noFill/>
        </p:spPr>
        <p:txBody>
          <a:bodyPr wrap="square" rtlCol="0">
            <a:spAutoFit/>
          </a:bodyPr>
          <a:lstStyle/>
          <a:p>
            <a:pPr marL="285750" indent="-285750">
              <a:buFont typeface="Arial" panose="020B0604020202020204" pitchFamily="34" charset="0"/>
              <a:buChar char="•"/>
            </a:pPr>
            <a:r>
              <a:rPr lang="en-GB" sz="1400" b="1" dirty="0">
                <a:solidFill>
                  <a:schemeClr val="bg1"/>
                </a:solidFill>
              </a:rPr>
              <a:t>Using their learning about symbols, the children chose to include the nursery tartan in their logo design as a representation of their shared identity and community. They shaped the tartan into a house, showing that they see the nursery as a safe, welcoming and nurturing place.</a:t>
            </a:r>
          </a:p>
        </p:txBody>
      </p:sp>
      <p:pic>
        <p:nvPicPr>
          <p:cNvPr id="15" name="Picture 14" descr="A logo on a plaid background&#10;&#10;AI-generated content may be incorrect.">
            <a:extLst>
              <a:ext uri="{FF2B5EF4-FFF2-40B4-BE49-F238E27FC236}">
                <a16:creationId xmlns:a16="http://schemas.microsoft.com/office/drawing/2014/main" id="{ED2E10D3-43F6-D9EA-9D23-3695BCB750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19784" y="5130719"/>
            <a:ext cx="1212850" cy="1212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889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9E302-9689-2DEE-07C9-FF7F9FBE2A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0754BD-DCAB-2EF6-FD53-3EAE35F3A968}"/>
              </a:ext>
            </a:extLst>
          </p:cNvPr>
          <p:cNvSpPr>
            <a:spLocks noGrp="1"/>
          </p:cNvSpPr>
          <p:nvPr>
            <p:ph type="title"/>
          </p:nvPr>
        </p:nvSpPr>
        <p:spPr/>
        <p:txBody>
          <a:bodyPr/>
          <a:lstStyle/>
          <a:p>
            <a:r>
              <a:rPr lang="en-US" dirty="0">
                <a:solidFill>
                  <a:schemeClr val="accent3"/>
                </a:solidFill>
                <a:latin typeface="Baskerville Old Face" panose="02020602080505020303" pitchFamily="18" charset="77"/>
                <a:ea typeface="Baskerville" panose="02020502070401020303" pitchFamily="18" charset="0"/>
              </a:rPr>
              <a:t>Successes &amp; Achievements </a:t>
            </a:r>
            <a:endParaRPr lang="en-US" dirty="0"/>
          </a:p>
        </p:txBody>
      </p:sp>
      <p:sp>
        <p:nvSpPr>
          <p:cNvPr id="4" name="Slide Number Placeholder 3">
            <a:extLst>
              <a:ext uri="{FF2B5EF4-FFF2-40B4-BE49-F238E27FC236}">
                <a16:creationId xmlns:a16="http://schemas.microsoft.com/office/drawing/2014/main" id="{A4C932C9-EA0E-3F11-52BE-1B3198F746ED}"/>
              </a:ext>
            </a:extLst>
          </p:cNvPr>
          <p:cNvSpPr>
            <a:spLocks noGrp="1"/>
          </p:cNvSpPr>
          <p:nvPr>
            <p:ph type="sldNum" sz="quarter" idx="11"/>
          </p:nvPr>
        </p:nvSpPr>
        <p:spPr/>
        <p:txBody>
          <a:bodyPr/>
          <a:lstStyle/>
          <a:p>
            <a:fld id="{294A09A9-5501-47C1-A89A-A340965A2BE2}" type="slidenum">
              <a:rPr lang="en-US" smtClean="0"/>
              <a:pPr/>
              <a:t>8</a:t>
            </a:fld>
            <a:endParaRPr lang="en-US" dirty="0"/>
          </a:p>
        </p:txBody>
      </p:sp>
      <p:graphicFrame>
        <p:nvGraphicFramePr>
          <p:cNvPr id="12" name="Table 13">
            <a:extLst>
              <a:ext uri="{FF2B5EF4-FFF2-40B4-BE49-F238E27FC236}">
                <a16:creationId xmlns:a16="http://schemas.microsoft.com/office/drawing/2014/main" id="{85632286-C0B5-F28F-5E1E-C14A86E4D0D0}"/>
              </a:ext>
            </a:extLst>
          </p:cNvPr>
          <p:cNvGraphicFramePr>
            <a:graphicFrameLocks noGrp="1"/>
          </p:cNvGraphicFramePr>
          <p:nvPr>
            <p:ph sz="quarter" idx="12"/>
            <p:extLst>
              <p:ext uri="{D42A27DB-BD31-4B8C-83A1-F6EECF244321}">
                <p14:modId xmlns:p14="http://schemas.microsoft.com/office/powerpoint/2010/main" val="1470107398"/>
              </p:ext>
            </p:extLst>
          </p:nvPr>
        </p:nvGraphicFramePr>
        <p:xfrm>
          <a:off x="0" y="2230245"/>
          <a:ext cx="12192000" cy="4627756"/>
        </p:xfrm>
        <a:graphic>
          <a:graphicData uri="http://schemas.openxmlformats.org/drawingml/2006/table">
            <a:tbl>
              <a:tblPr firstRow="1" bandRow="1">
                <a:tableStyleId>{5C22544A-7EE6-4342-B048-85BDC9FD1C3A}</a:tableStyleId>
              </a:tblPr>
              <a:tblGrid>
                <a:gridCol w="6494437">
                  <a:extLst>
                    <a:ext uri="{9D8B030D-6E8A-4147-A177-3AD203B41FA5}">
                      <a16:colId xmlns:a16="http://schemas.microsoft.com/office/drawing/2014/main" val="4132144476"/>
                    </a:ext>
                  </a:extLst>
                </a:gridCol>
                <a:gridCol w="5697563">
                  <a:extLst>
                    <a:ext uri="{9D8B030D-6E8A-4147-A177-3AD203B41FA5}">
                      <a16:colId xmlns:a16="http://schemas.microsoft.com/office/drawing/2014/main" val="661790849"/>
                    </a:ext>
                  </a:extLst>
                </a:gridCol>
              </a:tblGrid>
              <a:tr h="4627756">
                <a:tc>
                  <a:txBody>
                    <a:bodyPr/>
                    <a:lstStyle/>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b="1" kern="1200" dirty="0">
                        <a:solidFill>
                          <a:schemeClr val="lt1"/>
                        </a:solidFill>
                        <a:effectLst/>
                        <a:latin typeface="+mn-lt"/>
                        <a:ea typeface="+mn-ea"/>
                        <a:cs typeface="+mn-cs"/>
                      </a:endParaRPr>
                    </a:p>
                    <a:p>
                      <a:pPr marL="285750" indent="-285750">
                        <a:buFont typeface="Arial" panose="020B0604020202020204" pitchFamily="34" charset="0"/>
                        <a:buChar char="•"/>
                      </a:pPr>
                      <a:r>
                        <a:rPr lang="en-GB" sz="1400" dirty="0"/>
                        <a:t>Following children’s interest in building castles through junk modelling, they explored different types of castles and how they were built, including how materials changed from wood to stone to make them stronger. Using loose parts, children created their own castles and learned the names of features such as towers, bridges and turrets.</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Their learning was extended through a visit to Dumbarton Castle, where they experienced a real castle and began to think about what life may have been like there. This led to further interest in castle defence and knights, with children creating their own cannons and designing family crests and symbols to represent their ideas.</a:t>
                      </a:r>
                    </a:p>
                    <a:p>
                      <a:pPr marL="0" marR="0" lvl="0" indent="0" algn="l" defTabSz="914400" rtl="0" eaLnBrk="1" fontAlgn="auto" latinLnBrk="0" hangingPunct="0">
                        <a:lnSpc>
                          <a:spcPct val="100000"/>
                        </a:lnSpc>
                        <a:spcBef>
                          <a:spcPts val="0"/>
                        </a:spcBef>
                        <a:spcAft>
                          <a:spcPts val="0"/>
                        </a:spcAft>
                        <a:buClrTx/>
                        <a:buSzTx/>
                        <a:buFontTx/>
                        <a:buNone/>
                        <a:tabLst/>
                        <a:defRPr/>
                      </a:pPr>
                      <a:endParaRPr lang="en-GB" sz="1100" b="1" kern="1200" dirty="0">
                        <a:solidFill>
                          <a:schemeClr val="lt1"/>
                        </a:solidFill>
                        <a:effectLst/>
                        <a:latin typeface="+mn-lt"/>
                        <a:ea typeface="+mn-ea"/>
                        <a:cs typeface="+mn-cs"/>
                      </a:endParaRP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endParaRPr lang="en-GB" sz="1400" dirty="0"/>
                    </a:p>
                  </a:txBody>
                  <a:tcPr>
                    <a:solidFill>
                      <a:schemeClr val="accent1"/>
                    </a:solidFill>
                  </a:tcPr>
                </a:tc>
                <a:tc>
                  <a:txBody>
                    <a:bodyPr/>
                    <a:lstStyle/>
                    <a:p>
                      <a:pPr marL="0" indent="0">
                        <a:buFont typeface="Arial" panose="020B0604020202020204" pitchFamily="34" charset="0"/>
                        <a:buNone/>
                      </a:pPr>
                      <a:endParaRPr lang="en-GB" sz="1400" b="1" kern="1200" dirty="0">
                        <a:solidFill>
                          <a:schemeClr val="lt1"/>
                        </a:solidFill>
                        <a:effectLst/>
                        <a:latin typeface="+mn-lt"/>
                        <a:ea typeface="+mn-ea"/>
                        <a:cs typeface="+mn-cs"/>
                      </a:endParaRPr>
                    </a:p>
                    <a:p>
                      <a:pPr algn="ctr"/>
                      <a:r>
                        <a:rPr lang="en-GB" sz="1400" b="1" kern="1200" dirty="0">
                          <a:solidFill>
                            <a:schemeClr val="lt1"/>
                          </a:solidFill>
                          <a:effectLst/>
                          <a:latin typeface="+mn-lt"/>
                          <a:ea typeface="+mn-ea"/>
                          <a:cs typeface="+mn-cs"/>
                        </a:rPr>
                        <a:t>   </a:t>
                      </a:r>
                    </a:p>
                    <a:p>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lt1"/>
                        </a:solidFill>
                        <a:effectLst/>
                        <a:latin typeface="+mn-lt"/>
                        <a:ea typeface="+mn-ea"/>
                        <a:cs typeface="+mn-cs"/>
                      </a:endParaRPr>
                    </a:p>
                  </a:txBody>
                  <a:tcPr>
                    <a:solidFill>
                      <a:schemeClr val="accent1"/>
                    </a:solidFill>
                  </a:tcPr>
                </a:tc>
                <a:extLst>
                  <a:ext uri="{0D108BD9-81ED-4DB2-BD59-A6C34878D82A}">
                    <a16:rowId xmlns:a16="http://schemas.microsoft.com/office/drawing/2014/main" val="2175194295"/>
                  </a:ext>
                </a:extLst>
              </a:tr>
            </a:tbl>
          </a:graphicData>
        </a:graphic>
      </p:graphicFrame>
      <p:pic>
        <p:nvPicPr>
          <p:cNvPr id="11" name="Picture 10">
            <a:extLst>
              <a:ext uri="{FF2B5EF4-FFF2-40B4-BE49-F238E27FC236}">
                <a16:creationId xmlns:a16="http://schemas.microsoft.com/office/drawing/2014/main" id="{C24D5BFD-23B2-796F-235E-F933FA4C3A1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9341" y="4808350"/>
            <a:ext cx="2065355" cy="15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32ABDAC2-C28C-C373-9E20-9B23A06C938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05" t="20028" r="1705" b="6250"/>
          <a:stretch>
            <a:fillRect/>
          </a:stretch>
        </p:blipFill>
        <p:spPr bwMode="auto">
          <a:xfrm>
            <a:off x="2798012" y="4808350"/>
            <a:ext cx="1670050" cy="15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14" name="Picture 13" descr="A child holding a piece of paper&#10;&#10;AI-generated content may be incorrect.">
            <a:extLst>
              <a:ext uri="{FF2B5EF4-FFF2-40B4-BE49-F238E27FC236}">
                <a16:creationId xmlns:a16="http://schemas.microsoft.com/office/drawing/2014/main" id="{481EDD51-0474-4C64-4583-01078FAEBBE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7433"/>
          <a:stretch>
            <a:fillRect/>
          </a:stretch>
        </p:blipFill>
        <p:spPr bwMode="auto">
          <a:xfrm>
            <a:off x="4754114" y="4808350"/>
            <a:ext cx="1670050" cy="15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graphicFrame>
        <p:nvGraphicFramePr>
          <p:cNvPr id="15" name="Table 14">
            <a:extLst>
              <a:ext uri="{FF2B5EF4-FFF2-40B4-BE49-F238E27FC236}">
                <a16:creationId xmlns:a16="http://schemas.microsoft.com/office/drawing/2014/main" id="{F8C8987F-AED9-D8CA-3539-9C1117585F1D}"/>
              </a:ext>
            </a:extLst>
          </p:cNvPr>
          <p:cNvGraphicFramePr>
            <a:graphicFrameLocks noGrp="1"/>
          </p:cNvGraphicFramePr>
          <p:nvPr>
            <p:extLst>
              <p:ext uri="{D42A27DB-BD31-4B8C-83A1-F6EECF244321}">
                <p14:modId xmlns:p14="http://schemas.microsoft.com/office/powerpoint/2010/main" val="553288331"/>
              </p:ext>
            </p:extLst>
          </p:nvPr>
        </p:nvGraphicFramePr>
        <p:xfrm>
          <a:off x="6547618" y="3856990"/>
          <a:ext cx="5320780" cy="2225040"/>
        </p:xfrm>
        <a:graphic>
          <a:graphicData uri="http://schemas.openxmlformats.org/drawingml/2006/table">
            <a:tbl>
              <a:tblPr firstRow="1" bandRow="1">
                <a:tableStyleId>{5C22544A-7EE6-4342-B048-85BDC9FD1C3A}</a:tableStyleId>
              </a:tblPr>
              <a:tblGrid>
                <a:gridCol w="2660390">
                  <a:extLst>
                    <a:ext uri="{9D8B030D-6E8A-4147-A177-3AD203B41FA5}">
                      <a16:colId xmlns:a16="http://schemas.microsoft.com/office/drawing/2014/main" val="840336419"/>
                    </a:ext>
                  </a:extLst>
                </a:gridCol>
                <a:gridCol w="2660390">
                  <a:extLst>
                    <a:ext uri="{9D8B030D-6E8A-4147-A177-3AD203B41FA5}">
                      <a16:colId xmlns:a16="http://schemas.microsoft.com/office/drawing/2014/main" val="2176267578"/>
                    </a:ext>
                  </a:extLst>
                </a:gridCol>
              </a:tblGrid>
              <a:tr h="2198122">
                <a:tc>
                  <a:txBody>
                    <a:bodyPr/>
                    <a:lstStyle/>
                    <a:p>
                      <a:pPr marL="285750" indent="-285750">
                        <a:buFont typeface="Arial" panose="020B0604020202020204" pitchFamily="34" charset="0"/>
                        <a:buChar char="•"/>
                      </a:pPr>
                      <a:r>
                        <a:rPr lang="en-GB" sz="1400" dirty="0"/>
                        <a:t>Children developed an interest in kings, queens and the Royal Family, learning about royal clothing, crowns and the symbols of the UK nations. They created their own coronation capes using flower-printing techniques and made jester costumes, developing early sewing skills.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Their learning was extended through a visit to Stirling Castle, where they explored royal clothing, castle defences and Scottish history, including William Wallace and Robert the Bruce. Children also recognised the Scottish flag, the Saltire, and identified its colours.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047826671"/>
                  </a:ext>
                </a:extLst>
              </a:tr>
            </a:tbl>
          </a:graphicData>
        </a:graphic>
      </p:graphicFrame>
      <p:pic>
        <p:nvPicPr>
          <p:cNvPr id="16" name="Picture 15">
            <a:extLst>
              <a:ext uri="{FF2B5EF4-FFF2-40B4-BE49-F238E27FC236}">
                <a16:creationId xmlns:a16="http://schemas.microsoft.com/office/drawing/2014/main" id="{5A1AE43E-661F-A4D3-96AE-1E95DC5229D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5284"/>
          <a:stretch>
            <a:fillRect/>
          </a:stretch>
        </p:blipFill>
        <p:spPr bwMode="auto">
          <a:xfrm>
            <a:off x="6801935" y="2375682"/>
            <a:ext cx="1396365" cy="13893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17" name="Picture 16">
            <a:extLst>
              <a:ext uri="{FF2B5EF4-FFF2-40B4-BE49-F238E27FC236}">
                <a16:creationId xmlns:a16="http://schemas.microsoft.com/office/drawing/2014/main" id="{C718A014-2D25-421F-A7B9-92887014B51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87860" y="2392401"/>
            <a:ext cx="1428750" cy="13726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A2D88819-8518-6B07-E1F0-774701AEF05C}"/>
              </a:ext>
            </a:extLst>
          </p:cNvPr>
          <p:cNvPicPr>
            <a:picLocks noChangeAspect="1"/>
          </p:cNvPicPr>
          <p:nvPr/>
        </p:nvPicPr>
        <p:blipFill rotWithShape="1">
          <a:blip r:embed="rId7">
            <a:extLst>
              <a:ext uri="{28A0092B-C50C-407E-A947-70E740481C1C}">
                <a14:useLocalDpi xmlns:a14="http://schemas.microsoft.com/office/drawing/2010/main" val="0"/>
              </a:ext>
            </a:extLst>
          </a:blip>
          <a:srcRect t="15464" b="5008"/>
          <a:stretch>
            <a:fillRect/>
          </a:stretch>
        </p:blipFill>
        <p:spPr bwMode="auto">
          <a:xfrm>
            <a:off x="8666882" y="2392401"/>
            <a:ext cx="1454519" cy="13726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19" name="TextBox 18">
            <a:extLst>
              <a:ext uri="{FF2B5EF4-FFF2-40B4-BE49-F238E27FC236}">
                <a16:creationId xmlns:a16="http://schemas.microsoft.com/office/drawing/2014/main" id="{267525ED-5922-95C7-9927-A97AF505FC52}"/>
              </a:ext>
            </a:extLst>
          </p:cNvPr>
          <p:cNvSpPr txBox="1"/>
          <p:nvPr/>
        </p:nvSpPr>
        <p:spPr>
          <a:xfrm>
            <a:off x="6801935" y="6198255"/>
            <a:ext cx="5149273" cy="738664"/>
          </a:xfrm>
          <a:prstGeom prst="rect">
            <a:avLst/>
          </a:prstGeom>
          <a:noFill/>
        </p:spPr>
        <p:txBody>
          <a:bodyPr wrap="square" rtlCol="0">
            <a:spAutoFit/>
          </a:bodyPr>
          <a:lstStyle/>
          <a:p>
            <a:r>
              <a:rPr lang="en-GB" sz="1400" i="1" dirty="0">
                <a:solidFill>
                  <a:schemeClr val="bg1"/>
                </a:solidFill>
                <a:latin typeface="Abadi ExtraLight" panose="020F0502020204030204" pitchFamily="34" charset="0"/>
              </a:rPr>
              <a:t>Through these experiences, the children brought their learning to life, developing their understanding of castles, Scottish culture and heritage. </a:t>
            </a:r>
          </a:p>
        </p:txBody>
      </p:sp>
    </p:spTree>
    <p:extLst>
      <p:ext uri="{BB962C8B-B14F-4D97-AF65-F5344CB8AC3E}">
        <p14:creationId xmlns:p14="http://schemas.microsoft.com/office/powerpoint/2010/main" val="1328099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6A01-1D8C-E82D-69CE-C1BEA5E0330D}"/>
              </a:ext>
            </a:extLst>
          </p:cNvPr>
          <p:cNvSpPr>
            <a:spLocks noGrp="1"/>
          </p:cNvSpPr>
          <p:nvPr>
            <p:ph type="title"/>
          </p:nvPr>
        </p:nvSpPr>
        <p:spPr/>
        <p:txBody>
          <a:bodyPr/>
          <a:lstStyle/>
          <a:p>
            <a:r>
              <a:rPr lang="en-US" dirty="0">
                <a:solidFill>
                  <a:schemeClr val="accent3"/>
                </a:solidFill>
                <a:latin typeface="Baskerville Old Face" panose="02020602080505020303" pitchFamily="18" charset="77"/>
                <a:ea typeface="Baskerville" panose="02020502070401020303" pitchFamily="18" charset="0"/>
              </a:rPr>
              <a:t>Successes &amp; Achievements </a:t>
            </a:r>
            <a:endParaRPr lang="en-US" dirty="0"/>
          </a:p>
        </p:txBody>
      </p:sp>
      <p:sp>
        <p:nvSpPr>
          <p:cNvPr id="4" name="Slide Number Placeholder 3">
            <a:extLst>
              <a:ext uri="{FF2B5EF4-FFF2-40B4-BE49-F238E27FC236}">
                <a16:creationId xmlns:a16="http://schemas.microsoft.com/office/drawing/2014/main" id="{A6E8D6E8-969C-81F9-8B97-1B42ED901A78}"/>
              </a:ext>
            </a:extLst>
          </p:cNvPr>
          <p:cNvSpPr>
            <a:spLocks noGrp="1"/>
          </p:cNvSpPr>
          <p:nvPr>
            <p:ph type="sldNum" sz="quarter" idx="11"/>
          </p:nvPr>
        </p:nvSpPr>
        <p:spPr/>
        <p:txBody>
          <a:bodyPr/>
          <a:lstStyle/>
          <a:p>
            <a:fld id="{294A09A9-5501-47C1-A89A-A340965A2BE2}" type="slidenum">
              <a:rPr lang="en-US" smtClean="0"/>
              <a:pPr/>
              <a:t>9</a:t>
            </a:fld>
            <a:endParaRPr lang="en-US" dirty="0"/>
          </a:p>
        </p:txBody>
      </p:sp>
      <p:graphicFrame>
        <p:nvGraphicFramePr>
          <p:cNvPr id="12" name="Table 13">
            <a:extLst>
              <a:ext uri="{FF2B5EF4-FFF2-40B4-BE49-F238E27FC236}">
                <a16:creationId xmlns:a16="http://schemas.microsoft.com/office/drawing/2014/main" id="{2F4A9C91-6440-4E25-B020-1DAA33B9D359}"/>
              </a:ext>
            </a:extLst>
          </p:cNvPr>
          <p:cNvGraphicFramePr>
            <a:graphicFrameLocks noGrp="1"/>
          </p:cNvGraphicFramePr>
          <p:nvPr>
            <p:ph sz="quarter" idx="12"/>
            <p:extLst>
              <p:ext uri="{D42A27DB-BD31-4B8C-83A1-F6EECF244321}">
                <p14:modId xmlns:p14="http://schemas.microsoft.com/office/powerpoint/2010/main" val="2923467569"/>
              </p:ext>
            </p:extLst>
          </p:nvPr>
        </p:nvGraphicFramePr>
        <p:xfrm>
          <a:off x="0" y="2283753"/>
          <a:ext cx="12192000" cy="4574247"/>
        </p:xfrm>
        <a:graphic>
          <a:graphicData uri="http://schemas.openxmlformats.org/drawingml/2006/table">
            <a:tbl>
              <a:tblPr firstRow="1" bandRow="1">
                <a:tableStyleId>{5C22544A-7EE6-4342-B048-85BDC9FD1C3A}</a:tableStyleId>
              </a:tblPr>
              <a:tblGrid>
                <a:gridCol w="6638428">
                  <a:extLst>
                    <a:ext uri="{9D8B030D-6E8A-4147-A177-3AD203B41FA5}">
                      <a16:colId xmlns:a16="http://schemas.microsoft.com/office/drawing/2014/main" val="4132144476"/>
                    </a:ext>
                  </a:extLst>
                </a:gridCol>
                <a:gridCol w="5553572">
                  <a:extLst>
                    <a:ext uri="{9D8B030D-6E8A-4147-A177-3AD203B41FA5}">
                      <a16:colId xmlns:a16="http://schemas.microsoft.com/office/drawing/2014/main" val="661790849"/>
                    </a:ext>
                  </a:extLst>
                </a:gridCol>
              </a:tblGrid>
              <a:tr h="4574247">
                <a:tc>
                  <a:txBody>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lang="en-GB" sz="1400" b="1" kern="1200" dirty="0">
                        <a:solidFill>
                          <a:schemeClr val="lt1"/>
                        </a:solidFill>
                        <a:effectLst/>
                        <a:latin typeface="+mn-lt"/>
                        <a:ea typeface="+mn-ea"/>
                        <a:cs typeface="+mn-cs"/>
                      </a:endParaRP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GB" sz="1400" dirty="0"/>
                        <a:t>This year, children have enjoyed music sessions delivered by Janet from NYCOS Music. Through interactive songs, games and musical exploration, they have developed their understanding of key musical concepts such as rhythm, tempo and beat.  </a:t>
                      </a:r>
                    </a:p>
                    <a:p>
                      <a:pPr marL="0" marR="0" lvl="0" indent="0" algn="l" defTabSz="914400" rtl="0" eaLnBrk="1" fontAlgn="auto" latinLnBrk="0" hangingPunct="0">
                        <a:lnSpc>
                          <a:spcPct val="100000"/>
                        </a:lnSpc>
                        <a:spcBef>
                          <a:spcPts val="0"/>
                        </a:spcBef>
                        <a:spcAft>
                          <a:spcPts val="0"/>
                        </a:spcAft>
                        <a:buClrTx/>
                        <a:buSzTx/>
                        <a:buFont typeface="Arial" panose="020B0604020202020204" pitchFamily="34" charset="0"/>
                        <a:buNone/>
                        <a:tabLst/>
                        <a:defRPr/>
                      </a:pPr>
                      <a:endParaRPr lang="en-GB" sz="1400" dirty="0"/>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GB" sz="1400" dirty="0"/>
                        <a:t>Using familiar nursery rhymes and songs, children explored how music can be fast or slow and learned to recognise and respond to changes in tempo. They clapped, tapped, marched and moved to the beat, helping them develop a sense of rhythm and steady timing.</a:t>
                      </a:r>
                    </a:p>
                  </a:txBody>
                  <a:tcPr>
                    <a:solidFill>
                      <a:schemeClr val="accent1"/>
                    </a:solidFill>
                  </a:tcPr>
                </a:tc>
                <a:tc>
                  <a:txBody>
                    <a:bodyPr/>
                    <a:lstStyle/>
                    <a:p>
                      <a:endParaRPr lang="en-GB" sz="1200" dirty="0"/>
                    </a:p>
                  </a:txBody>
                  <a:tcPr>
                    <a:solidFill>
                      <a:schemeClr val="accent1"/>
                    </a:solidFill>
                  </a:tcPr>
                </a:tc>
                <a:extLst>
                  <a:ext uri="{0D108BD9-81ED-4DB2-BD59-A6C34878D82A}">
                    <a16:rowId xmlns:a16="http://schemas.microsoft.com/office/drawing/2014/main" val="2175194295"/>
                  </a:ext>
                </a:extLst>
              </a:tr>
            </a:tbl>
          </a:graphicData>
        </a:graphic>
      </p:graphicFrame>
      <p:pic>
        <p:nvPicPr>
          <p:cNvPr id="3" name="Picture 2" descr="A group of children sitting on the floor&#10;&#10;AI-generated content may be incorrect.">
            <a:extLst>
              <a:ext uri="{FF2B5EF4-FFF2-40B4-BE49-F238E27FC236}">
                <a16:creationId xmlns:a16="http://schemas.microsoft.com/office/drawing/2014/main" id="{250ACF16-4039-43E6-B764-C194CA17082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7091" y="2555386"/>
            <a:ext cx="1514475" cy="20154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person and two boys playing with toys&#10;&#10;AI-generated content may be incorrect.">
            <a:extLst>
              <a:ext uri="{FF2B5EF4-FFF2-40B4-BE49-F238E27FC236}">
                <a16:creationId xmlns:a16="http://schemas.microsoft.com/office/drawing/2014/main" id="{3048C500-F3E1-6D20-4EE1-7BEE9F89F68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86935" y="4214495"/>
            <a:ext cx="1881505" cy="25069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person and a child sitting on the floor&#10;&#10;AI-generated content may be incorrect.">
            <a:extLst>
              <a:ext uri="{FF2B5EF4-FFF2-40B4-BE49-F238E27FC236}">
                <a16:creationId xmlns:a16="http://schemas.microsoft.com/office/drawing/2014/main" id="{4867A0BE-0EFF-D939-865D-B9ED3F85237B}"/>
              </a:ext>
            </a:extLst>
          </p:cNvPr>
          <p:cNvPicPr>
            <a:picLocks noChangeAspect="1"/>
          </p:cNvPicPr>
          <p:nvPr/>
        </p:nvPicPr>
        <p:blipFill>
          <a:blip r:embed="rId4" cstate="print">
            <a:extLst>
              <a:ext uri="{28A0092B-C50C-407E-A947-70E740481C1C}">
                <a14:useLocalDpi xmlns:a14="http://schemas.microsoft.com/office/drawing/2010/main" val="0"/>
              </a:ext>
            </a:extLst>
          </a:blip>
          <a:srcRect t="-652" b="39746"/>
          <a:stretch>
            <a:fillRect/>
          </a:stretch>
        </p:blipFill>
        <p:spPr bwMode="auto">
          <a:xfrm>
            <a:off x="1028948" y="4613870"/>
            <a:ext cx="2303780" cy="17082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15B35F75-E66F-116A-5153-91BA9F0D656D}"/>
              </a:ext>
            </a:extLst>
          </p:cNvPr>
          <p:cNvSpPr txBox="1"/>
          <p:nvPr/>
        </p:nvSpPr>
        <p:spPr>
          <a:xfrm>
            <a:off x="6705084" y="5141226"/>
            <a:ext cx="5246124" cy="1169551"/>
          </a:xfrm>
          <a:prstGeom prst="rect">
            <a:avLst/>
          </a:prstGeom>
          <a:noFill/>
        </p:spPr>
        <p:txBody>
          <a:bodyPr wrap="square" rtlCol="0">
            <a:spAutoFit/>
          </a:bodyPr>
          <a:lstStyle/>
          <a:p>
            <a:pPr marL="285750" indent="-285750">
              <a:buFont typeface="Arial" panose="020B0604020202020204" pitchFamily="34" charset="0"/>
              <a:buChar char="•"/>
            </a:pPr>
            <a:r>
              <a:rPr lang="en-GB" sz="1400" b="1" dirty="0">
                <a:solidFill>
                  <a:schemeClr val="bg1"/>
                </a:solidFill>
              </a:rPr>
              <a:t>These musical experiences have provided an engaging and enjoyable context for learning. Children have developed creativity, communication and social skills while building confidence and a growing appreciation of music that supports learning across different areas of development.</a:t>
            </a:r>
          </a:p>
        </p:txBody>
      </p:sp>
      <p:sp>
        <p:nvSpPr>
          <p:cNvPr id="13" name="TextBox 12">
            <a:extLst>
              <a:ext uri="{FF2B5EF4-FFF2-40B4-BE49-F238E27FC236}">
                <a16:creationId xmlns:a16="http://schemas.microsoft.com/office/drawing/2014/main" id="{C6DFF056-94F5-DA54-12DA-85C128CFFC68}"/>
              </a:ext>
            </a:extLst>
          </p:cNvPr>
          <p:cNvSpPr txBox="1"/>
          <p:nvPr/>
        </p:nvSpPr>
        <p:spPr>
          <a:xfrm>
            <a:off x="8897522" y="2624902"/>
            <a:ext cx="3053686" cy="2031325"/>
          </a:xfrm>
          <a:prstGeom prst="rect">
            <a:avLst/>
          </a:prstGeom>
          <a:noFill/>
        </p:spPr>
        <p:txBody>
          <a:bodyPr wrap="square" rtlCol="0">
            <a:spAutoFit/>
          </a:bodyPr>
          <a:lstStyle/>
          <a:p>
            <a:pPr marL="285750" indent="-285750">
              <a:buFont typeface="Arial" panose="020B0604020202020204" pitchFamily="34" charset="0"/>
              <a:buChar char="•"/>
            </a:pPr>
            <a:r>
              <a:rPr lang="en-GB" sz="1400" b="1" dirty="0">
                <a:solidFill>
                  <a:schemeClr val="bg1"/>
                </a:solidFill>
              </a:rPr>
              <a:t>Children explored a range of musical instruments, particularly percussion, experimenting with sound, rhythm and pattern. They are growing in confidence using instruments appropriately and learning to play together as part of a group, developing coordination and listening skills.</a:t>
            </a:r>
          </a:p>
        </p:txBody>
      </p:sp>
    </p:spTree>
    <p:extLst>
      <p:ext uri="{BB962C8B-B14F-4D97-AF65-F5344CB8AC3E}">
        <p14:creationId xmlns:p14="http://schemas.microsoft.com/office/powerpoint/2010/main" val="2756212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A47ED29-D9DA-9DC6-8B43-80EC2A2E5B50}"/>
              </a:ext>
            </a:extLst>
          </p:cNvPr>
          <p:cNvSpPr>
            <a:spLocks noGrp="1"/>
          </p:cNvSpPr>
          <p:nvPr>
            <p:ph type="body" sz="quarter" idx="10"/>
          </p:nvPr>
        </p:nvSpPr>
        <p:spPr/>
        <p:txBody>
          <a:bodyPr/>
          <a:lstStyle/>
          <a:p>
            <a:r>
              <a:rPr lang="en-US" dirty="0"/>
              <a:t>“</a:t>
            </a:r>
          </a:p>
        </p:txBody>
      </p:sp>
      <p:sp>
        <p:nvSpPr>
          <p:cNvPr id="11" name="Text Placeholder 10">
            <a:extLst>
              <a:ext uri="{FF2B5EF4-FFF2-40B4-BE49-F238E27FC236}">
                <a16:creationId xmlns:a16="http://schemas.microsoft.com/office/drawing/2014/main" id="{CB634FAD-36DD-9FB0-7030-266A29178C42}"/>
              </a:ext>
            </a:extLst>
          </p:cNvPr>
          <p:cNvSpPr>
            <a:spLocks noGrp="1"/>
          </p:cNvSpPr>
          <p:nvPr>
            <p:ph type="body" sz="quarter" idx="11"/>
          </p:nvPr>
        </p:nvSpPr>
        <p:spPr/>
        <p:txBody>
          <a:bodyPr/>
          <a:lstStyle/>
          <a:p>
            <a:r>
              <a:rPr lang="en-US" dirty="0"/>
              <a:t>”</a:t>
            </a:r>
          </a:p>
        </p:txBody>
      </p:sp>
      <p:graphicFrame>
        <p:nvGraphicFramePr>
          <p:cNvPr id="6" name="Table 6">
            <a:extLst>
              <a:ext uri="{FF2B5EF4-FFF2-40B4-BE49-F238E27FC236}">
                <a16:creationId xmlns:a16="http://schemas.microsoft.com/office/drawing/2014/main" id="{93BEBB60-E2AB-4E6D-98F8-2408EEC889BE}"/>
              </a:ext>
            </a:extLst>
          </p:cNvPr>
          <p:cNvGraphicFramePr>
            <a:graphicFrameLocks noGrp="1"/>
          </p:cNvGraphicFramePr>
          <p:nvPr>
            <p:extLst>
              <p:ext uri="{D42A27DB-BD31-4B8C-83A1-F6EECF244321}">
                <p14:modId xmlns:p14="http://schemas.microsoft.com/office/powerpoint/2010/main" val="3892365523"/>
              </p:ext>
            </p:extLst>
          </p:nvPr>
        </p:nvGraphicFramePr>
        <p:xfrm>
          <a:off x="2073349" y="2104092"/>
          <a:ext cx="7931887" cy="2563601"/>
        </p:xfrm>
        <a:graphic>
          <a:graphicData uri="http://schemas.openxmlformats.org/drawingml/2006/table">
            <a:tbl>
              <a:tblPr firstRow="1" bandRow="1">
                <a:tableStyleId>{5C22544A-7EE6-4342-B048-85BDC9FD1C3A}</a:tableStyleId>
              </a:tblPr>
              <a:tblGrid>
                <a:gridCol w="7931887">
                  <a:extLst>
                    <a:ext uri="{9D8B030D-6E8A-4147-A177-3AD203B41FA5}">
                      <a16:colId xmlns:a16="http://schemas.microsoft.com/office/drawing/2014/main" val="2328258562"/>
                    </a:ext>
                  </a:extLst>
                </a:gridCol>
              </a:tblGrid>
              <a:tr h="2563601">
                <a:tc>
                  <a:txBody>
                    <a:bodyPr/>
                    <a:lstStyle/>
                    <a:p>
                      <a:pPr algn="ctr">
                        <a:lnSpc>
                          <a:spcPct val="115000"/>
                        </a:lnSpc>
                        <a:spcAft>
                          <a:spcPts val="10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GB" sz="2800" dirty="0">
                          <a:effectLst/>
                          <a:latin typeface="+mj-lt"/>
                          <a:ea typeface="Calibri" panose="020F0502020204030204" pitchFamily="34" charset="0"/>
                          <a:cs typeface="Times New Roman" panose="02020603050405020304" pitchFamily="18" charset="0"/>
                        </a:rPr>
                        <a:t>HOW SUCCESSFUL HAVE WE BEEN IN IMPROVING OUR CENTRE?</a:t>
                      </a:r>
                    </a:p>
                  </a:txBody>
                  <a:tcPr marL="114300" marR="114300" marT="0" marB="0"/>
                </a:tc>
                <a:extLst>
                  <a:ext uri="{0D108BD9-81ED-4DB2-BD59-A6C34878D82A}">
                    <a16:rowId xmlns:a16="http://schemas.microsoft.com/office/drawing/2014/main" val="1802839996"/>
                  </a:ext>
                </a:extLst>
              </a:tr>
            </a:tbl>
          </a:graphicData>
        </a:graphic>
      </p:graphicFrame>
    </p:spTree>
    <p:extLst>
      <p:ext uri="{BB962C8B-B14F-4D97-AF65-F5344CB8AC3E}">
        <p14:creationId xmlns:p14="http://schemas.microsoft.com/office/powerpoint/2010/main" val="671216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B9E88-E7D1-08C6-0530-E0C6178563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BCF376-5808-850C-B542-0150A8E4FA34}"/>
              </a:ext>
            </a:extLst>
          </p:cNvPr>
          <p:cNvSpPr>
            <a:spLocks noGrp="1"/>
          </p:cNvSpPr>
          <p:nvPr>
            <p:ph type="title"/>
          </p:nvPr>
        </p:nvSpPr>
        <p:spPr>
          <a:xfrm>
            <a:off x="1137684" y="484632"/>
            <a:ext cx="10216116" cy="1120884"/>
          </a:xfrm>
        </p:spPr>
        <p:txBody>
          <a:bodyPr>
            <a:noAutofit/>
          </a:bodyPr>
          <a:lstStyle/>
          <a:p>
            <a:pPr algn="l"/>
            <a:br>
              <a:rPr lang="en-US" sz="1800" dirty="0">
                <a:latin typeface="+mj-lt"/>
              </a:rPr>
            </a:br>
            <a:r>
              <a:rPr lang="en-US" sz="1600" dirty="0">
                <a:latin typeface="+mj-lt"/>
              </a:rPr>
              <a:t> </a:t>
            </a:r>
          </a:p>
        </p:txBody>
      </p:sp>
      <p:sp>
        <p:nvSpPr>
          <p:cNvPr id="5" name="Slide Number Placeholder 4">
            <a:extLst>
              <a:ext uri="{FF2B5EF4-FFF2-40B4-BE49-F238E27FC236}">
                <a16:creationId xmlns:a16="http://schemas.microsoft.com/office/drawing/2014/main" id="{76BF9637-0604-34D2-8555-07604A2FF287}"/>
              </a:ext>
            </a:extLst>
          </p:cNvPr>
          <p:cNvSpPr>
            <a:spLocks noGrp="1"/>
          </p:cNvSpPr>
          <p:nvPr>
            <p:ph type="sldNum" sz="quarter" idx="11"/>
          </p:nvPr>
        </p:nvSpPr>
        <p:spPr>
          <a:xfrm>
            <a:off x="9067797" y="6356350"/>
            <a:ext cx="2743200" cy="365125"/>
          </a:xfrm>
        </p:spPr>
        <p:txBody>
          <a:bodyPr/>
          <a:lstStyle/>
          <a:p>
            <a:fld id="{294A09A9-5501-47C1-A89A-A340965A2BE2}" type="slidenum">
              <a:rPr lang="en-US" smtClean="0"/>
              <a:t>11</a:t>
            </a:fld>
            <a:endParaRPr lang="en-US" dirty="0"/>
          </a:p>
        </p:txBody>
      </p:sp>
      <p:graphicFrame>
        <p:nvGraphicFramePr>
          <p:cNvPr id="12" name="Table 12">
            <a:extLst>
              <a:ext uri="{FF2B5EF4-FFF2-40B4-BE49-F238E27FC236}">
                <a16:creationId xmlns:a16="http://schemas.microsoft.com/office/drawing/2014/main" id="{EA03370B-CCCA-2F03-6150-A5C3DB840280}"/>
              </a:ext>
            </a:extLst>
          </p:cNvPr>
          <p:cNvGraphicFramePr>
            <a:graphicFrameLocks noGrp="1"/>
          </p:cNvGraphicFramePr>
          <p:nvPr>
            <p:ph idx="1"/>
          </p:nvPr>
        </p:nvGraphicFramePr>
        <p:xfrm>
          <a:off x="275422" y="2876369"/>
          <a:ext cx="11535575" cy="3901440"/>
        </p:xfrm>
        <a:graphic>
          <a:graphicData uri="http://schemas.openxmlformats.org/drawingml/2006/table">
            <a:tbl>
              <a:tblPr firstRow="1" bandRow="1">
                <a:tableStyleId>{5C22544A-7EE6-4342-B048-85BDC9FD1C3A}</a:tableStyleId>
              </a:tblPr>
              <a:tblGrid>
                <a:gridCol w="3973193">
                  <a:extLst>
                    <a:ext uri="{9D8B030D-6E8A-4147-A177-3AD203B41FA5}">
                      <a16:colId xmlns:a16="http://schemas.microsoft.com/office/drawing/2014/main" val="926775311"/>
                    </a:ext>
                  </a:extLst>
                </a:gridCol>
                <a:gridCol w="3761904">
                  <a:extLst>
                    <a:ext uri="{9D8B030D-6E8A-4147-A177-3AD203B41FA5}">
                      <a16:colId xmlns:a16="http://schemas.microsoft.com/office/drawing/2014/main" val="3428377409"/>
                    </a:ext>
                  </a:extLst>
                </a:gridCol>
                <a:gridCol w="3800478">
                  <a:extLst>
                    <a:ext uri="{9D8B030D-6E8A-4147-A177-3AD203B41FA5}">
                      <a16:colId xmlns:a16="http://schemas.microsoft.com/office/drawing/2014/main" val="1183726705"/>
                    </a:ext>
                  </a:extLst>
                </a:gridCol>
              </a:tblGrid>
              <a:tr h="3845106">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Professional learning has increased staff confidence and skills in engaging parents and carers in their child's learning. As a result, most families are actively involved in supporting learning at home and in the setting, strengthening partnerships and contributing to positive outcomes for children.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p>
                    <a:p>
                      <a:pPr marL="285750" lvl="0" indent="-285750">
                        <a:buFont typeface="Arial" panose="020B0604020202020204" pitchFamily="34" charset="0"/>
                        <a:buChar char="•"/>
                      </a:pPr>
                      <a:r>
                        <a:rPr lang="en-GB" sz="1400" b="1" kern="1200" dirty="0">
                          <a:solidFill>
                            <a:schemeClr val="lt1"/>
                          </a:solidFill>
                          <a:effectLst/>
                          <a:latin typeface="+mn-lt"/>
                          <a:ea typeface="+mn-ea"/>
                          <a:cs typeface="+mn-cs"/>
                        </a:rPr>
                        <a:t>Strong partnerships with parents and carers have been established, allowing effective information sharing about children's development, wellbeing, and home experiences. This has supported consistent approaches between home and the setting, contributing to improved wellbeing, engagement, and progress in learning.</a:t>
                      </a:r>
                    </a:p>
                    <a:p>
                      <a:r>
                        <a:rPr lang="en-GB" sz="1800" b="1" kern="1200" dirty="0">
                          <a:solidFill>
                            <a:schemeClr val="lt1"/>
                          </a:solidFill>
                          <a:effectLst/>
                          <a:latin typeface="+mn-lt"/>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p>
                  </a:txBody>
                  <a:tcPr marL="114300" marR="114300" marT="0" marB="0">
                    <a:solidFill>
                      <a:schemeClr val="accent1"/>
                    </a:solidFill>
                  </a:tcPr>
                </a:tc>
                <a:tc>
                  <a:txBody>
                    <a:bodyPr/>
                    <a:lstStyle/>
                    <a:p>
                      <a:pPr marL="285750"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GB" sz="1400" dirty="0"/>
                        <a:t>Evaluation data shows that our co-designed family engagement opportunities, including Stay and Play sessions, cultural cooking, outdoor learning and Book Bug, have had a significant positive impact. Partnership working has strengthened by 85%, with 23 parents and carers regularly participating in learning experiences, extracurricular activities and outings. As a result, families feel more connected to the setting, have a greater understanding of their child's learning and are more confident in supporting learning at home. </a:t>
                      </a:r>
                      <a:endParaRPr lang="en-GB" sz="1400" b="1" kern="1200" dirty="0">
                        <a:solidFill>
                          <a:schemeClr val="lt1"/>
                        </a:solidFill>
                        <a:effectLst/>
                        <a:latin typeface="+mn-lt"/>
                        <a:ea typeface="+mn-ea"/>
                        <a:cs typeface="+mn-cs"/>
                      </a:endParaRPr>
                    </a:p>
                  </a:txBody>
                  <a:tcPr marL="114300" marR="114300" marT="0" marB="0">
                    <a:solidFill>
                      <a:schemeClr val="accent1"/>
                    </a:solidFill>
                  </a:tcPr>
                </a:tc>
                <a:tc>
                  <a:txBody>
                    <a:bodyPr/>
                    <a:lstStyle/>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Contributions by parents and carers to children's online learning journals have increased by 79.45%, demonstrating significantly improved engagement with their child's learning. This has strengthened partnerships between home and nursery, enhanced the sharing of learning, and enabled more responsive and personalised learning experiences that reflect children's interests, experiences and next steps.</a:t>
                      </a:r>
                    </a:p>
                    <a:p>
                      <a:pPr marL="0" indent="0">
                        <a:buFont typeface="Arial" panose="020B0604020202020204" pitchFamily="34" charset="0"/>
                        <a:buNone/>
                      </a:pPr>
                      <a:endParaRPr lang="en-GB" sz="1400" dirty="0"/>
                    </a:p>
                    <a:p>
                      <a:pPr marL="285750" indent="-285750">
                        <a:buFont typeface="Arial" panose="020B0604020202020204" pitchFamily="34" charset="0"/>
                        <a:buChar char="•"/>
                      </a:pPr>
                      <a:r>
                        <a:rPr lang="en-GB" sz="1400" b="1" kern="1200" dirty="0">
                          <a:solidFill>
                            <a:schemeClr val="lt1"/>
                          </a:solidFill>
                          <a:effectLst/>
                          <a:latin typeface="+mn-lt"/>
                          <a:ea typeface="+mn-ea"/>
                          <a:cs typeface="+mn-cs"/>
                        </a:rPr>
                        <a:t>Family feedback, participation and increased engagement across a wider range of opportunities demonstrate strong collaborative relationships and a shared commitment to supporting all children's wellbeing, progress and achievement</a:t>
                      </a:r>
                    </a:p>
                  </a:txBody>
                  <a:tcPr marL="114300" marR="114300" marT="0" marB="0">
                    <a:solidFill>
                      <a:schemeClr val="accent1"/>
                    </a:solidFill>
                  </a:tcPr>
                </a:tc>
                <a:extLst>
                  <a:ext uri="{0D108BD9-81ED-4DB2-BD59-A6C34878D82A}">
                    <a16:rowId xmlns:a16="http://schemas.microsoft.com/office/drawing/2014/main" val="3281292450"/>
                  </a:ext>
                </a:extLst>
              </a:tr>
            </a:tbl>
          </a:graphicData>
        </a:graphic>
      </p:graphicFrame>
      <p:sp>
        <p:nvSpPr>
          <p:cNvPr id="10" name="Title 1">
            <a:extLst>
              <a:ext uri="{FF2B5EF4-FFF2-40B4-BE49-F238E27FC236}">
                <a16:creationId xmlns:a16="http://schemas.microsoft.com/office/drawing/2014/main" id="{F9CE28C9-239D-C73B-76C6-F0E04E2C60A8}"/>
              </a:ext>
            </a:extLst>
          </p:cNvPr>
          <p:cNvSpPr txBox="1">
            <a:spLocks/>
          </p:cNvSpPr>
          <p:nvPr/>
        </p:nvSpPr>
        <p:spPr>
          <a:xfrm>
            <a:off x="1137684" y="465582"/>
            <a:ext cx="9757057" cy="1120884"/>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4400" kern="1200">
                <a:solidFill>
                  <a:schemeClr val="accent3"/>
                </a:solidFill>
                <a:latin typeface="Baskerville" panose="02020502070401020303" pitchFamily="18" charset="0"/>
                <a:ea typeface="Baskerville" panose="02020502070401020303" pitchFamily="18" charset="0"/>
                <a:cs typeface="+mj-cs"/>
              </a:defRPr>
            </a:lvl1pPr>
          </a:lstStyle>
          <a:p>
            <a:pPr algn="l"/>
            <a:r>
              <a:rPr lang="en-US" sz="2500" dirty="0"/>
              <a:t>Improvement Priority 1:  </a:t>
            </a:r>
            <a:r>
              <a:rPr lang="en-US" sz="1800" dirty="0"/>
              <a:t>To enhance our partnerships with parents/carers enabling them to feel   more confident to engage and be involved in their children’s learning.</a:t>
            </a:r>
            <a:r>
              <a:rPr lang="en-US" sz="2500" dirty="0"/>
              <a:t>  </a:t>
            </a:r>
          </a:p>
          <a:p>
            <a:pPr algn="l"/>
            <a:endParaRPr lang="en-US" sz="2000" dirty="0"/>
          </a:p>
        </p:txBody>
      </p:sp>
    </p:spTree>
    <p:extLst>
      <p:ext uri="{BB962C8B-B14F-4D97-AF65-F5344CB8AC3E}">
        <p14:creationId xmlns:p14="http://schemas.microsoft.com/office/powerpoint/2010/main" val="1891188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DC4AE-C2C4-A814-CC59-BD002AEF46FC}"/>
              </a:ext>
            </a:extLst>
          </p:cNvPr>
          <p:cNvSpPr>
            <a:spLocks noGrp="1"/>
          </p:cNvSpPr>
          <p:nvPr>
            <p:ph type="title"/>
          </p:nvPr>
        </p:nvSpPr>
        <p:spPr>
          <a:xfrm>
            <a:off x="1137684" y="484632"/>
            <a:ext cx="9994604" cy="1120884"/>
          </a:xfrm>
        </p:spPr>
        <p:txBody>
          <a:bodyPr>
            <a:normAutofit/>
          </a:bodyPr>
          <a:lstStyle/>
          <a:p>
            <a:pPr algn="l"/>
            <a:r>
              <a:rPr lang="en-US" sz="2400" dirty="0"/>
              <a:t>Improvement Priority 2</a:t>
            </a:r>
            <a:r>
              <a:rPr lang="en-US" sz="2700" dirty="0"/>
              <a:t>: </a:t>
            </a:r>
            <a:r>
              <a:rPr lang="en-US" sz="1800" dirty="0"/>
              <a:t>To introduce the Mosaic Approach into the setting to better understand children’s perspectives and increase learner participation. </a:t>
            </a:r>
            <a:br>
              <a:rPr lang="en-US" sz="1800" dirty="0"/>
            </a:br>
            <a:endParaRPr lang="en-US" sz="1800" dirty="0"/>
          </a:p>
        </p:txBody>
      </p:sp>
      <p:sp>
        <p:nvSpPr>
          <p:cNvPr id="5" name="Slide Number Placeholder 4">
            <a:extLst>
              <a:ext uri="{FF2B5EF4-FFF2-40B4-BE49-F238E27FC236}">
                <a16:creationId xmlns:a16="http://schemas.microsoft.com/office/drawing/2014/main" id="{C67CEE5A-421C-AB04-0186-6EC788070186}"/>
              </a:ext>
            </a:extLst>
          </p:cNvPr>
          <p:cNvSpPr>
            <a:spLocks noGrp="1"/>
          </p:cNvSpPr>
          <p:nvPr>
            <p:ph type="sldNum" sz="quarter" idx="11"/>
          </p:nvPr>
        </p:nvSpPr>
        <p:spPr>
          <a:xfrm>
            <a:off x="9067797" y="6356350"/>
            <a:ext cx="2743200" cy="365125"/>
          </a:xfrm>
        </p:spPr>
        <p:txBody>
          <a:bodyPr/>
          <a:lstStyle/>
          <a:p>
            <a:fld id="{294A09A9-5501-47C1-A89A-A340965A2BE2}" type="slidenum">
              <a:rPr lang="en-US" smtClean="0"/>
              <a:t>12</a:t>
            </a:fld>
            <a:endParaRPr lang="en-US" dirty="0"/>
          </a:p>
        </p:txBody>
      </p:sp>
      <p:graphicFrame>
        <p:nvGraphicFramePr>
          <p:cNvPr id="12" name="Table 12">
            <a:extLst>
              <a:ext uri="{FF2B5EF4-FFF2-40B4-BE49-F238E27FC236}">
                <a16:creationId xmlns:a16="http://schemas.microsoft.com/office/drawing/2014/main" id="{00BFFB8D-BFAB-4061-95F7-743DE907EB85}"/>
              </a:ext>
            </a:extLst>
          </p:cNvPr>
          <p:cNvGraphicFramePr>
            <a:graphicFrameLocks noGrp="1"/>
          </p:cNvGraphicFramePr>
          <p:nvPr>
            <p:ph idx="1"/>
            <p:extLst>
              <p:ext uri="{D42A27DB-BD31-4B8C-83A1-F6EECF244321}">
                <p14:modId xmlns:p14="http://schemas.microsoft.com/office/powerpoint/2010/main" val="4145723351"/>
              </p:ext>
            </p:extLst>
          </p:nvPr>
        </p:nvGraphicFramePr>
        <p:xfrm>
          <a:off x="0" y="2658420"/>
          <a:ext cx="12192000" cy="4480560"/>
        </p:xfrm>
        <a:graphic>
          <a:graphicData uri="http://schemas.openxmlformats.org/drawingml/2006/table">
            <a:tbl>
              <a:tblPr firstRow="1" bandRow="1">
                <a:tableStyleId>{5C22544A-7EE6-4342-B048-85BDC9FD1C3A}</a:tableStyleId>
              </a:tblPr>
              <a:tblGrid>
                <a:gridCol w="3785976">
                  <a:extLst>
                    <a:ext uri="{9D8B030D-6E8A-4147-A177-3AD203B41FA5}">
                      <a16:colId xmlns:a16="http://schemas.microsoft.com/office/drawing/2014/main" val="926775311"/>
                    </a:ext>
                  </a:extLst>
                </a:gridCol>
                <a:gridCol w="4785320">
                  <a:extLst>
                    <a:ext uri="{9D8B030D-6E8A-4147-A177-3AD203B41FA5}">
                      <a16:colId xmlns:a16="http://schemas.microsoft.com/office/drawing/2014/main" val="3428377409"/>
                    </a:ext>
                  </a:extLst>
                </a:gridCol>
                <a:gridCol w="3620704">
                  <a:extLst>
                    <a:ext uri="{9D8B030D-6E8A-4147-A177-3AD203B41FA5}">
                      <a16:colId xmlns:a16="http://schemas.microsoft.com/office/drawing/2014/main" val="1183726705"/>
                    </a:ext>
                  </a:extLst>
                </a:gridCol>
              </a:tblGrid>
              <a:tr h="4132673">
                <a:tc>
                  <a:txBody>
                    <a:bodyPr/>
                    <a:lstStyle/>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By using The Mosaic Approach, our practitioners have developed a better understanding of the many ways children communicate, including through talking, gestures, play, behaviour, drawing and interactions with others. This helps us respond to each child's individual needs, interests and ideas, ensuring every child feels heard, valued and included.</a:t>
                      </a:r>
                    </a:p>
                    <a:p>
                      <a:endParaRPr lang="en-GB" sz="1400" dirty="0"/>
                    </a:p>
                    <a:p>
                      <a:pPr marL="285750" indent="-285750">
                        <a:buFont typeface="Arial" panose="020B0604020202020204" pitchFamily="34" charset="0"/>
                        <a:buChar char="•"/>
                      </a:pPr>
                      <a:r>
                        <a:rPr lang="en-GB" sz="1400" dirty="0"/>
                        <a:t>Through conversations, thoughtful questions and shared play experiences, practitioners support and extend children's learning in ways that are meaningful and enjoyable. As a result, children are becoming more engaged, curious and confident learners. They are increasingly able to think for themselves, solve problems, make choices and use their skills in different situations.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txBody>
                  <a:tcPr marL="114300" marR="114300" marT="0" marB="0"/>
                </a:tc>
                <a:tc>
                  <a:txBody>
                    <a:bodyPr/>
                    <a:lstStyle/>
                    <a:p>
                      <a:pPr marL="285750" lvl="0" indent="-285750">
                        <a:buFont typeface="Arial" panose="020B0604020202020204" pitchFamily="34" charset="0"/>
                        <a:buChar char="•"/>
                      </a:pPr>
                      <a:endParaRPr lang="en-GB" sz="1200" dirty="0"/>
                    </a:p>
                    <a:p>
                      <a:pPr marL="285750" lvl="0" indent="-285750">
                        <a:buFont typeface="Arial" panose="020B0604020202020204" pitchFamily="34" charset="0"/>
                        <a:buChar char="•"/>
                      </a:pPr>
                      <a:r>
                        <a:rPr lang="en-GB" sz="1400" dirty="0"/>
                        <a:t>Children are demonstrating increasing independence, curiosity and problem-solving skills, confidently applying previous learning and sharing their ideas through conversations and play. By providing meaningful opportunities for all children, regardless of language ability or developmental stage, to express their views and experiences, we are strengthening children’s voice and agency. As a result, children feel listened to, respected and valued, leading to deeper engagement, understanding and ownership of their learning.</a:t>
                      </a:r>
                    </a:p>
                    <a:p>
                      <a:pPr marL="285750" lvl="0" indent="-285750">
                        <a:buFont typeface="Arial" panose="020B0604020202020204" pitchFamily="34" charset="0"/>
                        <a:buChar char="•"/>
                      </a:pPr>
                      <a:endParaRPr lang="en-GB" sz="1400" b="1" kern="1200" dirty="0">
                        <a:solidFill>
                          <a:schemeClr val="lt1"/>
                        </a:solidFill>
                        <a:effectLs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kern="1200" dirty="0">
                          <a:solidFill>
                            <a:schemeClr val="lt1"/>
                          </a:solidFill>
                          <a:effectLst/>
                          <a:latin typeface="+mn-lt"/>
                          <a:ea typeface="+mn-ea"/>
                          <a:cs typeface="+mn-cs"/>
                        </a:rPr>
                        <a:t>Children are now contributing more to shaping child-centred spaces, helping to create an enhanced learning environment that reflects their ideas, interests and needs. By seeing their contributions valued and represented within the setting, almost all children feel more empowered to participate in their learning. As a result, they demonstrate increased curiosity, active exploration, independent thinking and deeper levels of engagement.</a:t>
                      </a:r>
                    </a:p>
                    <a:p>
                      <a:pPr marL="0" lvl="0" indent="0">
                        <a:buFont typeface="Arial" panose="020B0604020202020204" pitchFamily="34" charset="0"/>
                        <a:buNone/>
                      </a:pPr>
                      <a:endParaRPr lang="en-GB" sz="1400" b="1" kern="1200" dirty="0">
                        <a:solidFill>
                          <a:schemeClr val="lt1"/>
                        </a:solidFill>
                        <a:effectLst/>
                      </a:endParaRPr>
                    </a:p>
                  </a:txBody>
                  <a:tcPr marL="114300" marR="114300" marT="0" marB="0"/>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Feedback from children and families, gathered through the Mosaic Approach, Stay and Play sessions and other opportunities to share views, shows that their ideas help shape improvements to the learning environment and experiences. As a result, children feel a stronger sense of belonging and inclusion, take an active part in their learning, and grow in confidence when sharing their thoughts and ideas while developing respect for others.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1" kern="1200" dirty="0">
                        <a:solidFill>
                          <a:schemeClr val="lt1"/>
                        </a:solidFill>
                        <a:effectLs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Feedback from the majority of families shows that children are becoming more confident and are increasingly keen to talk about their learning at home, demonstrating greater engagement and ownership of their learning.</a:t>
                      </a:r>
                    </a:p>
                  </a:txBody>
                  <a:tcPr marL="114300" marR="114300" marT="0" marB="0"/>
                </a:tc>
                <a:extLst>
                  <a:ext uri="{0D108BD9-81ED-4DB2-BD59-A6C34878D82A}">
                    <a16:rowId xmlns:a16="http://schemas.microsoft.com/office/drawing/2014/main" val="3281292450"/>
                  </a:ext>
                </a:extLst>
              </a:tr>
            </a:tbl>
          </a:graphicData>
        </a:graphic>
      </p:graphicFrame>
    </p:spTree>
    <p:extLst>
      <p:ext uri="{BB962C8B-B14F-4D97-AF65-F5344CB8AC3E}">
        <p14:creationId xmlns:p14="http://schemas.microsoft.com/office/powerpoint/2010/main" val="3691634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DC4AE-C2C4-A814-CC59-BD002AEF46FC}"/>
              </a:ext>
            </a:extLst>
          </p:cNvPr>
          <p:cNvSpPr>
            <a:spLocks noGrp="1"/>
          </p:cNvSpPr>
          <p:nvPr>
            <p:ph type="title"/>
          </p:nvPr>
        </p:nvSpPr>
        <p:spPr>
          <a:xfrm>
            <a:off x="1137684" y="484632"/>
            <a:ext cx="9994604" cy="1120884"/>
          </a:xfrm>
        </p:spPr>
        <p:txBody>
          <a:bodyPr>
            <a:normAutofit/>
          </a:bodyPr>
          <a:lstStyle/>
          <a:p>
            <a:pPr algn="l"/>
            <a:r>
              <a:rPr lang="en-US" sz="2700" dirty="0"/>
              <a:t>Improvement Priority 3:</a:t>
            </a:r>
            <a:r>
              <a:rPr lang="en-US" sz="2000" dirty="0"/>
              <a:t>  </a:t>
            </a:r>
            <a:r>
              <a:rPr lang="en-GB" sz="2000" dirty="0">
                <a:latin typeface="+mj-lt"/>
              </a:rPr>
              <a:t>To embed RNRA’s Nurture Principle – </a:t>
            </a:r>
            <a:r>
              <a:rPr lang="en-GB" sz="1800" dirty="0">
                <a:latin typeface="+mj-lt"/>
              </a:rPr>
              <a:t>All behaviour is communication. </a:t>
            </a:r>
            <a:r>
              <a:rPr lang="en-GB" sz="1800" dirty="0">
                <a:effectLst/>
                <a:latin typeface="+mj-lt"/>
                <a:ea typeface="Times New Roman" panose="02020603050405020304" pitchFamily="18" charset="0"/>
              </a:rPr>
              <a:t>	               </a:t>
            </a:r>
            <a:br>
              <a:rPr lang="en-GB" sz="1800" dirty="0">
                <a:effectLst/>
                <a:latin typeface="+mj-lt"/>
                <a:ea typeface="Times New Roman" panose="02020603050405020304" pitchFamily="18" charset="0"/>
              </a:rPr>
            </a:br>
            <a:endParaRPr lang="en-US" sz="1800" dirty="0">
              <a:latin typeface="+mj-lt"/>
            </a:endParaRPr>
          </a:p>
        </p:txBody>
      </p:sp>
      <p:sp>
        <p:nvSpPr>
          <p:cNvPr id="5" name="Slide Number Placeholder 4">
            <a:extLst>
              <a:ext uri="{FF2B5EF4-FFF2-40B4-BE49-F238E27FC236}">
                <a16:creationId xmlns:a16="http://schemas.microsoft.com/office/drawing/2014/main" id="{C67CEE5A-421C-AB04-0186-6EC788070186}"/>
              </a:ext>
            </a:extLst>
          </p:cNvPr>
          <p:cNvSpPr>
            <a:spLocks noGrp="1"/>
          </p:cNvSpPr>
          <p:nvPr>
            <p:ph type="sldNum" sz="quarter" idx="11"/>
          </p:nvPr>
        </p:nvSpPr>
        <p:spPr>
          <a:xfrm>
            <a:off x="9067797" y="6356350"/>
            <a:ext cx="2743200" cy="365125"/>
          </a:xfrm>
        </p:spPr>
        <p:txBody>
          <a:bodyPr/>
          <a:lstStyle/>
          <a:p>
            <a:fld id="{294A09A9-5501-47C1-A89A-A340965A2BE2}" type="slidenum">
              <a:rPr lang="en-US" smtClean="0"/>
              <a:t>13</a:t>
            </a:fld>
            <a:endParaRPr lang="en-US" dirty="0"/>
          </a:p>
        </p:txBody>
      </p:sp>
      <p:graphicFrame>
        <p:nvGraphicFramePr>
          <p:cNvPr id="12" name="Table 12">
            <a:extLst>
              <a:ext uri="{FF2B5EF4-FFF2-40B4-BE49-F238E27FC236}">
                <a16:creationId xmlns:a16="http://schemas.microsoft.com/office/drawing/2014/main" id="{00BFFB8D-BFAB-4061-95F7-743DE907EB85}"/>
              </a:ext>
            </a:extLst>
          </p:cNvPr>
          <p:cNvGraphicFramePr>
            <a:graphicFrameLocks noGrp="1"/>
          </p:cNvGraphicFramePr>
          <p:nvPr>
            <p:ph idx="1"/>
            <p:extLst>
              <p:ext uri="{D42A27DB-BD31-4B8C-83A1-F6EECF244321}">
                <p14:modId xmlns:p14="http://schemas.microsoft.com/office/powerpoint/2010/main" val="1003841536"/>
              </p:ext>
            </p:extLst>
          </p:nvPr>
        </p:nvGraphicFramePr>
        <p:xfrm>
          <a:off x="239232" y="2865120"/>
          <a:ext cx="11791507" cy="3992880"/>
        </p:xfrm>
        <a:graphic>
          <a:graphicData uri="http://schemas.openxmlformats.org/drawingml/2006/table">
            <a:tbl>
              <a:tblPr firstRow="1" bandRow="1">
                <a:tableStyleId>{00A15C55-8517-42AA-B614-E9B94910E393}</a:tableStyleId>
              </a:tblPr>
              <a:tblGrid>
                <a:gridCol w="3930502">
                  <a:extLst>
                    <a:ext uri="{9D8B030D-6E8A-4147-A177-3AD203B41FA5}">
                      <a16:colId xmlns:a16="http://schemas.microsoft.com/office/drawing/2014/main" val="926775311"/>
                    </a:ext>
                  </a:extLst>
                </a:gridCol>
                <a:gridCol w="4035822">
                  <a:extLst>
                    <a:ext uri="{9D8B030D-6E8A-4147-A177-3AD203B41FA5}">
                      <a16:colId xmlns:a16="http://schemas.microsoft.com/office/drawing/2014/main" val="3428377409"/>
                    </a:ext>
                  </a:extLst>
                </a:gridCol>
                <a:gridCol w="3825183">
                  <a:extLst>
                    <a:ext uri="{9D8B030D-6E8A-4147-A177-3AD203B41FA5}">
                      <a16:colId xmlns:a16="http://schemas.microsoft.com/office/drawing/2014/main" val="1183726705"/>
                    </a:ext>
                  </a:extLst>
                </a:gridCol>
              </a:tblGrid>
              <a:tr h="3851596">
                <a:tc>
                  <a:txBody>
                    <a:bodyPr/>
                    <a:lstStyle/>
                    <a:p>
                      <a:pPr marL="171450" indent="-171450">
                        <a:buFont typeface="Arial" panose="020B0604020202020204" pitchFamily="34" charset="0"/>
                        <a:buChar char="•"/>
                      </a:pPr>
                      <a:endParaRPr lang="en-GB" sz="1200" b="1" kern="1200" dirty="0">
                        <a:solidFill>
                          <a:schemeClr val="lt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kern="1200" dirty="0">
                          <a:solidFill>
                            <a:schemeClr val="lt1"/>
                          </a:solidFill>
                          <a:effectLst/>
                          <a:latin typeface="+mn-lt"/>
                          <a:ea typeface="+mn-ea"/>
                          <a:cs typeface="+mn-cs"/>
                        </a:rPr>
                        <a:t>All staff have been trained in R.N.R.A.’s Nurture Principle – ‘” All behaviour is communication” ensuring an appropriate and individualised methodology is embedded within our pedagogical approach.</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kern="1200" dirty="0">
                        <a:solidFill>
                          <a:schemeClr val="bg1"/>
                        </a:solidFill>
                        <a:effectLst/>
                        <a:latin typeface="+mn-lt"/>
                        <a:ea typeface="+mn-ea"/>
                        <a:cs typeface="+mn-cs"/>
                      </a:endParaRPr>
                    </a:p>
                    <a:p>
                      <a:pPr marL="171450" indent="-171450">
                        <a:buFont typeface="Arial" panose="020B0604020202020204" pitchFamily="34" charset="0"/>
                        <a:buChar char="•"/>
                      </a:pPr>
                      <a:r>
                        <a:rPr lang="en-GB" sz="1400" dirty="0"/>
                        <a:t>Leuven observations show high levels of wellbeing and engagement across the setting. Children feel secure, curious and involved in their learning, helping them to explore new experiences, persevere with challenges and make good progress..  </a:t>
                      </a:r>
                    </a:p>
                    <a:p>
                      <a:pPr marL="171450" indent="-171450">
                        <a:buFont typeface="Arial" panose="020B0604020202020204" pitchFamily="34" charset="0"/>
                        <a:buChar char="•"/>
                      </a:pPr>
                      <a:endParaRPr lang="en-GB" sz="1400" dirty="0"/>
                    </a:p>
                    <a:p>
                      <a:pPr marL="171450" indent="-171450">
                        <a:buFont typeface="Arial" panose="020B0604020202020204" pitchFamily="34" charset="0"/>
                        <a:buChar char="•"/>
                      </a:pPr>
                      <a:r>
                        <a:rPr lang="en-GB" sz="1400" dirty="0"/>
                        <a:t>Recent observations found that </a:t>
                      </a:r>
                      <a:r>
                        <a:rPr lang="en-GB" sz="1400" b="1" dirty="0"/>
                        <a:t>91% of children in the 0–3 room</a:t>
                      </a:r>
                      <a:r>
                        <a:rPr lang="en-GB" sz="1400" dirty="0"/>
                        <a:t> and </a:t>
                      </a:r>
                      <a:r>
                        <a:rPr lang="en-GB" sz="1400" b="1" dirty="0"/>
                        <a:t>95% of children in the 3–5 room</a:t>
                      </a:r>
                      <a:r>
                        <a:rPr lang="en-GB" sz="1400" dirty="0"/>
                        <a:t> demonstrated high levels of wellbeing and engagement.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kern="1200" dirty="0">
                        <a:solidFill>
                          <a:schemeClr val="lt1"/>
                        </a:solidFill>
                        <a:effectLst/>
                        <a:latin typeface="+mn-lt"/>
                        <a:ea typeface="+mn-ea"/>
                        <a:cs typeface="+mn-cs"/>
                      </a:endParaRPr>
                    </a:p>
                  </a:txBody>
                  <a:tcPr marL="114300" marR="114300" marT="0" marB="0">
                    <a:solidFill>
                      <a:schemeClr val="accent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kern="1200" dirty="0">
                        <a:solidFill>
                          <a:schemeClr val="lt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Feedback from families and children shows that our inclusive and nurturing approaches, including deregulation strategies and language used within the book “Colour Monster” is helping children to feel safe, valued and supported. Children have developed positive relationships and a strong sense of belonging, while learning experiences reflect their interests, identities and backgrounds. This has supported their wellbeing, confidence and enthusiasm for learning.</a:t>
                      </a:r>
                      <a:endParaRPr lang="en-GB" sz="1400" b="1" kern="1200" dirty="0">
                        <a:solidFill>
                          <a:srgbClr val="FF0000"/>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1" kern="1200" dirty="0">
                        <a:solidFill>
                          <a:schemeClr val="lt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Using Strathclyde’s 3 Domain Model has helped staff to have a  better understanding of each child and their family, strengthening partnerships with parents and carers. This supports more personalised learning and wellbeing experiences and ensures children’s voices are heard and valued.</a:t>
                      </a:r>
                      <a:endParaRPr lang="en-GB" sz="1400" b="1" kern="1200" dirty="0">
                        <a:solidFill>
                          <a:schemeClr val="lt1"/>
                        </a:solidFill>
                        <a:effectLst/>
                        <a:latin typeface="+mn-lt"/>
                        <a:ea typeface="+mn-ea"/>
                        <a:cs typeface="+mn-cs"/>
                      </a:endParaRPr>
                    </a:p>
                  </a:txBody>
                  <a:tcPr marL="114300" marR="114300" marT="0" marB="0">
                    <a:solidFill>
                      <a:schemeClr val="accent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kern="1200" dirty="0">
                        <a:solidFill>
                          <a:schemeClr val="bg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u="none" kern="1200" dirty="0">
                          <a:solidFill>
                            <a:schemeClr val="lt1"/>
                          </a:solidFill>
                          <a:effectLst/>
                          <a:latin typeface="+mn-lt"/>
                          <a:ea typeface="+mn-ea"/>
                          <a:cs typeface="+mn-cs"/>
                        </a:rPr>
                        <a:t>Multi-agency records, support plans and professional feedback demonstrate effective partnership working, resulting in coordinated support that is positively impacting individual children's wellbeing, engagement and progress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u="none" kern="1200" dirty="0">
                        <a:solidFill>
                          <a:srgbClr val="FF0000"/>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The consistent use of nurturing and trauma-informed approaches is having a positive impact on children’s wellbeing and engagement. Almost all children benefit from caring, responsive relationships that help them feel safe, valued and included. As a result, children are increasingly able to regulate their emotions and engage positively in their learning and play.</a:t>
                      </a:r>
                      <a:endParaRPr lang="en-GB" sz="1400" b="1" u="sng" kern="1200" dirty="0">
                        <a:solidFill>
                          <a:schemeClr val="lt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1" u="sng" kern="1200" dirty="0">
                        <a:solidFill>
                          <a:schemeClr val="lt1"/>
                        </a:solidFill>
                        <a:effectLst/>
                        <a:latin typeface="+mn-lt"/>
                        <a:ea typeface="+mn-ea"/>
                        <a:cs typeface="+mn-cs"/>
                      </a:endParaRPr>
                    </a:p>
                  </a:txBody>
                  <a:tcPr marL="114300" marR="114300" marT="0" marB="0">
                    <a:solidFill>
                      <a:schemeClr val="accent1"/>
                    </a:solidFill>
                  </a:tcPr>
                </a:tc>
                <a:extLst>
                  <a:ext uri="{0D108BD9-81ED-4DB2-BD59-A6C34878D82A}">
                    <a16:rowId xmlns:a16="http://schemas.microsoft.com/office/drawing/2014/main" val="3281292450"/>
                  </a:ext>
                </a:extLst>
              </a:tr>
            </a:tbl>
          </a:graphicData>
        </a:graphic>
      </p:graphicFrame>
    </p:spTree>
    <p:extLst>
      <p:ext uri="{BB962C8B-B14F-4D97-AF65-F5344CB8AC3E}">
        <p14:creationId xmlns:p14="http://schemas.microsoft.com/office/powerpoint/2010/main" val="3001560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2884A3-BD82-0FC6-A582-54DD17DBCB4A}"/>
              </a:ext>
            </a:extLst>
          </p:cNvPr>
          <p:cNvSpPr>
            <a:spLocks noGrp="1"/>
          </p:cNvSpPr>
          <p:nvPr>
            <p:ph type="sldNum" sz="quarter" idx="12"/>
          </p:nvPr>
        </p:nvSpPr>
        <p:spPr/>
        <p:txBody>
          <a:bodyPr/>
          <a:lstStyle/>
          <a:p>
            <a:fld id="{294A09A9-5501-47C1-A89A-A340965A2BE2}" type="slidenum">
              <a:rPr lang="en-US" smtClean="0"/>
              <a:t>14</a:t>
            </a:fld>
            <a:endParaRPr lang="en-US" dirty="0"/>
          </a:p>
        </p:txBody>
      </p:sp>
      <p:graphicFrame>
        <p:nvGraphicFramePr>
          <p:cNvPr id="8" name="Table 9">
            <a:extLst>
              <a:ext uri="{FF2B5EF4-FFF2-40B4-BE49-F238E27FC236}">
                <a16:creationId xmlns:a16="http://schemas.microsoft.com/office/drawing/2014/main" id="{D7BF8635-B2A6-4984-BF5B-1B7B3771BACC}"/>
              </a:ext>
            </a:extLst>
          </p:cNvPr>
          <p:cNvGraphicFramePr>
            <a:graphicFrameLocks noGrp="1"/>
          </p:cNvGraphicFramePr>
          <p:nvPr>
            <p:extLst>
              <p:ext uri="{D42A27DB-BD31-4B8C-83A1-F6EECF244321}">
                <p14:modId xmlns:p14="http://schemas.microsoft.com/office/powerpoint/2010/main" val="635498075"/>
              </p:ext>
            </p:extLst>
          </p:nvPr>
        </p:nvGraphicFramePr>
        <p:xfrm>
          <a:off x="345743" y="123825"/>
          <a:ext cx="5449001" cy="6559288"/>
        </p:xfrm>
        <a:graphic>
          <a:graphicData uri="http://schemas.openxmlformats.org/drawingml/2006/table">
            <a:tbl>
              <a:tblPr firstRow="1" bandRow="1">
                <a:tableStyleId>{5C22544A-7EE6-4342-B048-85BDC9FD1C3A}</a:tableStyleId>
              </a:tblPr>
              <a:tblGrid>
                <a:gridCol w="5449001">
                  <a:extLst>
                    <a:ext uri="{9D8B030D-6E8A-4147-A177-3AD203B41FA5}">
                      <a16:colId xmlns:a16="http://schemas.microsoft.com/office/drawing/2014/main" val="2424045587"/>
                    </a:ext>
                  </a:extLst>
                </a:gridCol>
              </a:tblGrid>
              <a:tr h="6559288">
                <a:tc>
                  <a:txBody>
                    <a:bodyPr/>
                    <a:lstStyle/>
                    <a:p>
                      <a:pPr algn="l">
                        <a:lnSpc>
                          <a:spcPct val="115000"/>
                        </a:lnSpc>
                        <a:spcAft>
                          <a:spcPts val="1000"/>
                        </a:spcAft>
                      </a:pPr>
                      <a:r>
                        <a:rPr lang="en-GB" sz="1200" dirty="0">
                          <a:effectLst/>
                        </a:rPr>
                        <a:t> </a:t>
                      </a:r>
                      <a:endParaRPr lang="en-GB" sz="1100" dirty="0">
                        <a:effectLst/>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lang="en-GB" sz="1100" dirty="0">
                          <a:effectLst/>
                        </a:rPr>
                        <a:t> </a:t>
                      </a:r>
                      <a:r>
                        <a:rPr lang="en-GB" sz="1800" b="1" kern="1200" dirty="0">
                          <a:solidFill>
                            <a:schemeClr val="lt1"/>
                          </a:solidFill>
                          <a:effectLst/>
                        </a:rPr>
                        <a:t>Key Strengths:</a:t>
                      </a:r>
                    </a:p>
                    <a:p>
                      <a:pPr marL="285750" lvl="0" indent="-285750">
                        <a:buFont typeface="Arial" panose="020B0604020202020204" pitchFamily="34" charset="0"/>
                        <a:buChar char="•"/>
                      </a:pPr>
                      <a:r>
                        <a:rPr lang="en-GB" sz="1800" b="1" kern="1200" dirty="0">
                          <a:solidFill>
                            <a:schemeClr val="lt1"/>
                          </a:solidFill>
                          <a:effectLst/>
                        </a:rPr>
                        <a:t>Highly motivated, enthusiastic children who enjoy learning and make excellent progress. </a:t>
                      </a:r>
                    </a:p>
                    <a:p>
                      <a:pPr marL="285750" lvl="0" indent="-285750">
                        <a:buFont typeface="Arial" panose="020B0604020202020204" pitchFamily="34" charset="0"/>
                        <a:buChar char="•"/>
                      </a:pPr>
                      <a:endParaRPr lang="en-GB" sz="1800" b="1" kern="1200" dirty="0">
                        <a:solidFill>
                          <a:schemeClr val="lt1"/>
                        </a:solidFill>
                        <a:effectLst/>
                      </a:endParaRPr>
                    </a:p>
                    <a:p>
                      <a:pPr marL="285750" lvl="0" indent="-285750">
                        <a:buFont typeface="Arial" panose="020B0604020202020204" pitchFamily="34" charset="0"/>
                        <a:buChar char="•"/>
                      </a:pPr>
                      <a:r>
                        <a:rPr lang="en-GB" dirty="0"/>
                        <a:t>A dedicated and caring staff team who share the centre’s vision and values and know children well, enabling them to provide personalised support and learning experiences that help every child thrive.</a:t>
                      </a:r>
                      <a:endParaRPr lang="en-GB" sz="1800" b="1" kern="1200" dirty="0">
                        <a:solidFill>
                          <a:schemeClr val="lt1"/>
                        </a:solidFill>
                        <a:effectLst/>
                      </a:endParaRPr>
                    </a:p>
                    <a:p>
                      <a:pPr marL="0" lvl="0" indent="0">
                        <a:buFont typeface="Arial" panose="020B0604020202020204" pitchFamily="34" charset="0"/>
                        <a:buNone/>
                      </a:pPr>
                      <a:endParaRPr lang="en-GB" sz="1800" b="1" kern="1200" dirty="0">
                        <a:solidFill>
                          <a:schemeClr val="lt1"/>
                        </a:solidFill>
                        <a:effectLst/>
                      </a:endParaRPr>
                    </a:p>
                    <a:p>
                      <a:pPr marL="285750" lvl="0" indent="-285750">
                        <a:buFont typeface="Arial" panose="020B0604020202020204" pitchFamily="34" charset="0"/>
                        <a:buChar char="•"/>
                      </a:pPr>
                      <a:r>
                        <a:rPr lang="en-GB" sz="1800" b="1" kern="1200" dirty="0">
                          <a:solidFill>
                            <a:schemeClr val="lt1"/>
                          </a:solidFill>
                          <a:effectLst/>
                        </a:rPr>
                        <a:t>An extensive range of challenging and rich learning experiences which meet children’s individual needs. </a:t>
                      </a:r>
                    </a:p>
                    <a:p>
                      <a:pPr marL="0" lvl="0" indent="0">
                        <a:buFont typeface="Arial" panose="020B0604020202020204" pitchFamily="34" charset="0"/>
                        <a:buNone/>
                      </a:pPr>
                      <a:endParaRPr lang="en-GB" sz="1800" b="1" kern="1200" dirty="0">
                        <a:solidFill>
                          <a:schemeClr val="lt1"/>
                        </a:solidFill>
                        <a:effectLst/>
                      </a:endParaRPr>
                    </a:p>
                    <a:p>
                      <a:pPr marL="285750" lvl="0" indent="-285750">
                        <a:buFont typeface="Arial" panose="020B0604020202020204" pitchFamily="34" charset="0"/>
                        <a:buChar char="•"/>
                      </a:pPr>
                      <a:r>
                        <a:rPr lang="en-GB" sz="1800" b="1" kern="1200" dirty="0">
                          <a:solidFill>
                            <a:schemeClr val="lt1"/>
                          </a:solidFill>
                          <a:effectLst/>
                        </a:rPr>
                        <a:t>Strong meaningful relationships with parents and carers.</a:t>
                      </a:r>
                    </a:p>
                    <a:p>
                      <a:pPr marL="0" lvl="0" indent="0">
                        <a:buFont typeface="Arial" panose="020B0604020202020204" pitchFamily="34" charset="0"/>
                        <a:buNone/>
                      </a:pPr>
                      <a:r>
                        <a:rPr lang="en-GB" sz="1800" b="1" kern="1200" dirty="0">
                          <a:solidFill>
                            <a:schemeClr val="lt1"/>
                          </a:solidFill>
                          <a:effectLst/>
                        </a:rPr>
                        <a:t> </a:t>
                      </a:r>
                    </a:p>
                    <a:p>
                      <a:pPr marL="285750" lvl="0" indent="-285750">
                        <a:buFont typeface="Arial" panose="020B0604020202020204" pitchFamily="34" charset="0"/>
                        <a:buChar char="•"/>
                      </a:pPr>
                      <a:r>
                        <a:rPr lang="en-GB" sz="1800" b="1" kern="1200" dirty="0">
                          <a:solidFill>
                            <a:schemeClr val="lt1"/>
                          </a:solidFill>
                          <a:effectLst/>
                        </a:rPr>
                        <a:t>Effective partnerships with other professionals. </a:t>
                      </a:r>
                    </a:p>
                    <a:p>
                      <a:pPr marL="0" lvl="0" indent="0">
                        <a:buFont typeface="Arial" panose="020B0604020202020204" pitchFamily="34" charset="0"/>
                        <a:buNone/>
                      </a:pPr>
                      <a:endParaRPr lang="en-GB" sz="1800" b="1" kern="1200" dirty="0">
                        <a:solidFill>
                          <a:schemeClr val="lt1"/>
                        </a:solidFill>
                        <a:effectLst/>
                      </a:endParaRPr>
                    </a:p>
                    <a:p>
                      <a:pPr marL="285750" lvl="0" indent="-285750">
                        <a:buFont typeface="Arial" panose="020B0604020202020204" pitchFamily="34" charset="0"/>
                        <a:buChar char="•"/>
                      </a:pPr>
                      <a:r>
                        <a:rPr lang="en-GB" sz="1800" b="1" kern="1200" dirty="0">
                          <a:solidFill>
                            <a:schemeClr val="lt1"/>
                          </a:solidFill>
                          <a:effectLst/>
                        </a:rPr>
                        <a:t>The strong, united and compassionate leadership of the Head and Depute Head of Centre </a:t>
                      </a:r>
                    </a:p>
                    <a:p>
                      <a:pPr marL="0" marR="0" lvl="0" indent="0" algn="l" defTabSz="914400" rtl="0" eaLnBrk="1" fontAlgn="auto" latinLnBrk="0" hangingPunct="1">
                        <a:lnSpc>
                          <a:spcPct val="115000"/>
                        </a:lnSpc>
                        <a:spcBef>
                          <a:spcPts val="0"/>
                        </a:spcBef>
                        <a:spcAft>
                          <a:spcPts val="1000"/>
                        </a:spcAft>
                        <a:buClrTx/>
                        <a:buSzTx/>
                        <a:buFontTx/>
                        <a:buNone/>
                        <a:tabLst/>
                        <a:defRPr/>
                      </a:pPr>
                      <a:endParaRPr lang="en-GB" sz="1800" b="1" kern="1200" dirty="0">
                        <a:solidFill>
                          <a:schemeClr val="lt1"/>
                        </a:solidFill>
                        <a:effectLst/>
                      </a:endParaRPr>
                    </a:p>
                    <a:p>
                      <a:pPr algn="l">
                        <a:lnSpc>
                          <a:spcPct val="115000"/>
                        </a:lnSpc>
                        <a:spcAft>
                          <a:spcPts val="10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2463448146"/>
                  </a:ext>
                </a:extLst>
              </a:tr>
            </a:tbl>
          </a:graphicData>
        </a:graphic>
      </p:graphicFrame>
      <p:graphicFrame>
        <p:nvGraphicFramePr>
          <p:cNvPr id="2" name="Table 2">
            <a:extLst>
              <a:ext uri="{FF2B5EF4-FFF2-40B4-BE49-F238E27FC236}">
                <a16:creationId xmlns:a16="http://schemas.microsoft.com/office/drawing/2014/main" id="{F91E6ACD-C178-4932-A050-640646E5B0AF}"/>
              </a:ext>
            </a:extLst>
          </p:cNvPr>
          <p:cNvGraphicFramePr>
            <a:graphicFrameLocks noGrp="1"/>
          </p:cNvGraphicFramePr>
          <p:nvPr>
            <p:extLst>
              <p:ext uri="{D42A27DB-BD31-4B8C-83A1-F6EECF244321}">
                <p14:modId xmlns:p14="http://schemas.microsoft.com/office/powerpoint/2010/main" val="2492885648"/>
              </p:ext>
            </p:extLst>
          </p:nvPr>
        </p:nvGraphicFramePr>
        <p:xfrm>
          <a:off x="7137779" y="136525"/>
          <a:ext cx="4708478" cy="6614160"/>
        </p:xfrm>
        <a:graphic>
          <a:graphicData uri="http://schemas.openxmlformats.org/drawingml/2006/table">
            <a:tbl>
              <a:tblPr firstRow="1" bandRow="1">
                <a:tableStyleId>{5C22544A-7EE6-4342-B048-85BDC9FD1C3A}</a:tableStyleId>
              </a:tblPr>
              <a:tblGrid>
                <a:gridCol w="4708478">
                  <a:extLst>
                    <a:ext uri="{9D8B030D-6E8A-4147-A177-3AD203B41FA5}">
                      <a16:colId xmlns:a16="http://schemas.microsoft.com/office/drawing/2014/main" val="70291939"/>
                    </a:ext>
                  </a:extLst>
                </a:gridCol>
              </a:tblGrid>
              <a:tr h="6546588">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1" kern="1200" dirty="0">
                        <a:solidFill>
                          <a:schemeClr val="lt1"/>
                        </a:solidFill>
                        <a:effectLst/>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dirty="0">
                          <a:solidFill>
                            <a:schemeClr val="lt1"/>
                          </a:solidFill>
                          <a:effectLst/>
                        </a:rPr>
                        <a:t>OUR NEXT STEPS – </a:t>
                      </a:r>
                      <a:r>
                        <a:rPr lang="en-US" sz="1600" b="1" kern="1200" dirty="0">
                          <a:solidFill>
                            <a:schemeClr val="lt1"/>
                          </a:solidFill>
                          <a:effectLst/>
                        </a:rPr>
                        <a:t>PRIORITIES FOR </a:t>
                      </a:r>
                      <a:r>
                        <a:rPr lang="en-GB" sz="1600" b="1" kern="1200" dirty="0">
                          <a:solidFill>
                            <a:schemeClr val="lt1"/>
                          </a:solidFill>
                          <a:effectLst/>
                        </a:rPr>
                        <a:t>2026-2027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1" kern="1200" dirty="0">
                        <a:solidFill>
                          <a:schemeClr val="lt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dirty="0">
                          <a:solidFill>
                            <a:schemeClr val="lt1"/>
                          </a:solidFill>
                          <a:effectLst/>
                        </a:rPr>
                        <a:t>We have made very good  progress during session 2024-25 and we will use the improvement priorities listed below to build on this progress moving forward.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200" dirty="0">
                        <a:solidFill>
                          <a:srgbClr val="FF0000"/>
                        </a:solidFill>
                        <a:effectLst/>
                        <a:latin typeface="+mn-lt"/>
                        <a:ea typeface="+mn-ea"/>
                        <a:cs typeface="+mn-cs"/>
                      </a:endParaRPr>
                    </a:p>
                    <a:p>
                      <a:pPr marL="0" indent="0">
                        <a:buFont typeface="Arial" panose="020B0604020202020204" pitchFamily="34" charset="0"/>
                        <a:buNone/>
                      </a:pPr>
                      <a:r>
                        <a:rPr lang="en-GB" sz="1400" b="1" kern="1200" dirty="0">
                          <a:solidFill>
                            <a:srgbClr val="FF0000"/>
                          </a:solidFill>
                          <a:effectLst/>
                          <a:latin typeface="+mn-lt"/>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kern="1200" dirty="0">
                          <a:solidFill>
                            <a:schemeClr val="lt1"/>
                          </a:solidFill>
                          <a:effectLst/>
                          <a:latin typeface="+mn-lt"/>
                          <a:ea typeface="+mn-ea"/>
                          <a:cs typeface="+mn-cs"/>
                        </a:rPr>
                        <a:t>To strengthen our curriculum rationale and design, ensuring a shared understanding of what children need to learn, why it matters, and how learning progresses across the setting.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1" kern="1200" dirty="0">
                        <a:solidFill>
                          <a:schemeClr val="lt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kern="1200" dirty="0">
                          <a:solidFill>
                            <a:schemeClr val="lt1"/>
                          </a:solidFill>
                          <a:effectLst/>
                          <a:latin typeface="+mn-lt"/>
                          <a:ea typeface="+mn-ea"/>
                          <a:cs typeface="+mn-cs"/>
                        </a:rPr>
                        <a:t>To close the gender attainment gap by shifting focus from the physical environment to the quality of adult interactions and assessment accuracy. We will embed high-level communication and observation methods into boys' natural play zones; to ensure every child's cognitive ability is accurately captured and developed."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1" kern="1200" dirty="0">
                        <a:solidFill>
                          <a:schemeClr val="lt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kern="1200" dirty="0">
                          <a:solidFill>
                            <a:schemeClr val="lt1"/>
                          </a:solidFill>
                          <a:effectLst/>
                          <a:latin typeface="+mn-lt"/>
                          <a:ea typeface="+mn-ea"/>
                          <a:cs typeface="+mn-cs"/>
                        </a:rPr>
                        <a:t>To further develop through our Gold RNRA submission the Nurture Principle – All behaviour is communication.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kern="1200" dirty="0">
                        <a:solidFill>
                          <a:schemeClr val="lt1"/>
                        </a:solidFill>
                        <a:effectLst/>
                        <a:latin typeface="+mn-lt"/>
                        <a:ea typeface="+mn-ea"/>
                        <a:cs typeface="+mn-cs"/>
                      </a:endParaRPr>
                    </a:p>
                    <a:p>
                      <a:pPr marL="285750" indent="-285750">
                        <a:buFont typeface="Arial" panose="020B0604020202020204" pitchFamily="34" charset="0"/>
                        <a:buChar char="•"/>
                      </a:pPr>
                      <a:endParaRPr lang="en-GB" sz="1600" dirty="0">
                        <a:effectLs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dirty="0">
                          <a:solidFill>
                            <a:schemeClr val="tx1"/>
                          </a:solidFill>
                          <a:effectLst/>
                        </a:rPr>
                        <a:t>Full details of the improvement priorities and actions are detailed on the establishment improvement plan which can be accessed via: www.Ferguslie-elcc.co.uk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kern="1200" dirty="0">
                        <a:solidFill>
                          <a:schemeClr val="lt1"/>
                        </a:solidFill>
                        <a:effectLst/>
                      </a:endParaRPr>
                    </a:p>
                    <a:p>
                      <a:endParaRPr lang="en-GB" dirty="0"/>
                    </a:p>
                  </a:txBody>
                  <a:tcPr/>
                </a:tc>
                <a:extLst>
                  <a:ext uri="{0D108BD9-81ED-4DB2-BD59-A6C34878D82A}">
                    <a16:rowId xmlns:a16="http://schemas.microsoft.com/office/drawing/2014/main" val="2166526699"/>
                  </a:ext>
                </a:extLst>
              </a:tr>
            </a:tbl>
          </a:graphicData>
        </a:graphic>
      </p:graphicFrame>
    </p:spTree>
    <p:extLst>
      <p:ext uri="{BB962C8B-B14F-4D97-AF65-F5344CB8AC3E}">
        <p14:creationId xmlns:p14="http://schemas.microsoft.com/office/powerpoint/2010/main" val="3862972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B5DC-8C2B-5750-6E12-9A35C0FFBA00}"/>
              </a:ext>
            </a:extLst>
          </p:cNvPr>
          <p:cNvSpPr>
            <a:spLocks noGrp="1"/>
          </p:cNvSpPr>
          <p:nvPr>
            <p:ph type="title"/>
          </p:nvPr>
        </p:nvSpPr>
        <p:spPr/>
        <p:txBody>
          <a:bodyPr>
            <a:normAutofit/>
          </a:bodyPr>
          <a:lstStyle/>
          <a:p>
            <a:r>
              <a:rPr lang="en-US" dirty="0"/>
              <a:t>Thank you</a:t>
            </a:r>
          </a:p>
        </p:txBody>
      </p:sp>
      <p:graphicFrame>
        <p:nvGraphicFramePr>
          <p:cNvPr id="3" name="Table 3">
            <a:extLst>
              <a:ext uri="{FF2B5EF4-FFF2-40B4-BE49-F238E27FC236}">
                <a16:creationId xmlns:a16="http://schemas.microsoft.com/office/drawing/2014/main" id="{92AA3FF0-04B4-4C0D-8DFC-BDA7DAE226C6}"/>
              </a:ext>
            </a:extLst>
          </p:cNvPr>
          <p:cNvGraphicFramePr>
            <a:graphicFrameLocks noGrp="1"/>
          </p:cNvGraphicFramePr>
          <p:nvPr>
            <p:extLst>
              <p:ext uri="{D42A27DB-BD31-4B8C-83A1-F6EECF244321}">
                <p14:modId xmlns:p14="http://schemas.microsoft.com/office/powerpoint/2010/main" val="3669932349"/>
              </p:ext>
            </p:extLst>
          </p:nvPr>
        </p:nvGraphicFramePr>
        <p:xfrm>
          <a:off x="7129130" y="3547927"/>
          <a:ext cx="4699590" cy="1172928"/>
        </p:xfrm>
        <a:graphic>
          <a:graphicData uri="http://schemas.openxmlformats.org/drawingml/2006/table">
            <a:tbl>
              <a:tblPr firstRow="1" bandRow="1">
                <a:tableStyleId>{5C22544A-7EE6-4342-B048-85BDC9FD1C3A}</a:tableStyleId>
              </a:tblPr>
              <a:tblGrid>
                <a:gridCol w="4699590">
                  <a:extLst>
                    <a:ext uri="{9D8B030D-6E8A-4147-A177-3AD203B41FA5}">
                      <a16:colId xmlns:a16="http://schemas.microsoft.com/office/drawing/2014/main" val="2995184018"/>
                    </a:ext>
                  </a:extLst>
                </a:gridCol>
              </a:tblGrid>
              <a:tr h="1172928">
                <a:tc>
                  <a:txBody>
                    <a:bodyPr/>
                    <a:lstStyle/>
                    <a:p>
                      <a:pPr algn="l">
                        <a:lnSpc>
                          <a:spcPct val="100000"/>
                        </a:lnSpc>
                        <a:spcAft>
                          <a:spcPts val="0"/>
                        </a:spcAft>
                      </a:pPr>
                      <a:r>
                        <a:rPr lang="en-GB" sz="1200" b="1" dirty="0">
                          <a:solidFill>
                            <a:schemeClr val="bg1">
                              <a:lumMod val="95000"/>
                            </a:schemeClr>
                          </a:solidFill>
                          <a:effectLst/>
                        </a:rPr>
                        <a:t>Establishment Name:  Ferguslie Early Learning and Childcare Centre</a:t>
                      </a:r>
                      <a:endParaRPr lang="en-GB" sz="1200" dirty="0">
                        <a:solidFill>
                          <a:schemeClr val="bg1">
                            <a:lumMod val="95000"/>
                          </a:schemeClr>
                        </a:solidFill>
                        <a:effectLst/>
                      </a:endParaRPr>
                    </a:p>
                    <a:p>
                      <a:pPr algn="l">
                        <a:lnSpc>
                          <a:spcPct val="100000"/>
                        </a:lnSpc>
                        <a:spcAft>
                          <a:spcPts val="0"/>
                        </a:spcAft>
                      </a:pPr>
                      <a:r>
                        <a:rPr lang="en-GB" sz="1200" b="1" dirty="0">
                          <a:solidFill>
                            <a:schemeClr val="bg1">
                              <a:lumMod val="95000"/>
                            </a:schemeClr>
                          </a:solidFill>
                          <a:effectLst/>
                        </a:rPr>
                        <a:t>Address;: 76 Blackstoun Road, Paisley, PA3 1NT</a:t>
                      </a:r>
                      <a:endParaRPr lang="en-GB" sz="1200" dirty="0">
                        <a:solidFill>
                          <a:schemeClr val="bg1">
                            <a:lumMod val="95000"/>
                          </a:schemeClr>
                        </a:solidFill>
                        <a:effectLst/>
                      </a:endParaRPr>
                    </a:p>
                    <a:p>
                      <a:pPr algn="l">
                        <a:lnSpc>
                          <a:spcPct val="100000"/>
                        </a:lnSpc>
                        <a:spcAft>
                          <a:spcPts val="0"/>
                        </a:spcAft>
                      </a:pPr>
                      <a:r>
                        <a:rPr lang="en-GB" sz="1200" b="1" dirty="0">
                          <a:solidFill>
                            <a:schemeClr val="bg1">
                              <a:lumMod val="95000"/>
                            </a:schemeClr>
                          </a:solidFill>
                          <a:effectLst/>
                        </a:rPr>
                        <a:t>Phone 0300 300 1464</a:t>
                      </a:r>
                      <a:endParaRPr lang="en-GB" sz="1200" dirty="0">
                        <a:solidFill>
                          <a:schemeClr val="bg1">
                            <a:lumMod val="95000"/>
                          </a:schemeClr>
                        </a:solidFill>
                        <a:effectLst/>
                      </a:endParaRPr>
                    </a:p>
                    <a:p>
                      <a:pPr algn="l">
                        <a:lnSpc>
                          <a:spcPct val="100000"/>
                        </a:lnSpc>
                        <a:spcAft>
                          <a:spcPts val="0"/>
                        </a:spcAft>
                      </a:pPr>
                      <a:r>
                        <a:rPr lang="en-GB" sz="1200" b="1" dirty="0">
                          <a:solidFill>
                            <a:schemeClr val="bg1">
                              <a:lumMod val="95000"/>
                            </a:schemeClr>
                          </a:solidFill>
                          <a:effectLst/>
                        </a:rPr>
                        <a:t>Website: </a:t>
                      </a:r>
                      <a:r>
                        <a:rPr lang="en-GB" sz="1200" dirty="0">
                          <a:solidFill>
                            <a:schemeClr val="bg1">
                              <a:lumMod val="95000"/>
                            </a:schemeClr>
                          </a:solidFill>
                          <a:effectLst/>
                        </a:rPr>
                        <a:t>www.Ferguslie-elcc.co.uk</a:t>
                      </a:r>
                      <a:endParaRPr lang="en-GB" sz="1200" b="1" dirty="0">
                        <a:solidFill>
                          <a:schemeClr val="bg1">
                            <a:lumMod val="95000"/>
                          </a:schemeClr>
                        </a:solidFill>
                        <a:effectLst/>
                      </a:endParaRPr>
                    </a:p>
                    <a:p>
                      <a:pPr algn="l">
                        <a:lnSpc>
                          <a:spcPct val="100000"/>
                        </a:lnSpc>
                        <a:spcAft>
                          <a:spcPts val="0"/>
                        </a:spcAft>
                      </a:pPr>
                      <a:r>
                        <a:rPr lang="en-GB" sz="1200" b="1" dirty="0">
                          <a:solidFill>
                            <a:schemeClr val="bg1">
                              <a:lumMod val="95000"/>
                            </a:schemeClr>
                          </a:solidFill>
                          <a:effectLst/>
                        </a:rPr>
                        <a:t>Facebook: Ferguslie Early Learning Childcare Centre  </a:t>
                      </a:r>
                    </a:p>
                    <a:p>
                      <a:pPr algn="l">
                        <a:lnSpc>
                          <a:spcPct val="115000"/>
                        </a:lnSpc>
                        <a:spcAft>
                          <a:spcPts val="10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404640560"/>
                  </a:ext>
                </a:extLst>
              </a:tr>
            </a:tbl>
          </a:graphicData>
        </a:graphic>
      </p:graphicFrame>
      <p:graphicFrame>
        <p:nvGraphicFramePr>
          <p:cNvPr id="4" name="Table 5">
            <a:extLst>
              <a:ext uri="{FF2B5EF4-FFF2-40B4-BE49-F238E27FC236}">
                <a16:creationId xmlns:a16="http://schemas.microsoft.com/office/drawing/2014/main" id="{47ACD038-AFA3-437E-A67D-A85E9E146EEC}"/>
              </a:ext>
            </a:extLst>
          </p:cNvPr>
          <p:cNvGraphicFramePr>
            <a:graphicFrameLocks noGrp="1"/>
          </p:cNvGraphicFramePr>
          <p:nvPr>
            <p:extLst>
              <p:ext uri="{D42A27DB-BD31-4B8C-83A1-F6EECF244321}">
                <p14:modId xmlns:p14="http://schemas.microsoft.com/office/powerpoint/2010/main" val="389763354"/>
              </p:ext>
            </p:extLst>
          </p:nvPr>
        </p:nvGraphicFramePr>
        <p:xfrm>
          <a:off x="7176977" y="4952222"/>
          <a:ext cx="4603897" cy="1693129"/>
        </p:xfrm>
        <a:graphic>
          <a:graphicData uri="http://schemas.openxmlformats.org/drawingml/2006/table">
            <a:tbl>
              <a:tblPr firstRow="1" bandRow="1">
                <a:tableStyleId>{5C22544A-7EE6-4342-B048-85BDC9FD1C3A}</a:tableStyleId>
              </a:tblPr>
              <a:tblGrid>
                <a:gridCol w="4603897">
                  <a:extLst>
                    <a:ext uri="{9D8B030D-6E8A-4147-A177-3AD203B41FA5}">
                      <a16:colId xmlns:a16="http://schemas.microsoft.com/office/drawing/2014/main" val="2148594015"/>
                    </a:ext>
                  </a:extLst>
                </a:gridCol>
              </a:tblGrid>
              <a:tr h="1693129">
                <a:tc>
                  <a:txBody>
                    <a:bodyPr/>
                    <a:lstStyle/>
                    <a:p>
                      <a:pPr algn="ctr">
                        <a:lnSpc>
                          <a:spcPct val="115000"/>
                        </a:lnSpc>
                        <a:spcBef>
                          <a:spcPts val="1200"/>
                        </a:spcBef>
                        <a:spcAft>
                          <a:spcPts val="400"/>
                        </a:spcAft>
                      </a:pPr>
                      <a:r>
                        <a:rPr lang="en-US" sz="1200" b="1" dirty="0">
                          <a:solidFill>
                            <a:schemeClr val="bg1"/>
                          </a:solidFill>
                          <a:effectLst/>
                        </a:rPr>
                        <a:t>HAVE YOUR SAY!</a:t>
                      </a:r>
                      <a:r>
                        <a:rPr lang="en-US" sz="1200" dirty="0">
                          <a:solidFill>
                            <a:schemeClr val="bg1"/>
                          </a:solidFill>
                          <a:effectLst/>
                        </a:rPr>
                        <a:t> </a:t>
                      </a:r>
                      <a:endParaRPr lang="en-GB" sz="1200" dirty="0">
                        <a:solidFill>
                          <a:schemeClr val="bg1"/>
                        </a:solidFill>
                        <a:effectLst/>
                      </a:endParaRPr>
                    </a:p>
                    <a:p>
                      <a:pPr algn="l">
                        <a:lnSpc>
                          <a:spcPct val="100000"/>
                        </a:lnSpc>
                        <a:spcBef>
                          <a:spcPts val="1200"/>
                        </a:spcBef>
                        <a:spcAft>
                          <a:spcPts val="0"/>
                        </a:spcAft>
                      </a:pPr>
                      <a:r>
                        <a:rPr lang="en-US" sz="1400" dirty="0">
                          <a:solidFill>
                            <a:schemeClr val="bg1"/>
                          </a:solidFill>
                          <a:effectLst/>
                        </a:rPr>
                        <a:t>Please take the opportunity to share your thoughts with us as we use feedback to help us make improvements to the centre. You can do this by speaking to staff, participating in parent/carer meetings, responding to questionnaires/surveys and by completing evaluations at events.   </a:t>
                      </a:r>
                      <a:endParaRPr lang="en-GB" sz="1400" dirty="0">
                        <a:solidFill>
                          <a:schemeClr val="bg1"/>
                        </a:solidFill>
                        <a:effectLst/>
                        <a:latin typeface="+mn-lt"/>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4030039253"/>
                  </a:ext>
                </a:extLst>
              </a:tr>
            </a:tbl>
          </a:graphicData>
        </a:graphic>
      </p:graphicFrame>
    </p:spTree>
    <p:extLst>
      <p:ext uri="{BB962C8B-B14F-4D97-AF65-F5344CB8AC3E}">
        <p14:creationId xmlns:p14="http://schemas.microsoft.com/office/powerpoint/2010/main" val="2790251853"/>
      </p:ext>
    </p:extLst>
  </p:cSld>
  <p:clrMapOvr>
    <a:masterClrMapping/>
  </p:clrMapOvr>
</p:sld>
</file>

<file path=ppt/theme/theme1.xml><?xml version="1.0" encoding="utf-8"?>
<a:theme xmlns:a="http://schemas.openxmlformats.org/drawingml/2006/main" name="Office Theme">
  <a:themeElements>
    <a:clrScheme name="Custom 20">
      <a:dk1>
        <a:srgbClr val="000000"/>
      </a:dk1>
      <a:lt1>
        <a:srgbClr val="FFFFFF"/>
      </a:lt1>
      <a:dk2>
        <a:srgbClr val="CAD8D6"/>
      </a:dk2>
      <a:lt2>
        <a:srgbClr val="E7E6E6"/>
      </a:lt2>
      <a:accent1>
        <a:srgbClr val="7E8679"/>
      </a:accent1>
      <a:accent2>
        <a:srgbClr val="72292A"/>
      </a:accent2>
      <a:accent3>
        <a:srgbClr val="4A3A1C"/>
      </a:accent3>
      <a:accent4>
        <a:srgbClr val="E47D60"/>
      </a:accent4>
      <a:accent5>
        <a:srgbClr val="CEBBAF"/>
      </a:accent5>
      <a:accent6>
        <a:srgbClr val="E8DAC4"/>
      </a:accent6>
      <a:hlink>
        <a:srgbClr val="3968F6"/>
      </a:hlink>
      <a:folHlink>
        <a:srgbClr val="954F72"/>
      </a:folHlink>
    </a:clrScheme>
    <a:fontScheme name="Custom 23">
      <a:majorFont>
        <a:latin typeface="Baskerville Old Face"/>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loral-Flourish_Win32_CP_v8" id="{BCFB3359-BC8B-4F4E-99DD-822A55018E7C}" vid="{7DF7CEC2-9D9A-40F6-95E4-E2F6E93D64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4EFF02-EA18-493C-972D-813DB244CB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BB2F3B-6257-41BB-8B64-5AC7494F274B}">
  <ds:schemaRefs>
    <ds:schemaRef ds:uri="71af3243-3dd4-4a8d-8c0d-dd76da1f02a5"/>
    <ds:schemaRef ds:uri="http://schemas.microsoft.com/office/2006/metadata/properties"/>
    <ds:schemaRef ds:uri="http://schemas.microsoft.com/office/2006/documentManagement/types"/>
    <ds:schemaRef ds:uri="http://purl.org/dc/dcmitype/"/>
    <ds:schemaRef ds:uri="http://schemas.microsoft.com/sharepoint/v3"/>
    <ds:schemaRef ds:uri="http://purl.org/dc/terms/"/>
    <ds:schemaRef ds:uri="http://purl.org/dc/elements/1.1/"/>
    <ds:schemaRef ds:uri="http://schemas.microsoft.com/office/infopath/2007/PartnerControls"/>
    <ds:schemaRef ds:uri="http://schemas.openxmlformats.org/package/2006/metadata/core-properties"/>
    <ds:schemaRef ds:uri="230e9df3-be65-4c73-a93b-d1236ebd677e"/>
    <ds:schemaRef ds:uri="16c05727-aa75-4e4a-9b5f-8a80a1165891"/>
    <ds:schemaRef ds:uri="http://www.w3.org/XML/1998/namespace"/>
  </ds:schemaRefs>
</ds:datastoreItem>
</file>

<file path=customXml/itemProps3.xml><?xml version="1.0" encoding="utf-8"?>
<ds:datastoreItem xmlns:ds="http://schemas.openxmlformats.org/officeDocument/2006/customXml" ds:itemID="{9ACE2AAA-C718-435C-B4E6-95A08ACAC441}">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{40371B08-0109-4F6B-9C9F-8B69FE017E47}tf56410444_win32</Template>
  <TotalTime>7284</TotalTime>
  <Words>3373</Words>
  <Application>Microsoft Office PowerPoint</Application>
  <PresentationFormat>Widescreen</PresentationFormat>
  <Paragraphs>260</Paragraphs>
  <Slides>15</Slides>
  <Notes>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7" baseType="lpstr">
      <vt:lpstr>Abadi ExtraLight</vt:lpstr>
      <vt:lpstr>Aptos Serif</vt:lpstr>
      <vt:lpstr>Arial</vt:lpstr>
      <vt:lpstr>Baskerville</vt:lpstr>
      <vt:lpstr>Baskerville Old Face</vt:lpstr>
      <vt:lpstr>Blackadder ITC</vt:lpstr>
      <vt:lpstr>Calibri</vt:lpstr>
      <vt:lpstr>Gill Sans Light</vt:lpstr>
      <vt:lpstr>Gill Sans Nova</vt:lpstr>
      <vt:lpstr>Gill Sans Nova Light</vt:lpstr>
      <vt:lpstr>Office Theme</vt:lpstr>
      <vt:lpstr>WordPro.Document</vt:lpstr>
      <vt:lpstr>Ferguslie Early Learning &amp; Childcare Centre  Standards &amp; Quality Report June 2026 </vt:lpstr>
      <vt:lpstr>PowerPoint Presentation</vt:lpstr>
      <vt:lpstr>PowerPoint Presentation</vt:lpstr>
      <vt:lpstr>  </vt:lpstr>
      <vt:lpstr>Successes &amp; Achievements </vt:lpstr>
      <vt:lpstr>Successes &amp; Achievements </vt:lpstr>
      <vt:lpstr>Successes &amp; Achievements </vt:lpstr>
      <vt:lpstr>Successes &amp; Achievements </vt:lpstr>
      <vt:lpstr>Successes &amp; Achievements </vt:lpstr>
      <vt:lpstr>PowerPoint Presentation</vt:lpstr>
      <vt:lpstr>  </vt:lpstr>
      <vt:lpstr>Improvement Priority 2: To introduce the Mosaic Approach into the setting to better understand children’s perspectives and increase learner participation.  </vt:lpstr>
      <vt:lpstr>Improvement Priority 3:  To embed RNRA’s Nurture Principle – All behaviour is communication.                  </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Ferguslie Early Learning &amp; Childcare Centre  Standards &amp; Quality Report June 2023</dc:title>
  <dc:creator>Audrey Copland</dc:creator>
  <cp:lastModifiedBy>Audrey Copland</cp:lastModifiedBy>
  <cp:revision>386</cp:revision>
  <cp:lastPrinted>2026-07-30T15:14:29Z</cp:lastPrinted>
  <dcterms:created xsi:type="dcterms:W3CDTF">2023-06-05T12:14:32Z</dcterms:created>
  <dcterms:modified xsi:type="dcterms:W3CDTF">2026-07-30T15:17:53Z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SIP_Label_f72de33e-d546-4d05-b8c0-13a772903db7_Enabled">
    <vt:lpwstr>true</vt:lpwstr>
  </property>
  <property fmtid="{D5CDD505-2E9C-101B-9397-08002B2CF9AE}" pid="4" name="MSIP_Label_f72de33e-d546-4d05-b8c0-13a772903db7_SetDate">
    <vt:lpwstr>2026-06-22T09:22:32Z</vt:lpwstr>
  </property>
  <property fmtid="{D5CDD505-2E9C-101B-9397-08002B2CF9AE}" pid="5" name="MSIP_Label_f72de33e-d546-4d05-b8c0-13a772903db7_Method">
    <vt:lpwstr>Privileged</vt:lpwstr>
  </property>
  <property fmtid="{D5CDD505-2E9C-101B-9397-08002B2CF9AE}" pid="6" name="MSIP_Label_f72de33e-d546-4d05-b8c0-13a772903db7_Name">
    <vt:lpwstr>Public</vt:lpwstr>
  </property>
  <property fmtid="{D5CDD505-2E9C-101B-9397-08002B2CF9AE}" pid="7" name="MSIP_Label_f72de33e-d546-4d05-b8c0-13a772903db7_SiteId">
    <vt:lpwstr>0da1dde9-5598-47fe-891e-370cb713d6b0</vt:lpwstr>
  </property>
  <property fmtid="{D5CDD505-2E9C-101B-9397-08002B2CF9AE}" pid="8" name="MSIP_Label_f72de33e-d546-4d05-b8c0-13a772903db7_ActionId">
    <vt:lpwstr>a48a319a-fb56-41b2-907a-beda1ba6a3a6</vt:lpwstr>
  </property>
  <property fmtid="{D5CDD505-2E9C-101B-9397-08002B2CF9AE}" pid="9" name="MSIP_Label_f72de33e-d546-4d05-b8c0-13a772903db7_ContentBits">
    <vt:lpwstr>1</vt:lpwstr>
  </property>
  <property fmtid="{D5CDD505-2E9C-101B-9397-08002B2CF9AE}" pid="10" name="MSIP_Label_f72de33e-d546-4d05-b8c0-13a772903db7_Tag">
    <vt:lpwstr>10, 0, 1, 1</vt:lpwstr>
  </property>
  <property fmtid="{D5CDD505-2E9C-101B-9397-08002B2CF9AE}" pid="11" name="ClassificationContentMarkingHeaderLocations">
    <vt:lpwstr>Office Theme:7</vt:lpwstr>
  </property>
  <property fmtid="{D5CDD505-2E9C-101B-9397-08002B2CF9AE}" pid="12" name="ClassificationContentMarkingHeaderText">
    <vt:lpwstr>PUBLIC</vt:lpwstr>
  </property>
</Properties>
</file>