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05" r:id="rId5"/>
    <p:sldId id="296" r:id="rId6"/>
    <p:sldId id="334" r:id="rId7"/>
    <p:sldId id="315" r:id="rId8"/>
    <p:sldId id="319" r:id="rId9"/>
    <p:sldId id="346" r:id="rId10"/>
    <p:sldId id="339" r:id="rId11"/>
    <p:sldId id="329" r:id="rId12"/>
    <p:sldId id="337" r:id="rId13"/>
    <p:sldId id="345" r:id="rId14"/>
    <p:sldId id="335" r:id="rId15"/>
    <p:sldId id="316" r:id="rId1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107D145-EFE2-67EB-1A07-904026CE1CE7}" name="Kathleen Mcdonagh" initials="KM" userId="S::kathleen.mcdonagh@renfrewshire.gov.uk::3779892d-09ed-4701-96b7-5f7f7a57131a" providerId="AD"/>
  <p188:author id="{4E77E9A9-143F-1FD4-0879-A58719B3C59E}" name="Audrey Copland" initials="AC" userId="S::audrey.copland@renfrewshire.school::f142b2d4-e4ea-48d9-a0c3-5ba32d0998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 id="4" name="Audrey Copland" initials="AC" lastIdx="1" clrIdx="3">
    <p:extLst>
      <p:ext uri="{19B8F6BF-5375-455C-9EA6-DF929625EA0E}">
        <p15:presenceInfo xmlns:p15="http://schemas.microsoft.com/office/powerpoint/2012/main" userId="S::audrey.copland@renfrewshire.school::f142b2d4-e4ea-48d9-a0c3-5ba32d0998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D259"/>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879" autoAdjust="0"/>
  </p:normalViewPr>
  <p:slideViewPr>
    <p:cSldViewPr snapToGrid="0">
      <p:cViewPr varScale="1">
        <p:scale>
          <a:sx n="87" d="100"/>
          <a:sy n="87" d="100"/>
        </p:scale>
        <p:origin x="64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1" y="5"/>
            <a:ext cx="2918830" cy="495029"/>
          </a:xfrm>
          <a:prstGeom prst="rect">
            <a:avLst/>
          </a:prstGeom>
        </p:spPr>
        <p:txBody>
          <a:bodyPr vert="horz" lIns="91038" tIns="45519" rIns="91038" bIns="4551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15374" y="5"/>
            <a:ext cx="2918830" cy="495029"/>
          </a:xfrm>
          <a:prstGeom prst="rect">
            <a:avLst/>
          </a:prstGeom>
        </p:spPr>
        <p:txBody>
          <a:bodyPr vert="horz" lIns="91038" tIns="45519" rIns="91038" bIns="45519" rtlCol="0"/>
          <a:lstStyle>
            <a:lvl1pPr algn="r">
              <a:defRPr sz="1200"/>
            </a:lvl1pPr>
          </a:lstStyle>
          <a:p>
            <a:fld id="{62A5AE42-7DC1-8140-9B13-146984FDEF22}" type="datetimeFigureOut">
              <a:rPr lang="en-US" smtClean="0"/>
              <a:t>8/8/2025</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1" y="9371286"/>
            <a:ext cx="2918830" cy="495028"/>
          </a:xfrm>
          <a:prstGeom prst="rect">
            <a:avLst/>
          </a:prstGeom>
        </p:spPr>
        <p:txBody>
          <a:bodyPr vert="horz" lIns="91038" tIns="45519" rIns="91038" bIns="4551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15374" y="9371286"/>
            <a:ext cx="2918830" cy="495028"/>
          </a:xfrm>
          <a:prstGeom prst="rect">
            <a:avLst/>
          </a:prstGeom>
        </p:spPr>
        <p:txBody>
          <a:bodyPr vert="horz" lIns="91038" tIns="45519" rIns="91038" bIns="45519"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5"/>
            <a:ext cx="2918830" cy="495029"/>
          </a:xfrm>
          <a:prstGeom prst="rect">
            <a:avLst/>
          </a:prstGeom>
        </p:spPr>
        <p:txBody>
          <a:bodyPr vert="horz" lIns="91038" tIns="45519" rIns="91038" bIns="45519" rtlCol="0"/>
          <a:lstStyle>
            <a:lvl1pPr algn="l">
              <a:defRPr sz="1200"/>
            </a:lvl1pPr>
          </a:lstStyle>
          <a:p>
            <a:endParaRPr lang="en-US" dirty="0"/>
          </a:p>
        </p:txBody>
      </p:sp>
      <p:sp>
        <p:nvSpPr>
          <p:cNvPr id="3" name="Date Placeholder 2"/>
          <p:cNvSpPr>
            <a:spLocks noGrp="1"/>
          </p:cNvSpPr>
          <p:nvPr>
            <p:ph type="dt" idx="1"/>
          </p:nvPr>
        </p:nvSpPr>
        <p:spPr>
          <a:xfrm>
            <a:off x="3815374" y="5"/>
            <a:ext cx="2918830" cy="495029"/>
          </a:xfrm>
          <a:prstGeom prst="rect">
            <a:avLst/>
          </a:prstGeom>
        </p:spPr>
        <p:txBody>
          <a:bodyPr vert="horz" lIns="91038" tIns="45519" rIns="91038" bIns="45519" rtlCol="0"/>
          <a:lstStyle>
            <a:lvl1pPr algn="r">
              <a:defRPr sz="1200"/>
            </a:lvl1pPr>
          </a:lstStyle>
          <a:p>
            <a:fld id="{E8F75F72-8950-AF4F-9381-1D26FB547EA1}" type="datetimeFigureOut">
              <a:rPr lang="en-US" smtClean="0"/>
              <a:t>8/8/2025</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038" tIns="45519" rIns="91038" bIns="45519" rtlCol="0" anchor="ctr"/>
          <a:lstStyle/>
          <a:p>
            <a:endParaRPr lang="en-US" dirty="0"/>
          </a:p>
        </p:txBody>
      </p:sp>
      <p:sp>
        <p:nvSpPr>
          <p:cNvPr id="5" name="Notes Placeholder 4"/>
          <p:cNvSpPr>
            <a:spLocks noGrp="1"/>
          </p:cNvSpPr>
          <p:nvPr>
            <p:ph type="body" sz="quarter" idx="3"/>
          </p:nvPr>
        </p:nvSpPr>
        <p:spPr>
          <a:xfrm>
            <a:off x="673577" y="4748167"/>
            <a:ext cx="5388610" cy="3884861"/>
          </a:xfrm>
          <a:prstGeom prst="rect">
            <a:avLst/>
          </a:prstGeom>
        </p:spPr>
        <p:txBody>
          <a:bodyPr vert="horz" lIns="91038" tIns="45519" rIns="91038" bIns="455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6"/>
            <a:ext cx="2918830" cy="495028"/>
          </a:xfrm>
          <a:prstGeom prst="rect">
            <a:avLst/>
          </a:prstGeom>
        </p:spPr>
        <p:txBody>
          <a:bodyPr vert="horz" lIns="91038" tIns="45519" rIns="91038" bIns="455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6"/>
            <a:ext cx="2918830" cy="495028"/>
          </a:xfrm>
          <a:prstGeom prst="rect">
            <a:avLst/>
          </a:prstGeom>
        </p:spPr>
        <p:txBody>
          <a:bodyPr vert="horz" lIns="91038" tIns="45519" rIns="91038" bIns="45519"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2396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11</a:t>
            </a:fld>
            <a:endParaRPr lang="en-US" dirty="0"/>
          </a:p>
        </p:txBody>
      </p:sp>
    </p:spTree>
    <p:extLst>
      <p:ext uri="{BB962C8B-B14F-4D97-AF65-F5344CB8AC3E}">
        <p14:creationId xmlns:p14="http://schemas.microsoft.com/office/powerpoint/2010/main" val="4118164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6" y="2390660"/>
            <a:ext cx="6693408" cy="1806767"/>
          </a:xfrm>
        </p:spPr>
        <p:txBody>
          <a:bodyPr/>
          <a:lstStyle/>
          <a:p>
            <a:r>
              <a:rPr lang="en-US" sz="2400" dirty="0"/>
              <a:t>Ferguslie Early Learning</a:t>
            </a:r>
            <a:br>
              <a:rPr lang="en-US" sz="2400" dirty="0"/>
            </a:br>
            <a:r>
              <a:rPr lang="en-US" sz="2400" dirty="0"/>
              <a:t>&amp; Childcare Centre</a:t>
            </a:r>
            <a:br>
              <a:rPr lang="en-US" sz="2400" dirty="0"/>
            </a:br>
            <a:br>
              <a:rPr lang="en-US" sz="2400" dirty="0"/>
            </a:br>
            <a:r>
              <a:rPr lang="en-US" sz="2400" dirty="0"/>
              <a:t>Standards &amp; Quality Report</a:t>
            </a:r>
            <a:br>
              <a:rPr lang="en-US" sz="2400" dirty="0"/>
            </a:br>
            <a:r>
              <a:rPr lang="en-US" sz="2400" dirty="0"/>
              <a:t>June 2025</a:t>
            </a:r>
            <a:br>
              <a:rPr lang="en-US" sz="2400" dirty="0"/>
            </a:br>
            <a:endParaRPr lang="en-US" sz="2400" dirty="0"/>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142343" y="4494882"/>
            <a:ext cx="3944038" cy="1443210"/>
          </a:xfrm>
        </p:spPr>
        <p:txBody>
          <a:bodyPr>
            <a:noAutofit/>
          </a:bodyPr>
          <a:lstStyle/>
          <a:p>
            <a:pPr algn="l"/>
            <a:r>
              <a:rPr lang="en-US" sz="1100" dirty="0"/>
              <a:t>​This report will inform you of our progress and achievements in the last session and let you know about our plans for 2025-2026.  I hope that you find it helpful and informative.</a:t>
            </a:r>
          </a:p>
          <a:p>
            <a:pPr algn="l">
              <a:lnSpc>
                <a:spcPct val="100000"/>
              </a:lnSpc>
              <a:spcBef>
                <a:spcPts val="0"/>
              </a:spcBef>
            </a:pPr>
            <a:r>
              <a:rPr lang="en-US" sz="1100" dirty="0"/>
              <a:t>             </a:t>
            </a:r>
          </a:p>
          <a:p>
            <a:pPr algn="l">
              <a:lnSpc>
                <a:spcPct val="100000"/>
              </a:lnSpc>
              <a:spcBef>
                <a:spcPts val="0"/>
              </a:spcBef>
            </a:pPr>
            <a:r>
              <a:rPr lang="en-US" sz="1100" dirty="0">
                <a:latin typeface="Blackadder ITC" panose="04020505051007020D02" pitchFamily="82" charset="0"/>
              </a:rPr>
              <a:t>                     </a:t>
            </a:r>
            <a:r>
              <a:rPr lang="en-US" sz="1600" dirty="0">
                <a:latin typeface="Blackadder ITC" panose="04020505051007020D02" pitchFamily="82" charset="0"/>
              </a:rPr>
              <a:t>Audrey Copland</a:t>
            </a:r>
          </a:p>
          <a:p>
            <a:pPr algn="l">
              <a:lnSpc>
                <a:spcPct val="100000"/>
              </a:lnSpc>
              <a:spcBef>
                <a:spcPts val="0"/>
              </a:spcBef>
            </a:pPr>
            <a:r>
              <a:rPr lang="en-US" sz="1600" dirty="0">
                <a:latin typeface="Blackadder ITC" panose="04020505051007020D02" pitchFamily="82" charset="0"/>
              </a:rPr>
              <a:t>               Head of Centre</a:t>
            </a:r>
          </a:p>
        </p:txBody>
      </p:sp>
      <p:sp>
        <p:nvSpPr>
          <p:cNvPr id="4" name="Oval 3">
            <a:extLst>
              <a:ext uri="{FF2B5EF4-FFF2-40B4-BE49-F238E27FC236}">
                <a16:creationId xmlns:a16="http://schemas.microsoft.com/office/drawing/2014/main" id="{48F745EE-864F-4FB7-9CC6-578D776E88A2}"/>
              </a:ext>
            </a:extLst>
          </p:cNvPr>
          <p:cNvSpPr>
            <a:spLocks noChangeArrowheads="1"/>
          </p:cNvSpPr>
          <p:nvPr/>
        </p:nvSpPr>
        <p:spPr bwMode="auto">
          <a:xfrm>
            <a:off x="7094174" y="1396159"/>
            <a:ext cx="647700" cy="666750"/>
          </a:xfrm>
          <a:prstGeom prst="ellipse">
            <a:avLst/>
          </a:prstGeom>
          <a:gradFill rotWithShape="1">
            <a:gsLst>
              <a:gs pos="0">
                <a:srgbClr val="C2D69B">
                  <a:alpha val="99001"/>
                </a:srgbClr>
              </a:gs>
              <a:gs pos="50000">
                <a:srgbClr val="9BBB59"/>
              </a:gs>
              <a:gs pos="100000">
                <a:srgbClr val="C2D69B">
                  <a:alpha val="99001"/>
                </a:srgbClr>
              </a:gs>
            </a:gsLst>
            <a:lin ang="5400000" scaled="1"/>
          </a:gradFill>
          <a:ln w="12700">
            <a:solidFill>
              <a:srgbClr val="9BBB59"/>
            </a:solidFill>
            <a:round/>
            <a:headEnd/>
            <a:tailEnd/>
          </a:ln>
          <a:effectLst>
            <a:outerShdw dist="28398" dir="3806097" algn="ctr" rotWithShape="0">
              <a:srgbClr val="4E6128"/>
            </a:outerShdw>
          </a:effectLst>
        </p:spPr>
        <p:txBody>
          <a:bodyPr rot="0" vert="horz" wrap="square" lIns="91440" tIns="45720" rIns="91440" bIns="45720" anchor="t" anchorCtr="0" upright="1">
            <a:noAutofit/>
          </a:bodyPr>
          <a:lstStyle/>
          <a:p>
            <a:endParaRPr lang="en-GB"/>
          </a:p>
        </p:txBody>
      </p:sp>
      <p:pic>
        <p:nvPicPr>
          <p:cNvPr id="5" name="Picture 4">
            <a:extLst>
              <a:ext uri="{FF2B5EF4-FFF2-40B4-BE49-F238E27FC236}">
                <a16:creationId xmlns:a16="http://schemas.microsoft.com/office/drawing/2014/main" id="{BE5049EB-829B-4819-BEE7-0108EB02A94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2909" y="1511729"/>
            <a:ext cx="608965" cy="551180"/>
          </a:xfrm>
          <a:prstGeom prst="rect">
            <a:avLst/>
          </a:prstGeom>
          <a:noFill/>
          <a:ln>
            <a:noFill/>
          </a:ln>
        </p:spPr>
      </p:pic>
      <p:sp>
        <p:nvSpPr>
          <p:cNvPr id="6" name="Rectangle 2">
            <a:extLst>
              <a:ext uri="{FF2B5EF4-FFF2-40B4-BE49-F238E27FC236}">
                <a16:creationId xmlns:a16="http://schemas.microsoft.com/office/drawing/2014/main" id="{9F866635-4281-4C17-81B6-602B26066730}"/>
              </a:ext>
            </a:extLst>
          </p:cNvPr>
          <p:cNvSpPr>
            <a:spLocks noChangeArrowheads="1"/>
          </p:cNvSpPr>
          <p:nvPr/>
        </p:nvSpPr>
        <p:spPr bwMode="auto">
          <a:xfrm>
            <a:off x="4527933" y="13961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Object 6">
            <a:extLst>
              <a:ext uri="{FF2B5EF4-FFF2-40B4-BE49-F238E27FC236}">
                <a16:creationId xmlns:a16="http://schemas.microsoft.com/office/drawing/2014/main" id="{A7FC16DD-95A4-46DD-AEB5-F03CAA54DAC6}"/>
              </a:ext>
            </a:extLst>
          </p:cNvPr>
          <p:cNvGraphicFramePr>
            <a:graphicFrameLocks noChangeAspect="1"/>
          </p:cNvGraphicFramePr>
          <p:nvPr>
            <p:extLst>
              <p:ext uri="{D42A27DB-BD31-4B8C-83A1-F6EECF244321}">
                <p14:modId xmlns:p14="http://schemas.microsoft.com/office/powerpoint/2010/main" val="671686976"/>
              </p:ext>
            </p:extLst>
          </p:nvPr>
        </p:nvGraphicFramePr>
        <p:xfrm>
          <a:off x="4413718" y="1626709"/>
          <a:ext cx="838200" cy="600075"/>
        </p:xfrm>
        <a:graphic>
          <a:graphicData uri="http://schemas.openxmlformats.org/presentationml/2006/ole">
            <mc:AlternateContent xmlns:mc="http://schemas.openxmlformats.org/markup-compatibility/2006">
              <mc:Choice xmlns:v="urn:schemas-microsoft-com:vml" Requires="v">
                <p:oleObj r:id="rId3" imgW="1438275" imgH="1038225" progId="WordPro.Document">
                  <p:embed/>
                </p:oleObj>
              </mc:Choice>
              <mc:Fallback>
                <p:oleObj r:id="rId3" imgW="1438275" imgH="1038225" progId="WordPro.Documen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718" y="1626709"/>
                        <a:ext cx="838200"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C4AE-C2C4-A814-CC59-BD002AEF46FC}"/>
              </a:ext>
            </a:extLst>
          </p:cNvPr>
          <p:cNvSpPr>
            <a:spLocks noGrp="1"/>
          </p:cNvSpPr>
          <p:nvPr>
            <p:ph type="title"/>
          </p:nvPr>
        </p:nvSpPr>
        <p:spPr>
          <a:xfrm>
            <a:off x="1137684" y="484632"/>
            <a:ext cx="9994604" cy="1120884"/>
          </a:xfrm>
        </p:spPr>
        <p:txBody>
          <a:bodyPr>
            <a:normAutofit fontScale="90000"/>
          </a:bodyPr>
          <a:lstStyle/>
          <a:p>
            <a:pPr algn="l"/>
            <a:r>
              <a:rPr lang="en-US" sz="2700" dirty="0"/>
              <a:t>Improvement Priority 3:</a:t>
            </a:r>
            <a:r>
              <a:rPr lang="en-US" sz="2000" dirty="0"/>
              <a:t>  </a:t>
            </a:r>
            <a:r>
              <a:rPr lang="en-GB" sz="2000" dirty="0">
                <a:latin typeface="+mj-lt"/>
              </a:rPr>
              <a:t>To embed RNRA’s Nurture Principle – Learning is understood 				      developmentally into our practice. </a:t>
            </a:r>
            <a:r>
              <a:rPr lang="en-GB" sz="2000" dirty="0">
                <a:effectLst/>
                <a:latin typeface="+mj-lt"/>
                <a:ea typeface="Times New Roman" panose="02020603050405020304" pitchFamily="18" charset="0"/>
              </a:rPr>
              <a:t>				               </a:t>
            </a:r>
            <a:br>
              <a:rPr lang="en-GB" sz="2000" dirty="0">
                <a:effectLst/>
                <a:latin typeface="+mj-lt"/>
                <a:ea typeface="Times New Roman" panose="02020603050405020304" pitchFamily="18" charset="0"/>
              </a:rPr>
            </a:br>
            <a:endParaRPr lang="en-US" sz="2000" dirty="0">
              <a:latin typeface="+mj-lt"/>
            </a:endParaRPr>
          </a:p>
        </p:txBody>
      </p:sp>
      <p:sp>
        <p:nvSpPr>
          <p:cNvPr id="5" name="Slide Number Placeholder 4">
            <a:extLst>
              <a:ext uri="{FF2B5EF4-FFF2-40B4-BE49-F238E27FC236}">
                <a16:creationId xmlns:a16="http://schemas.microsoft.com/office/drawing/2014/main" id="{C67CEE5A-421C-AB04-0186-6EC788070186}"/>
              </a:ext>
            </a:extLst>
          </p:cNvPr>
          <p:cNvSpPr>
            <a:spLocks noGrp="1"/>
          </p:cNvSpPr>
          <p:nvPr>
            <p:ph type="sldNum" sz="quarter" idx="11"/>
          </p:nvPr>
        </p:nvSpPr>
        <p:spPr>
          <a:xfrm>
            <a:off x="9067797" y="6356350"/>
            <a:ext cx="2743200" cy="365125"/>
          </a:xfrm>
        </p:spPr>
        <p:txBody>
          <a:bodyPr/>
          <a:lstStyle/>
          <a:p>
            <a:fld id="{294A09A9-5501-47C1-A89A-A340965A2BE2}" type="slidenum">
              <a:rPr lang="en-US" smtClean="0"/>
              <a:t>10</a:t>
            </a:fld>
            <a:endParaRPr lang="en-US" dirty="0"/>
          </a:p>
        </p:txBody>
      </p:sp>
      <p:graphicFrame>
        <p:nvGraphicFramePr>
          <p:cNvPr id="12" name="Table 12">
            <a:extLst>
              <a:ext uri="{FF2B5EF4-FFF2-40B4-BE49-F238E27FC236}">
                <a16:creationId xmlns:a16="http://schemas.microsoft.com/office/drawing/2014/main" id="{00BFFB8D-BFAB-4061-95F7-743DE907EB85}"/>
              </a:ext>
            </a:extLst>
          </p:cNvPr>
          <p:cNvGraphicFramePr>
            <a:graphicFrameLocks noGrp="1"/>
          </p:cNvGraphicFramePr>
          <p:nvPr>
            <p:ph idx="1"/>
            <p:extLst>
              <p:ext uri="{D42A27DB-BD31-4B8C-83A1-F6EECF244321}">
                <p14:modId xmlns:p14="http://schemas.microsoft.com/office/powerpoint/2010/main" val="3466926298"/>
              </p:ext>
            </p:extLst>
          </p:nvPr>
        </p:nvGraphicFramePr>
        <p:xfrm>
          <a:off x="239232" y="2869879"/>
          <a:ext cx="11791507" cy="3901440"/>
        </p:xfrm>
        <a:graphic>
          <a:graphicData uri="http://schemas.openxmlformats.org/drawingml/2006/table">
            <a:tbl>
              <a:tblPr firstRow="1" bandRow="1">
                <a:tableStyleId>{00A15C55-8517-42AA-B614-E9B94910E393}</a:tableStyleId>
              </a:tblPr>
              <a:tblGrid>
                <a:gridCol w="3930502">
                  <a:extLst>
                    <a:ext uri="{9D8B030D-6E8A-4147-A177-3AD203B41FA5}">
                      <a16:colId xmlns:a16="http://schemas.microsoft.com/office/drawing/2014/main" val="926775311"/>
                    </a:ext>
                  </a:extLst>
                </a:gridCol>
                <a:gridCol w="4035822">
                  <a:extLst>
                    <a:ext uri="{9D8B030D-6E8A-4147-A177-3AD203B41FA5}">
                      <a16:colId xmlns:a16="http://schemas.microsoft.com/office/drawing/2014/main" val="3428377409"/>
                    </a:ext>
                  </a:extLst>
                </a:gridCol>
                <a:gridCol w="3825183">
                  <a:extLst>
                    <a:ext uri="{9D8B030D-6E8A-4147-A177-3AD203B41FA5}">
                      <a16:colId xmlns:a16="http://schemas.microsoft.com/office/drawing/2014/main" val="1183726705"/>
                    </a:ext>
                  </a:extLst>
                </a:gridCol>
              </a:tblGrid>
              <a:tr h="3851596">
                <a:tc>
                  <a:txBody>
                    <a:bodyPr/>
                    <a:lstStyle/>
                    <a:p>
                      <a:pPr marL="171450" indent="-171450">
                        <a:buFont typeface="Arial" panose="020B0604020202020204" pitchFamily="34" charset="0"/>
                        <a:buChar char="•"/>
                      </a:pPr>
                      <a:endParaRPr lang="en-GB" sz="1200" b="1" kern="1200" dirty="0">
                        <a:solidFill>
                          <a:schemeClr val="lt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All staff have been trained in R.N.R.A.’s Nurture Principle – ‘Learning is understood Developmentally,” ensuring an appropriate and individualised methodology is embedded within our pedagogical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Moderation of the Leuven Scale (which is used to monitor children’s emotions and engagement) has ensured a consistency between staff opinions during observations within wellbeing and involvement.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lt1"/>
                          </a:solidFill>
                          <a:effectLst/>
                          <a:latin typeface="+mn-lt"/>
                          <a:ea typeface="+mn-ea"/>
                          <a:cs typeface="+mn-cs"/>
                        </a:rPr>
                        <a:t>Children’s personal plans are more detailed and individualised, giving a holistic view of the child and their family; ensuring all personal needs/circumstances are recorded, updated and supported in an equitable way. </a:t>
                      </a:r>
                    </a:p>
                    <a:p>
                      <a:pPr marL="171450" indent="-171450">
                        <a:buFont typeface="Arial" panose="020B0604020202020204" pitchFamily="34" charset="0"/>
                        <a:buChar char="•"/>
                      </a:pPr>
                      <a:endParaRPr lang="en-GB" sz="12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lt1"/>
                        </a:solidFill>
                        <a:effectLst/>
                        <a:latin typeface="+mn-lt"/>
                        <a:ea typeface="+mn-ea"/>
                        <a:cs typeface="+mn-cs"/>
                      </a:endParaRPr>
                    </a:p>
                  </a:txBody>
                  <a:tcPr marL="114300" marR="114300" marT="0" marB="0">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A variety of approaches are used to gather information, for example Leuven Scale, Shanarri indicators, STAR analysis, Circle and Teach for Talking approaches, ensuring a complete approach to assessment is observed, and all relevant information gathered.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All staff have a deeper understanding of the importance of having a more holistic approach to assessment and planning and recognise the importance of setting individual learning targets that are informed by the child's emotional age as well as their ability within curricular areas. </a:t>
                      </a:r>
                    </a:p>
                    <a:p>
                      <a:pPr marL="285750" indent="-285750">
                        <a:buFont typeface="Arial" panose="020B0604020202020204" pitchFamily="34" charset="0"/>
                        <a:buChar char="•"/>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Key workers are attuned to and consider all child’s emotional age as well as their ability within curricular areas when planning for children’s individual next steps, ensuring all children have access to a curriculum that is designed around individual learning styles and developmentally appropriate experiences.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latin typeface="+mn-lt"/>
                        <a:ea typeface="+mn-ea"/>
                        <a:cs typeface="+mn-cs"/>
                      </a:endParaRPr>
                    </a:p>
                  </a:txBody>
                  <a:tcPr marL="114300" marR="114300" marT="0" marB="0">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bg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bg1"/>
                          </a:solidFill>
                          <a:effectLst/>
                          <a:latin typeface="+mn-lt"/>
                          <a:ea typeface="+mn-ea"/>
                          <a:cs typeface="+mn-cs"/>
                        </a:rPr>
                        <a:t>Our pedagogical approach considers that our children may have different prior learning experiences which impacts on their ability to learn and ensure that the curriculum is adapted to reflect the needs of all children socially and emotionally as well as in their learning needs – creating an environment where all children can thrive and engage in meaningful learning.  </a:t>
                      </a:r>
                      <a:endParaRPr lang="en-GB" sz="1400" b="1" kern="1200" dirty="0">
                        <a:solidFill>
                          <a:srgbClr val="FF0000"/>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1" kern="1200" dirty="0">
                        <a:solidFill>
                          <a:srgbClr val="FF0000"/>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Triangulation of data has allowed staff within the 3-5 playroom to identify children for targeted support groups, such as Philosophy, and Learning to Listen, enhancing our individual approaches to learning and development and </a:t>
                      </a:r>
                      <a:r>
                        <a:rPr lang="en-GB" sz="1200" b="1" kern="1200" dirty="0">
                          <a:solidFill>
                            <a:schemeClr val="bg1"/>
                          </a:solidFill>
                          <a:effectLst/>
                          <a:latin typeface="+mn-lt"/>
                          <a:ea typeface="+mn-ea"/>
                          <a:cs typeface="+mn-cs"/>
                        </a:rPr>
                        <a:t>ensuring an equitable approach for 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bg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Wellbeing meetings give time and opportunity for reflection of targeted groups encouraging a consistent approach to delivery and identification of appropriate next steps</a:t>
                      </a:r>
                      <a:r>
                        <a:rPr lang="en-GB" sz="1200" b="1" kern="1200">
                          <a:solidFill>
                            <a:schemeClr val="lt1"/>
                          </a:solidFill>
                          <a:effectLst/>
                          <a:latin typeface="+mn-lt"/>
                          <a:ea typeface="+mn-ea"/>
                          <a:cs typeface="+mn-cs"/>
                        </a:rPr>
                        <a:t>. </a:t>
                      </a:r>
                      <a:endParaRPr lang="en-GB" sz="18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kern="1200" dirty="0">
                        <a:solidFill>
                          <a:srgbClr val="FF0000"/>
                        </a:solidFill>
                        <a:effectLst/>
                        <a:latin typeface="+mn-lt"/>
                        <a:ea typeface="+mn-ea"/>
                        <a:cs typeface="+mn-cs"/>
                      </a:endParaRPr>
                    </a:p>
                  </a:txBody>
                  <a:tcPr marL="114300" marR="114300" marT="0" marB="0">
                    <a:solidFill>
                      <a:schemeClr val="accent1"/>
                    </a:solidFill>
                  </a:tcPr>
                </a:tc>
                <a:extLst>
                  <a:ext uri="{0D108BD9-81ED-4DB2-BD59-A6C34878D82A}">
                    <a16:rowId xmlns:a16="http://schemas.microsoft.com/office/drawing/2014/main" val="3281292450"/>
                  </a:ext>
                </a:extLst>
              </a:tr>
            </a:tbl>
          </a:graphicData>
        </a:graphic>
      </p:graphicFrame>
    </p:spTree>
    <p:extLst>
      <p:ext uri="{BB962C8B-B14F-4D97-AF65-F5344CB8AC3E}">
        <p14:creationId xmlns:p14="http://schemas.microsoft.com/office/powerpoint/2010/main" val="300156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11</a:t>
            </a:fld>
            <a:endParaRPr lang="en-US" dirty="0"/>
          </a:p>
        </p:txBody>
      </p:sp>
      <p:graphicFrame>
        <p:nvGraphicFramePr>
          <p:cNvPr id="8" name="Table 9">
            <a:extLst>
              <a:ext uri="{FF2B5EF4-FFF2-40B4-BE49-F238E27FC236}">
                <a16:creationId xmlns:a16="http://schemas.microsoft.com/office/drawing/2014/main" id="{D7BF8635-B2A6-4984-BF5B-1B7B3771BACC}"/>
              </a:ext>
            </a:extLst>
          </p:cNvPr>
          <p:cNvGraphicFramePr>
            <a:graphicFrameLocks noGrp="1"/>
          </p:cNvGraphicFramePr>
          <p:nvPr>
            <p:extLst>
              <p:ext uri="{D42A27DB-BD31-4B8C-83A1-F6EECF244321}">
                <p14:modId xmlns:p14="http://schemas.microsoft.com/office/powerpoint/2010/main" val="506656647"/>
              </p:ext>
            </p:extLst>
          </p:nvPr>
        </p:nvGraphicFramePr>
        <p:xfrm>
          <a:off x="345743" y="123825"/>
          <a:ext cx="5449001" cy="6559288"/>
        </p:xfrm>
        <a:graphic>
          <a:graphicData uri="http://schemas.openxmlformats.org/drawingml/2006/table">
            <a:tbl>
              <a:tblPr firstRow="1" bandRow="1">
                <a:tableStyleId>{5C22544A-7EE6-4342-B048-85BDC9FD1C3A}</a:tableStyleId>
              </a:tblPr>
              <a:tblGrid>
                <a:gridCol w="5449001">
                  <a:extLst>
                    <a:ext uri="{9D8B030D-6E8A-4147-A177-3AD203B41FA5}">
                      <a16:colId xmlns:a16="http://schemas.microsoft.com/office/drawing/2014/main" val="2424045587"/>
                    </a:ext>
                  </a:extLst>
                </a:gridCol>
              </a:tblGrid>
              <a:tr h="6559288">
                <a:tc>
                  <a:txBody>
                    <a:bodyPr/>
                    <a:lstStyle/>
                    <a:p>
                      <a:pPr algn="l">
                        <a:lnSpc>
                          <a:spcPct val="115000"/>
                        </a:lnSpc>
                        <a:spcAft>
                          <a:spcPts val="1000"/>
                        </a:spcAft>
                      </a:pPr>
                      <a:r>
                        <a:rPr lang="en-GB" sz="1200" dirty="0">
                          <a:effectLst/>
                        </a:rPr>
                        <a:t> </a:t>
                      </a:r>
                      <a:endParaRPr lang="en-GB" sz="1100" dirty="0">
                        <a:effectLst/>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100" dirty="0">
                          <a:effectLst/>
                        </a:rPr>
                        <a:t> </a:t>
                      </a:r>
                      <a:r>
                        <a:rPr lang="en-GB" sz="1800" b="1" kern="1200" dirty="0">
                          <a:solidFill>
                            <a:schemeClr val="lt1"/>
                          </a:solidFill>
                          <a:effectLst/>
                        </a:rPr>
                        <a:t>Key Strengths:</a:t>
                      </a:r>
                    </a:p>
                    <a:p>
                      <a:pPr marL="285750" lvl="0" indent="-285750">
                        <a:buFont typeface="Arial" panose="020B0604020202020204" pitchFamily="34" charset="0"/>
                        <a:buChar char="•"/>
                      </a:pPr>
                      <a:r>
                        <a:rPr lang="en-GB" sz="1800" b="1" kern="1200" dirty="0">
                          <a:solidFill>
                            <a:schemeClr val="lt1"/>
                          </a:solidFill>
                          <a:effectLst/>
                        </a:rPr>
                        <a:t>Highly motivated, enthusiastic children who enjoy learning and make excellent progress. </a:t>
                      </a:r>
                    </a:p>
                    <a:p>
                      <a:pPr marL="0" lvl="0" indent="0">
                        <a:buFont typeface="Arial" panose="020B0604020202020204" pitchFamily="34" charset="0"/>
                        <a:buNone/>
                      </a:pPr>
                      <a:endParaRPr lang="en-GB" sz="1800" b="1" kern="1200" dirty="0">
                        <a:solidFill>
                          <a:schemeClr val="lt1"/>
                        </a:solidFill>
                        <a:effectLst/>
                      </a:endParaRPr>
                    </a:p>
                    <a:p>
                      <a:pPr marL="285750" lvl="0" indent="-285750">
                        <a:buFont typeface="Arial" panose="020B0604020202020204" pitchFamily="34" charset="0"/>
                        <a:buChar char="•"/>
                      </a:pPr>
                      <a:r>
                        <a:rPr lang="en-GB" sz="1800" b="1" kern="1200" dirty="0">
                          <a:solidFill>
                            <a:schemeClr val="lt1"/>
                          </a:solidFill>
                          <a:effectLst/>
                        </a:rPr>
                        <a:t>A dedicated, nurturing and motivated staff team who are embracing the shared vision, values and aims of Ferguslie Early Learning and Childcare Centre.</a:t>
                      </a:r>
                    </a:p>
                    <a:p>
                      <a:pPr marL="0" lvl="0" indent="0">
                        <a:buFont typeface="Arial" panose="020B0604020202020204" pitchFamily="34" charset="0"/>
                        <a:buNone/>
                      </a:pPr>
                      <a:endParaRPr lang="en-GB" sz="1800" b="1" kern="1200" dirty="0">
                        <a:solidFill>
                          <a:schemeClr val="lt1"/>
                        </a:solidFill>
                        <a:effectLst/>
                      </a:endParaRPr>
                    </a:p>
                    <a:p>
                      <a:pPr marL="285750" lvl="0" indent="-285750">
                        <a:buFont typeface="Arial" panose="020B0604020202020204" pitchFamily="34" charset="0"/>
                        <a:buChar char="•"/>
                      </a:pPr>
                      <a:r>
                        <a:rPr lang="en-GB" sz="1800" b="1" kern="1200" dirty="0">
                          <a:solidFill>
                            <a:schemeClr val="lt1"/>
                          </a:solidFill>
                          <a:effectLst/>
                        </a:rPr>
                        <a:t>An extensive range of challenging and rich learning experiences which meet children’s individual needs. </a:t>
                      </a:r>
                    </a:p>
                    <a:p>
                      <a:pPr marL="0" lvl="0" indent="0">
                        <a:buFont typeface="Arial" panose="020B0604020202020204" pitchFamily="34" charset="0"/>
                        <a:buNone/>
                      </a:pPr>
                      <a:endParaRPr lang="en-GB" sz="1800" b="1" kern="1200" dirty="0">
                        <a:solidFill>
                          <a:schemeClr val="lt1"/>
                        </a:solidFill>
                        <a:effectLst/>
                      </a:endParaRPr>
                    </a:p>
                    <a:p>
                      <a:pPr marL="285750" lvl="0" indent="-285750">
                        <a:buFont typeface="Arial" panose="020B0604020202020204" pitchFamily="34" charset="0"/>
                        <a:buChar char="•"/>
                      </a:pPr>
                      <a:r>
                        <a:rPr lang="en-GB" sz="1800" b="1" kern="1200" dirty="0">
                          <a:solidFill>
                            <a:schemeClr val="lt1"/>
                          </a:solidFill>
                          <a:effectLst/>
                        </a:rPr>
                        <a:t>Strong personal relationships with parents and carers.</a:t>
                      </a:r>
                    </a:p>
                    <a:p>
                      <a:pPr marL="0" lvl="0" indent="0">
                        <a:buFont typeface="Arial" panose="020B0604020202020204" pitchFamily="34" charset="0"/>
                        <a:buNone/>
                      </a:pPr>
                      <a:r>
                        <a:rPr lang="en-GB" sz="1800" b="1" kern="1200" dirty="0">
                          <a:solidFill>
                            <a:schemeClr val="lt1"/>
                          </a:solidFill>
                          <a:effectLst/>
                        </a:rPr>
                        <a:t> </a:t>
                      </a:r>
                    </a:p>
                    <a:p>
                      <a:pPr marL="285750" lvl="0" indent="-285750">
                        <a:buFont typeface="Arial" panose="020B0604020202020204" pitchFamily="34" charset="0"/>
                        <a:buChar char="•"/>
                      </a:pPr>
                      <a:r>
                        <a:rPr lang="en-GB" sz="1800" b="1" kern="1200" dirty="0">
                          <a:solidFill>
                            <a:schemeClr val="lt1"/>
                          </a:solidFill>
                          <a:effectLst/>
                        </a:rPr>
                        <a:t>Effective partnerships with other professionals. </a:t>
                      </a:r>
                    </a:p>
                    <a:p>
                      <a:pPr marL="0" lvl="0" indent="0">
                        <a:buFont typeface="Arial" panose="020B0604020202020204" pitchFamily="34" charset="0"/>
                        <a:buNone/>
                      </a:pPr>
                      <a:endParaRPr lang="en-GB" sz="1800" b="1" kern="1200" dirty="0">
                        <a:solidFill>
                          <a:schemeClr val="lt1"/>
                        </a:solidFill>
                        <a:effectLst/>
                      </a:endParaRPr>
                    </a:p>
                    <a:p>
                      <a:pPr marL="285750" lvl="0" indent="-285750">
                        <a:buFont typeface="Arial" panose="020B0604020202020204" pitchFamily="34" charset="0"/>
                        <a:buChar char="•"/>
                      </a:pPr>
                      <a:r>
                        <a:rPr lang="en-GB" sz="1800" b="1" kern="1200" dirty="0">
                          <a:solidFill>
                            <a:schemeClr val="lt1"/>
                          </a:solidFill>
                          <a:effectLst/>
                        </a:rPr>
                        <a:t>The strong, united and compassionate leadership of the Head and Depute Head of Centre </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GB" sz="1800" b="1" kern="1200" dirty="0">
                        <a:solidFill>
                          <a:schemeClr val="lt1"/>
                        </a:solidFill>
                        <a:effectLst/>
                      </a:endParaRPr>
                    </a:p>
                    <a:p>
                      <a:pPr algn="l">
                        <a:lnSpc>
                          <a:spcPct val="115000"/>
                        </a:lnSpc>
                        <a:spcAft>
                          <a:spcPts val="10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463448146"/>
                  </a:ext>
                </a:extLst>
              </a:tr>
            </a:tbl>
          </a:graphicData>
        </a:graphic>
      </p:graphicFrame>
      <p:graphicFrame>
        <p:nvGraphicFramePr>
          <p:cNvPr id="2" name="Table 2">
            <a:extLst>
              <a:ext uri="{FF2B5EF4-FFF2-40B4-BE49-F238E27FC236}">
                <a16:creationId xmlns:a16="http://schemas.microsoft.com/office/drawing/2014/main" id="{F91E6ACD-C178-4932-A050-640646E5B0AF}"/>
              </a:ext>
            </a:extLst>
          </p:cNvPr>
          <p:cNvGraphicFramePr>
            <a:graphicFrameLocks noGrp="1"/>
          </p:cNvGraphicFramePr>
          <p:nvPr>
            <p:extLst>
              <p:ext uri="{D42A27DB-BD31-4B8C-83A1-F6EECF244321}">
                <p14:modId xmlns:p14="http://schemas.microsoft.com/office/powerpoint/2010/main" val="1174897915"/>
              </p:ext>
            </p:extLst>
          </p:nvPr>
        </p:nvGraphicFramePr>
        <p:xfrm>
          <a:off x="7137779" y="136526"/>
          <a:ext cx="4708478" cy="6546588"/>
        </p:xfrm>
        <a:graphic>
          <a:graphicData uri="http://schemas.openxmlformats.org/drawingml/2006/table">
            <a:tbl>
              <a:tblPr firstRow="1" bandRow="1">
                <a:tableStyleId>{5C22544A-7EE6-4342-B048-85BDC9FD1C3A}</a:tableStyleId>
              </a:tblPr>
              <a:tblGrid>
                <a:gridCol w="4708478">
                  <a:extLst>
                    <a:ext uri="{9D8B030D-6E8A-4147-A177-3AD203B41FA5}">
                      <a16:colId xmlns:a16="http://schemas.microsoft.com/office/drawing/2014/main" val="70291939"/>
                    </a:ext>
                  </a:extLst>
                </a:gridCol>
              </a:tblGrid>
              <a:tr h="654658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chemeClr val="lt1"/>
                          </a:solidFill>
                          <a:effectLst/>
                        </a:rPr>
                        <a:t>OUR NEXT STEPS – </a:t>
                      </a:r>
                      <a:r>
                        <a:rPr lang="en-US" sz="1600" b="1" kern="1200" dirty="0">
                          <a:solidFill>
                            <a:schemeClr val="lt1"/>
                          </a:solidFill>
                          <a:effectLst/>
                        </a:rPr>
                        <a:t>PRIORITIES FOR </a:t>
                      </a:r>
                      <a:r>
                        <a:rPr lang="en-GB" sz="1600" b="1" kern="1200" dirty="0">
                          <a:solidFill>
                            <a:schemeClr val="lt1"/>
                          </a:solidFill>
                          <a:effectLst/>
                        </a:rPr>
                        <a:t>2025-2026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kern="1200" dirty="0">
                        <a:solidFill>
                          <a:schemeClr val="lt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effectLst/>
                        </a:rPr>
                        <a:t>We have made very good  progress during session 2024-25 and we will use the improvement priorities listed below to build on this progress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To enhance our partnership with parents/carers enabling them to feel more confident to engage and be involved in their children’s learning. </a:t>
                      </a:r>
                      <a:endParaRPr lang="en-GB" sz="1400" b="1" kern="1200" dirty="0">
                        <a:solidFill>
                          <a:schemeClr val="lt1"/>
                        </a:solidFill>
                        <a:effectLst/>
                      </a:endParaRPr>
                    </a:p>
                    <a:p>
                      <a:pPr marL="0" indent="0">
                        <a:buFont typeface="Arial" panose="020B0604020202020204" pitchFamily="34" charset="0"/>
                        <a:buNone/>
                      </a:pPr>
                      <a:r>
                        <a:rPr lang="en-GB" sz="1400" b="1" kern="1200" dirty="0">
                          <a:solidFill>
                            <a:schemeClr val="lt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To introduce The Mosaic Approach into the setting to better understand children’s perspectives and increase learner participation. </a:t>
                      </a:r>
                      <a:endParaRPr lang="en-GB" sz="1400" b="1" kern="1200" dirty="0">
                        <a:solidFill>
                          <a:schemeClr val="lt1"/>
                        </a:solidFill>
                        <a:effectLst/>
                      </a:endParaRPr>
                    </a:p>
                    <a:p>
                      <a:pPr marL="285750" indent="-285750">
                        <a:buFont typeface="Arial" panose="020B0604020202020204" pitchFamily="34" charset="0"/>
                        <a:buChar char="•"/>
                      </a:pPr>
                      <a:endParaRPr lang="en-GB"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To embed RNRA’s Nurture Principle – All behaviour is 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1" kern="120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kern="1200" dirty="0">
                        <a:solidFill>
                          <a:schemeClr val="lt1"/>
                        </a:solidFill>
                        <a:effectLst/>
                        <a:latin typeface="+mn-lt"/>
                        <a:ea typeface="+mn-ea"/>
                        <a:cs typeface="+mn-cs"/>
                      </a:endParaRPr>
                    </a:p>
                    <a:p>
                      <a:pPr marL="285750" indent="-285750">
                        <a:buFont typeface="Arial" panose="020B0604020202020204" pitchFamily="34" charset="0"/>
                        <a:buChar char="•"/>
                      </a:pPr>
                      <a:endParaRPr lang="en-GB"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1" dirty="0">
                          <a:solidFill>
                            <a:schemeClr val="tx1"/>
                          </a:solidFill>
                          <a:effectLst/>
                        </a:rPr>
                        <a:t>Full details of the improvement priorities and actions are detailed on the establishment improvement plan which can be accessed via: www.Ferguslie-elcc.co.uk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lt1"/>
                        </a:solidFill>
                        <a:effectLst/>
                      </a:endParaRPr>
                    </a:p>
                    <a:p>
                      <a:endParaRPr lang="en-GB" dirty="0"/>
                    </a:p>
                  </a:txBody>
                  <a:tcPr/>
                </a:tc>
                <a:extLst>
                  <a:ext uri="{0D108BD9-81ED-4DB2-BD59-A6C34878D82A}">
                    <a16:rowId xmlns:a16="http://schemas.microsoft.com/office/drawing/2014/main" val="2166526699"/>
                  </a:ext>
                </a:extLst>
              </a:tr>
            </a:tbl>
          </a:graphicData>
        </a:graphic>
      </p:graphicFrame>
    </p:spTree>
    <p:extLst>
      <p:ext uri="{BB962C8B-B14F-4D97-AF65-F5344CB8AC3E}">
        <p14:creationId xmlns:p14="http://schemas.microsoft.com/office/powerpoint/2010/main" val="386297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normAutofit/>
          </a:bodyPr>
          <a:lstStyle/>
          <a:p>
            <a:r>
              <a:rPr lang="en-US" dirty="0"/>
              <a:t>Thank you</a:t>
            </a:r>
          </a:p>
        </p:txBody>
      </p:sp>
      <p:graphicFrame>
        <p:nvGraphicFramePr>
          <p:cNvPr id="3" name="Table 3">
            <a:extLst>
              <a:ext uri="{FF2B5EF4-FFF2-40B4-BE49-F238E27FC236}">
                <a16:creationId xmlns:a16="http://schemas.microsoft.com/office/drawing/2014/main" id="{92AA3FF0-04B4-4C0D-8DFC-BDA7DAE226C6}"/>
              </a:ext>
            </a:extLst>
          </p:cNvPr>
          <p:cNvGraphicFramePr>
            <a:graphicFrameLocks noGrp="1"/>
          </p:cNvGraphicFramePr>
          <p:nvPr>
            <p:extLst>
              <p:ext uri="{D42A27DB-BD31-4B8C-83A1-F6EECF244321}">
                <p14:modId xmlns:p14="http://schemas.microsoft.com/office/powerpoint/2010/main" val="3669932349"/>
              </p:ext>
            </p:extLst>
          </p:nvPr>
        </p:nvGraphicFramePr>
        <p:xfrm>
          <a:off x="7129130" y="3547927"/>
          <a:ext cx="4699590" cy="1172928"/>
        </p:xfrm>
        <a:graphic>
          <a:graphicData uri="http://schemas.openxmlformats.org/drawingml/2006/table">
            <a:tbl>
              <a:tblPr firstRow="1" bandRow="1">
                <a:tableStyleId>{5C22544A-7EE6-4342-B048-85BDC9FD1C3A}</a:tableStyleId>
              </a:tblPr>
              <a:tblGrid>
                <a:gridCol w="4699590">
                  <a:extLst>
                    <a:ext uri="{9D8B030D-6E8A-4147-A177-3AD203B41FA5}">
                      <a16:colId xmlns:a16="http://schemas.microsoft.com/office/drawing/2014/main" val="2995184018"/>
                    </a:ext>
                  </a:extLst>
                </a:gridCol>
              </a:tblGrid>
              <a:tr h="1172928">
                <a:tc>
                  <a:txBody>
                    <a:bodyPr/>
                    <a:lstStyle/>
                    <a:p>
                      <a:pPr algn="l">
                        <a:lnSpc>
                          <a:spcPct val="100000"/>
                        </a:lnSpc>
                        <a:spcAft>
                          <a:spcPts val="0"/>
                        </a:spcAft>
                      </a:pPr>
                      <a:r>
                        <a:rPr lang="en-GB" sz="1200" b="1" dirty="0">
                          <a:solidFill>
                            <a:schemeClr val="bg1">
                              <a:lumMod val="95000"/>
                            </a:schemeClr>
                          </a:solidFill>
                          <a:effectLst/>
                        </a:rPr>
                        <a:t>Establishment Name:  Ferguslie Early Learning and Childcare Centre</a:t>
                      </a:r>
                      <a:endParaRPr lang="en-GB" sz="1200" dirty="0">
                        <a:solidFill>
                          <a:schemeClr val="bg1">
                            <a:lumMod val="95000"/>
                          </a:schemeClr>
                        </a:solidFill>
                        <a:effectLst/>
                      </a:endParaRPr>
                    </a:p>
                    <a:p>
                      <a:pPr algn="l">
                        <a:lnSpc>
                          <a:spcPct val="100000"/>
                        </a:lnSpc>
                        <a:spcAft>
                          <a:spcPts val="0"/>
                        </a:spcAft>
                      </a:pPr>
                      <a:r>
                        <a:rPr lang="en-GB" sz="1200" b="1" dirty="0">
                          <a:solidFill>
                            <a:schemeClr val="bg1">
                              <a:lumMod val="95000"/>
                            </a:schemeClr>
                          </a:solidFill>
                          <a:effectLst/>
                        </a:rPr>
                        <a:t>Address;: 76 Blackstoun Road, Paisley, PA3 1NT</a:t>
                      </a:r>
                      <a:endParaRPr lang="en-GB" sz="1200" dirty="0">
                        <a:solidFill>
                          <a:schemeClr val="bg1">
                            <a:lumMod val="95000"/>
                          </a:schemeClr>
                        </a:solidFill>
                        <a:effectLst/>
                      </a:endParaRPr>
                    </a:p>
                    <a:p>
                      <a:pPr algn="l">
                        <a:lnSpc>
                          <a:spcPct val="100000"/>
                        </a:lnSpc>
                        <a:spcAft>
                          <a:spcPts val="0"/>
                        </a:spcAft>
                      </a:pPr>
                      <a:r>
                        <a:rPr lang="en-GB" sz="1200" b="1" dirty="0">
                          <a:solidFill>
                            <a:schemeClr val="bg1">
                              <a:lumMod val="95000"/>
                            </a:schemeClr>
                          </a:solidFill>
                          <a:effectLst/>
                        </a:rPr>
                        <a:t>Phone 0300 300 1464</a:t>
                      </a:r>
                      <a:endParaRPr lang="en-GB" sz="1200" dirty="0">
                        <a:solidFill>
                          <a:schemeClr val="bg1">
                            <a:lumMod val="95000"/>
                          </a:schemeClr>
                        </a:solidFill>
                        <a:effectLst/>
                      </a:endParaRPr>
                    </a:p>
                    <a:p>
                      <a:pPr algn="l">
                        <a:lnSpc>
                          <a:spcPct val="100000"/>
                        </a:lnSpc>
                        <a:spcAft>
                          <a:spcPts val="0"/>
                        </a:spcAft>
                      </a:pPr>
                      <a:r>
                        <a:rPr lang="en-GB" sz="1200" b="1" dirty="0">
                          <a:solidFill>
                            <a:schemeClr val="bg1">
                              <a:lumMod val="95000"/>
                            </a:schemeClr>
                          </a:solidFill>
                          <a:effectLst/>
                        </a:rPr>
                        <a:t>Website: </a:t>
                      </a:r>
                      <a:r>
                        <a:rPr lang="en-GB" sz="1200" dirty="0">
                          <a:solidFill>
                            <a:schemeClr val="bg1">
                              <a:lumMod val="95000"/>
                            </a:schemeClr>
                          </a:solidFill>
                          <a:effectLst/>
                        </a:rPr>
                        <a:t>www.Ferguslie-elcc.co.uk</a:t>
                      </a:r>
                      <a:endParaRPr lang="en-GB" sz="1200" b="1" dirty="0">
                        <a:solidFill>
                          <a:schemeClr val="bg1">
                            <a:lumMod val="95000"/>
                          </a:schemeClr>
                        </a:solidFill>
                        <a:effectLst/>
                      </a:endParaRPr>
                    </a:p>
                    <a:p>
                      <a:pPr algn="l">
                        <a:lnSpc>
                          <a:spcPct val="100000"/>
                        </a:lnSpc>
                        <a:spcAft>
                          <a:spcPts val="0"/>
                        </a:spcAft>
                      </a:pPr>
                      <a:r>
                        <a:rPr lang="en-GB" sz="1200" b="1" dirty="0">
                          <a:solidFill>
                            <a:schemeClr val="bg1">
                              <a:lumMod val="95000"/>
                            </a:schemeClr>
                          </a:solidFill>
                          <a:effectLst/>
                        </a:rPr>
                        <a:t>Facebook: Ferguslie Early Learning Childcare Centre  </a:t>
                      </a:r>
                    </a:p>
                    <a:p>
                      <a:pPr algn="l">
                        <a:lnSpc>
                          <a:spcPct val="115000"/>
                        </a:lnSpc>
                        <a:spcAft>
                          <a:spcPts val="10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404640560"/>
                  </a:ext>
                </a:extLst>
              </a:tr>
            </a:tbl>
          </a:graphicData>
        </a:graphic>
      </p:graphicFrame>
      <p:graphicFrame>
        <p:nvGraphicFramePr>
          <p:cNvPr id="4" name="Table 5">
            <a:extLst>
              <a:ext uri="{FF2B5EF4-FFF2-40B4-BE49-F238E27FC236}">
                <a16:creationId xmlns:a16="http://schemas.microsoft.com/office/drawing/2014/main" id="{47ACD038-AFA3-437E-A67D-A85E9E146EEC}"/>
              </a:ext>
            </a:extLst>
          </p:cNvPr>
          <p:cNvGraphicFramePr>
            <a:graphicFrameLocks noGrp="1"/>
          </p:cNvGraphicFramePr>
          <p:nvPr>
            <p:extLst>
              <p:ext uri="{D42A27DB-BD31-4B8C-83A1-F6EECF244321}">
                <p14:modId xmlns:p14="http://schemas.microsoft.com/office/powerpoint/2010/main" val="389763354"/>
              </p:ext>
            </p:extLst>
          </p:nvPr>
        </p:nvGraphicFramePr>
        <p:xfrm>
          <a:off x="7176977" y="4952222"/>
          <a:ext cx="4603897" cy="1693129"/>
        </p:xfrm>
        <a:graphic>
          <a:graphicData uri="http://schemas.openxmlformats.org/drawingml/2006/table">
            <a:tbl>
              <a:tblPr firstRow="1" bandRow="1">
                <a:tableStyleId>{5C22544A-7EE6-4342-B048-85BDC9FD1C3A}</a:tableStyleId>
              </a:tblPr>
              <a:tblGrid>
                <a:gridCol w="4603897">
                  <a:extLst>
                    <a:ext uri="{9D8B030D-6E8A-4147-A177-3AD203B41FA5}">
                      <a16:colId xmlns:a16="http://schemas.microsoft.com/office/drawing/2014/main" val="2148594015"/>
                    </a:ext>
                  </a:extLst>
                </a:gridCol>
              </a:tblGrid>
              <a:tr h="1693129">
                <a:tc>
                  <a:txBody>
                    <a:bodyPr/>
                    <a:lstStyle/>
                    <a:p>
                      <a:pPr algn="ctr">
                        <a:lnSpc>
                          <a:spcPct val="115000"/>
                        </a:lnSpc>
                        <a:spcBef>
                          <a:spcPts val="1200"/>
                        </a:spcBef>
                        <a:spcAft>
                          <a:spcPts val="400"/>
                        </a:spcAft>
                      </a:pPr>
                      <a:r>
                        <a:rPr lang="en-US" sz="1200" b="1" dirty="0">
                          <a:solidFill>
                            <a:schemeClr val="bg1"/>
                          </a:solidFill>
                          <a:effectLst/>
                        </a:rPr>
                        <a:t>HAVE YOUR SAY!</a:t>
                      </a:r>
                      <a:r>
                        <a:rPr lang="en-US" sz="1200" dirty="0">
                          <a:solidFill>
                            <a:schemeClr val="bg1"/>
                          </a:solidFill>
                          <a:effectLst/>
                        </a:rPr>
                        <a:t> </a:t>
                      </a:r>
                      <a:endParaRPr lang="en-GB" sz="1200" dirty="0">
                        <a:solidFill>
                          <a:schemeClr val="bg1"/>
                        </a:solidFill>
                        <a:effectLst/>
                      </a:endParaRPr>
                    </a:p>
                    <a:p>
                      <a:pPr algn="l">
                        <a:lnSpc>
                          <a:spcPct val="100000"/>
                        </a:lnSpc>
                        <a:spcBef>
                          <a:spcPts val="1200"/>
                        </a:spcBef>
                        <a:spcAft>
                          <a:spcPts val="0"/>
                        </a:spcAft>
                      </a:pPr>
                      <a:r>
                        <a:rPr lang="en-US" sz="1400" dirty="0">
                          <a:solidFill>
                            <a:schemeClr val="bg1"/>
                          </a:solidFill>
                          <a:effectLst/>
                        </a:rPr>
                        <a:t>Please take the opportunity to share your thoughts with us as we use feedback to help us make improvements to the centre. You can do this by speaking to staff, participating in parent/carer meetings, responding to questionnaires/surveys and by completing evaluations at events.   </a:t>
                      </a:r>
                      <a:endParaRPr lang="en-GB" sz="1400" dirty="0">
                        <a:solidFill>
                          <a:schemeClr val="bg1"/>
                        </a:solidFill>
                        <a:effectLst/>
                        <a:latin typeface="+mn-lt"/>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4030039253"/>
                  </a:ext>
                </a:extLst>
              </a:tr>
            </a:tbl>
          </a:graphicData>
        </a:graphic>
      </p:graphicFrame>
    </p:spTree>
    <p:extLst>
      <p:ext uri="{BB962C8B-B14F-4D97-AF65-F5344CB8AC3E}">
        <p14:creationId xmlns:p14="http://schemas.microsoft.com/office/powerpoint/2010/main" val="2790251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graphicFrame>
        <p:nvGraphicFramePr>
          <p:cNvPr id="11" name="Table 11">
            <a:extLst>
              <a:ext uri="{FF2B5EF4-FFF2-40B4-BE49-F238E27FC236}">
                <a16:creationId xmlns:a16="http://schemas.microsoft.com/office/drawing/2014/main" id="{652F52B4-BEFE-4235-A8B5-AEFC4533FE7E}"/>
              </a:ext>
            </a:extLst>
          </p:cNvPr>
          <p:cNvGraphicFramePr>
            <a:graphicFrameLocks noGrp="1"/>
          </p:cNvGraphicFramePr>
          <p:nvPr>
            <p:extLst>
              <p:ext uri="{D42A27DB-BD31-4B8C-83A1-F6EECF244321}">
                <p14:modId xmlns:p14="http://schemas.microsoft.com/office/powerpoint/2010/main" val="1708050982"/>
              </p:ext>
            </p:extLst>
          </p:nvPr>
        </p:nvGraphicFramePr>
        <p:xfrm>
          <a:off x="0" y="0"/>
          <a:ext cx="5799413" cy="6858000"/>
        </p:xfrm>
        <a:graphic>
          <a:graphicData uri="http://schemas.openxmlformats.org/drawingml/2006/table">
            <a:tbl>
              <a:tblPr firstRow="1" bandRow="1">
                <a:tableStyleId>{B301B821-A1FF-4177-AEE7-76D212191A09}</a:tableStyleId>
              </a:tblPr>
              <a:tblGrid>
                <a:gridCol w="5799413">
                  <a:extLst>
                    <a:ext uri="{9D8B030D-6E8A-4147-A177-3AD203B41FA5}">
                      <a16:colId xmlns:a16="http://schemas.microsoft.com/office/drawing/2014/main" val="1434899694"/>
                    </a:ext>
                  </a:extLst>
                </a:gridCol>
              </a:tblGrid>
              <a:tr h="6858000">
                <a:tc>
                  <a:txBody>
                    <a:bodyPr/>
                    <a:lstStyle/>
                    <a:p>
                      <a:r>
                        <a:rPr lang="en-GB" sz="1800" b="1" kern="1200" dirty="0">
                          <a:solidFill>
                            <a:schemeClr val="lt1"/>
                          </a:solidFill>
                          <a:effectLst/>
                          <a:latin typeface="+mn-lt"/>
                          <a:ea typeface="+mn-ea"/>
                          <a:cs typeface="+mn-cs"/>
                        </a:rPr>
                        <a:t>Our Centre</a:t>
                      </a:r>
                    </a:p>
                    <a:p>
                      <a:endParaRPr lang="en-GB" sz="1800" b="1" kern="1200" dirty="0">
                        <a:solidFill>
                          <a:schemeClr val="lt1"/>
                        </a:solidFill>
                        <a:effectLst/>
                        <a:latin typeface="+mn-lt"/>
                        <a:ea typeface="+mn-ea"/>
                        <a:cs typeface="+mn-cs"/>
                      </a:endParaRPr>
                    </a:p>
                    <a:p>
                      <a:r>
                        <a:rPr lang="en-GB" sz="1600" b="1" kern="1200" dirty="0">
                          <a:solidFill>
                            <a:schemeClr val="lt1"/>
                          </a:solidFill>
                          <a:effectLst/>
                          <a:latin typeface="+mn-lt"/>
                          <a:ea typeface="+mn-ea"/>
                          <a:cs typeface="+mn-cs"/>
                        </a:rPr>
                        <a:t>Ferguslie Early Learning and Childcare Centre is located in a purpose- built facility, which is part of the Tannahill Community Centre that lies in the heart of Ferguslie Park in Paisley servicing a strong and diverse  community. The majority of our children live within the Ferguslie Park area with a small percentage attending from other areas within Renfrewshire.  The setting provides Early Learning and Child Care for 77 (full time equivalent) children aged between 0-6 years. </a:t>
                      </a:r>
                    </a:p>
                    <a:p>
                      <a:r>
                        <a:rPr lang="en-GB" sz="1600" b="1" kern="1200" dirty="0">
                          <a:solidFill>
                            <a:schemeClr val="lt1"/>
                          </a:solidFill>
                          <a:effectLst/>
                          <a:latin typeface="+mn-lt"/>
                          <a:ea typeface="+mn-ea"/>
                          <a:cs typeface="+mn-cs"/>
                        </a:rPr>
                        <a:t> </a:t>
                      </a:r>
                    </a:p>
                    <a:p>
                      <a:r>
                        <a:rPr lang="en-GB" sz="1600" b="1" kern="1200" dirty="0">
                          <a:solidFill>
                            <a:schemeClr val="lt1"/>
                          </a:solidFill>
                          <a:effectLst/>
                          <a:latin typeface="+mn-lt"/>
                          <a:ea typeface="+mn-ea"/>
                          <a:cs typeface="+mn-cs"/>
                        </a:rPr>
                        <a:t>Our rich learning environment, helps to stimulate the innate learning of all our children both indoors and outdoors.  Impact of this work is as a result of our play-based pedagogy supporting skills for learning, work and life, and building relationships within the community, as well as providing children with the opportunity to learn problem solving skills, risk taking as well as developing creative and logical thinking. </a:t>
                      </a:r>
                    </a:p>
                    <a:p>
                      <a:r>
                        <a:rPr lang="en-GB" sz="1600" b="1" kern="1200" dirty="0">
                          <a:solidFill>
                            <a:schemeClr val="lt1"/>
                          </a:solidFill>
                          <a:effectLst/>
                          <a:latin typeface="+mn-lt"/>
                          <a:ea typeface="+mn-ea"/>
                          <a:cs typeface="+mn-cs"/>
                        </a:rPr>
                        <a:t> </a:t>
                      </a:r>
                    </a:p>
                    <a:p>
                      <a:r>
                        <a:rPr lang="en-GB" sz="1600" b="1" kern="1200" dirty="0">
                          <a:solidFill>
                            <a:schemeClr val="lt1"/>
                          </a:solidFill>
                          <a:effectLst/>
                          <a:latin typeface="+mn-lt"/>
                          <a:ea typeface="+mn-ea"/>
                          <a:cs typeface="+mn-cs"/>
                        </a:rPr>
                        <a:t>The centre has established close links with the community partners to ensure that the needs of individual children and their families are met effectively and together we offer support to families to engage with agencies through building strong partnerships working and adopting a multi- agency approach within the community.</a:t>
                      </a:r>
                    </a:p>
                    <a:p>
                      <a:r>
                        <a:rPr lang="en-GB" sz="1600" b="1" kern="1200" dirty="0">
                          <a:solidFill>
                            <a:schemeClr val="lt1"/>
                          </a:solidFill>
                          <a:effectLst/>
                          <a:latin typeface="+mn-lt"/>
                          <a:ea typeface="+mn-ea"/>
                          <a:cs typeface="+mn-cs"/>
                        </a:rPr>
                        <a:t> </a:t>
                      </a:r>
                    </a:p>
                    <a:p>
                      <a:endParaRPr lang="en-GB" dirty="0"/>
                    </a:p>
                  </a:txBody>
                  <a:tcPr/>
                </a:tc>
                <a:extLst>
                  <a:ext uri="{0D108BD9-81ED-4DB2-BD59-A6C34878D82A}">
                    <a16:rowId xmlns:a16="http://schemas.microsoft.com/office/drawing/2014/main" val="1287422606"/>
                  </a:ext>
                </a:extLst>
              </a:tr>
            </a:tbl>
          </a:graphicData>
        </a:graphic>
      </p:graphicFrame>
      <p:sp>
        <p:nvSpPr>
          <p:cNvPr id="13" name="Content Placeholder 12">
            <a:extLst>
              <a:ext uri="{FF2B5EF4-FFF2-40B4-BE49-F238E27FC236}">
                <a16:creationId xmlns:a16="http://schemas.microsoft.com/office/drawing/2014/main" id="{180FE860-1B5D-4863-8F1C-2BCCFF2EDF80}"/>
              </a:ext>
            </a:extLst>
          </p:cNvPr>
          <p:cNvSpPr>
            <a:spLocks noGrp="1"/>
          </p:cNvSpPr>
          <p:nvPr>
            <p:ph sz="quarter" idx="4"/>
          </p:nvPr>
        </p:nvSpPr>
        <p:spPr>
          <a:xfrm>
            <a:off x="7227065" y="685248"/>
            <a:ext cx="4221113" cy="5539281"/>
          </a:xfrm>
        </p:spPr>
        <p:txBody>
          <a:bodyPr>
            <a:normAutofit fontScale="25000" lnSpcReduction="20000"/>
          </a:bodyPr>
          <a:lstStyle/>
          <a:p>
            <a:r>
              <a:rPr lang="en-GB" sz="7200" dirty="0"/>
              <a:t>Our staffing currently consists of: </a:t>
            </a:r>
          </a:p>
          <a:p>
            <a:r>
              <a:rPr lang="en-GB" dirty="0"/>
              <a:t> </a:t>
            </a:r>
          </a:p>
          <a:p>
            <a:r>
              <a:rPr lang="en-GB" sz="6400" dirty="0"/>
              <a:t>Head of Centre</a:t>
            </a:r>
          </a:p>
          <a:p>
            <a:r>
              <a:rPr lang="en-GB" sz="6400" dirty="0"/>
              <a:t>Depute Head of Centre  </a:t>
            </a:r>
          </a:p>
          <a:p>
            <a:r>
              <a:rPr lang="en-GB" sz="6400" dirty="0"/>
              <a:t>2 Senior Early Learning and Childcare Officers</a:t>
            </a:r>
          </a:p>
          <a:p>
            <a:r>
              <a:rPr lang="en-GB" sz="6400" dirty="0"/>
              <a:t>1 Graduate  </a:t>
            </a:r>
          </a:p>
          <a:p>
            <a:r>
              <a:rPr lang="en-GB" sz="6400" dirty="0"/>
              <a:t>11 Full time Early Learning and Childcare Officers </a:t>
            </a:r>
          </a:p>
          <a:p>
            <a:r>
              <a:rPr lang="en-GB" sz="6400" dirty="0"/>
              <a:t>3 Part time Early Learning and Childcare Officers </a:t>
            </a:r>
          </a:p>
          <a:p>
            <a:r>
              <a:rPr lang="en-GB" sz="6400" dirty="0"/>
              <a:t>3 Term Time Early Leaning &amp; Childcare Officers</a:t>
            </a:r>
          </a:p>
          <a:p>
            <a:r>
              <a:rPr lang="en-GB" sz="6400" dirty="0"/>
              <a:t>5 Support Workers</a:t>
            </a:r>
          </a:p>
          <a:p>
            <a:r>
              <a:rPr lang="en-GB" sz="6400" dirty="0"/>
              <a:t>1 Clerical Worker</a:t>
            </a:r>
          </a:p>
          <a:p>
            <a:r>
              <a:rPr lang="en-GB" sz="6400" dirty="0"/>
              <a:t>3 Facilities Management staff</a:t>
            </a:r>
          </a:p>
          <a:p>
            <a:endParaRPr lang="en-GB" dirty="0"/>
          </a:p>
        </p:txBody>
      </p:sp>
    </p:spTree>
    <p:extLst>
      <p:ext uri="{BB962C8B-B14F-4D97-AF65-F5344CB8AC3E}">
        <p14:creationId xmlns:p14="http://schemas.microsoft.com/office/powerpoint/2010/main" val="185952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3</a:t>
            </a:fld>
            <a:endParaRPr lang="en-US" dirty="0"/>
          </a:p>
        </p:txBody>
      </p:sp>
      <p:graphicFrame>
        <p:nvGraphicFramePr>
          <p:cNvPr id="8" name="Table 9">
            <a:extLst>
              <a:ext uri="{FF2B5EF4-FFF2-40B4-BE49-F238E27FC236}">
                <a16:creationId xmlns:a16="http://schemas.microsoft.com/office/drawing/2014/main" id="{D7BF8635-B2A6-4984-BF5B-1B7B3771BACC}"/>
              </a:ext>
            </a:extLst>
          </p:cNvPr>
          <p:cNvGraphicFramePr>
            <a:graphicFrameLocks noGrp="1"/>
          </p:cNvGraphicFramePr>
          <p:nvPr>
            <p:extLst>
              <p:ext uri="{D42A27DB-BD31-4B8C-83A1-F6EECF244321}">
                <p14:modId xmlns:p14="http://schemas.microsoft.com/office/powerpoint/2010/main" val="188777707"/>
              </p:ext>
            </p:extLst>
          </p:nvPr>
        </p:nvGraphicFramePr>
        <p:xfrm>
          <a:off x="107507" y="123825"/>
          <a:ext cx="5867991" cy="6559288"/>
        </p:xfrm>
        <a:graphic>
          <a:graphicData uri="http://schemas.openxmlformats.org/drawingml/2006/table">
            <a:tbl>
              <a:tblPr firstRow="1" bandRow="1">
                <a:tableStyleId>{5C22544A-7EE6-4342-B048-85BDC9FD1C3A}</a:tableStyleId>
              </a:tblPr>
              <a:tblGrid>
                <a:gridCol w="5867991">
                  <a:extLst>
                    <a:ext uri="{9D8B030D-6E8A-4147-A177-3AD203B41FA5}">
                      <a16:colId xmlns:a16="http://schemas.microsoft.com/office/drawing/2014/main" val="2424045587"/>
                    </a:ext>
                  </a:extLst>
                </a:gridCol>
              </a:tblGrid>
              <a:tr h="6559288">
                <a:tc>
                  <a:txBody>
                    <a:bodyPr/>
                    <a:lstStyle/>
                    <a:p>
                      <a:r>
                        <a:rPr lang="en-GB" dirty="0"/>
                        <a:t>In Ferguslie Early Learning and Childcare Centre we aim to:</a:t>
                      </a:r>
                    </a:p>
                    <a:p>
                      <a:pPr marL="285750" indent="-285750">
                        <a:buFont typeface="Arial" panose="020B0604020202020204" pitchFamily="34" charset="0"/>
                        <a:buChar char="•"/>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Create a calm, peaceful and homely                                  atmosphere where children feel                                                        happy, secure, nurtured, respected                                                  and loved so that they blossom and                                              grow, building a strong sense of                                               confidence and self-esteem.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Allow children to achieve by providing stimulating play experiences that will allow them to develop and learn at their own pace in a way that suits their learning style.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Provide a learning space where children can be curious, creative and inspired by the caring, interested adults around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Value and respect each child and their family as unique and individual. Recognise and understand other’s cultures and beliefs, and through consultation with children and families ensuring that we listen and make changes that improves our practise.</a:t>
                      </a:r>
                    </a:p>
                    <a:p>
                      <a:pPr marL="0" indent="0">
                        <a:buFont typeface="Arial" panose="020B0604020202020204" pitchFamily="34" charset="0"/>
                        <a:buNone/>
                      </a:pPr>
                      <a:endParaRPr lang="en-GB" sz="1600" b="1" kern="1200" dirty="0">
                        <a:solidFill>
                          <a:schemeClr val="lt1"/>
                        </a:solidFill>
                        <a:effectLst/>
                        <a:latin typeface="+mn-lt"/>
                        <a:ea typeface="+mn-ea"/>
                        <a:cs typeface="+mn-cs"/>
                      </a:endParaRPr>
                    </a:p>
                  </a:txBody>
                  <a:tcPr/>
                </a:tc>
                <a:extLst>
                  <a:ext uri="{0D108BD9-81ED-4DB2-BD59-A6C34878D82A}">
                    <a16:rowId xmlns:a16="http://schemas.microsoft.com/office/drawing/2014/main" val="2463448146"/>
                  </a:ext>
                </a:extLst>
              </a:tr>
            </a:tbl>
          </a:graphicData>
        </a:graphic>
      </p:graphicFrame>
      <p:pic>
        <p:nvPicPr>
          <p:cNvPr id="17" name="Picture 16" descr="A person reading a book to children&#10;&#10;Description automatically generated with low confidence">
            <a:extLst>
              <a:ext uri="{FF2B5EF4-FFF2-40B4-BE49-F238E27FC236}">
                <a16:creationId xmlns:a16="http://schemas.microsoft.com/office/drawing/2014/main" id="{3CA721E3-C477-4628-94DC-B0888F4C653C}"/>
              </a:ext>
            </a:extLst>
          </p:cNvPr>
          <p:cNvPicPr>
            <a:picLocks noChangeAspect="1"/>
          </p:cNvPicPr>
          <p:nvPr/>
        </p:nvPicPr>
        <p:blipFill>
          <a:blip r:embed="rId3"/>
          <a:stretch>
            <a:fillRect/>
          </a:stretch>
        </p:blipFill>
        <p:spPr>
          <a:xfrm>
            <a:off x="3851219" y="677176"/>
            <a:ext cx="1699453" cy="1274590"/>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2" name="Table 2">
            <a:extLst>
              <a:ext uri="{FF2B5EF4-FFF2-40B4-BE49-F238E27FC236}">
                <a16:creationId xmlns:a16="http://schemas.microsoft.com/office/drawing/2014/main" id="{F91E6ACD-C178-4932-A050-640646E5B0AF}"/>
              </a:ext>
            </a:extLst>
          </p:cNvPr>
          <p:cNvGraphicFramePr>
            <a:graphicFrameLocks noGrp="1"/>
          </p:cNvGraphicFramePr>
          <p:nvPr>
            <p:extLst>
              <p:ext uri="{D42A27DB-BD31-4B8C-83A1-F6EECF244321}">
                <p14:modId xmlns:p14="http://schemas.microsoft.com/office/powerpoint/2010/main" val="3244429871"/>
              </p:ext>
            </p:extLst>
          </p:nvPr>
        </p:nvGraphicFramePr>
        <p:xfrm>
          <a:off x="7137779" y="251832"/>
          <a:ext cx="4708478" cy="6258149"/>
        </p:xfrm>
        <a:graphic>
          <a:graphicData uri="http://schemas.openxmlformats.org/drawingml/2006/table">
            <a:tbl>
              <a:tblPr firstRow="1" bandRow="1">
                <a:tableStyleId>{5C22544A-7EE6-4342-B048-85BDC9FD1C3A}</a:tableStyleId>
              </a:tblPr>
              <a:tblGrid>
                <a:gridCol w="4708478">
                  <a:extLst>
                    <a:ext uri="{9D8B030D-6E8A-4147-A177-3AD203B41FA5}">
                      <a16:colId xmlns:a16="http://schemas.microsoft.com/office/drawing/2014/main" val="70291939"/>
                    </a:ext>
                  </a:extLst>
                </a:gridCol>
              </a:tblGrid>
              <a:tr h="62581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Encourage children’s confidence and independence to take forward their ideas and thoughts that ignite new interests and learning and share these with home.</a:t>
                      </a:r>
                    </a:p>
                    <a:p>
                      <a:endParaRPr lang="en-GB" dirty="0"/>
                    </a:p>
                    <a:p>
                      <a:endParaRPr lang="en-GB" dirty="0"/>
                    </a:p>
                    <a:p>
                      <a:endParaRPr lang="en-GB" dirty="0"/>
                    </a:p>
                    <a:p>
                      <a:endParaRPr lang="en-GB" dirty="0"/>
                    </a:p>
                    <a:p>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Ensure that effort and achievement is recognised and celebrated and that children have ownership of their journey.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Appreciate the importance of family and community partnership working through making connections with home to give support to families when they need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schemeClr val="lt1"/>
                          </a:solidFill>
                          <a:effectLst/>
                          <a:latin typeface="+mn-lt"/>
                          <a:ea typeface="+mn-ea"/>
                          <a:cs typeface="+mn-cs"/>
                        </a:rPr>
                        <a:t>Develop children’s awareness of                      nature through opportunities to                                                   explore outdoors and in the                                    forest, where they will learn about                                               caring for the natural world and                                     living things.</a:t>
                      </a:r>
                      <a:endParaRPr lang="en-GB" sz="1600" dirty="0"/>
                    </a:p>
                    <a:p>
                      <a:endParaRPr lang="en-GB" dirty="0"/>
                    </a:p>
                  </a:txBody>
                  <a:tcPr/>
                </a:tc>
                <a:extLst>
                  <a:ext uri="{0D108BD9-81ED-4DB2-BD59-A6C34878D82A}">
                    <a16:rowId xmlns:a16="http://schemas.microsoft.com/office/drawing/2014/main" val="2166526699"/>
                  </a:ext>
                </a:extLst>
              </a:tr>
            </a:tbl>
          </a:graphicData>
        </a:graphic>
      </p:graphicFrame>
      <p:pic>
        <p:nvPicPr>
          <p:cNvPr id="13" name="Picture 12" descr="A group of children cutting vegetables&#10;&#10;Description automatically generated with low confidence">
            <a:extLst>
              <a:ext uri="{FF2B5EF4-FFF2-40B4-BE49-F238E27FC236}">
                <a16:creationId xmlns:a16="http://schemas.microsoft.com/office/drawing/2014/main" id="{F5251A7A-B402-4498-85EB-E47EA3343048}"/>
              </a:ext>
            </a:extLst>
          </p:cNvPr>
          <p:cNvPicPr>
            <a:picLocks noChangeAspect="1"/>
          </p:cNvPicPr>
          <p:nvPr/>
        </p:nvPicPr>
        <p:blipFill>
          <a:blip r:embed="rId4"/>
          <a:stretch>
            <a:fillRect/>
          </a:stretch>
        </p:blipFill>
        <p:spPr>
          <a:xfrm>
            <a:off x="8894181" y="1183060"/>
            <a:ext cx="1628791" cy="115859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icture containing outdoor, ground, hiking, footwear&#10;&#10;Description automatically generated">
            <a:extLst>
              <a:ext uri="{FF2B5EF4-FFF2-40B4-BE49-F238E27FC236}">
                <a16:creationId xmlns:a16="http://schemas.microsoft.com/office/drawing/2014/main" id="{CDB2D577-25BC-4635-A19D-18FEF33D639F}"/>
              </a:ext>
            </a:extLst>
          </p:cNvPr>
          <p:cNvPicPr>
            <a:picLocks noChangeAspect="1"/>
          </p:cNvPicPr>
          <p:nvPr/>
        </p:nvPicPr>
        <p:blipFill>
          <a:blip r:embed="rId5"/>
          <a:stretch>
            <a:fillRect/>
          </a:stretch>
        </p:blipFill>
        <p:spPr>
          <a:xfrm rot="5400000">
            <a:off x="10346643" y="4618503"/>
            <a:ext cx="1348251" cy="11661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descr="A baby sitting on the floor with boxes&#10;&#10;AI-generated content may be incorrect.">
            <a:extLst>
              <a:ext uri="{FF2B5EF4-FFF2-40B4-BE49-F238E27FC236}">
                <a16:creationId xmlns:a16="http://schemas.microsoft.com/office/drawing/2014/main" id="{C1EB4FF3-45AD-D827-2E51-CFB58E72F773}"/>
              </a:ext>
            </a:extLst>
          </p:cNvPr>
          <p:cNvPicPr>
            <a:picLocks noChangeAspect="1"/>
          </p:cNvPicPr>
          <p:nvPr/>
        </p:nvPicPr>
        <p:blipFill>
          <a:blip r:embed="rId6"/>
          <a:stretch>
            <a:fillRect/>
          </a:stretch>
        </p:blipFill>
        <p:spPr>
          <a:xfrm>
            <a:off x="2472838" y="3483377"/>
            <a:ext cx="1809795" cy="165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187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Successes &amp; Achievements </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4</a:t>
            </a:fld>
            <a:endParaRPr lang="en-US" dirty="0"/>
          </a:p>
        </p:txBody>
      </p:sp>
      <p:graphicFrame>
        <p:nvGraphicFramePr>
          <p:cNvPr id="10" name="Table 10">
            <a:extLst>
              <a:ext uri="{FF2B5EF4-FFF2-40B4-BE49-F238E27FC236}">
                <a16:creationId xmlns:a16="http://schemas.microsoft.com/office/drawing/2014/main" id="{EB65EDF0-B729-4773-90ED-38AD8AA6039F}"/>
              </a:ext>
            </a:extLst>
          </p:cNvPr>
          <p:cNvGraphicFramePr>
            <a:graphicFrameLocks noGrp="1"/>
          </p:cNvGraphicFramePr>
          <p:nvPr>
            <p:ph sz="quarter" idx="12"/>
            <p:extLst>
              <p:ext uri="{D42A27DB-BD31-4B8C-83A1-F6EECF244321}">
                <p14:modId xmlns:p14="http://schemas.microsoft.com/office/powerpoint/2010/main" val="2299231406"/>
              </p:ext>
            </p:extLst>
          </p:nvPr>
        </p:nvGraphicFramePr>
        <p:xfrm>
          <a:off x="240792" y="2349794"/>
          <a:ext cx="11710416" cy="4236720"/>
        </p:xfrm>
        <a:graphic>
          <a:graphicData uri="http://schemas.openxmlformats.org/drawingml/2006/table">
            <a:tbl>
              <a:tblPr firstRow="1" bandRow="1">
                <a:tableStyleId>{3C2FFA5D-87B4-456A-9821-1D502468CF0F}</a:tableStyleId>
              </a:tblPr>
              <a:tblGrid>
                <a:gridCol w="11710416">
                  <a:extLst>
                    <a:ext uri="{9D8B030D-6E8A-4147-A177-3AD203B41FA5}">
                      <a16:colId xmlns:a16="http://schemas.microsoft.com/office/drawing/2014/main" val="487539514"/>
                    </a:ext>
                  </a:extLst>
                </a:gridCol>
              </a:tblGrid>
              <a:tr h="420056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1" kern="1200" dirty="0">
                        <a:solidFill>
                          <a:schemeClr val="bg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kern="1200" dirty="0">
                          <a:solidFill>
                            <a:schemeClr val="lt1"/>
                          </a:solidFill>
                          <a:effectLst/>
                          <a:latin typeface="+mn-lt"/>
                          <a:ea typeface="+mn-ea"/>
                          <a:cs typeface="Aptos Serif" panose="020B0502040204020203" pitchFamily="18" charset="0"/>
                        </a:rPr>
                        <a:t>Within Ferguslie Early Learning and Childcare Centre we value the opportunities and experiences we provide for our children. The learning and teaching that they take part in is influenced by a philosophy based on the work of Friedrich Froebel, an educational pioneer from the nineteenth century. Family and community were of central importance to Froebel, a value that we share within our service, he stated that, "family and community are at the heart of education".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lt1"/>
                        </a:solidFill>
                        <a:effectLst/>
                        <a:latin typeface="Aptos Serif" panose="020B0502040204020203" pitchFamily="18" charset="0"/>
                        <a:ea typeface="+mn-ea"/>
                        <a:cs typeface="Aptos Serif" panose="020B05020402040202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lt1"/>
                        </a:solidFill>
                        <a:effectLst/>
                        <a:latin typeface="Aptos Serif" panose="020B0502040204020203" pitchFamily="18" charset="0"/>
                        <a:ea typeface="+mn-ea"/>
                        <a:cs typeface="Aptos Serif" panose="020B05020402040202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lt1"/>
                        </a:solidFill>
                        <a:effectLst/>
                        <a:latin typeface="Aptos Serif" panose="020B0502040204020203" pitchFamily="18" charset="0"/>
                        <a:ea typeface="+mn-ea"/>
                        <a:cs typeface="Aptos Serif" panose="020B05020402040202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lt1"/>
                          </a:solidFill>
                          <a:effectLst/>
                          <a:latin typeface="Aptos Serif" panose="020B0502040204020203" pitchFamily="18" charset="0"/>
                          <a:ea typeface="+mn-ea"/>
                          <a:cs typeface="Aptos Serif" panose="020B0502040204020203"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bg1"/>
                        </a:solidFill>
                        <a:effectLst/>
                        <a:latin typeface="Aptos Serif" panose="020B0502040204020203" pitchFamily="18" charset="0"/>
                        <a:cs typeface="Aptos Serif" panose="020B05020402040202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bg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1" kern="1200" dirty="0">
                        <a:solidFill>
                          <a:schemeClr val="bg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1" kern="120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kern="1200" dirty="0">
                        <a:solidFill>
                          <a:schemeClr val="bg1"/>
                        </a:solidFill>
                        <a:effectLst/>
                        <a:latin typeface="+mn-lt"/>
                        <a:ea typeface="+mn-ea"/>
                        <a:cs typeface="+mn-cs"/>
                      </a:endParaRPr>
                    </a:p>
                    <a:p>
                      <a:endParaRPr lang="en-GB" sz="1800" b="1" kern="1200" dirty="0">
                        <a:solidFill>
                          <a:schemeClr val="bg1"/>
                        </a:solidFill>
                        <a:effectLst/>
                      </a:endParaRPr>
                    </a:p>
                    <a:p>
                      <a:endParaRPr lang="en-GB" sz="1800" b="1" kern="1200" dirty="0">
                        <a:solidFill>
                          <a:schemeClr val="bg1"/>
                        </a:solidFill>
                        <a:effectLst/>
                      </a:endParaRPr>
                    </a:p>
                    <a:p>
                      <a:endParaRPr lang="en-GB" sz="1800" b="1" kern="1200" dirty="0">
                        <a:solidFill>
                          <a:schemeClr val="tx1"/>
                        </a:solidFill>
                        <a:effectLst/>
                      </a:endParaRPr>
                    </a:p>
                    <a:p>
                      <a:pPr marL="285750" indent="-285750">
                        <a:buFont typeface="Arial" panose="020B0604020202020204" pitchFamily="34" charset="0"/>
                        <a:buChar char="•"/>
                      </a:pPr>
                      <a:endParaRPr lang="en-GB" sz="1600" b="1" kern="1200" dirty="0">
                        <a:solidFill>
                          <a:schemeClr val="bg1"/>
                        </a:solidFill>
                        <a:effectLst/>
                      </a:endParaRPr>
                    </a:p>
                  </a:txBody>
                  <a:tcPr>
                    <a:solidFill>
                      <a:schemeClr val="accent1"/>
                    </a:solidFill>
                  </a:tcPr>
                </a:tc>
                <a:extLst>
                  <a:ext uri="{0D108BD9-81ED-4DB2-BD59-A6C34878D82A}">
                    <a16:rowId xmlns:a16="http://schemas.microsoft.com/office/drawing/2014/main" val="2629479716"/>
                  </a:ext>
                </a:extLst>
              </a:tr>
            </a:tbl>
          </a:graphicData>
        </a:graphic>
      </p:graphicFrame>
      <p:graphicFrame>
        <p:nvGraphicFramePr>
          <p:cNvPr id="5" name="Table 5">
            <a:extLst>
              <a:ext uri="{FF2B5EF4-FFF2-40B4-BE49-F238E27FC236}">
                <a16:creationId xmlns:a16="http://schemas.microsoft.com/office/drawing/2014/main" id="{90FAAFB5-06C3-5757-25A3-F6015B4D9CD4}"/>
              </a:ext>
            </a:extLst>
          </p:cNvPr>
          <p:cNvGraphicFramePr>
            <a:graphicFrameLocks noGrp="1"/>
          </p:cNvGraphicFramePr>
          <p:nvPr>
            <p:extLst>
              <p:ext uri="{D42A27DB-BD31-4B8C-83A1-F6EECF244321}">
                <p14:modId xmlns:p14="http://schemas.microsoft.com/office/powerpoint/2010/main" val="2692693334"/>
              </p:ext>
            </p:extLst>
          </p:nvPr>
        </p:nvGraphicFramePr>
        <p:xfrm>
          <a:off x="494118" y="3395144"/>
          <a:ext cx="11203764" cy="3616362"/>
        </p:xfrm>
        <a:graphic>
          <a:graphicData uri="http://schemas.openxmlformats.org/drawingml/2006/table">
            <a:tbl>
              <a:tblPr firstRow="1" bandRow="1">
                <a:tableStyleId>{2D5ABB26-0587-4C30-8999-92F81FD0307C}</a:tableStyleId>
              </a:tblPr>
              <a:tblGrid>
                <a:gridCol w="5601882">
                  <a:extLst>
                    <a:ext uri="{9D8B030D-6E8A-4147-A177-3AD203B41FA5}">
                      <a16:colId xmlns:a16="http://schemas.microsoft.com/office/drawing/2014/main" val="1583076299"/>
                    </a:ext>
                  </a:extLst>
                </a:gridCol>
                <a:gridCol w="5601882">
                  <a:extLst>
                    <a:ext uri="{9D8B030D-6E8A-4147-A177-3AD203B41FA5}">
                      <a16:colId xmlns:a16="http://schemas.microsoft.com/office/drawing/2014/main" val="2944057368"/>
                    </a:ext>
                  </a:extLst>
                </a:gridCol>
              </a:tblGrid>
              <a:tr h="251011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kern="1200" dirty="0">
                          <a:solidFill>
                            <a:schemeClr val="bg1"/>
                          </a:solidFill>
                          <a:effectLst/>
                        </a:rPr>
                        <a:t>The books ‘Dear Dinosaur’ and ‘Katie Morag Delivers the Mail’ have sparked the children’s interest of letter writing with the children in the 3-5 playroom. Using “I wonder” questions the practitioners encouraged children to explore the purpose of sending and receiving letters, how long delivery takes, and how distance and postage affect delivery, linking this to real life experiences such as buying stamps in the local post office.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kern="1200" dirty="0">
                          <a:solidFill>
                            <a:schemeClr val="bg1"/>
                          </a:solidFill>
                          <a:effectLst/>
                          <a:latin typeface="+mn-lt"/>
                          <a:ea typeface="+mn-ea"/>
                          <a:cs typeface="+mn-cs"/>
                        </a:rPr>
                        <a:t>Children now regularly write letters to their ‘pen pals’—                                                                          family, friends, other nurseries, and even contacts in                                                    Australia—sharing their thoughts, feelings, and nursery                                                      learning. The excitement when they receive a letter                                                       addressed to them is wonderful and sparks rich                                                            discussions, helping shape the next steps in their learning                                                   journey.</a:t>
                      </a:r>
                      <a:endParaRPr lang="en-GB" sz="1400" b="1" kern="1200" dirty="0">
                        <a:solidFill>
                          <a:schemeClr val="bg1"/>
                        </a:solidFill>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kern="1200" dirty="0">
                          <a:solidFill>
                            <a:schemeClr val="lt1"/>
                          </a:solidFill>
                          <a:effectLst/>
                          <a:latin typeface="+mn-lt"/>
                          <a:ea typeface="+mn-ea"/>
                          <a:cs typeface="+mn-cs"/>
                        </a:rPr>
                        <a:t>Our Bookbug programme has expanded to include twilight                                                             sessions, welcomed by both working and non-working parents.                                                      These sessions encourage families to share stories and rhymes,                                                  supporting children’s language, social, and overall development.                                   Families from the centre and wider community report a better understanding of the benefits and the positive impact on their child’s learning.</a:t>
                      </a:r>
                      <a:endParaRPr lang="en-GB" sz="14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effectLst/>
                      </a:endParaRPr>
                    </a:p>
                  </a:txBody>
                  <a:tcPr/>
                </a:tc>
                <a:extLst>
                  <a:ext uri="{0D108BD9-81ED-4DB2-BD59-A6C34878D82A}">
                    <a16:rowId xmlns:a16="http://schemas.microsoft.com/office/drawing/2014/main" val="3469367601"/>
                  </a:ext>
                </a:extLst>
              </a:tr>
              <a:tr h="53788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09868649"/>
                  </a:ext>
                </a:extLst>
              </a:tr>
            </a:tbl>
          </a:graphicData>
        </a:graphic>
      </p:graphicFrame>
      <p:pic>
        <p:nvPicPr>
          <p:cNvPr id="11" name="Picture 10" descr="A child putting a letter into a red box&#10;&#10;AI-generated content may be incorrect.">
            <a:extLst>
              <a:ext uri="{FF2B5EF4-FFF2-40B4-BE49-F238E27FC236}">
                <a16:creationId xmlns:a16="http://schemas.microsoft.com/office/drawing/2014/main" id="{3ADB1B49-CA86-8705-F603-D264FC49E3A5}"/>
              </a:ext>
            </a:extLst>
          </p:cNvPr>
          <p:cNvPicPr>
            <a:picLocks noChangeAspect="1"/>
          </p:cNvPicPr>
          <p:nvPr/>
        </p:nvPicPr>
        <p:blipFill>
          <a:blip r:embed="rId2"/>
          <a:stretch>
            <a:fillRect/>
          </a:stretch>
        </p:blipFill>
        <p:spPr>
          <a:xfrm>
            <a:off x="4773000" y="4589682"/>
            <a:ext cx="1323000" cy="176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peech Bubble: Oval 2">
            <a:extLst>
              <a:ext uri="{FF2B5EF4-FFF2-40B4-BE49-F238E27FC236}">
                <a16:creationId xmlns:a16="http://schemas.microsoft.com/office/drawing/2014/main" id="{1C32A756-3EE3-C189-1D44-988B75ACF979}"/>
              </a:ext>
            </a:extLst>
          </p:cNvPr>
          <p:cNvSpPr/>
          <p:nvPr/>
        </p:nvSpPr>
        <p:spPr>
          <a:xfrm>
            <a:off x="10579608" y="5612494"/>
            <a:ext cx="1225293" cy="839937"/>
          </a:xfrm>
          <a:prstGeom prst="wedgeEllipseCallout">
            <a:avLst>
              <a:gd name="adj1" fmla="val -51931"/>
              <a:gd name="adj2" fmla="val -47209"/>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“Great to be able to attend.</a:t>
            </a:r>
          </a:p>
        </p:txBody>
      </p:sp>
      <p:sp>
        <p:nvSpPr>
          <p:cNvPr id="7" name="Speech Bubble: Oval 6">
            <a:extLst>
              <a:ext uri="{FF2B5EF4-FFF2-40B4-BE49-F238E27FC236}">
                <a16:creationId xmlns:a16="http://schemas.microsoft.com/office/drawing/2014/main" id="{E2B0CDEB-E519-0911-64D8-01C6EC4BCAC4}"/>
              </a:ext>
            </a:extLst>
          </p:cNvPr>
          <p:cNvSpPr/>
          <p:nvPr/>
        </p:nvSpPr>
        <p:spPr>
          <a:xfrm>
            <a:off x="6687239" y="3429000"/>
            <a:ext cx="1222872" cy="1016108"/>
          </a:xfrm>
          <a:prstGeom prst="wedgeEllipseCallout">
            <a:avLst>
              <a:gd name="adj1" fmla="val 121317"/>
              <a:gd name="adj2" fmla="val 40305"/>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“Fun for all the family”</a:t>
            </a:r>
          </a:p>
        </p:txBody>
      </p:sp>
      <p:pic>
        <p:nvPicPr>
          <p:cNvPr id="8" name="Picture 7">
            <a:extLst>
              <a:ext uri="{FF2B5EF4-FFF2-40B4-BE49-F238E27FC236}">
                <a16:creationId xmlns:a16="http://schemas.microsoft.com/office/drawing/2014/main" id="{DE081064-C84E-4DB7-A72F-D2EED384AAB0}"/>
              </a:ext>
            </a:extLst>
          </p:cNvPr>
          <p:cNvPicPr>
            <a:picLocks noChangeAspect="1"/>
          </p:cNvPicPr>
          <p:nvPr/>
        </p:nvPicPr>
        <p:blipFill>
          <a:blip r:embed="rId3"/>
          <a:stretch>
            <a:fillRect/>
          </a:stretch>
        </p:blipFill>
        <p:spPr>
          <a:xfrm>
            <a:off x="10782764" y="3767809"/>
            <a:ext cx="863405" cy="728165"/>
          </a:xfrm>
          <a:prstGeom prst="rect">
            <a:avLst/>
          </a:prstGeom>
          <a:ln w="381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889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Successes &amp; Achievements </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5</a:t>
            </a:fld>
            <a:endParaRPr lang="en-US" dirty="0"/>
          </a:p>
        </p:txBody>
      </p:sp>
      <p:graphicFrame>
        <p:nvGraphicFramePr>
          <p:cNvPr id="12" name="Table 13">
            <a:extLst>
              <a:ext uri="{FF2B5EF4-FFF2-40B4-BE49-F238E27FC236}">
                <a16:creationId xmlns:a16="http://schemas.microsoft.com/office/drawing/2014/main" id="{2F4A9C91-6440-4E25-B020-1DAA33B9D359}"/>
              </a:ext>
            </a:extLst>
          </p:cNvPr>
          <p:cNvGraphicFramePr>
            <a:graphicFrameLocks noGrp="1"/>
          </p:cNvGraphicFramePr>
          <p:nvPr>
            <p:ph sz="quarter" idx="12"/>
            <p:extLst>
              <p:ext uri="{D42A27DB-BD31-4B8C-83A1-F6EECF244321}">
                <p14:modId xmlns:p14="http://schemas.microsoft.com/office/powerpoint/2010/main" val="4226490577"/>
              </p:ext>
            </p:extLst>
          </p:nvPr>
        </p:nvGraphicFramePr>
        <p:xfrm>
          <a:off x="70514" y="2283753"/>
          <a:ext cx="12050972" cy="4574247"/>
        </p:xfrm>
        <a:graphic>
          <a:graphicData uri="http://schemas.openxmlformats.org/drawingml/2006/table">
            <a:tbl>
              <a:tblPr firstRow="1" bandRow="1">
                <a:tableStyleId>{5C22544A-7EE6-4342-B048-85BDC9FD1C3A}</a:tableStyleId>
              </a:tblPr>
              <a:tblGrid>
                <a:gridCol w="6419315">
                  <a:extLst>
                    <a:ext uri="{9D8B030D-6E8A-4147-A177-3AD203B41FA5}">
                      <a16:colId xmlns:a16="http://schemas.microsoft.com/office/drawing/2014/main" val="4132144476"/>
                    </a:ext>
                  </a:extLst>
                </a:gridCol>
                <a:gridCol w="5631657">
                  <a:extLst>
                    <a:ext uri="{9D8B030D-6E8A-4147-A177-3AD203B41FA5}">
                      <a16:colId xmlns:a16="http://schemas.microsoft.com/office/drawing/2014/main" val="661790849"/>
                    </a:ext>
                  </a:extLst>
                </a:gridCol>
              </a:tblGrid>
              <a:tr h="4574247">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200" b="1" i="0" kern="1200" dirty="0">
                          <a:solidFill>
                            <a:schemeClr val="lt1"/>
                          </a:solidFill>
                          <a:effectLst/>
                          <a:latin typeface="+mn-lt"/>
                          <a:ea typeface="+mn-ea"/>
                          <a:cs typeface="+mn-cs"/>
                        </a:rPr>
                        <a:t>Our baby room offers a calm, nurturing space where our youngest children thrive—encouraging curiosity, creativity, and the development of confident, happy individuals."</a:t>
                      </a:r>
                      <a:endParaRPr lang="en-GB" sz="12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200" b="1" kern="1200" dirty="0">
                          <a:solidFill>
                            <a:schemeClr val="lt1"/>
                          </a:solidFill>
                          <a:effectLst/>
                          <a:latin typeface="+mn-lt"/>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2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2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2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u="sng" dirty="0"/>
                        <a:t>Skills for Learning Life &amp; Work</a:t>
                      </a:r>
                    </a:p>
                    <a:p>
                      <a:pPr hangingPunct="0"/>
                      <a:r>
                        <a:rPr lang="en-GB" sz="1400" b="1" i="0" kern="1200" dirty="0">
                          <a:solidFill>
                            <a:schemeClr val="lt1"/>
                          </a:solidFill>
                          <a:effectLst/>
                          <a:latin typeface="+mn-lt"/>
                          <a:ea typeface="+mn-ea"/>
                          <a:cs typeface="+mn-cs"/>
                        </a:rPr>
                        <a:t>Following the children’s interest in junk modelling robots, we expanded                                                                   the experience by exploring construction with materials like metal,                                                 cardboard, and recycled plastic. Using real tools, the children                                                            deconstructed old electronics, sparking curiosity about electricity.                                                   They investigated circuits, batteries, and switches, learning how these                                                 work in everyday life. This led to collaborative problem-solving as they                                                                 followed instructions and engineered a working robot together </a:t>
                      </a:r>
                      <a:endParaRPr lang="en-GB" sz="1400" b="1" kern="1200" dirty="0">
                        <a:solidFill>
                          <a:schemeClr val="lt1"/>
                        </a:solidFill>
                        <a:effectLst/>
                        <a:latin typeface="+mn-lt"/>
                        <a:ea typeface="+mn-ea"/>
                        <a:cs typeface="+mn-cs"/>
                      </a:endParaRPr>
                    </a:p>
                  </a:txBody>
                  <a:tcPr>
                    <a:solidFill>
                      <a:schemeClr val="accent1"/>
                    </a:solidFill>
                  </a:tcPr>
                </a:tc>
                <a:tc>
                  <a:txBody>
                    <a:bodyPr/>
                    <a:lstStyle/>
                    <a:p>
                      <a:pPr marL="0" indent="0">
                        <a:buFont typeface="Arial" panose="020B0604020202020204" pitchFamily="34" charset="0"/>
                        <a:buNone/>
                      </a:pPr>
                      <a:endParaRPr lang="en-GB" sz="1400" b="1" kern="1200" dirty="0">
                        <a:solidFill>
                          <a:schemeClr val="lt1"/>
                        </a:solidFill>
                        <a:effectLst/>
                        <a:latin typeface="+mn-lt"/>
                        <a:ea typeface="+mn-ea"/>
                        <a:cs typeface="+mn-cs"/>
                      </a:endParaRPr>
                    </a:p>
                    <a:p>
                      <a:pPr algn="ctr"/>
                      <a:r>
                        <a:rPr lang="en-GB" sz="1400" b="1" kern="1200" dirty="0">
                          <a:solidFill>
                            <a:schemeClr val="lt1"/>
                          </a:solidFill>
                          <a:effectLst/>
                          <a:latin typeface="+mn-lt"/>
                          <a:ea typeface="+mn-ea"/>
                          <a:cs typeface="+mn-cs"/>
                        </a:rPr>
                        <a:t>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lt1"/>
                        </a:solidFill>
                        <a:effectLst/>
                        <a:latin typeface="+mn-lt"/>
                        <a:ea typeface="+mn-ea"/>
                        <a:cs typeface="+mn-cs"/>
                      </a:endParaRPr>
                    </a:p>
                    <a:p>
                      <a:r>
                        <a:rPr lang="en-GB" sz="1400" b="1" i="0" kern="1200" dirty="0">
                          <a:solidFill>
                            <a:schemeClr val="lt1"/>
                          </a:solidFill>
                          <a:effectLst/>
                          <a:latin typeface="+mn-lt"/>
                          <a:ea typeface="+mn-ea"/>
                          <a:cs typeface="+mn-cs"/>
                        </a:rPr>
                        <a:t>Growing fruit and vegetables in our community allotment and playground greenhouse has inspired children to become enthusiastic gardeners and develop healthy eating habits. Building on last year’s visit to                                                              the pumpkin patch, they’ve chosen to grow their own                                                pumpkins—bringing Froebel’s belief in 'rich, hands-on, real-life                                               experiences' to life in a meaningful way.</a:t>
                      </a:r>
                      <a:endParaRPr lang="en-GB" sz="1400" dirty="0"/>
                    </a:p>
                  </a:txBody>
                  <a:tcPr>
                    <a:solidFill>
                      <a:schemeClr val="accent1"/>
                    </a:solidFill>
                  </a:tcPr>
                </a:tc>
                <a:extLst>
                  <a:ext uri="{0D108BD9-81ED-4DB2-BD59-A6C34878D82A}">
                    <a16:rowId xmlns:a16="http://schemas.microsoft.com/office/drawing/2014/main" val="2175194295"/>
                  </a:ext>
                </a:extLst>
              </a:tr>
            </a:tbl>
          </a:graphicData>
        </a:graphic>
      </p:graphicFrame>
      <p:pic>
        <p:nvPicPr>
          <p:cNvPr id="16" name="Picture 15" descr="A baby playing with blue paint&#10;&#10;AI-generated content may be incorrect.">
            <a:extLst>
              <a:ext uri="{FF2B5EF4-FFF2-40B4-BE49-F238E27FC236}">
                <a16:creationId xmlns:a16="http://schemas.microsoft.com/office/drawing/2014/main" id="{B125699E-F77C-5BF8-59ED-F1649AFF9073}"/>
              </a:ext>
            </a:extLst>
          </p:cNvPr>
          <p:cNvPicPr>
            <a:picLocks noChangeAspect="1"/>
          </p:cNvPicPr>
          <p:nvPr/>
        </p:nvPicPr>
        <p:blipFill>
          <a:blip r:embed="rId2"/>
          <a:stretch>
            <a:fillRect/>
          </a:stretch>
        </p:blipFill>
        <p:spPr>
          <a:xfrm>
            <a:off x="381000" y="3011301"/>
            <a:ext cx="1080001"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A group of children painting on a wall&#10;&#10;AI-generated content may be incorrect.">
            <a:extLst>
              <a:ext uri="{FF2B5EF4-FFF2-40B4-BE49-F238E27FC236}">
                <a16:creationId xmlns:a16="http://schemas.microsoft.com/office/drawing/2014/main" id="{0A61AD36-F3C8-6D70-A7A9-3C7CBC5B0BC4}"/>
              </a:ext>
            </a:extLst>
          </p:cNvPr>
          <p:cNvPicPr>
            <a:picLocks noChangeAspect="1"/>
          </p:cNvPicPr>
          <p:nvPr/>
        </p:nvPicPr>
        <p:blipFill>
          <a:blip r:embed="rId3"/>
          <a:stretch>
            <a:fillRect/>
          </a:stretch>
        </p:blipFill>
        <p:spPr>
          <a:xfrm>
            <a:off x="5177441" y="2963883"/>
            <a:ext cx="1080000"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A group of children standing on wooden benches&#10;&#10;AI-generated content may be incorrect.">
            <a:extLst>
              <a:ext uri="{FF2B5EF4-FFF2-40B4-BE49-F238E27FC236}">
                <a16:creationId xmlns:a16="http://schemas.microsoft.com/office/drawing/2014/main" id="{DDA02A40-3655-97F3-1980-946C6723B8CB}"/>
              </a:ext>
            </a:extLst>
          </p:cNvPr>
          <p:cNvPicPr>
            <a:picLocks noChangeAspect="1"/>
          </p:cNvPicPr>
          <p:nvPr/>
        </p:nvPicPr>
        <p:blipFill>
          <a:blip r:embed="rId4"/>
          <a:stretch>
            <a:fillRect/>
          </a:stretch>
        </p:blipFill>
        <p:spPr>
          <a:xfrm>
            <a:off x="2083978" y="2963883"/>
            <a:ext cx="1080000"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A group of children sitting on the floor&#10;&#10;AI-generated content may be incorrect.">
            <a:extLst>
              <a:ext uri="{FF2B5EF4-FFF2-40B4-BE49-F238E27FC236}">
                <a16:creationId xmlns:a16="http://schemas.microsoft.com/office/drawing/2014/main" id="{17ED680D-4EC3-B8D4-CB7A-5321101866F5}"/>
              </a:ext>
            </a:extLst>
          </p:cNvPr>
          <p:cNvPicPr>
            <a:picLocks noChangeAspect="1"/>
          </p:cNvPicPr>
          <p:nvPr/>
        </p:nvPicPr>
        <p:blipFill>
          <a:blip r:embed="rId5"/>
          <a:stretch>
            <a:fillRect/>
          </a:stretch>
        </p:blipFill>
        <p:spPr>
          <a:xfrm>
            <a:off x="3649936" y="2965394"/>
            <a:ext cx="1080000"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77568AD5-5066-65A8-991A-A26E477EB1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7441" y="4981073"/>
            <a:ext cx="1094105" cy="1457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A group of children digging in the ground&#10;&#10;Description automatically generated">
            <a:extLst>
              <a:ext uri="{FF2B5EF4-FFF2-40B4-BE49-F238E27FC236}">
                <a16:creationId xmlns:a16="http://schemas.microsoft.com/office/drawing/2014/main" id="{09122AD1-607F-9A88-731A-F7210614D720}"/>
              </a:ext>
            </a:extLst>
          </p:cNvPr>
          <p:cNvPicPr>
            <a:picLocks noChangeAspect="1"/>
          </p:cNvPicPr>
          <p:nvPr/>
        </p:nvPicPr>
        <p:blipFill>
          <a:blip r:embed="rId7"/>
          <a:stretch>
            <a:fillRect/>
          </a:stretch>
        </p:blipFill>
        <p:spPr>
          <a:xfrm>
            <a:off x="10108023" y="4305906"/>
            <a:ext cx="1702978" cy="22706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8107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Successes &amp; Achievements </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6</a:t>
            </a:fld>
            <a:endParaRPr lang="en-US" dirty="0"/>
          </a:p>
        </p:txBody>
      </p:sp>
      <p:graphicFrame>
        <p:nvGraphicFramePr>
          <p:cNvPr id="12" name="Table 13">
            <a:extLst>
              <a:ext uri="{FF2B5EF4-FFF2-40B4-BE49-F238E27FC236}">
                <a16:creationId xmlns:a16="http://schemas.microsoft.com/office/drawing/2014/main" id="{2F4A9C91-6440-4E25-B020-1DAA33B9D359}"/>
              </a:ext>
            </a:extLst>
          </p:cNvPr>
          <p:cNvGraphicFramePr>
            <a:graphicFrameLocks noGrp="1"/>
          </p:cNvGraphicFramePr>
          <p:nvPr>
            <p:ph sz="quarter" idx="12"/>
            <p:extLst>
              <p:ext uri="{D42A27DB-BD31-4B8C-83A1-F6EECF244321}">
                <p14:modId xmlns:p14="http://schemas.microsoft.com/office/powerpoint/2010/main" val="1125919843"/>
              </p:ext>
            </p:extLst>
          </p:nvPr>
        </p:nvGraphicFramePr>
        <p:xfrm>
          <a:off x="70514" y="2283753"/>
          <a:ext cx="12050972" cy="4574247"/>
        </p:xfrm>
        <a:graphic>
          <a:graphicData uri="http://schemas.openxmlformats.org/drawingml/2006/table">
            <a:tbl>
              <a:tblPr firstRow="1" bandRow="1">
                <a:tableStyleId>{5C22544A-7EE6-4342-B048-85BDC9FD1C3A}</a:tableStyleId>
              </a:tblPr>
              <a:tblGrid>
                <a:gridCol w="6561640">
                  <a:extLst>
                    <a:ext uri="{9D8B030D-6E8A-4147-A177-3AD203B41FA5}">
                      <a16:colId xmlns:a16="http://schemas.microsoft.com/office/drawing/2014/main" val="4132144476"/>
                    </a:ext>
                  </a:extLst>
                </a:gridCol>
                <a:gridCol w="5489332">
                  <a:extLst>
                    <a:ext uri="{9D8B030D-6E8A-4147-A177-3AD203B41FA5}">
                      <a16:colId xmlns:a16="http://schemas.microsoft.com/office/drawing/2014/main" val="661790849"/>
                    </a:ext>
                  </a:extLst>
                </a:gridCol>
              </a:tblGrid>
              <a:tr h="4574247">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400" b="1" i="0" u="sng" kern="1200" dirty="0">
                          <a:solidFill>
                            <a:schemeClr val="lt1"/>
                          </a:solidFill>
                          <a:effectLst/>
                          <a:latin typeface="+mn-lt"/>
                          <a:ea typeface="+mn-ea"/>
                          <a:cs typeface="+mn-cs"/>
                        </a:rPr>
                        <a:t>The children have been researching Scottish music and dance and learning the Highland fling. </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400" b="1" i="0" kern="1200" dirty="0">
                          <a:solidFill>
                            <a:schemeClr val="lt1"/>
                          </a:solidFill>
                          <a:effectLst/>
                          <a:latin typeface="+mn-lt"/>
                          <a:ea typeface="+mn-ea"/>
                          <a:cs typeface="+mn-cs"/>
                        </a:rPr>
                        <a:t>Children have been exploring musical instruments such as the guitar, ukulele, drums, and flute—investigating how they produce sound and playing along to the rhythm of familiar songs. Their interest extended to written music, where they explored symbols and learned how many beats each represents.</a:t>
                      </a:r>
                      <a:endParaRPr lang="en-GB" sz="14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100" b="1" kern="1200" dirty="0">
                        <a:solidFill>
                          <a:schemeClr val="lt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200" b="1" kern="1200" dirty="0">
                          <a:solidFill>
                            <a:schemeClr val="lt1"/>
                          </a:solidFill>
                          <a:effectLst/>
                          <a:latin typeface="+mn-lt"/>
                          <a:ea typeface="+mn-ea"/>
                          <a:cs typeface="+mn-cs"/>
                        </a:rPr>
                        <a:t>                           </a:t>
                      </a:r>
                    </a:p>
                    <a:p>
                      <a:pPr hangingPunct="0"/>
                      <a:r>
                        <a:rPr lang="en-GB" sz="1800" b="1" kern="1200" dirty="0">
                          <a:solidFill>
                            <a:schemeClr val="lt1"/>
                          </a:solidFill>
                          <a:effectLst/>
                          <a:latin typeface="+mn-lt"/>
                          <a:ea typeface="+mn-ea"/>
                          <a:cs typeface="+mn-cs"/>
                        </a:rPr>
                        <a:t>  </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lt1"/>
                        </a:solidFill>
                        <a:effectLst/>
                        <a:latin typeface="+mn-lt"/>
                        <a:ea typeface="+mn-ea"/>
                        <a:cs typeface="+mn-cs"/>
                      </a:endParaRPr>
                    </a:p>
                    <a:p>
                      <a:r>
                        <a:rPr lang="en-GB" sz="1400" b="1" i="0" kern="1200" dirty="0">
                          <a:solidFill>
                            <a:schemeClr val="lt1"/>
                          </a:solidFill>
                          <a:effectLst/>
                          <a:latin typeface="+mn-lt"/>
                          <a:ea typeface="+mn-ea"/>
                          <a:cs typeface="+mn-cs"/>
                        </a:rPr>
                        <a:t>While exploring Highland Fling videos, the children noticed the traditional tartan kilts worn by Scottish dancers. This led to research into family tartans, where they discovered the unique colours and patterns linked to different surnames. Inspired, the children designed their own nursery tartan, demonstrating pattern-making skills by crossing vertical and horizontal lines using colours from their nursery groups.</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lt1"/>
                          </a:solidFill>
                          <a:effectLst/>
                          <a:latin typeface="+mn-lt"/>
                          <a:ea typeface="+mn-ea"/>
                          <a:cs typeface="+mn-cs"/>
                        </a:rPr>
                        <a:t>In order to create our tartan, the children                                          demonstrated their weaving skills, following                                                    positional and directional language to weave                                                                     coloured strands of wool create the pattern                                                                         on an embroidery hoop.  The children then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lt1"/>
                          </a:solidFill>
                          <a:effectLst/>
                          <a:latin typeface="+mn-lt"/>
                          <a:ea typeface="+mn-ea"/>
                          <a:cs typeface="+mn-cs"/>
                        </a:rPr>
                        <a:t>discussed how we could make our nursery                                                             tartan as part of our nursery logo.</a:t>
                      </a:r>
                    </a:p>
                    <a:p>
                      <a:endParaRPr lang="en-GB" sz="1200" dirty="0"/>
                    </a:p>
                  </a:txBody>
                  <a:tcPr>
                    <a:solidFill>
                      <a:schemeClr val="accent1"/>
                    </a:solidFill>
                  </a:tcPr>
                </a:tc>
                <a:extLst>
                  <a:ext uri="{0D108BD9-81ED-4DB2-BD59-A6C34878D82A}">
                    <a16:rowId xmlns:a16="http://schemas.microsoft.com/office/drawing/2014/main" val="2175194295"/>
                  </a:ext>
                </a:extLst>
              </a:tr>
            </a:tbl>
          </a:graphicData>
        </a:graphic>
      </p:graphicFrame>
      <p:pic>
        <p:nvPicPr>
          <p:cNvPr id="7" name="Picture 6">
            <a:extLst>
              <a:ext uri="{FF2B5EF4-FFF2-40B4-BE49-F238E27FC236}">
                <a16:creationId xmlns:a16="http://schemas.microsoft.com/office/drawing/2014/main" id="{188FCE1B-C46C-D217-AA7D-B0A4D06593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6161" y="4083183"/>
            <a:ext cx="3189839" cy="23938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C17635CA-A475-7AFA-3328-E6E27CF390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7764" y="4620750"/>
            <a:ext cx="2121146" cy="15913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FBDD65D2-142E-405A-FEBA-D5CAA5C087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78712" y="4544713"/>
            <a:ext cx="2208575" cy="1656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5621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graphicFrame>
        <p:nvGraphicFramePr>
          <p:cNvPr id="6" name="Table 6">
            <a:extLst>
              <a:ext uri="{FF2B5EF4-FFF2-40B4-BE49-F238E27FC236}">
                <a16:creationId xmlns:a16="http://schemas.microsoft.com/office/drawing/2014/main" id="{93BEBB60-E2AB-4E6D-98F8-2408EEC889BE}"/>
              </a:ext>
            </a:extLst>
          </p:cNvPr>
          <p:cNvGraphicFramePr>
            <a:graphicFrameLocks noGrp="1"/>
          </p:cNvGraphicFramePr>
          <p:nvPr>
            <p:extLst>
              <p:ext uri="{D42A27DB-BD31-4B8C-83A1-F6EECF244321}">
                <p14:modId xmlns:p14="http://schemas.microsoft.com/office/powerpoint/2010/main" val="3892365523"/>
              </p:ext>
            </p:extLst>
          </p:nvPr>
        </p:nvGraphicFramePr>
        <p:xfrm>
          <a:off x="2073349" y="2104092"/>
          <a:ext cx="7931887" cy="2563601"/>
        </p:xfrm>
        <a:graphic>
          <a:graphicData uri="http://schemas.openxmlformats.org/drawingml/2006/table">
            <a:tbl>
              <a:tblPr firstRow="1" bandRow="1">
                <a:tableStyleId>{5C22544A-7EE6-4342-B048-85BDC9FD1C3A}</a:tableStyleId>
              </a:tblPr>
              <a:tblGrid>
                <a:gridCol w="7931887">
                  <a:extLst>
                    <a:ext uri="{9D8B030D-6E8A-4147-A177-3AD203B41FA5}">
                      <a16:colId xmlns:a16="http://schemas.microsoft.com/office/drawing/2014/main" val="2328258562"/>
                    </a:ext>
                  </a:extLst>
                </a:gridCol>
              </a:tblGrid>
              <a:tr h="2563601">
                <a:tc>
                  <a:txBody>
                    <a:bodyPr/>
                    <a:lstStyle/>
                    <a:p>
                      <a:pPr algn="ctr">
                        <a:lnSpc>
                          <a:spcPct val="115000"/>
                        </a:lnSpc>
                        <a:spcAft>
                          <a:spcPts val="10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2800" dirty="0">
                          <a:effectLst/>
                          <a:latin typeface="+mj-lt"/>
                          <a:ea typeface="Calibri" panose="020F0502020204030204" pitchFamily="34" charset="0"/>
                          <a:cs typeface="Times New Roman" panose="02020603050405020304" pitchFamily="18" charset="0"/>
                        </a:rPr>
                        <a:t>HOW SUCCESSFUL HAVE WE BEEN IN IMPROVING OUR CENTRE?</a:t>
                      </a:r>
                    </a:p>
                  </a:txBody>
                  <a:tcPr marL="114300" marR="114300" marT="0" marB="0"/>
                </a:tc>
                <a:extLst>
                  <a:ext uri="{0D108BD9-81ED-4DB2-BD59-A6C34878D82A}">
                    <a16:rowId xmlns:a16="http://schemas.microsoft.com/office/drawing/2014/main" val="1802839996"/>
                  </a:ext>
                </a:extLst>
              </a:tr>
            </a:tbl>
          </a:graphicData>
        </a:graphic>
      </p:graphicFrame>
    </p:spTree>
    <p:extLst>
      <p:ext uri="{BB962C8B-B14F-4D97-AF65-F5344CB8AC3E}">
        <p14:creationId xmlns:p14="http://schemas.microsoft.com/office/powerpoint/2010/main" val="67121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C4AE-C2C4-A814-CC59-BD002AEF46FC}"/>
              </a:ext>
            </a:extLst>
          </p:cNvPr>
          <p:cNvSpPr>
            <a:spLocks noGrp="1"/>
          </p:cNvSpPr>
          <p:nvPr>
            <p:ph type="title"/>
          </p:nvPr>
        </p:nvSpPr>
        <p:spPr>
          <a:xfrm>
            <a:off x="1137684" y="484632"/>
            <a:ext cx="10216116" cy="1120884"/>
          </a:xfrm>
        </p:spPr>
        <p:txBody>
          <a:bodyPr>
            <a:noAutofit/>
          </a:bodyPr>
          <a:lstStyle/>
          <a:p>
            <a:br>
              <a:rPr lang="en-US" sz="4800" dirty="0"/>
            </a:br>
            <a:br>
              <a:rPr lang="en-US" sz="4800" dirty="0"/>
            </a:br>
            <a:r>
              <a:rPr lang="en-US" sz="4800" dirty="0"/>
              <a:t> </a:t>
            </a:r>
          </a:p>
        </p:txBody>
      </p:sp>
      <p:sp>
        <p:nvSpPr>
          <p:cNvPr id="5" name="Slide Number Placeholder 4">
            <a:extLst>
              <a:ext uri="{FF2B5EF4-FFF2-40B4-BE49-F238E27FC236}">
                <a16:creationId xmlns:a16="http://schemas.microsoft.com/office/drawing/2014/main" id="{C67CEE5A-421C-AB04-0186-6EC788070186}"/>
              </a:ext>
            </a:extLst>
          </p:cNvPr>
          <p:cNvSpPr>
            <a:spLocks noGrp="1"/>
          </p:cNvSpPr>
          <p:nvPr>
            <p:ph type="sldNum" sz="quarter" idx="11"/>
          </p:nvPr>
        </p:nvSpPr>
        <p:spPr>
          <a:xfrm>
            <a:off x="9067797" y="6356350"/>
            <a:ext cx="2743200" cy="365125"/>
          </a:xfrm>
        </p:spPr>
        <p:txBody>
          <a:bodyPr/>
          <a:lstStyle/>
          <a:p>
            <a:fld id="{294A09A9-5501-47C1-A89A-A340965A2BE2}" type="slidenum">
              <a:rPr lang="en-US" smtClean="0"/>
              <a:t>8</a:t>
            </a:fld>
            <a:endParaRPr lang="en-US" dirty="0"/>
          </a:p>
        </p:txBody>
      </p:sp>
      <p:graphicFrame>
        <p:nvGraphicFramePr>
          <p:cNvPr id="12" name="Table 12">
            <a:extLst>
              <a:ext uri="{FF2B5EF4-FFF2-40B4-BE49-F238E27FC236}">
                <a16:creationId xmlns:a16="http://schemas.microsoft.com/office/drawing/2014/main" id="{00BFFB8D-BFAB-4061-95F7-743DE907EB85}"/>
              </a:ext>
            </a:extLst>
          </p:cNvPr>
          <p:cNvGraphicFramePr>
            <a:graphicFrameLocks noGrp="1"/>
          </p:cNvGraphicFramePr>
          <p:nvPr>
            <p:ph idx="1"/>
            <p:extLst>
              <p:ext uri="{D42A27DB-BD31-4B8C-83A1-F6EECF244321}">
                <p14:modId xmlns:p14="http://schemas.microsoft.com/office/powerpoint/2010/main" val="1194144064"/>
              </p:ext>
            </p:extLst>
          </p:nvPr>
        </p:nvGraphicFramePr>
        <p:xfrm>
          <a:off x="275422" y="2876369"/>
          <a:ext cx="11535575" cy="3845106"/>
        </p:xfrm>
        <a:graphic>
          <a:graphicData uri="http://schemas.openxmlformats.org/drawingml/2006/table">
            <a:tbl>
              <a:tblPr firstRow="1" bandRow="1">
                <a:tableStyleId>{5C22544A-7EE6-4342-B048-85BDC9FD1C3A}</a:tableStyleId>
              </a:tblPr>
              <a:tblGrid>
                <a:gridCol w="3736202">
                  <a:extLst>
                    <a:ext uri="{9D8B030D-6E8A-4147-A177-3AD203B41FA5}">
                      <a16:colId xmlns:a16="http://schemas.microsoft.com/office/drawing/2014/main" val="926775311"/>
                    </a:ext>
                  </a:extLst>
                </a:gridCol>
                <a:gridCol w="3998895">
                  <a:extLst>
                    <a:ext uri="{9D8B030D-6E8A-4147-A177-3AD203B41FA5}">
                      <a16:colId xmlns:a16="http://schemas.microsoft.com/office/drawing/2014/main" val="3428377409"/>
                    </a:ext>
                  </a:extLst>
                </a:gridCol>
                <a:gridCol w="3800478">
                  <a:extLst>
                    <a:ext uri="{9D8B030D-6E8A-4147-A177-3AD203B41FA5}">
                      <a16:colId xmlns:a16="http://schemas.microsoft.com/office/drawing/2014/main" val="1183726705"/>
                    </a:ext>
                  </a:extLst>
                </a:gridCol>
              </a:tblGrid>
              <a:tr h="3845106">
                <a:tc>
                  <a:txBody>
                    <a:bodyPr/>
                    <a:lstStyle/>
                    <a:p>
                      <a:pPr marL="0" lvl="0" indent="0">
                        <a:buFont typeface="Arial" panose="020B0604020202020204" pitchFamily="34" charset="0"/>
                        <a:buNone/>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All staff have developed a deeper understanding and knowledge of Froebelian principles and practice, ensuring a whole centre approach is Froebelian informed and embraces our pedagogical beliefs.  </a:t>
                      </a:r>
                    </a:p>
                    <a:p>
                      <a:pPr marL="285750" lvl="0" indent="-285750">
                        <a:buFont typeface="Arial" panose="020B0604020202020204" pitchFamily="34" charset="0"/>
                        <a:buChar char="•"/>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All staff report to feeling more confident in linking their practice to Froebelian principles, ensuring children experience a responsive and enabling environment that provides a rich variety of learning opportunities.</a:t>
                      </a:r>
                    </a:p>
                    <a:p>
                      <a:pPr marL="285750" lvl="0" indent="-285750">
                        <a:buFont typeface="Arial" panose="020B0604020202020204" pitchFamily="34" charset="0"/>
                        <a:buChar char="•"/>
                      </a:pPr>
                      <a:endParaRPr lang="en-GB" sz="1400" b="1" kern="1200" dirty="0">
                        <a:solidFill>
                          <a:schemeClr val="lt1"/>
                        </a:solidFill>
                        <a:effectLst/>
                        <a:latin typeface="+mn-lt"/>
                        <a:ea typeface="+mn-ea"/>
                        <a:cs typeface="+mn-cs"/>
                      </a:endParaRPr>
                    </a:p>
                  </a:txBody>
                  <a:tcPr marL="114300" marR="114300" marT="0" marB="0">
                    <a:solidFill>
                      <a:schemeClr val="accent1"/>
                    </a:solidFill>
                  </a:tcPr>
                </a:tc>
                <a:tc>
                  <a: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GB" sz="1400" b="1" kern="1200" dirty="0">
                        <a:solidFill>
                          <a:schemeClr val="lt1"/>
                        </a:solidFill>
                        <a:effectLst/>
                        <a:latin typeface="+mn-lt"/>
                        <a:ea typeface="+mn-ea"/>
                        <a:cs typeface="+mn-cs"/>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Our approach to children’s learning is now understood by all staff, giving children the time, space and freedom to become immersed in deeper open-ended play experiences, </a:t>
                      </a:r>
                    </a:p>
                    <a:p>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Our play-based learning environments are conducive to children making choices for themselves, solving problems independently and pursuing their own interests.   </a:t>
                      </a:r>
                    </a:p>
                    <a:p>
                      <a:endParaRPr lang="en-GB" sz="1800" b="1" kern="1200" dirty="0">
                        <a:solidFill>
                          <a:schemeClr val="lt1"/>
                        </a:solidFill>
                        <a:effectLst/>
                        <a:latin typeface="+mn-lt"/>
                        <a:ea typeface="+mn-ea"/>
                        <a:cs typeface="+mn-cs"/>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Staff have a deeper understanding of ‘freedom with guidance’ allowing all children time to be independent and enabling them to take ownership and direction of their own learning.</a:t>
                      </a:r>
                      <a:endParaRPr lang="en-GB" sz="1800" b="1" kern="1200" dirty="0">
                        <a:solidFill>
                          <a:schemeClr val="lt1"/>
                        </a:solidFill>
                        <a:effectLst/>
                        <a:latin typeface="+mn-lt"/>
                        <a:ea typeface="+mn-ea"/>
                        <a:cs typeface="+mn-cs"/>
                      </a:endParaRPr>
                    </a:p>
                  </a:txBody>
                  <a:tcPr marL="114300" marR="114300" marT="0" marB="0">
                    <a:solidFill>
                      <a:schemeClr val="accent1"/>
                    </a:solidFill>
                  </a:tcPr>
                </a:tc>
                <a:tc>
                  <a:txBody>
                    <a:bodyPr/>
                    <a:lstStyle/>
                    <a:p>
                      <a:pPr marL="0" indent="0">
                        <a:buFont typeface="Arial" panose="020B0604020202020204" pitchFamily="34" charset="0"/>
                        <a:buNone/>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A variety of rich first-hand learning experiences are encouraging almost all of our children to build connections with the wider world and their place within it.    </a:t>
                      </a:r>
                    </a:p>
                    <a:p>
                      <a:pPr marL="0" indent="0">
                        <a:buFont typeface="Arial" panose="020B0604020202020204" pitchFamily="34" charset="0"/>
                        <a:buNone/>
                      </a:pPr>
                      <a:endParaRPr lang="en-GB" sz="1400" b="1" kern="1200" dirty="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kern="1200" dirty="0">
                          <a:solidFill>
                            <a:schemeClr val="lt1"/>
                          </a:solidFill>
                          <a:effectLst/>
                          <a:latin typeface="+mn-lt"/>
                          <a:ea typeface="+mn-ea"/>
                          <a:cs typeface="+mn-cs"/>
                        </a:rPr>
                        <a:t>All staff are familiar and will now routinely make use of the online resources and training opportunities available on The Froebel Trust Network. </a:t>
                      </a:r>
                    </a:p>
                    <a:p>
                      <a:pPr marL="0" indent="0">
                        <a:buFont typeface="Arial" panose="020B0604020202020204" pitchFamily="34" charset="0"/>
                        <a:buNone/>
                      </a:pPr>
                      <a:endParaRPr lang="en-GB" sz="1400" b="1" kern="1200" dirty="0">
                        <a:solidFill>
                          <a:schemeClr val="lt1"/>
                        </a:solidFill>
                        <a:effectLst/>
                        <a:latin typeface="+mn-lt"/>
                        <a:ea typeface="+mn-ea"/>
                        <a:cs typeface="+mn-cs"/>
                      </a:endParaRPr>
                    </a:p>
                    <a:p>
                      <a:pPr marL="285750" indent="-285750">
                        <a:buFont typeface="Arial" panose="020B0604020202020204" pitchFamily="34" charset="0"/>
                        <a:buChar char="•"/>
                      </a:pPr>
                      <a:r>
                        <a:rPr lang="en-GB" sz="1400" b="1" kern="1200" dirty="0">
                          <a:solidFill>
                            <a:schemeClr val="lt1"/>
                          </a:solidFill>
                          <a:effectLst/>
                          <a:latin typeface="+mn-lt"/>
                          <a:ea typeface="+mn-ea"/>
                          <a:cs typeface="+mn-cs"/>
                        </a:rPr>
                        <a:t>All staff completed a practitioner enquiry exercise to showcase their understanding and delivery of Froebelian principles into practice within individual learning areas. </a:t>
                      </a:r>
                    </a:p>
                    <a:p>
                      <a:pPr marL="285750" indent="-285750">
                        <a:buFont typeface="Arial" panose="020B0604020202020204" pitchFamily="34" charset="0"/>
                        <a:buChar char="•"/>
                      </a:pPr>
                      <a:endParaRPr lang="en-GB" sz="1400" b="1" kern="1200" dirty="0">
                        <a:solidFill>
                          <a:schemeClr val="lt1"/>
                        </a:solidFill>
                        <a:effectLst/>
                        <a:latin typeface="+mn-lt"/>
                        <a:ea typeface="+mn-ea"/>
                        <a:cs typeface="+mn-cs"/>
                      </a:endParaRPr>
                    </a:p>
                    <a:p>
                      <a:pPr marL="285750" indent="-285750">
                        <a:buFont typeface="Arial" panose="020B0604020202020204" pitchFamily="34" charset="0"/>
                        <a:buChar char="•"/>
                      </a:pPr>
                      <a:endParaRPr lang="en-GB" sz="1800" b="1" kern="1200" dirty="0">
                        <a:solidFill>
                          <a:schemeClr val="lt1"/>
                        </a:solidFill>
                        <a:effectLst/>
                        <a:latin typeface="+mn-lt"/>
                        <a:ea typeface="+mn-ea"/>
                        <a:cs typeface="+mn-cs"/>
                      </a:endParaRPr>
                    </a:p>
                  </a:txBody>
                  <a:tcPr marL="114300" marR="114300" marT="0" marB="0">
                    <a:solidFill>
                      <a:schemeClr val="accent1"/>
                    </a:solidFill>
                  </a:tcPr>
                </a:tc>
                <a:extLst>
                  <a:ext uri="{0D108BD9-81ED-4DB2-BD59-A6C34878D82A}">
                    <a16:rowId xmlns:a16="http://schemas.microsoft.com/office/drawing/2014/main" val="3281292450"/>
                  </a:ext>
                </a:extLst>
              </a:tr>
            </a:tbl>
          </a:graphicData>
        </a:graphic>
      </p:graphicFrame>
      <p:sp>
        <p:nvSpPr>
          <p:cNvPr id="10" name="Title 1">
            <a:extLst>
              <a:ext uri="{FF2B5EF4-FFF2-40B4-BE49-F238E27FC236}">
                <a16:creationId xmlns:a16="http://schemas.microsoft.com/office/drawing/2014/main" id="{DD969E86-D727-426C-9F11-C5C6D9B10A53}"/>
              </a:ext>
            </a:extLst>
          </p:cNvPr>
          <p:cNvSpPr txBox="1">
            <a:spLocks/>
          </p:cNvSpPr>
          <p:nvPr/>
        </p:nvSpPr>
        <p:spPr>
          <a:xfrm>
            <a:off x="1137684" y="465582"/>
            <a:ext cx="10216116" cy="112088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accent3"/>
                </a:solidFill>
                <a:latin typeface="Baskerville" panose="02020502070401020303" pitchFamily="18" charset="0"/>
                <a:ea typeface="Baskerville" panose="02020502070401020303" pitchFamily="18" charset="0"/>
                <a:cs typeface="+mj-cs"/>
              </a:defRPr>
            </a:lvl1pPr>
          </a:lstStyle>
          <a:p>
            <a:pPr algn="l"/>
            <a:r>
              <a:rPr lang="en-US" sz="2500" dirty="0"/>
              <a:t>Improvement Priority 1: </a:t>
            </a:r>
            <a:r>
              <a:rPr lang="en-US" sz="1800" dirty="0"/>
              <a:t>Practitioners will have a clear and visible understanding of Froebelian   			     values and principals embraced within our pedagogical approach</a:t>
            </a:r>
            <a:r>
              <a:rPr lang="en-US" sz="2000" dirty="0"/>
              <a:t>. </a:t>
            </a:r>
            <a:br>
              <a:rPr lang="en-US" sz="2000" dirty="0"/>
            </a:br>
            <a:r>
              <a:rPr lang="en-US" sz="2000" dirty="0"/>
              <a:t> </a:t>
            </a:r>
          </a:p>
        </p:txBody>
      </p:sp>
    </p:spTree>
    <p:extLst>
      <p:ext uri="{BB962C8B-B14F-4D97-AF65-F5344CB8AC3E}">
        <p14:creationId xmlns:p14="http://schemas.microsoft.com/office/powerpoint/2010/main" val="42634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C4AE-C2C4-A814-CC59-BD002AEF46FC}"/>
              </a:ext>
            </a:extLst>
          </p:cNvPr>
          <p:cNvSpPr>
            <a:spLocks noGrp="1"/>
          </p:cNvSpPr>
          <p:nvPr>
            <p:ph type="title"/>
          </p:nvPr>
        </p:nvSpPr>
        <p:spPr>
          <a:xfrm>
            <a:off x="1137684" y="484632"/>
            <a:ext cx="9994604" cy="1120884"/>
          </a:xfrm>
        </p:spPr>
        <p:txBody>
          <a:bodyPr>
            <a:normAutofit/>
          </a:bodyPr>
          <a:lstStyle/>
          <a:p>
            <a:pPr algn="l"/>
            <a:r>
              <a:rPr lang="en-US" sz="2400" dirty="0"/>
              <a:t>Improvement Priority 2</a:t>
            </a:r>
            <a:r>
              <a:rPr lang="en-US" sz="2700" dirty="0"/>
              <a:t>:  </a:t>
            </a:r>
            <a:r>
              <a:rPr lang="en-GB" sz="1800" dirty="0">
                <a:effectLst/>
                <a:latin typeface="+mj-lt"/>
                <a:ea typeface="Arial Unicode MS"/>
              </a:rPr>
              <a:t>To raise attainment in literacy with a priority focus on syllables, 			                       letters: their sounds and purpose. </a:t>
            </a:r>
            <a:br>
              <a:rPr lang="en-US" sz="1800" dirty="0"/>
            </a:br>
            <a:endParaRPr lang="en-US" sz="1800" dirty="0"/>
          </a:p>
        </p:txBody>
      </p:sp>
      <p:sp>
        <p:nvSpPr>
          <p:cNvPr id="5" name="Slide Number Placeholder 4">
            <a:extLst>
              <a:ext uri="{FF2B5EF4-FFF2-40B4-BE49-F238E27FC236}">
                <a16:creationId xmlns:a16="http://schemas.microsoft.com/office/drawing/2014/main" id="{C67CEE5A-421C-AB04-0186-6EC788070186}"/>
              </a:ext>
            </a:extLst>
          </p:cNvPr>
          <p:cNvSpPr>
            <a:spLocks noGrp="1"/>
          </p:cNvSpPr>
          <p:nvPr>
            <p:ph type="sldNum" sz="quarter" idx="11"/>
          </p:nvPr>
        </p:nvSpPr>
        <p:spPr>
          <a:xfrm>
            <a:off x="9067797" y="6356350"/>
            <a:ext cx="2743200" cy="365125"/>
          </a:xfrm>
        </p:spPr>
        <p:txBody>
          <a:bodyPr/>
          <a:lstStyle/>
          <a:p>
            <a:fld id="{294A09A9-5501-47C1-A89A-A340965A2BE2}" type="slidenum">
              <a:rPr lang="en-US" smtClean="0"/>
              <a:t>9</a:t>
            </a:fld>
            <a:endParaRPr lang="en-US" dirty="0"/>
          </a:p>
        </p:txBody>
      </p:sp>
      <p:graphicFrame>
        <p:nvGraphicFramePr>
          <p:cNvPr id="12" name="Table 12">
            <a:extLst>
              <a:ext uri="{FF2B5EF4-FFF2-40B4-BE49-F238E27FC236}">
                <a16:creationId xmlns:a16="http://schemas.microsoft.com/office/drawing/2014/main" id="{00BFFB8D-BFAB-4061-95F7-743DE907EB85}"/>
              </a:ext>
            </a:extLst>
          </p:cNvPr>
          <p:cNvGraphicFramePr>
            <a:graphicFrameLocks noGrp="1"/>
          </p:cNvGraphicFramePr>
          <p:nvPr>
            <p:ph idx="1"/>
            <p:extLst>
              <p:ext uri="{D42A27DB-BD31-4B8C-83A1-F6EECF244321}">
                <p14:modId xmlns:p14="http://schemas.microsoft.com/office/powerpoint/2010/main" val="1395223511"/>
              </p:ext>
            </p:extLst>
          </p:nvPr>
        </p:nvGraphicFramePr>
        <p:xfrm>
          <a:off x="0" y="2803922"/>
          <a:ext cx="12192000" cy="3931920"/>
        </p:xfrm>
        <a:graphic>
          <a:graphicData uri="http://schemas.openxmlformats.org/drawingml/2006/table">
            <a:tbl>
              <a:tblPr firstRow="1" bandRow="1">
                <a:tableStyleId>{5C22544A-7EE6-4342-B048-85BDC9FD1C3A}</a:tableStyleId>
              </a:tblPr>
              <a:tblGrid>
                <a:gridCol w="3785976">
                  <a:extLst>
                    <a:ext uri="{9D8B030D-6E8A-4147-A177-3AD203B41FA5}">
                      <a16:colId xmlns:a16="http://schemas.microsoft.com/office/drawing/2014/main" val="926775311"/>
                    </a:ext>
                  </a:extLst>
                </a:gridCol>
                <a:gridCol w="4785320">
                  <a:extLst>
                    <a:ext uri="{9D8B030D-6E8A-4147-A177-3AD203B41FA5}">
                      <a16:colId xmlns:a16="http://schemas.microsoft.com/office/drawing/2014/main" val="3428377409"/>
                    </a:ext>
                  </a:extLst>
                </a:gridCol>
                <a:gridCol w="3620704">
                  <a:extLst>
                    <a:ext uri="{9D8B030D-6E8A-4147-A177-3AD203B41FA5}">
                      <a16:colId xmlns:a16="http://schemas.microsoft.com/office/drawing/2014/main" val="1183726705"/>
                    </a:ext>
                  </a:extLst>
                </a:gridCol>
              </a:tblGrid>
              <a:tr h="387348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bg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bg1"/>
                          </a:solidFill>
                          <a:effectLst/>
                        </a:rPr>
                        <a:t>Four staff are now trained in Talk for Writing, and have cascaded this information within the team, ensuring there </a:t>
                      </a:r>
                      <a:r>
                        <a:rPr lang="en-GB" sz="1200" b="1" kern="1200" dirty="0">
                          <a:solidFill>
                            <a:schemeClr val="lt1"/>
                          </a:solidFill>
                          <a:effectLst/>
                        </a:rPr>
                        <a:t>is a shared consistent approach in place; all practitioners are confident with aspects of Talk for Writing and putting storytelling into practice which align with existing practice and pedagogy.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Our continuous provision is rich in resources to support purposeful learning in literacy, which has supported staff to ensure that resources in the environment challenge children in their thinking and allow them to embed and apply concepts linked to literacy in a holistic way.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By using a more interactive approach to reading the majority of children are more actively engaged in storytelling and are becoming more involved in extending the initial story. </a:t>
                      </a:r>
                    </a:p>
                  </a:txBody>
                  <a:tcPr marL="114300" marR="114300" marT="0" marB="0"/>
                </a:tc>
                <a:tc>
                  <a:txBody>
                    <a:bodyPr/>
                    <a:lstStyle/>
                    <a:p>
                      <a:pPr marL="285750" lvl="0" indent="-285750">
                        <a:buFont typeface="Arial" panose="020B0604020202020204" pitchFamily="34" charset="0"/>
                        <a:buChar char="•"/>
                      </a:pPr>
                      <a:endParaRPr lang="en-GB" sz="1200" b="1" kern="1200" dirty="0">
                        <a:solidFill>
                          <a:schemeClr val="lt1"/>
                        </a:solidFill>
                        <a:effectLst/>
                      </a:endParaRPr>
                    </a:p>
                    <a:p>
                      <a:pPr marL="285750" lvl="0" indent="-285750">
                        <a:buFont typeface="Arial" panose="020B0604020202020204" pitchFamily="34" charset="0"/>
                        <a:buChar char="•"/>
                      </a:pPr>
                      <a:r>
                        <a:rPr lang="en-GB" sz="1200" b="1" kern="1200" dirty="0">
                          <a:solidFill>
                            <a:schemeClr val="lt1"/>
                          </a:solidFill>
                          <a:effectLst/>
                        </a:rPr>
                        <a:t>Froebelian mother songs such as Pat a Cake, and London Bridge is Falling Down are now a core part of practice and are more frequently used within the playroom; practitioner confidence is increased, and the repetition of Mother Songs is supporting all children's use of language helping them to become more familiar with phases and sounds and building stronger concepts of rhyme. </a:t>
                      </a:r>
                    </a:p>
                    <a:p>
                      <a:pPr marL="0" lvl="0" indent="0">
                        <a:buFont typeface="Arial" panose="020B0604020202020204" pitchFamily="34" charset="0"/>
                        <a:buNone/>
                      </a:pPr>
                      <a:endParaRPr lang="en-GB" sz="12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Books are displayed in all areas, allowing children to make connections in their learning and allow practitioners to create opportunities to link literacy and storytelling to learning experiences.</a:t>
                      </a:r>
                    </a:p>
                    <a:p>
                      <a:pPr marL="285750" lvl="0" indent="-285750">
                        <a:buFont typeface="Arial" panose="020B0604020202020204" pitchFamily="34" charset="0"/>
                        <a:buChar char="•"/>
                      </a:pPr>
                      <a:endParaRPr lang="en-GB" sz="12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Almost all children are showing increased engagement and participation in reading though storytelling: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storytelling happening in several areas across the playroom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children are engaging with stories for longer periods of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children are more familiar with stories and are beginning to  change aspects of stories/add more information to stories</a:t>
                      </a:r>
                      <a:r>
                        <a:rPr lang="en-GB" sz="1200" b="1" kern="1200" dirty="0">
                          <a:solidFill>
                            <a:schemeClr val="lt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children are acting out their own stories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latin typeface="+mn-lt"/>
                          <a:ea typeface="+mn-ea"/>
                          <a:cs typeface="+mn-cs"/>
                        </a:rPr>
                        <a:t>children have been creating their own simple stories.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1" kern="1200" dirty="0">
                        <a:solidFill>
                          <a:schemeClr val="lt1"/>
                        </a:solidFill>
                        <a:effectLst/>
                        <a:latin typeface="+mn-lt"/>
                        <a:ea typeface="+mn-ea"/>
                        <a:cs typeface="+mn-cs"/>
                      </a:endParaRPr>
                    </a:p>
                  </a:txBody>
                  <a:tcPr marL="114300" marR="11430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Evaluation of the data collected from the Progression Tool, has identified that of our pre-school children: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80% are demonstrating consistency within ‘I can identify and tap out syllables’ (75% increase from May ’25),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80% are demonstrating consistency within ‘I can explore some letters and their sounds’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bg1"/>
                          </a:solidFill>
                          <a:effectLst/>
                        </a:rPr>
                        <a:t>Book bug sessions have increased the majority of our parents understanding with how to support their </a:t>
                      </a:r>
                      <a:r>
                        <a:rPr lang="en-GB" sz="1200" b="1" kern="1200" dirty="0">
                          <a:solidFill>
                            <a:schemeClr val="lt1"/>
                          </a:solidFill>
                          <a:effectLst/>
                        </a:rPr>
                        <a:t>child’s learning in syllables and recognising some letters and their sounds in home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lt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lt1"/>
                          </a:solidFill>
                          <a:effectLst/>
                        </a:rPr>
                        <a:t>The majority of our pre-school children are developing concepts linked to letters and sounds (for example recognising their own first name, recognising more letters of their name in the environment around them and recognising words and other names which start with the same letter.</a:t>
                      </a:r>
                      <a:endParaRPr lang="en-GB" sz="1200" b="1" kern="1200" dirty="0">
                        <a:solidFill>
                          <a:schemeClr val="lt1"/>
                        </a:solidFill>
                        <a:effectLst/>
                        <a:latin typeface="+mn-lt"/>
                        <a:ea typeface="+mn-ea"/>
                        <a:cs typeface="+mn-cs"/>
                      </a:endParaRPr>
                    </a:p>
                  </a:txBody>
                  <a:tcPr marL="114300" marR="114300" marT="0" marB="0"/>
                </a:tc>
                <a:extLst>
                  <a:ext uri="{0D108BD9-81ED-4DB2-BD59-A6C34878D82A}">
                    <a16:rowId xmlns:a16="http://schemas.microsoft.com/office/drawing/2014/main" val="3281292450"/>
                  </a:ext>
                </a:extLst>
              </a:tr>
            </a:tbl>
          </a:graphicData>
        </a:graphic>
      </p:graphicFrame>
    </p:spTree>
    <p:extLst>
      <p:ext uri="{BB962C8B-B14F-4D97-AF65-F5344CB8AC3E}">
        <p14:creationId xmlns:p14="http://schemas.microsoft.com/office/powerpoint/2010/main" val="3691634865"/>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2F3B-6257-41BB-8B64-5AC7494F274B}">
  <ds:schemaRef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{40371B08-0109-4F6B-9C9F-8B69FE017E47}tf56410444_win32</Template>
  <TotalTime>6223</TotalTime>
  <Words>2648</Words>
  <Application>Microsoft Office PowerPoint</Application>
  <PresentationFormat>Widescreen</PresentationFormat>
  <Paragraphs>222</Paragraphs>
  <Slides>12</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3" baseType="lpstr">
      <vt:lpstr>Aptos Serif</vt:lpstr>
      <vt:lpstr>Arial</vt:lpstr>
      <vt:lpstr>Baskerville</vt:lpstr>
      <vt:lpstr>Baskerville Old Face</vt:lpstr>
      <vt:lpstr>Blackadder ITC</vt:lpstr>
      <vt:lpstr>Calibri</vt:lpstr>
      <vt:lpstr>Gill Sans Light</vt:lpstr>
      <vt:lpstr>Gill Sans Nova</vt:lpstr>
      <vt:lpstr>Gill Sans Nova Light</vt:lpstr>
      <vt:lpstr>Office Theme</vt:lpstr>
      <vt:lpstr>WordPro.Document</vt:lpstr>
      <vt:lpstr>Ferguslie Early Learning &amp; Childcare Centre  Standards &amp; Quality Report June 2025 </vt:lpstr>
      <vt:lpstr>PowerPoint Presentation</vt:lpstr>
      <vt:lpstr>PowerPoint Presentation</vt:lpstr>
      <vt:lpstr>Successes &amp; Achievements </vt:lpstr>
      <vt:lpstr>Successes &amp; Achievements </vt:lpstr>
      <vt:lpstr>Successes &amp; Achievements </vt:lpstr>
      <vt:lpstr>PowerPoint Presentation</vt:lpstr>
      <vt:lpstr>   </vt:lpstr>
      <vt:lpstr>Improvement Priority 2:  To raise attainment in literacy with a priority focus on syllables,                           letters: their sounds and purpose.  </vt:lpstr>
      <vt:lpstr>Improvement Priority 3:  To embed RNRA’s Nurture Principle – Learning is understood           developmentally into our practice.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Ferguslie Early Learning &amp; Childcare Centre  Standards &amp; Quality Report June 2023</dc:title>
  <dc:creator>Audrey Copland</dc:creator>
  <cp:lastModifiedBy>Audrey Copland</cp:lastModifiedBy>
  <cp:revision>352</cp:revision>
  <cp:lastPrinted>2024-08-08T10:08:41Z</cp:lastPrinted>
  <dcterms:created xsi:type="dcterms:W3CDTF">2023-06-05T12:14:32Z</dcterms:created>
  <dcterms:modified xsi:type="dcterms:W3CDTF">2025-08-08T09:56:41Z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