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Lst>
  <p:sldSz cx="7556500" cy="10693400"/>
  <p:notesSz cx="6808788" cy="9940925"/>
  <p:embeddedFontLst>
    <p:embeddedFont>
      <p:font typeface="Calibri" panose="020F0502020204030204" pitchFamily="34" charset="0"/>
      <p:regular r:id="rId4"/>
      <p:bold r:id="rId5"/>
      <p:italic r:id="rId6"/>
      <p:boldItalic r:id="rId7"/>
    </p:embeddedFont>
    <p:embeddedFont>
      <p:font typeface="Coming Soon" panose="020B0604020202020204" charset="0"/>
      <p:regular r:id="rId8"/>
    </p:embeddedFont>
    <p:embeddedFont>
      <p:font typeface="Gloria Hallelujah" panose="020B0604020202020204" charset="0"/>
      <p:regular r:id="rId9"/>
    </p:embeddedFont>
    <p:embeddedFont>
      <p:font typeface="Yellowtail" panose="020B0604020202020204" charset="0"/>
      <p:regular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0" d="100"/>
          <a:sy n="40" d="100"/>
        </p:scale>
        <p:origin x="2236"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presProps" Target="presProps.xml"/><Relationship Id="rId5" Type="http://schemas.openxmlformats.org/officeDocument/2006/relationships/font" Target="fonts/font2.fntdata"/><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69620" y="9069499"/>
            <a:ext cx="3699964" cy="1311012"/>
            <a:chOff x="0" y="0"/>
            <a:chExt cx="1325984" cy="469837"/>
          </a:xfrm>
        </p:grpSpPr>
        <p:sp>
          <p:nvSpPr>
            <p:cNvPr id="3" name="Freeform 3"/>
            <p:cNvSpPr/>
            <p:nvPr/>
          </p:nvSpPr>
          <p:spPr>
            <a:xfrm>
              <a:off x="0" y="0"/>
              <a:ext cx="1325984" cy="469837"/>
            </a:xfrm>
            <a:custGeom>
              <a:avLst/>
              <a:gdLst/>
              <a:ahLst/>
              <a:cxnLst/>
              <a:rect l="l" t="t" r="r" b="b"/>
              <a:pathLst>
                <a:path w="1325984" h="469837">
                  <a:moveTo>
                    <a:pt x="77420" y="0"/>
                  </a:moveTo>
                  <a:lnTo>
                    <a:pt x="1248564" y="0"/>
                  </a:lnTo>
                  <a:cubicBezTo>
                    <a:pt x="1269097" y="0"/>
                    <a:pt x="1288789" y="8157"/>
                    <a:pt x="1303308" y="22676"/>
                  </a:cubicBezTo>
                  <a:cubicBezTo>
                    <a:pt x="1317827" y="37195"/>
                    <a:pt x="1325984" y="56887"/>
                    <a:pt x="1325984" y="77420"/>
                  </a:cubicBezTo>
                  <a:lnTo>
                    <a:pt x="1325984" y="392417"/>
                  </a:lnTo>
                  <a:cubicBezTo>
                    <a:pt x="1325984" y="435175"/>
                    <a:pt x="1291322" y="469837"/>
                    <a:pt x="1248564" y="469837"/>
                  </a:cubicBezTo>
                  <a:lnTo>
                    <a:pt x="77420" y="469837"/>
                  </a:lnTo>
                  <a:cubicBezTo>
                    <a:pt x="34662" y="469837"/>
                    <a:pt x="0" y="435175"/>
                    <a:pt x="0" y="392417"/>
                  </a:cubicBezTo>
                  <a:lnTo>
                    <a:pt x="0" y="77420"/>
                  </a:lnTo>
                  <a:cubicBezTo>
                    <a:pt x="0" y="34662"/>
                    <a:pt x="34662" y="0"/>
                    <a:pt x="77420" y="0"/>
                  </a:cubicBezTo>
                  <a:close/>
                </a:path>
              </a:pathLst>
            </a:custGeom>
            <a:solidFill>
              <a:srgbClr val="FFBADB"/>
            </a:solidFill>
          </p:spPr>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360"/>
                </a:lnSpc>
              </a:pPr>
              <a:endParaRPr/>
            </a:p>
          </p:txBody>
        </p:sp>
      </p:grpSp>
      <p:pic>
        <p:nvPicPr>
          <p:cNvPr id="5" name="Picture 5"/>
          <p:cNvPicPr>
            <a:picLocks noChangeAspect="1"/>
          </p:cNvPicPr>
          <p:nvPr/>
        </p:nvPicPr>
        <p:blipFill>
          <a:blip r:embed="rId2"/>
          <a:srcRect/>
          <a:stretch>
            <a:fillRect/>
          </a:stretch>
        </p:blipFill>
        <p:spPr>
          <a:xfrm>
            <a:off x="4659355" y="9304088"/>
            <a:ext cx="841833" cy="841833"/>
          </a:xfrm>
          <a:prstGeom prst="rect">
            <a:avLst/>
          </a:prstGeom>
        </p:spPr>
      </p:pic>
      <p:sp>
        <p:nvSpPr>
          <p:cNvPr id="6" name="TextBox 6"/>
          <p:cNvSpPr txBox="1"/>
          <p:nvPr/>
        </p:nvSpPr>
        <p:spPr>
          <a:xfrm>
            <a:off x="-113853" y="1909008"/>
            <a:ext cx="3154413" cy="550545"/>
          </a:xfrm>
          <a:prstGeom prst="rect">
            <a:avLst/>
          </a:prstGeom>
        </p:spPr>
        <p:txBody>
          <a:bodyPr lIns="0" tIns="0" rIns="0" bIns="0" rtlCol="0" anchor="t">
            <a:spAutoFit/>
          </a:bodyPr>
          <a:lstStyle/>
          <a:p>
            <a:pPr algn="ctr">
              <a:lnSpc>
                <a:spcPts val="4480"/>
              </a:lnSpc>
            </a:pPr>
            <a:r>
              <a:rPr lang="en-US" sz="3200">
                <a:solidFill>
                  <a:srgbClr val="FFFFFF"/>
                </a:solidFill>
                <a:latin typeface="Gloria Hallelujah"/>
              </a:rPr>
              <a:t>Welcome!</a:t>
            </a:r>
          </a:p>
        </p:txBody>
      </p:sp>
      <p:grpSp>
        <p:nvGrpSpPr>
          <p:cNvPr id="7" name="Group 7"/>
          <p:cNvGrpSpPr/>
          <p:nvPr/>
        </p:nvGrpSpPr>
        <p:grpSpPr>
          <a:xfrm>
            <a:off x="214689" y="2015007"/>
            <a:ext cx="7139216" cy="4386026"/>
            <a:chOff x="0" y="0"/>
            <a:chExt cx="2558534" cy="1571853"/>
          </a:xfrm>
        </p:grpSpPr>
        <p:sp>
          <p:nvSpPr>
            <p:cNvPr id="8" name="Freeform 8"/>
            <p:cNvSpPr/>
            <p:nvPr/>
          </p:nvSpPr>
          <p:spPr>
            <a:xfrm>
              <a:off x="0" y="0"/>
              <a:ext cx="2558534" cy="1571853"/>
            </a:xfrm>
            <a:custGeom>
              <a:avLst/>
              <a:gdLst/>
              <a:ahLst/>
              <a:cxnLst/>
              <a:rect l="l" t="t" r="r" b="b"/>
              <a:pathLst>
                <a:path w="2558534" h="1571853">
                  <a:moveTo>
                    <a:pt x="40124" y="0"/>
                  </a:moveTo>
                  <a:lnTo>
                    <a:pt x="2518410" y="0"/>
                  </a:lnTo>
                  <a:cubicBezTo>
                    <a:pt x="2529052" y="0"/>
                    <a:pt x="2539257" y="4227"/>
                    <a:pt x="2546782" y="11752"/>
                  </a:cubicBezTo>
                  <a:cubicBezTo>
                    <a:pt x="2554306" y="19277"/>
                    <a:pt x="2558534" y="29482"/>
                    <a:pt x="2558534" y="40124"/>
                  </a:cubicBezTo>
                  <a:lnTo>
                    <a:pt x="2558534" y="1531729"/>
                  </a:lnTo>
                  <a:cubicBezTo>
                    <a:pt x="2558534" y="1542371"/>
                    <a:pt x="2554306" y="1552576"/>
                    <a:pt x="2546782" y="1560101"/>
                  </a:cubicBezTo>
                  <a:cubicBezTo>
                    <a:pt x="2539257" y="1567625"/>
                    <a:pt x="2529052" y="1571853"/>
                    <a:pt x="2518410" y="1571853"/>
                  </a:cubicBezTo>
                  <a:lnTo>
                    <a:pt x="40124" y="1571853"/>
                  </a:lnTo>
                  <a:cubicBezTo>
                    <a:pt x="17964" y="1571853"/>
                    <a:pt x="0" y="1553889"/>
                    <a:pt x="0" y="1531729"/>
                  </a:cubicBezTo>
                  <a:lnTo>
                    <a:pt x="0" y="40124"/>
                  </a:lnTo>
                  <a:cubicBezTo>
                    <a:pt x="0" y="29482"/>
                    <a:pt x="4227" y="19277"/>
                    <a:pt x="11752" y="11752"/>
                  </a:cubicBezTo>
                  <a:cubicBezTo>
                    <a:pt x="19277" y="4227"/>
                    <a:pt x="29482" y="0"/>
                    <a:pt x="40124" y="0"/>
                  </a:cubicBezTo>
                  <a:close/>
                </a:path>
              </a:pathLst>
            </a:custGeom>
            <a:solidFill>
              <a:srgbClr val="63A335"/>
            </a:solidFill>
          </p:spPr>
        </p:sp>
        <p:sp>
          <p:nvSpPr>
            <p:cNvPr id="9" name="TextBox 9"/>
            <p:cNvSpPr txBox="1"/>
            <p:nvPr/>
          </p:nvSpPr>
          <p:spPr>
            <a:xfrm>
              <a:off x="0" y="-28575"/>
              <a:ext cx="812800" cy="841375"/>
            </a:xfrm>
            <a:prstGeom prst="rect">
              <a:avLst/>
            </a:prstGeom>
          </p:spPr>
          <p:txBody>
            <a:bodyPr lIns="50800" tIns="50800" rIns="50800" bIns="50800" rtlCol="0" anchor="ctr"/>
            <a:lstStyle/>
            <a:p>
              <a:pPr algn="ctr">
                <a:lnSpc>
                  <a:spcPts val="2360"/>
                </a:lnSpc>
              </a:pPr>
              <a:endParaRPr/>
            </a:p>
          </p:txBody>
        </p:sp>
      </p:grpSp>
      <p:sp>
        <p:nvSpPr>
          <p:cNvPr id="10" name="TextBox 10"/>
          <p:cNvSpPr txBox="1"/>
          <p:nvPr/>
        </p:nvSpPr>
        <p:spPr>
          <a:xfrm>
            <a:off x="508891" y="2189043"/>
            <a:ext cx="6587037" cy="4411464"/>
          </a:xfrm>
          <a:prstGeom prst="rect">
            <a:avLst/>
          </a:prstGeom>
        </p:spPr>
        <p:txBody>
          <a:bodyPr lIns="0" tIns="0" rIns="0" bIns="0" rtlCol="0" anchor="t">
            <a:spAutoFit/>
          </a:bodyPr>
          <a:lstStyle/>
          <a:p>
            <a:pPr algn="just">
              <a:lnSpc>
                <a:spcPts val="2017"/>
              </a:lnSpc>
            </a:pPr>
            <a:r>
              <a:rPr lang="en-US" sz="1441" dirty="0">
                <a:solidFill>
                  <a:srgbClr val="FFFFFF"/>
                </a:solidFill>
                <a:latin typeface="Coming Soon"/>
              </a:rPr>
              <a:t>Dear Parent/Carer</a:t>
            </a:r>
          </a:p>
          <a:p>
            <a:pPr algn="just">
              <a:lnSpc>
                <a:spcPts val="2017"/>
              </a:lnSpc>
            </a:pPr>
            <a:r>
              <a:rPr lang="en-US" sz="1200" dirty="0">
                <a:solidFill>
                  <a:srgbClr val="FFFFFF"/>
                </a:solidFill>
                <a:latin typeface="Coming Soon"/>
              </a:rPr>
              <a:t>Happy New Year, and I hope you all had a lovely Christmas., it’s hard to believe we are in term 3 already.  As you can see our garden refurbishment is nearly complete with only a couple of final pieces to be finished off, before we have our “Grand Opening”.  This term we will also reintroduce our Rainbow Café, keep a look out for dates and come along and enjoy a tea and cake all served to you by our wonderful children.   School transitions will be the main focus for our ‘big boys and girls’ and visits to and from local schools will begin very shortly. </a:t>
            </a:r>
          </a:p>
          <a:p>
            <a:pPr algn="just">
              <a:lnSpc>
                <a:spcPts val="2017"/>
              </a:lnSpc>
            </a:pPr>
            <a:r>
              <a:rPr lang="en-US" sz="1200" dirty="0">
                <a:solidFill>
                  <a:srgbClr val="FFFFFF"/>
                </a:solidFill>
                <a:latin typeface="Coming Soon"/>
              </a:rPr>
              <a:t>We have been recruiting for both Early Learning and Childcare Officers as well as Support Workers and would like to welcome  Debbie Smiley, Lindsay Steele, Heather Harbinson, Katie Gray and Eve West to the team</a:t>
            </a:r>
          </a:p>
          <a:p>
            <a:pPr algn="just">
              <a:lnSpc>
                <a:spcPts val="2017"/>
              </a:lnSpc>
            </a:pPr>
            <a:r>
              <a:rPr lang="en-US" sz="1200" dirty="0">
                <a:solidFill>
                  <a:srgbClr val="FFFFFF"/>
                </a:solidFill>
                <a:latin typeface="Coming Soon"/>
              </a:rPr>
              <a:t>Parental engagement continues to be very important to us and we look forward to seeing you making use of your family room, being involved in Stay and Play sessions, or why not come and have lunch with your child.  If you are interested in being more involved in your child’s learning please speak to a member of staff who will arrange a day and time that suits you.  </a:t>
            </a:r>
            <a:endParaRPr lang="en-US" sz="1441" dirty="0">
              <a:solidFill>
                <a:srgbClr val="FFFFFF"/>
              </a:solidFill>
              <a:latin typeface="Coming Soon"/>
            </a:endParaRPr>
          </a:p>
          <a:p>
            <a:pPr algn="just">
              <a:lnSpc>
                <a:spcPts val="2017"/>
              </a:lnSpc>
            </a:pPr>
            <a:r>
              <a:rPr lang="en-US" sz="1341" dirty="0">
                <a:solidFill>
                  <a:srgbClr val="FFFFFF"/>
                </a:solidFill>
                <a:latin typeface="Coming Soon"/>
              </a:rPr>
              <a:t>Kind regards</a:t>
            </a:r>
          </a:p>
          <a:p>
            <a:pPr>
              <a:lnSpc>
                <a:spcPts val="2437"/>
              </a:lnSpc>
            </a:pPr>
            <a:r>
              <a:rPr lang="en-US" sz="1741" dirty="0">
                <a:solidFill>
                  <a:srgbClr val="FFF8DD"/>
                </a:solidFill>
                <a:latin typeface="Yellowtail"/>
              </a:rPr>
              <a:t>Audrey</a:t>
            </a:r>
          </a:p>
          <a:p>
            <a:pPr algn="r">
              <a:lnSpc>
                <a:spcPts val="2017"/>
              </a:lnSpc>
            </a:pPr>
            <a:endParaRPr lang="en-US" sz="1741" dirty="0">
              <a:solidFill>
                <a:srgbClr val="FFF8DD"/>
              </a:solidFill>
              <a:latin typeface="Yellowtail"/>
            </a:endParaRPr>
          </a:p>
        </p:txBody>
      </p:sp>
      <p:grpSp>
        <p:nvGrpSpPr>
          <p:cNvPr id="11" name="Group 11"/>
          <p:cNvGrpSpPr/>
          <p:nvPr/>
        </p:nvGrpSpPr>
        <p:grpSpPr>
          <a:xfrm>
            <a:off x="179463" y="6524858"/>
            <a:ext cx="4085447" cy="2297052"/>
            <a:chOff x="0" y="0"/>
            <a:chExt cx="1464132" cy="823212"/>
          </a:xfrm>
        </p:grpSpPr>
        <p:sp>
          <p:nvSpPr>
            <p:cNvPr id="12" name="Freeform 12"/>
            <p:cNvSpPr/>
            <p:nvPr/>
          </p:nvSpPr>
          <p:spPr>
            <a:xfrm>
              <a:off x="0" y="0"/>
              <a:ext cx="1464132" cy="823212"/>
            </a:xfrm>
            <a:custGeom>
              <a:avLst/>
              <a:gdLst/>
              <a:ahLst/>
              <a:cxnLst/>
              <a:rect l="l" t="t" r="r" b="b"/>
              <a:pathLst>
                <a:path w="1464132" h="823212">
                  <a:moveTo>
                    <a:pt x="70115" y="0"/>
                  </a:moveTo>
                  <a:lnTo>
                    <a:pt x="1394017" y="0"/>
                  </a:lnTo>
                  <a:cubicBezTo>
                    <a:pt x="1412613" y="0"/>
                    <a:pt x="1430447" y="7387"/>
                    <a:pt x="1443596" y="20536"/>
                  </a:cubicBezTo>
                  <a:cubicBezTo>
                    <a:pt x="1456745" y="33685"/>
                    <a:pt x="1464132" y="51519"/>
                    <a:pt x="1464132" y="70115"/>
                  </a:cubicBezTo>
                  <a:lnTo>
                    <a:pt x="1464132" y="753097"/>
                  </a:lnTo>
                  <a:cubicBezTo>
                    <a:pt x="1464132" y="791820"/>
                    <a:pt x="1432740" y="823212"/>
                    <a:pt x="1394017" y="823212"/>
                  </a:cubicBezTo>
                  <a:lnTo>
                    <a:pt x="70115" y="823212"/>
                  </a:lnTo>
                  <a:cubicBezTo>
                    <a:pt x="31392" y="823212"/>
                    <a:pt x="0" y="791820"/>
                    <a:pt x="0" y="753097"/>
                  </a:cubicBezTo>
                  <a:lnTo>
                    <a:pt x="0" y="70115"/>
                  </a:lnTo>
                  <a:cubicBezTo>
                    <a:pt x="0" y="31392"/>
                    <a:pt x="31392" y="0"/>
                    <a:pt x="70115" y="0"/>
                  </a:cubicBezTo>
                  <a:close/>
                </a:path>
              </a:pathLst>
            </a:custGeom>
            <a:solidFill>
              <a:srgbClr val="8DD361"/>
            </a:solidFill>
          </p:spPr>
        </p:sp>
        <p:sp>
          <p:nvSpPr>
            <p:cNvPr id="13" name="TextBox 13"/>
            <p:cNvSpPr txBox="1"/>
            <p:nvPr/>
          </p:nvSpPr>
          <p:spPr>
            <a:xfrm>
              <a:off x="0" y="-28575"/>
              <a:ext cx="812800" cy="841375"/>
            </a:xfrm>
            <a:prstGeom prst="rect">
              <a:avLst/>
            </a:prstGeom>
          </p:spPr>
          <p:txBody>
            <a:bodyPr lIns="50800" tIns="50800" rIns="50800" bIns="50800" rtlCol="0" anchor="ctr"/>
            <a:lstStyle/>
            <a:p>
              <a:pPr algn="ctr">
                <a:lnSpc>
                  <a:spcPts val="2360"/>
                </a:lnSpc>
              </a:pPr>
              <a:endParaRPr/>
            </a:p>
          </p:txBody>
        </p:sp>
      </p:grpSp>
      <p:grpSp>
        <p:nvGrpSpPr>
          <p:cNvPr id="14" name="Group 14"/>
          <p:cNvGrpSpPr/>
          <p:nvPr/>
        </p:nvGrpSpPr>
        <p:grpSpPr>
          <a:xfrm>
            <a:off x="4443239" y="6481995"/>
            <a:ext cx="2907931" cy="2382777"/>
            <a:chOff x="0" y="0"/>
            <a:chExt cx="1042137" cy="853934"/>
          </a:xfrm>
        </p:grpSpPr>
        <p:sp>
          <p:nvSpPr>
            <p:cNvPr id="15" name="Freeform 15"/>
            <p:cNvSpPr/>
            <p:nvPr/>
          </p:nvSpPr>
          <p:spPr>
            <a:xfrm>
              <a:off x="0" y="0"/>
              <a:ext cx="1042137" cy="853934"/>
            </a:xfrm>
            <a:custGeom>
              <a:avLst/>
              <a:gdLst/>
              <a:ahLst/>
              <a:cxnLst/>
              <a:rect l="l" t="t" r="r" b="b"/>
              <a:pathLst>
                <a:path w="1042137" h="853934">
                  <a:moveTo>
                    <a:pt x="98507" y="0"/>
                  </a:moveTo>
                  <a:lnTo>
                    <a:pt x="943630" y="0"/>
                  </a:lnTo>
                  <a:cubicBezTo>
                    <a:pt x="969756" y="0"/>
                    <a:pt x="994811" y="10378"/>
                    <a:pt x="1013285" y="28852"/>
                  </a:cubicBezTo>
                  <a:cubicBezTo>
                    <a:pt x="1031758" y="47326"/>
                    <a:pt x="1042137" y="72381"/>
                    <a:pt x="1042137" y="98507"/>
                  </a:cubicBezTo>
                  <a:lnTo>
                    <a:pt x="1042137" y="755427"/>
                  </a:lnTo>
                  <a:cubicBezTo>
                    <a:pt x="1042137" y="809831"/>
                    <a:pt x="998034" y="853934"/>
                    <a:pt x="943630" y="853934"/>
                  </a:cubicBezTo>
                  <a:lnTo>
                    <a:pt x="98507" y="853934"/>
                  </a:lnTo>
                  <a:cubicBezTo>
                    <a:pt x="44103" y="853934"/>
                    <a:pt x="0" y="809831"/>
                    <a:pt x="0" y="755427"/>
                  </a:cubicBezTo>
                  <a:lnTo>
                    <a:pt x="0" y="98507"/>
                  </a:lnTo>
                  <a:cubicBezTo>
                    <a:pt x="0" y="44103"/>
                    <a:pt x="44103" y="0"/>
                    <a:pt x="98507" y="0"/>
                  </a:cubicBezTo>
                  <a:close/>
                </a:path>
              </a:pathLst>
            </a:custGeom>
            <a:solidFill>
              <a:srgbClr val="70B747"/>
            </a:solidFill>
          </p:spPr>
        </p:sp>
        <p:sp>
          <p:nvSpPr>
            <p:cNvPr id="16" name="TextBox 16"/>
            <p:cNvSpPr txBox="1"/>
            <p:nvPr/>
          </p:nvSpPr>
          <p:spPr>
            <a:xfrm>
              <a:off x="0" y="-28575"/>
              <a:ext cx="812800" cy="841375"/>
            </a:xfrm>
            <a:prstGeom prst="rect">
              <a:avLst/>
            </a:prstGeom>
          </p:spPr>
          <p:txBody>
            <a:bodyPr lIns="50800" tIns="50800" rIns="50800" bIns="50800" rtlCol="0" anchor="ctr"/>
            <a:lstStyle/>
            <a:p>
              <a:pPr algn="ctr">
                <a:lnSpc>
                  <a:spcPts val="2360"/>
                </a:lnSpc>
              </a:pPr>
              <a:endParaRPr/>
            </a:p>
          </p:txBody>
        </p:sp>
      </p:grpSp>
      <p:sp>
        <p:nvSpPr>
          <p:cNvPr id="17" name="AutoShape 17"/>
          <p:cNvSpPr/>
          <p:nvPr/>
        </p:nvSpPr>
        <p:spPr>
          <a:xfrm>
            <a:off x="756000" y="6821307"/>
            <a:ext cx="2832824" cy="0"/>
          </a:xfrm>
          <a:prstGeom prst="line">
            <a:avLst/>
          </a:prstGeom>
          <a:ln w="104775" cap="rnd">
            <a:solidFill>
              <a:srgbClr val="FFBADB"/>
            </a:solidFill>
            <a:prstDash val="sysDot"/>
            <a:headEnd type="none" w="sm" len="sm"/>
            <a:tailEnd type="none" w="sm" len="sm"/>
          </a:ln>
        </p:spPr>
      </p:sp>
      <p:sp>
        <p:nvSpPr>
          <p:cNvPr id="18" name="AutoShape 18"/>
          <p:cNvSpPr/>
          <p:nvPr/>
        </p:nvSpPr>
        <p:spPr>
          <a:xfrm>
            <a:off x="5186028" y="6821307"/>
            <a:ext cx="1363441" cy="0"/>
          </a:xfrm>
          <a:prstGeom prst="line">
            <a:avLst/>
          </a:prstGeom>
          <a:ln w="104775" cap="rnd">
            <a:solidFill>
              <a:srgbClr val="FFBADB"/>
            </a:solidFill>
            <a:prstDash val="sysDot"/>
            <a:headEnd type="none" w="sm" len="sm"/>
            <a:tailEnd type="none" w="sm" len="sm"/>
          </a:ln>
        </p:spPr>
      </p:sp>
      <p:pic>
        <p:nvPicPr>
          <p:cNvPr id="19" name="Picture 1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3853" y="121267"/>
            <a:ext cx="2730684" cy="1605124"/>
          </a:xfrm>
          <a:prstGeom prst="rect">
            <a:avLst/>
          </a:prstGeom>
        </p:spPr>
      </p:pic>
      <p:pic>
        <p:nvPicPr>
          <p:cNvPr id="20" name="Picture 2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669584" y="9188623"/>
            <a:ext cx="1815606" cy="1267948"/>
          </a:xfrm>
          <a:prstGeom prst="rect">
            <a:avLst/>
          </a:prstGeom>
        </p:spPr>
      </p:pic>
      <p:pic>
        <p:nvPicPr>
          <p:cNvPr id="21" name="Picture 21"/>
          <p:cNvPicPr>
            <a:picLocks noChangeAspect="1"/>
          </p:cNvPicPr>
          <p:nvPr/>
        </p:nvPicPr>
        <p:blipFill>
          <a:blip r:embed="rId7"/>
          <a:srcRect/>
          <a:stretch>
            <a:fillRect/>
          </a:stretch>
        </p:blipFill>
        <p:spPr>
          <a:xfrm>
            <a:off x="214689" y="9304088"/>
            <a:ext cx="1610275" cy="1010447"/>
          </a:xfrm>
          <a:prstGeom prst="rect">
            <a:avLst/>
          </a:prstGeom>
        </p:spPr>
      </p:pic>
      <p:pic>
        <p:nvPicPr>
          <p:cNvPr id="22" name="Picture 22"/>
          <p:cNvPicPr>
            <a:picLocks noChangeAspect="1"/>
          </p:cNvPicPr>
          <p:nvPr/>
        </p:nvPicPr>
        <p:blipFill>
          <a:blip r:embed="rId8"/>
          <a:srcRect/>
          <a:stretch>
            <a:fillRect/>
          </a:stretch>
        </p:blipFill>
        <p:spPr>
          <a:xfrm rot="5400000">
            <a:off x="3355235" y="185515"/>
            <a:ext cx="1491492" cy="1329292"/>
          </a:xfrm>
          <a:prstGeom prst="rect">
            <a:avLst/>
          </a:prstGeom>
        </p:spPr>
      </p:pic>
      <p:sp>
        <p:nvSpPr>
          <p:cNvPr id="23" name="TextBox 23"/>
          <p:cNvSpPr txBox="1"/>
          <p:nvPr/>
        </p:nvSpPr>
        <p:spPr>
          <a:xfrm>
            <a:off x="3879427" y="371048"/>
            <a:ext cx="2924573" cy="1364966"/>
          </a:xfrm>
          <a:prstGeom prst="rect">
            <a:avLst/>
          </a:prstGeom>
        </p:spPr>
        <p:txBody>
          <a:bodyPr lIns="0" tIns="0" rIns="0" bIns="0" rtlCol="0" anchor="t">
            <a:spAutoFit/>
          </a:bodyPr>
          <a:lstStyle/>
          <a:p>
            <a:pPr algn="ctr">
              <a:lnSpc>
                <a:spcPts val="3756"/>
              </a:lnSpc>
            </a:pPr>
            <a:r>
              <a:rPr lang="en-US" sz="2683">
                <a:solidFill>
                  <a:srgbClr val="70B747"/>
                </a:solidFill>
                <a:latin typeface="Yellowtail"/>
              </a:rPr>
              <a:t>Ferguslie ELCC</a:t>
            </a:r>
          </a:p>
          <a:p>
            <a:pPr algn="ctr">
              <a:lnSpc>
                <a:spcPts val="3756"/>
              </a:lnSpc>
            </a:pPr>
            <a:r>
              <a:rPr lang="en-US" sz="2683">
                <a:solidFill>
                  <a:srgbClr val="70B747"/>
                </a:solidFill>
                <a:latin typeface="Yellowtail"/>
              </a:rPr>
              <a:t>Newsletter </a:t>
            </a:r>
          </a:p>
          <a:p>
            <a:pPr algn="ctr">
              <a:lnSpc>
                <a:spcPts val="3274"/>
              </a:lnSpc>
            </a:pPr>
            <a:r>
              <a:rPr lang="en-US" sz="2339">
                <a:solidFill>
                  <a:srgbClr val="70B747"/>
                </a:solidFill>
                <a:latin typeface="Yellowtail"/>
              </a:rPr>
              <a:t>Term 3 Jan - Mar 2023</a:t>
            </a:r>
          </a:p>
        </p:txBody>
      </p:sp>
      <p:sp>
        <p:nvSpPr>
          <p:cNvPr id="24" name="TextBox 24"/>
          <p:cNvSpPr txBox="1"/>
          <p:nvPr/>
        </p:nvSpPr>
        <p:spPr>
          <a:xfrm>
            <a:off x="2213315" y="9339065"/>
            <a:ext cx="2446040" cy="752829"/>
          </a:xfrm>
          <a:prstGeom prst="rect">
            <a:avLst/>
          </a:prstGeom>
        </p:spPr>
        <p:txBody>
          <a:bodyPr lIns="0" tIns="0" rIns="0" bIns="0" rtlCol="0" anchor="t">
            <a:spAutoFit/>
          </a:bodyPr>
          <a:lstStyle/>
          <a:p>
            <a:pPr algn="ctr">
              <a:lnSpc>
                <a:spcPts val="2080"/>
              </a:lnSpc>
            </a:pPr>
            <a:r>
              <a:rPr lang="en-US" sz="1486" dirty="0">
                <a:solidFill>
                  <a:srgbClr val="FFFFFF"/>
                </a:solidFill>
                <a:latin typeface="Coming Soon"/>
              </a:rPr>
              <a:t>Scan the QR code to join our</a:t>
            </a:r>
          </a:p>
          <a:p>
            <a:pPr algn="ctr">
              <a:lnSpc>
                <a:spcPts val="2080"/>
              </a:lnSpc>
            </a:pPr>
            <a:r>
              <a:rPr lang="en-US" sz="1486" dirty="0">
                <a:solidFill>
                  <a:srgbClr val="FFFFFF"/>
                </a:solidFill>
                <a:latin typeface="Coming Soon"/>
              </a:rPr>
              <a:t>Nursery Facebook page, for</a:t>
            </a:r>
          </a:p>
          <a:p>
            <a:pPr algn="ctr">
              <a:lnSpc>
                <a:spcPts val="2080"/>
              </a:lnSpc>
            </a:pPr>
            <a:r>
              <a:rPr lang="en-US" sz="1486" dirty="0">
                <a:solidFill>
                  <a:srgbClr val="FFFFFF"/>
                </a:solidFill>
                <a:latin typeface="Coming Soon"/>
              </a:rPr>
              <a:t>all further updates/info!</a:t>
            </a:r>
          </a:p>
        </p:txBody>
      </p:sp>
      <p:sp>
        <p:nvSpPr>
          <p:cNvPr id="25" name="TextBox 25"/>
          <p:cNvSpPr txBox="1"/>
          <p:nvPr/>
        </p:nvSpPr>
        <p:spPr>
          <a:xfrm>
            <a:off x="1300552" y="6544905"/>
            <a:ext cx="1982540" cy="276402"/>
          </a:xfrm>
          <a:prstGeom prst="rect">
            <a:avLst/>
          </a:prstGeom>
        </p:spPr>
        <p:txBody>
          <a:bodyPr lIns="0" tIns="0" rIns="0" bIns="0" rtlCol="0" anchor="t">
            <a:spAutoFit/>
          </a:bodyPr>
          <a:lstStyle/>
          <a:p>
            <a:pPr algn="ctr">
              <a:lnSpc>
                <a:spcPts val="2259"/>
              </a:lnSpc>
            </a:pPr>
            <a:r>
              <a:rPr lang="en-US" sz="1613">
                <a:solidFill>
                  <a:srgbClr val="FFFFFF"/>
                </a:solidFill>
                <a:latin typeface="Coming Soon"/>
              </a:rPr>
              <a:t>Parental Involvement</a:t>
            </a:r>
          </a:p>
        </p:txBody>
      </p:sp>
      <p:sp>
        <p:nvSpPr>
          <p:cNvPr id="26" name="TextBox 26"/>
          <p:cNvSpPr txBox="1"/>
          <p:nvPr/>
        </p:nvSpPr>
        <p:spPr>
          <a:xfrm>
            <a:off x="266281" y="6945132"/>
            <a:ext cx="3911811" cy="1885131"/>
          </a:xfrm>
          <a:prstGeom prst="rect">
            <a:avLst/>
          </a:prstGeom>
        </p:spPr>
        <p:txBody>
          <a:bodyPr lIns="0" tIns="0" rIns="0" bIns="0" rtlCol="0" anchor="t">
            <a:spAutoFit/>
          </a:bodyPr>
          <a:lstStyle/>
          <a:p>
            <a:pPr>
              <a:lnSpc>
                <a:spcPts val="2080"/>
              </a:lnSpc>
            </a:pPr>
            <a:r>
              <a:rPr lang="en-US" sz="1486" dirty="0">
                <a:solidFill>
                  <a:srgbClr val="FFFFFF"/>
                </a:solidFill>
                <a:latin typeface="Coming Soon"/>
              </a:rPr>
              <a:t>As discussed at our Coffee &amp; Chat sessions we will soon been offering opportunities for you to learn alongside your child: sewing workshops, allotment/forest visits and many more exciting opportunities.  We love having you all in our Centre so please look out for further information coming soon!</a:t>
            </a:r>
          </a:p>
        </p:txBody>
      </p:sp>
      <p:sp>
        <p:nvSpPr>
          <p:cNvPr id="27" name="TextBox 27"/>
          <p:cNvSpPr txBox="1"/>
          <p:nvPr/>
        </p:nvSpPr>
        <p:spPr>
          <a:xfrm>
            <a:off x="5052158" y="6582828"/>
            <a:ext cx="1690092" cy="238479"/>
          </a:xfrm>
          <a:prstGeom prst="rect">
            <a:avLst/>
          </a:prstGeom>
        </p:spPr>
        <p:txBody>
          <a:bodyPr lIns="0" tIns="0" rIns="0" bIns="0" rtlCol="0" anchor="t">
            <a:spAutoFit/>
          </a:bodyPr>
          <a:lstStyle/>
          <a:p>
            <a:pPr algn="ctr">
              <a:lnSpc>
                <a:spcPts val="2080"/>
              </a:lnSpc>
            </a:pPr>
            <a:r>
              <a:rPr lang="en-US" sz="1486">
                <a:solidFill>
                  <a:srgbClr val="FFFFFF"/>
                </a:solidFill>
                <a:latin typeface="Coming Soon"/>
              </a:rPr>
              <a:t>Parents Committee</a:t>
            </a:r>
          </a:p>
        </p:txBody>
      </p:sp>
      <p:pic>
        <p:nvPicPr>
          <p:cNvPr id="28" name="Picture 28"/>
          <p:cNvPicPr>
            <a:picLocks noChangeAspect="1"/>
          </p:cNvPicPr>
          <p:nvPr/>
        </p:nvPicPr>
        <p:blipFill>
          <a:blip r:embed="rId8"/>
          <a:srcRect/>
          <a:stretch>
            <a:fillRect/>
          </a:stretch>
        </p:blipFill>
        <p:spPr>
          <a:xfrm rot="-5400000">
            <a:off x="6074798" y="604615"/>
            <a:ext cx="1491492" cy="1329292"/>
          </a:xfrm>
          <a:prstGeom prst="rect">
            <a:avLst/>
          </a:prstGeom>
        </p:spPr>
      </p:pic>
      <p:sp>
        <p:nvSpPr>
          <p:cNvPr id="29" name="TextBox 29"/>
          <p:cNvSpPr txBox="1"/>
          <p:nvPr/>
        </p:nvSpPr>
        <p:spPr>
          <a:xfrm>
            <a:off x="4609399" y="6945132"/>
            <a:ext cx="2575610" cy="1885131"/>
          </a:xfrm>
          <a:prstGeom prst="rect">
            <a:avLst/>
          </a:prstGeom>
        </p:spPr>
        <p:txBody>
          <a:bodyPr lIns="0" tIns="0" rIns="0" bIns="0" rtlCol="0" anchor="t">
            <a:spAutoFit/>
          </a:bodyPr>
          <a:lstStyle/>
          <a:p>
            <a:pPr>
              <a:lnSpc>
                <a:spcPts val="2080"/>
              </a:lnSpc>
            </a:pPr>
            <a:r>
              <a:rPr lang="en-US" sz="1486" dirty="0">
                <a:solidFill>
                  <a:srgbClr val="FFFFFF"/>
                </a:solidFill>
                <a:latin typeface="Coming Soon"/>
              </a:rPr>
              <a:t>We are always looking for new volunteers to help support and fundraise for the nursery</a:t>
            </a:r>
          </a:p>
          <a:p>
            <a:pPr>
              <a:lnSpc>
                <a:spcPts val="2080"/>
              </a:lnSpc>
            </a:pPr>
            <a:r>
              <a:rPr lang="en-US" sz="1486" dirty="0">
                <a:solidFill>
                  <a:srgbClr val="FFFFFF"/>
                </a:solidFill>
                <a:latin typeface="Coming Soon"/>
              </a:rPr>
              <a:t>Please see Susanne or Sofie if this sounds like something you would be involved in!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4275" y="3320477"/>
            <a:ext cx="3424639" cy="3247314"/>
            <a:chOff x="0" y="0"/>
            <a:chExt cx="1227313" cy="1163764"/>
          </a:xfrm>
        </p:grpSpPr>
        <p:sp>
          <p:nvSpPr>
            <p:cNvPr id="3" name="Freeform 3"/>
            <p:cNvSpPr/>
            <p:nvPr/>
          </p:nvSpPr>
          <p:spPr>
            <a:xfrm>
              <a:off x="0" y="0"/>
              <a:ext cx="1227313" cy="1163764"/>
            </a:xfrm>
            <a:custGeom>
              <a:avLst/>
              <a:gdLst/>
              <a:ahLst/>
              <a:cxnLst/>
              <a:rect l="l" t="t" r="r" b="b"/>
              <a:pathLst>
                <a:path w="1227313" h="1163764">
                  <a:moveTo>
                    <a:pt x="83644" y="0"/>
                  </a:moveTo>
                  <a:lnTo>
                    <a:pt x="1143669" y="0"/>
                  </a:lnTo>
                  <a:cubicBezTo>
                    <a:pt x="1189865" y="0"/>
                    <a:pt x="1227313" y="37449"/>
                    <a:pt x="1227313" y="83644"/>
                  </a:cubicBezTo>
                  <a:lnTo>
                    <a:pt x="1227313" y="1080120"/>
                  </a:lnTo>
                  <a:cubicBezTo>
                    <a:pt x="1227313" y="1126315"/>
                    <a:pt x="1189865" y="1163764"/>
                    <a:pt x="1143669" y="1163764"/>
                  </a:cubicBezTo>
                  <a:lnTo>
                    <a:pt x="83644" y="1163764"/>
                  </a:lnTo>
                  <a:cubicBezTo>
                    <a:pt x="37449" y="1163764"/>
                    <a:pt x="0" y="1126315"/>
                    <a:pt x="0" y="1080120"/>
                  </a:cubicBezTo>
                  <a:lnTo>
                    <a:pt x="0" y="83644"/>
                  </a:lnTo>
                  <a:cubicBezTo>
                    <a:pt x="0" y="37449"/>
                    <a:pt x="37449" y="0"/>
                    <a:pt x="83644" y="0"/>
                  </a:cubicBezTo>
                  <a:close/>
                </a:path>
              </a:pathLst>
            </a:custGeom>
            <a:solidFill>
              <a:srgbClr val="F467AA"/>
            </a:solidFill>
          </p:spPr>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360"/>
                </a:lnSpc>
              </a:pPr>
              <a:endParaRPr/>
            </a:p>
          </p:txBody>
        </p:sp>
      </p:grpSp>
      <p:grpSp>
        <p:nvGrpSpPr>
          <p:cNvPr id="5" name="Group 5"/>
          <p:cNvGrpSpPr/>
          <p:nvPr/>
        </p:nvGrpSpPr>
        <p:grpSpPr>
          <a:xfrm>
            <a:off x="128833" y="7160706"/>
            <a:ext cx="3570081" cy="3132557"/>
            <a:chOff x="0" y="0"/>
            <a:chExt cx="1279436" cy="1122638"/>
          </a:xfrm>
        </p:grpSpPr>
        <p:sp>
          <p:nvSpPr>
            <p:cNvPr id="6" name="Freeform 6"/>
            <p:cNvSpPr/>
            <p:nvPr/>
          </p:nvSpPr>
          <p:spPr>
            <a:xfrm>
              <a:off x="0" y="0"/>
              <a:ext cx="1279436" cy="1122638"/>
            </a:xfrm>
            <a:custGeom>
              <a:avLst/>
              <a:gdLst/>
              <a:ahLst/>
              <a:cxnLst/>
              <a:rect l="l" t="t" r="r" b="b"/>
              <a:pathLst>
                <a:path w="1279436" h="1122638">
                  <a:moveTo>
                    <a:pt x="80237" y="0"/>
                  </a:moveTo>
                  <a:lnTo>
                    <a:pt x="1199200" y="0"/>
                  </a:lnTo>
                  <a:cubicBezTo>
                    <a:pt x="1220480" y="0"/>
                    <a:pt x="1240888" y="8453"/>
                    <a:pt x="1255936" y="23501"/>
                  </a:cubicBezTo>
                  <a:cubicBezTo>
                    <a:pt x="1270983" y="38548"/>
                    <a:pt x="1279436" y="58957"/>
                    <a:pt x="1279436" y="80237"/>
                  </a:cubicBezTo>
                  <a:lnTo>
                    <a:pt x="1279436" y="1042401"/>
                  </a:lnTo>
                  <a:cubicBezTo>
                    <a:pt x="1279436" y="1063681"/>
                    <a:pt x="1270983" y="1084090"/>
                    <a:pt x="1255936" y="1099137"/>
                  </a:cubicBezTo>
                  <a:cubicBezTo>
                    <a:pt x="1240888" y="1114184"/>
                    <a:pt x="1220480" y="1122638"/>
                    <a:pt x="1199200" y="1122638"/>
                  </a:cubicBezTo>
                  <a:lnTo>
                    <a:pt x="80237" y="1122638"/>
                  </a:lnTo>
                  <a:cubicBezTo>
                    <a:pt x="58957" y="1122638"/>
                    <a:pt x="38548" y="1114184"/>
                    <a:pt x="23501" y="1099137"/>
                  </a:cubicBezTo>
                  <a:cubicBezTo>
                    <a:pt x="8453" y="1084090"/>
                    <a:pt x="0" y="1063681"/>
                    <a:pt x="0" y="1042401"/>
                  </a:cubicBezTo>
                  <a:lnTo>
                    <a:pt x="0" y="80237"/>
                  </a:lnTo>
                  <a:cubicBezTo>
                    <a:pt x="0" y="58957"/>
                    <a:pt x="8453" y="38548"/>
                    <a:pt x="23501" y="23501"/>
                  </a:cubicBezTo>
                  <a:cubicBezTo>
                    <a:pt x="38548" y="8453"/>
                    <a:pt x="58957" y="0"/>
                    <a:pt x="80237" y="0"/>
                  </a:cubicBezTo>
                  <a:close/>
                </a:path>
              </a:pathLst>
            </a:custGeom>
            <a:solidFill>
              <a:srgbClr val="FFBADB"/>
            </a:solidFill>
          </p:spPr>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2360"/>
                </a:lnSpc>
              </a:pPr>
              <a:endParaRPr/>
            </a:p>
          </p:txBody>
        </p:sp>
      </p:grpSp>
      <p:sp>
        <p:nvSpPr>
          <p:cNvPr id="8" name="AutoShape 8"/>
          <p:cNvSpPr/>
          <p:nvPr/>
        </p:nvSpPr>
        <p:spPr>
          <a:xfrm rot="-38986">
            <a:off x="850640" y="7528656"/>
            <a:ext cx="2309355" cy="0"/>
          </a:xfrm>
          <a:prstGeom prst="line">
            <a:avLst/>
          </a:prstGeom>
          <a:ln w="104775" cap="rnd">
            <a:solidFill>
              <a:srgbClr val="E6007E"/>
            </a:solidFill>
            <a:prstDash val="sysDot"/>
            <a:headEnd type="none" w="sm" len="sm"/>
            <a:tailEnd type="none" w="sm" len="sm"/>
          </a:ln>
        </p:spPr>
      </p:sp>
      <p:pic>
        <p:nvPicPr>
          <p:cNvPr id="9" name="Picture 9"/>
          <p:cNvPicPr>
            <a:picLocks noChangeAspect="1"/>
          </p:cNvPicPr>
          <p:nvPr/>
        </p:nvPicPr>
        <p:blipFill>
          <a:blip r:embed="rId2"/>
          <a:srcRect l="1045" r="1045"/>
          <a:stretch>
            <a:fillRect/>
          </a:stretch>
        </p:blipFill>
        <p:spPr>
          <a:xfrm>
            <a:off x="6254096" y="186719"/>
            <a:ext cx="1099809" cy="1010029"/>
          </a:xfrm>
          <a:prstGeom prst="rect">
            <a:avLst/>
          </a:prstGeom>
        </p:spPr>
      </p:pic>
      <p:grpSp>
        <p:nvGrpSpPr>
          <p:cNvPr id="10" name="Group 10"/>
          <p:cNvGrpSpPr/>
          <p:nvPr/>
        </p:nvGrpSpPr>
        <p:grpSpPr>
          <a:xfrm>
            <a:off x="245313" y="138041"/>
            <a:ext cx="5810187" cy="3006462"/>
            <a:chOff x="0" y="0"/>
            <a:chExt cx="2082240" cy="1077448"/>
          </a:xfrm>
        </p:grpSpPr>
        <p:sp>
          <p:nvSpPr>
            <p:cNvPr id="11" name="Freeform 11"/>
            <p:cNvSpPr/>
            <p:nvPr/>
          </p:nvSpPr>
          <p:spPr>
            <a:xfrm>
              <a:off x="0" y="0"/>
              <a:ext cx="2082240" cy="1077448"/>
            </a:xfrm>
            <a:custGeom>
              <a:avLst/>
              <a:gdLst/>
              <a:ahLst/>
              <a:cxnLst/>
              <a:rect l="l" t="t" r="r" b="b"/>
              <a:pathLst>
                <a:path w="2082240" h="1077448">
                  <a:moveTo>
                    <a:pt x="49302" y="0"/>
                  </a:moveTo>
                  <a:lnTo>
                    <a:pt x="2032938" y="0"/>
                  </a:lnTo>
                  <a:cubicBezTo>
                    <a:pt x="2060167" y="0"/>
                    <a:pt x="2082240" y="22073"/>
                    <a:pt x="2082240" y="49302"/>
                  </a:cubicBezTo>
                  <a:lnTo>
                    <a:pt x="2082240" y="1028147"/>
                  </a:lnTo>
                  <a:cubicBezTo>
                    <a:pt x="2082240" y="1055375"/>
                    <a:pt x="2060167" y="1077448"/>
                    <a:pt x="2032938" y="1077448"/>
                  </a:cubicBezTo>
                  <a:lnTo>
                    <a:pt x="49302" y="1077448"/>
                  </a:lnTo>
                  <a:cubicBezTo>
                    <a:pt x="22073" y="1077448"/>
                    <a:pt x="0" y="1055375"/>
                    <a:pt x="0" y="1028147"/>
                  </a:cubicBezTo>
                  <a:lnTo>
                    <a:pt x="0" y="49302"/>
                  </a:lnTo>
                  <a:cubicBezTo>
                    <a:pt x="0" y="22073"/>
                    <a:pt x="22073" y="0"/>
                    <a:pt x="49302" y="0"/>
                  </a:cubicBezTo>
                  <a:close/>
                </a:path>
              </a:pathLst>
            </a:custGeom>
            <a:solidFill>
              <a:srgbClr val="70B747"/>
            </a:solidFill>
          </p:spPr>
        </p:sp>
        <p:sp>
          <p:nvSpPr>
            <p:cNvPr id="12" name="TextBox 12"/>
            <p:cNvSpPr txBox="1"/>
            <p:nvPr/>
          </p:nvSpPr>
          <p:spPr>
            <a:xfrm>
              <a:off x="0" y="-28575"/>
              <a:ext cx="812800" cy="841375"/>
            </a:xfrm>
            <a:prstGeom prst="rect">
              <a:avLst/>
            </a:prstGeom>
          </p:spPr>
          <p:txBody>
            <a:bodyPr lIns="50800" tIns="50800" rIns="50800" bIns="50800" rtlCol="0" anchor="ctr"/>
            <a:lstStyle/>
            <a:p>
              <a:pPr algn="ctr">
                <a:lnSpc>
                  <a:spcPts val="2360"/>
                </a:lnSpc>
              </a:pPr>
              <a:endParaRPr/>
            </a:p>
          </p:txBody>
        </p:sp>
      </p:grpSp>
      <p:sp>
        <p:nvSpPr>
          <p:cNvPr id="13" name="AutoShape 13"/>
          <p:cNvSpPr/>
          <p:nvPr/>
        </p:nvSpPr>
        <p:spPr>
          <a:xfrm>
            <a:off x="2476522" y="492778"/>
            <a:ext cx="1222392" cy="0"/>
          </a:xfrm>
          <a:prstGeom prst="line">
            <a:avLst/>
          </a:prstGeom>
          <a:ln w="104775" cap="rnd">
            <a:solidFill>
              <a:srgbClr val="FFBADB"/>
            </a:solidFill>
            <a:prstDash val="sysDot"/>
            <a:headEnd type="none" w="sm" len="sm"/>
            <a:tailEnd type="none" w="sm" len="sm"/>
          </a:ln>
        </p:spPr>
      </p:sp>
      <p:grpSp>
        <p:nvGrpSpPr>
          <p:cNvPr id="14" name="Group 14"/>
          <p:cNvGrpSpPr/>
          <p:nvPr/>
        </p:nvGrpSpPr>
        <p:grpSpPr>
          <a:xfrm>
            <a:off x="3944386" y="3338784"/>
            <a:ext cx="3424639" cy="3593322"/>
            <a:chOff x="0" y="0"/>
            <a:chExt cx="1227313" cy="1287765"/>
          </a:xfrm>
        </p:grpSpPr>
        <p:sp>
          <p:nvSpPr>
            <p:cNvPr id="15" name="Freeform 15"/>
            <p:cNvSpPr/>
            <p:nvPr/>
          </p:nvSpPr>
          <p:spPr>
            <a:xfrm>
              <a:off x="0" y="0"/>
              <a:ext cx="1227313" cy="1287765"/>
            </a:xfrm>
            <a:custGeom>
              <a:avLst/>
              <a:gdLst/>
              <a:ahLst/>
              <a:cxnLst/>
              <a:rect l="l" t="t" r="r" b="b"/>
              <a:pathLst>
                <a:path w="1227313" h="1287765">
                  <a:moveTo>
                    <a:pt x="83644" y="0"/>
                  </a:moveTo>
                  <a:lnTo>
                    <a:pt x="1143669" y="0"/>
                  </a:lnTo>
                  <a:cubicBezTo>
                    <a:pt x="1189865" y="0"/>
                    <a:pt x="1227313" y="37449"/>
                    <a:pt x="1227313" y="83644"/>
                  </a:cubicBezTo>
                  <a:lnTo>
                    <a:pt x="1227313" y="1204121"/>
                  </a:lnTo>
                  <a:cubicBezTo>
                    <a:pt x="1227313" y="1226305"/>
                    <a:pt x="1218501" y="1247580"/>
                    <a:pt x="1202815" y="1263267"/>
                  </a:cubicBezTo>
                  <a:cubicBezTo>
                    <a:pt x="1187128" y="1278953"/>
                    <a:pt x="1165853" y="1287765"/>
                    <a:pt x="1143669" y="1287765"/>
                  </a:cubicBezTo>
                  <a:lnTo>
                    <a:pt x="83644" y="1287765"/>
                  </a:lnTo>
                  <a:cubicBezTo>
                    <a:pt x="37449" y="1287765"/>
                    <a:pt x="0" y="1250317"/>
                    <a:pt x="0" y="1204121"/>
                  </a:cubicBezTo>
                  <a:lnTo>
                    <a:pt x="0" y="83644"/>
                  </a:lnTo>
                  <a:cubicBezTo>
                    <a:pt x="0" y="37449"/>
                    <a:pt x="37449" y="0"/>
                    <a:pt x="83644" y="0"/>
                  </a:cubicBezTo>
                  <a:close/>
                </a:path>
              </a:pathLst>
            </a:custGeom>
            <a:solidFill>
              <a:srgbClr val="63A335"/>
            </a:solidFill>
          </p:spPr>
        </p:sp>
        <p:sp>
          <p:nvSpPr>
            <p:cNvPr id="16" name="TextBox 16"/>
            <p:cNvSpPr txBox="1"/>
            <p:nvPr/>
          </p:nvSpPr>
          <p:spPr>
            <a:xfrm>
              <a:off x="0" y="-28575"/>
              <a:ext cx="812800" cy="841375"/>
            </a:xfrm>
            <a:prstGeom prst="rect">
              <a:avLst/>
            </a:prstGeom>
          </p:spPr>
          <p:txBody>
            <a:bodyPr lIns="50800" tIns="50800" rIns="50800" bIns="50800" rtlCol="0" anchor="ctr"/>
            <a:lstStyle/>
            <a:p>
              <a:pPr algn="ctr">
                <a:lnSpc>
                  <a:spcPts val="2360"/>
                </a:lnSpc>
              </a:pPr>
              <a:endParaRPr/>
            </a:p>
          </p:txBody>
        </p:sp>
      </p:grpSp>
      <p:sp>
        <p:nvSpPr>
          <p:cNvPr id="17" name="AutoShape 17"/>
          <p:cNvSpPr/>
          <p:nvPr/>
        </p:nvSpPr>
        <p:spPr>
          <a:xfrm>
            <a:off x="1333777" y="3789379"/>
            <a:ext cx="1343081" cy="0"/>
          </a:xfrm>
          <a:prstGeom prst="line">
            <a:avLst/>
          </a:prstGeom>
          <a:ln w="104775" cap="rnd">
            <a:solidFill>
              <a:srgbClr val="FFBADB"/>
            </a:solidFill>
            <a:prstDash val="sysDot"/>
            <a:headEnd type="none" w="sm" len="sm"/>
            <a:tailEnd type="none" w="sm" len="sm"/>
          </a:ln>
        </p:spPr>
      </p:sp>
      <p:pic>
        <p:nvPicPr>
          <p:cNvPr id="18" name="Picture 18"/>
          <p:cNvPicPr>
            <a:picLocks noChangeAspect="1"/>
          </p:cNvPicPr>
          <p:nvPr/>
        </p:nvPicPr>
        <p:blipFill>
          <a:blip r:embed="rId3">
            <a:alphaModFix amt="68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33777" y="5508952"/>
            <a:ext cx="1212059" cy="865107"/>
          </a:xfrm>
          <a:prstGeom prst="rect">
            <a:avLst/>
          </a:prstGeom>
        </p:spPr>
      </p:pic>
      <p:pic>
        <p:nvPicPr>
          <p:cNvPr id="19" name="Picture 19"/>
          <p:cNvPicPr>
            <a:picLocks noChangeAspect="1"/>
          </p:cNvPicPr>
          <p:nvPr/>
        </p:nvPicPr>
        <p:blipFill>
          <a:blip r:embed="rId5">
            <a:alphaModFix amt="52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606782">
            <a:off x="4210809" y="4259466"/>
            <a:ext cx="3024000" cy="1595160"/>
          </a:xfrm>
          <a:prstGeom prst="rect">
            <a:avLst/>
          </a:prstGeom>
        </p:spPr>
      </p:pic>
      <p:sp>
        <p:nvSpPr>
          <p:cNvPr id="20" name="AutoShape 20"/>
          <p:cNvSpPr/>
          <p:nvPr/>
        </p:nvSpPr>
        <p:spPr>
          <a:xfrm>
            <a:off x="5026436" y="3789379"/>
            <a:ext cx="1343081" cy="0"/>
          </a:xfrm>
          <a:prstGeom prst="line">
            <a:avLst/>
          </a:prstGeom>
          <a:ln w="104775" cap="rnd">
            <a:solidFill>
              <a:srgbClr val="FFBADB"/>
            </a:solidFill>
            <a:prstDash val="sysDot"/>
            <a:headEnd type="none" w="sm" len="sm"/>
            <a:tailEnd type="none" w="sm" len="sm"/>
          </a:ln>
        </p:spPr>
      </p:sp>
      <p:pic>
        <p:nvPicPr>
          <p:cNvPr id="21" name="Picture 21"/>
          <p:cNvPicPr>
            <a:picLocks noChangeAspect="1"/>
          </p:cNvPicPr>
          <p:nvPr/>
        </p:nvPicPr>
        <p:blipFill>
          <a:blip r:embed="rId7"/>
          <a:srcRect/>
          <a:stretch>
            <a:fillRect/>
          </a:stretch>
        </p:blipFill>
        <p:spPr>
          <a:xfrm>
            <a:off x="6055500" y="1315474"/>
            <a:ext cx="1464149" cy="1904584"/>
          </a:xfrm>
          <a:prstGeom prst="rect">
            <a:avLst/>
          </a:prstGeom>
        </p:spPr>
      </p:pic>
      <p:pic>
        <p:nvPicPr>
          <p:cNvPr id="22" name="Picture 22"/>
          <p:cNvPicPr>
            <a:picLocks noChangeAspect="1"/>
          </p:cNvPicPr>
          <p:nvPr/>
        </p:nvPicPr>
        <p:blipFill>
          <a:blip r:embed="rId8"/>
          <a:srcRect/>
          <a:stretch>
            <a:fillRect/>
          </a:stretch>
        </p:blipFill>
        <p:spPr>
          <a:xfrm>
            <a:off x="4059399" y="8079790"/>
            <a:ext cx="3156468" cy="2213473"/>
          </a:xfrm>
          <a:prstGeom prst="rect">
            <a:avLst/>
          </a:prstGeom>
        </p:spPr>
      </p:pic>
      <p:sp>
        <p:nvSpPr>
          <p:cNvPr id="23" name="TextBox 23"/>
          <p:cNvSpPr txBox="1"/>
          <p:nvPr/>
        </p:nvSpPr>
        <p:spPr>
          <a:xfrm>
            <a:off x="104796" y="7731773"/>
            <a:ext cx="3594118" cy="2642338"/>
          </a:xfrm>
          <a:prstGeom prst="rect">
            <a:avLst/>
          </a:prstGeom>
        </p:spPr>
        <p:txBody>
          <a:bodyPr lIns="0" tIns="0" rIns="0" bIns="0" rtlCol="0" anchor="t">
            <a:spAutoFit/>
          </a:bodyPr>
          <a:lstStyle/>
          <a:p>
            <a:pPr algn="ctr">
              <a:lnSpc>
                <a:spcPts val="2236"/>
              </a:lnSpc>
            </a:pPr>
            <a:endParaRPr dirty="0"/>
          </a:p>
          <a:p>
            <a:pPr algn="ctr">
              <a:lnSpc>
                <a:spcPts val="2236"/>
              </a:lnSpc>
            </a:pPr>
            <a:r>
              <a:rPr lang="en-US" sz="1597" dirty="0">
                <a:solidFill>
                  <a:srgbClr val="FFFFFF"/>
                </a:solidFill>
                <a:latin typeface="Coming Soon"/>
              </a:rPr>
              <a:t>Mid-term Holiday (term time)</a:t>
            </a:r>
          </a:p>
          <a:p>
            <a:pPr algn="ctr">
              <a:lnSpc>
                <a:spcPts val="2236"/>
              </a:lnSpc>
            </a:pPr>
            <a:r>
              <a:rPr lang="en-US" sz="1597" dirty="0">
                <a:solidFill>
                  <a:srgbClr val="FFFFFF"/>
                </a:solidFill>
                <a:latin typeface="Coming Soon"/>
              </a:rPr>
              <a:t>Monday &amp; Tuesday 13th-14th Feb</a:t>
            </a:r>
          </a:p>
          <a:p>
            <a:pPr algn="ctr">
              <a:lnSpc>
                <a:spcPts val="2236"/>
              </a:lnSpc>
            </a:pPr>
            <a:endParaRPr lang="en-US" sz="1597" dirty="0">
              <a:solidFill>
                <a:srgbClr val="FFFFFF"/>
              </a:solidFill>
              <a:latin typeface="Coming Soon"/>
            </a:endParaRPr>
          </a:p>
          <a:p>
            <a:pPr algn="ctr">
              <a:lnSpc>
                <a:spcPts val="2236"/>
              </a:lnSpc>
            </a:pPr>
            <a:r>
              <a:rPr lang="en-US" sz="1597" dirty="0">
                <a:solidFill>
                  <a:srgbClr val="FFFFFF"/>
                </a:solidFill>
                <a:latin typeface="Coming Soon"/>
              </a:rPr>
              <a:t>Inservice day (all children)</a:t>
            </a:r>
          </a:p>
          <a:p>
            <a:pPr algn="ctr">
              <a:lnSpc>
                <a:spcPts val="2236"/>
              </a:lnSpc>
            </a:pPr>
            <a:r>
              <a:rPr lang="en-US" sz="1597" dirty="0">
                <a:solidFill>
                  <a:srgbClr val="FFFFFF"/>
                </a:solidFill>
                <a:latin typeface="Coming Soon"/>
              </a:rPr>
              <a:t>Wednesday 15th Feb</a:t>
            </a:r>
          </a:p>
          <a:p>
            <a:pPr algn="ctr">
              <a:lnSpc>
                <a:spcPts val="2236"/>
              </a:lnSpc>
            </a:pPr>
            <a:endParaRPr lang="en-US" sz="1597" dirty="0">
              <a:solidFill>
                <a:srgbClr val="FFFFFF"/>
              </a:solidFill>
              <a:latin typeface="Coming Soon"/>
            </a:endParaRPr>
          </a:p>
          <a:p>
            <a:pPr algn="ctr">
              <a:lnSpc>
                <a:spcPts val="2236"/>
              </a:lnSpc>
            </a:pPr>
            <a:r>
              <a:rPr lang="en-US" sz="1597" dirty="0">
                <a:solidFill>
                  <a:srgbClr val="FFFFFF"/>
                </a:solidFill>
                <a:latin typeface="Coming Soon"/>
              </a:rPr>
              <a:t>World Book Day</a:t>
            </a:r>
          </a:p>
          <a:p>
            <a:pPr algn="ctr">
              <a:lnSpc>
                <a:spcPts val="2236"/>
              </a:lnSpc>
            </a:pPr>
            <a:r>
              <a:rPr lang="en-US" sz="1597" dirty="0">
                <a:solidFill>
                  <a:srgbClr val="FFFFFF"/>
                </a:solidFill>
                <a:latin typeface="Coming Soon"/>
              </a:rPr>
              <a:t>Thursday 2nd March</a:t>
            </a:r>
          </a:p>
          <a:p>
            <a:pPr algn="ctr">
              <a:lnSpc>
                <a:spcPts val="1181"/>
              </a:lnSpc>
            </a:pPr>
            <a:endParaRPr lang="en-US" sz="1597" dirty="0">
              <a:solidFill>
                <a:srgbClr val="FFFFFF"/>
              </a:solidFill>
              <a:latin typeface="Coming Soon"/>
            </a:endParaRPr>
          </a:p>
        </p:txBody>
      </p:sp>
      <p:sp>
        <p:nvSpPr>
          <p:cNvPr id="24" name="TextBox 24"/>
          <p:cNvSpPr txBox="1"/>
          <p:nvPr/>
        </p:nvSpPr>
        <p:spPr>
          <a:xfrm>
            <a:off x="894715" y="7234541"/>
            <a:ext cx="2014280" cy="281024"/>
          </a:xfrm>
          <a:prstGeom prst="rect">
            <a:avLst/>
          </a:prstGeom>
        </p:spPr>
        <p:txBody>
          <a:bodyPr lIns="0" tIns="0" rIns="0" bIns="0" rtlCol="0" anchor="t">
            <a:spAutoFit/>
          </a:bodyPr>
          <a:lstStyle/>
          <a:p>
            <a:pPr algn="ctr">
              <a:lnSpc>
                <a:spcPts val="2360"/>
              </a:lnSpc>
            </a:pPr>
            <a:r>
              <a:rPr lang="en-US" sz="1686">
                <a:solidFill>
                  <a:srgbClr val="FFFFFF"/>
                </a:solidFill>
                <a:latin typeface="Coming Soon"/>
              </a:rPr>
              <a:t>Important Dates</a:t>
            </a:r>
          </a:p>
        </p:txBody>
      </p:sp>
      <p:sp>
        <p:nvSpPr>
          <p:cNvPr id="25" name="TextBox 25"/>
          <p:cNvSpPr txBox="1"/>
          <p:nvPr/>
        </p:nvSpPr>
        <p:spPr>
          <a:xfrm>
            <a:off x="2065661" y="211754"/>
            <a:ext cx="2014280" cy="281024"/>
          </a:xfrm>
          <a:prstGeom prst="rect">
            <a:avLst/>
          </a:prstGeom>
        </p:spPr>
        <p:txBody>
          <a:bodyPr lIns="0" tIns="0" rIns="0" bIns="0" rtlCol="0" anchor="t">
            <a:spAutoFit/>
          </a:bodyPr>
          <a:lstStyle/>
          <a:p>
            <a:pPr algn="ctr">
              <a:lnSpc>
                <a:spcPts val="2360"/>
              </a:lnSpc>
            </a:pPr>
            <a:r>
              <a:rPr lang="en-US" sz="1686">
                <a:solidFill>
                  <a:srgbClr val="FFFFFF"/>
                </a:solidFill>
                <a:latin typeface="Coming Soon"/>
              </a:rPr>
              <a:t>Housekeeping</a:t>
            </a:r>
          </a:p>
        </p:txBody>
      </p:sp>
      <p:sp>
        <p:nvSpPr>
          <p:cNvPr id="26" name="TextBox 26"/>
          <p:cNvSpPr txBox="1"/>
          <p:nvPr/>
        </p:nvSpPr>
        <p:spPr>
          <a:xfrm>
            <a:off x="427806" y="568978"/>
            <a:ext cx="5209826" cy="2646724"/>
          </a:xfrm>
          <a:prstGeom prst="rect">
            <a:avLst/>
          </a:prstGeom>
        </p:spPr>
        <p:txBody>
          <a:bodyPr lIns="0" tIns="0" rIns="0" bIns="0" rtlCol="0" anchor="t">
            <a:spAutoFit/>
          </a:bodyPr>
          <a:lstStyle/>
          <a:p>
            <a:pPr algn="ctr">
              <a:lnSpc>
                <a:spcPts val="1683"/>
              </a:lnSpc>
            </a:pPr>
            <a:r>
              <a:rPr lang="en-US" sz="1202" dirty="0">
                <a:solidFill>
                  <a:srgbClr val="FFFFFF"/>
                </a:solidFill>
                <a:latin typeface="Coming Soon"/>
              </a:rPr>
              <a:t>Just a gentle reminder to all parents to:-</a:t>
            </a:r>
          </a:p>
          <a:p>
            <a:pPr marL="259614" lvl="1" indent="-129807">
              <a:lnSpc>
                <a:spcPts val="1683"/>
              </a:lnSpc>
              <a:buFont typeface="Arial"/>
              <a:buChar char="•"/>
            </a:pPr>
            <a:r>
              <a:rPr lang="en-US" sz="1202" dirty="0">
                <a:solidFill>
                  <a:srgbClr val="FFFFFF"/>
                </a:solidFill>
                <a:latin typeface="Coming Soon"/>
              </a:rPr>
              <a:t>Contact the nursery if your child is going to be absent for any reason</a:t>
            </a:r>
          </a:p>
          <a:p>
            <a:pPr marL="259614" lvl="1" indent="-129807">
              <a:lnSpc>
                <a:spcPts val="1683"/>
              </a:lnSpc>
              <a:buFont typeface="Arial"/>
              <a:buChar char="•"/>
            </a:pPr>
            <a:r>
              <a:rPr lang="en-US" sz="1202" dirty="0">
                <a:solidFill>
                  <a:srgbClr val="FFFFFF"/>
                </a:solidFill>
                <a:latin typeface="Coming Soon"/>
              </a:rPr>
              <a:t>Supply a change of clothes and weather appropriate clothing and footwear</a:t>
            </a:r>
          </a:p>
          <a:p>
            <a:pPr marL="259614" lvl="1" indent="-129807">
              <a:lnSpc>
                <a:spcPts val="1683"/>
              </a:lnSpc>
              <a:buFont typeface="Arial"/>
              <a:buChar char="•"/>
            </a:pPr>
            <a:r>
              <a:rPr lang="en-US" sz="1202" dirty="0">
                <a:solidFill>
                  <a:srgbClr val="FFFFFF"/>
                </a:solidFill>
                <a:latin typeface="Coming Soon"/>
              </a:rPr>
              <a:t>Regularly check Learning Journals online to view your child's learning journey at nursery as well as adding experiences and memories from home as we love to see them! If you have any problems accessing this please let us know!</a:t>
            </a:r>
          </a:p>
          <a:p>
            <a:pPr marL="259614" lvl="1" indent="-129807">
              <a:lnSpc>
                <a:spcPts val="1683"/>
              </a:lnSpc>
              <a:buFont typeface="Arial"/>
              <a:buChar char="•"/>
            </a:pPr>
            <a:r>
              <a:rPr lang="en-US" sz="1202" dirty="0">
                <a:solidFill>
                  <a:srgbClr val="FFFFFF"/>
                </a:solidFill>
                <a:latin typeface="Coming Soon"/>
              </a:rPr>
              <a:t>Reminder all Prams should be stored in our outdoor Pram shed not in the corridor as this is a fire exit</a:t>
            </a:r>
          </a:p>
          <a:p>
            <a:pPr algn="ctr">
              <a:lnSpc>
                <a:spcPts val="1683"/>
              </a:lnSpc>
            </a:pPr>
            <a:endParaRPr lang="en-US" sz="1202" dirty="0">
              <a:solidFill>
                <a:srgbClr val="FFFFFF"/>
              </a:solidFill>
              <a:latin typeface="Coming Soon"/>
            </a:endParaRPr>
          </a:p>
          <a:p>
            <a:pPr algn="ctr">
              <a:lnSpc>
                <a:spcPts val="1429"/>
              </a:lnSpc>
            </a:pPr>
            <a:endParaRPr lang="en-US" sz="1202" dirty="0">
              <a:solidFill>
                <a:srgbClr val="FFFFFF"/>
              </a:solidFill>
              <a:latin typeface="Coming Soon"/>
            </a:endParaRPr>
          </a:p>
          <a:p>
            <a:pPr algn="ctr">
              <a:lnSpc>
                <a:spcPts val="1007"/>
              </a:lnSpc>
            </a:pPr>
            <a:endParaRPr lang="en-US" sz="1202" dirty="0">
              <a:solidFill>
                <a:srgbClr val="FFFFFF"/>
              </a:solidFill>
              <a:latin typeface="Coming Soon"/>
            </a:endParaRPr>
          </a:p>
        </p:txBody>
      </p:sp>
      <p:sp>
        <p:nvSpPr>
          <p:cNvPr id="27" name="TextBox 27"/>
          <p:cNvSpPr txBox="1"/>
          <p:nvPr/>
        </p:nvSpPr>
        <p:spPr>
          <a:xfrm>
            <a:off x="727024" y="3484678"/>
            <a:ext cx="2519140" cy="281024"/>
          </a:xfrm>
          <a:prstGeom prst="rect">
            <a:avLst/>
          </a:prstGeom>
        </p:spPr>
        <p:txBody>
          <a:bodyPr lIns="0" tIns="0" rIns="0" bIns="0" rtlCol="0" anchor="t">
            <a:spAutoFit/>
          </a:bodyPr>
          <a:lstStyle/>
          <a:p>
            <a:pPr algn="ctr">
              <a:lnSpc>
                <a:spcPts val="2360"/>
              </a:lnSpc>
            </a:pPr>
            <a:r>
              <a:rPr lang="en-US" sz="1686">
                <a:solidFill>
                  <a:srgbClr val="FFFFFF"/>
                </a:solidFill>
                <a:latin typeface="Coming Soon"/>
              </a:rPr>
              <a:t>Christmas Fundraising</a:t>
            </a:r>
          </a:p>
        </p:txBody>
      </p:sp>
      <p:sp>
        <p:nvSpPr>
          <p:cNvPr id="28" name="TextBox 28"/>
          <p:cNvSpPr txBox="1"/>
          <p:nvPr/>
        </p:nvSpPr>
        <p:spPr>
          <a:xfrm>
            <a:off x="427806" y="3968465"/>
            <a:ext cx="3300069" cy="1538883"/>
          </a:xfrm>
          <a:prstGeom prst="rect">
            <a:avLst/>
          </a:prstGeom>
        </p:spPr>
        <p:txBody>
          <a:bodyPr lIns="0" tIns="0" rIns="0" bIns="0" rtlCol="0" anchor="t">
            <a:spAutoFit/>
          </a:bodyPr>
          <a:lstStyle/>
          <a:p>
            <a:pPr>
              <a:lnSpc>
                <a:spcPts val="2024"/>
              </a:lnSpc>
            </a:pPr>
            <a:r>
              <a:rPr lang="en-US" sz="1446" dirty="0">
                <a:solidFill>
                  <a:srgbClr val="FFFFFF"/>
                </a:solidFill>
                <a:latin typeface="Coming Soon"/>
              </a:rPr>
              <a:t>We would like to say a massive thank you to all who took part in our various fundraising efforts over Christmas., from ordering calendars to buying raffle tickets, it was a HUGE success. </a:t>
            </a:r>
          </a:p>
          <a:p>
            <a:pPr algn="ctr">
              <a:lnSpc>
                <a:spcPts val="2024"/>
              </a:lnSpc>
            </a:pPr>
            <a:r>
              <a:rPr lang="en-US" sz="1446" b="1" dirty="0">
                <a:solidFill>
                  <a:srgbClr val="FFFFFF"/>
                </a:solidFill>
                <a:latin typeface="Coming Soon"/>
              </a:rPr>
              <a:t>Raised</a:t>
            </a:r>
          </a:p>
        </p:txBody>
      </p:sp>
      <p:sp>
        <p:nvSpPr>
          <p:cNvPr id="29" name="TextBox 29"/>
          <p:cNvSpPr txBox="1"/>
          <p:nvPr/>
        </p:nvSpPr>
        <p:spPr>
          <a:xfrm>
            <a:off x="1384902" y="5903406"/>
            <a:ext cx="1203384" cy="380634"/>
          </a:xfrm>
          <a:prstGeom prst="rect">
            <a:avLst/>
          </a:prstGeom>
        </p:spPr>
        <p:txBody>
          <a:bodyPr lIns="0" tIns="0" rIns="0" bIns="0" rtlCol="0" anchor="t">
            <a:spAutoFit/>
          </a:bodyPr>
          <a:lstStyle/>
          <a:p>
            <a:pPr algn="ctr">
              <a:lnSpc>
                <a:spcPts val="3294"/>
              </a:lnSpc>
            </a:pPr>
            <a:r>
              <a:rPr lang="en-US" sz="2352">
                <a:solidFill>
                  <a:srgbClr val="FFF8DD"/>
                </a:solidFill>
                <a:latin typeface="Coming Soon"/>
              </a:rPr>
              <a:t>£891.80!</a:t>
            </a:r>
          </a:p>
        </p:txBody>
      </p:sp>
      <p:sp>
        <p:nvSpPr>
          <p:cNvPr id="30" name="TextBox 30"/>
          <p:cNvSpPr txBox="1"/>
          <p:nvPr/>
        </p:nvSpPr>
        <p:spPr>
          <a:xfrm>
            <a:off x="4689242" y="3484678"/>
            <a:ext cx="2014280" cy="281024"/>
          </a:xfrm>
          <a:prstGeom prst="rect">
            <a:avLst/>
          </a:prstGeom>
        </p:spPr>
        <p:txBody>
          <a:bodyPr lIns="0" tIns="0" rIns="0" bIns="0" rtlCol="0" anchor="t">
            <a:spAutoFit/>
          </a:bodyPr>
          <a:lstStyle/>
          <a:p>
            <a:pPr algn="ctr">
              <a:lnSpc>
                <a:spcPts val="2360"/>
              </a:lnSpc>
            </a:pPr>
            <a:r>
              <a:rPr lang="en-US" sz="1686">
                <a:solidFill>
                  <a:srgbClr val="FFFFFF"/>
                </a:solidFill>
                <a:latin typeface="Coming Soon"/>
              </a:rPr>
              <a:t>World Book Day</a:t>
            </a:r>
          </a:p>
        </p:txBody>
      </p:sp>
      <p:sp>
        <p:nvSpPr>
          <p:cNvPr id="31" name="TextBox 31"/>
          <p:cNvSpPr txBox="1"/>
          <p:nvPr/>
        </p:nvSpPr>
        <p:spPr>
          <a:xfrm>
            <a:off x="4079941" y="3905719"/>
            <a:ext cx="3300069" cy="2564805"/>
          </a:xfrm>
          <a:prstGeom prst="rect">
            <a:avLst/>
          </a:prstGeom>
        </p:spPr>
        <p:txBody>
          <a:bodyPr lIns="0" tIns="0" rIns="0" bIns="0" rtlCol="0" anchor="t">
            <a:spAutoFit/>
          </a:bodyPr>
          <a:lstStyle/>
          <a:p>
            <a:pPr>
              <a:lnSpc>
                <a:spcPts val="2024"/>
              </a:lnSpc>
            </a:pPr>
            <a:r>
              <a:rPr lang="en-US" sz="1446" dirty="0">
                <a:solidFill>
                  <a:srgbClr val="FFFFFF"/>
                </a:solidFill>
                <a:latin typeface="Coming Soon"/>
              </a:rPr>
              <a:t>  World Book Day is soon approaching and we want to celebrate our love for reading as well as our partnership with Dolly Parton's Imagination Library</a:t>
            </a:r>
          </a:p>
          <a:p>
            <a:pPr>
              <a:lnSpc>
                <a:spcPts val="2024"/>
              </a:lnSpc>
            </a:pPr>
            <a:r>
              <a:rPr lang="en-US" sz="1446" dirty="0">
                <a:solidFill>
                  <a:srgbClr val="FFFFFF"/>
                </a:solidFill>
                <a:latin typeface="Coming Soon"/>
              </a:rPr>
              <a:t>  This year we will engage in an all day readathon and would love if any parents/carers would be willing to volunteer some of their time to read stories to the children!</a:t>
            </a:r>
          </a:p>
          <a:p>
            <a:pPr>
              <a:lnSpc>
                <a:spcPts val="2024"/>
              </a:lnSpc>
            </a:pPr>
            <a:r>
              <a:rPr lang="en-US" sz="1446" dirty="0">
                <a:solidFill>
                  <a:srgbClr val="FFFFFF"/>
                </a:solidFill>
                <a:latin typeface="Coming Soon"/>
              </a:rPr>
              <a:t>Please see Stephanie if interested!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587</Words>
  <Application>Microsoft Office PowerPoint</Application>
  <PresentationFormat>Custom</PresentationFormat>
  <Paragraphs>43</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Yellowtail</vt:lpstr>
      <vt:lpstr>Gloria Hallelujah</vt:lpstr>
      <vt:lpstr>Coming Soon</vt:lpstr>
      <vt:lpstr>Calibri</vt:lpstr>
      <vt:lpstr>Arial</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Ferguslie ELCC Newsletter Term 3</dc:title>
  <dc:creator>Audrey Copland</dc:creator>
  <cp:lastModifiedBy>Ms Wilson</cp:lastModifiedBy>
  <cp:revision>5</cp:revision>
  <cp:lastPrinted>2023-02-27T14:10:28Z</cp:lastPrinted>
  <dcterms:created xsi:type="dcterms:W3CDTF">2006-08-16T00:00:00Z</dcterms:created>
  <dcterms:modified xsi:type="dcterms:W3CDTF">2023-02-27T14:10:37Z</dcterms:modified>
  <dc:identifier>DAFY4L5Fyfw</dc:identifier>
</cp:coreProperties>
</file>