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473" r:id="rId1"/>
    <p:sldMasterId id="2147485494" r:id="rId2"/>
    <p:sldMasterId id="2147485517" r:id="rId3"/>
    <p:sldMasterId id="2147485549" r:id="rId4"/>
  </p:sldMasterIdLst>
  <p:notesMasterIdLst>
    <p:notesMasterId r:id="rId21"/>
  </p:notesMasterIdLst>
  <p:handoutMasterIdLst>
    <p:handoutMasterId r:id="rId22"/>
  </p:handoutMasterIdLst>
  <p:sldIdLst>
    <p:sldId id="1400" r:id="rId5"/>
    <p:sldId id="476" r:id="rId6"/>
    <p:sldId id="1422" r:id="rId7"/>
    <p:sldId id="1427" r:id="rId8"/>
    <p:sldId id="1426" r:id="rId9"/>
    <p:sldId id="1433" r:id="rId10"/>
    <p:sldId id="1434" r:id="rId11"/>
    <p:sldId id="391" r:id="rId12"/>
    <p:sldId id="1428" r:id="rId13"/>
    <p:sldId id="1430" r:id="rId14"/>
    <p:sldId id="1431" r:id="rId15"/>
    <p:sldId id="297" r:id="rId16"/>
    <p:sldId id="1432" r:id="rId17"/>
    <p:sldId id="301" r:id="rId18"/>
    <p:sldId id="1425" r:id="rId19"/>
    <p:sldId id="1429" r:id="rId20"/>
  </p:sldIdLst>
  <p:sldSz cx="12188825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and Customer highlight" id="{0B8E6E21-9BA3-4F3D-966C-EAA3B53F9642}">
          <p14:sldIdLst>
            <p14:sldId id="1400"/>
            <p14:sldId id="476"/>
            <p14:sldId id="1422"/>
            <p14:sldId id="1427"/>
            <p14:sldId id="1426"/>
            <p14:sldId id="1433"/>
            <p14:sldId id="1434"/>
            <p14:sldId id="391"/>
            <p14:sldId id="1428"/>
            <p14:sldId id="1430"/>
            <p14:sldId id="1431"/>
            <p14:sldId id="297"/>
            <p14:sldId id="1432"/>
            <p14:sldId id="301"/>
            <p14:sldId id="1425"/>
            <p14:sldId id="1429"/>
          </p14:sldIdLst>
        </p14:section>
        <p14:section name="Conclusion" id="{31DC1BB7-FA79-41B5-BB08-D9574BC148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3839">
          <p15:clr>
            <a:srgbClr val="A4A3A4"/>
          </p15:clr>
        </p15:guide>
        <p15:guide id="6" pos="384">
          <p15:clr>
            <a:srgbClr val="A4A3A4"/>
          </p15:clr>
        </p15:guide>
        <p15:guide id="7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6"/>
    <a:srgbClr val="4E9FC6"/>
    <a:srgbClr val="680A09"/>
    <a:srgbClr val="FFC20E"/>
    <a:srgbClr val="131F0B"/>
    <a:srgbClr val="FA8F00"/>
    <a:srgbClr val="002E45"/>
    <a:srgbClr val="F0F0F0"/>
    <a:srgbClr val="D3B070"/>
    <a:srgbClr val="95795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4" autoAdjust="0"/>
    <p:restoredTop sz="88629" autoAdjust="0"/>
  </p:normalViewPr>
  <p:slideViewPr>
    <p:cSldViewPr snapToGrid="0">
      <p:cViewPr varScale="1">
        <p:scale>
          <a:sx n="94" d="100"/>
          <a:sy n="94" d="100"/>
        </p:scale>
        <p:origin x="1336" y="184"/>
      </p:cViewPr>
      <p:guideLst>
        <p:guide orient="horz" pos="2160"/>
        <p:guide orient="horz" pos="816"/>
        <p:guide orient="horz" pos="3840"/>
        <p:guide orient="horz" pos="1056"/>
        <p:guide pos="3839"/>
        <p:guide pos="384"/>
        <p:guide pos="7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/>
              <a:t>2/6/23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7E1EE-0039-4797-B978-F453418260D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96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F9380-0C45-4CF6-87CE-4D22823F20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06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F9380-0C45-4CF6-87CE-4D22823F20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16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F9380-0C45-4CF6-87CE-4D22823F20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2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F9380-0C45-4CF6-87CE-4D22823F20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162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7E1EE-0039-4797-B978-F453418260D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81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69CB1E-C558-47D2-9BC0-AEF8C7577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3"/>
            <a:ext cx="12188821" cy="6856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09441" y="2986535"/>
            <a:ext cx="9141619" cy="1554480"/>
          </a:xfrm>
        </p:spPr>
        <p:txBody>
          <a:bodyPr/>
          <a:lstStyle>
            <a:lvl1pPr>
              <a:defRPr sz="500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09441" y="4642615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3200" cap="all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endParaRPr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BC214E1-F092-4DAE-A6D4-4418C0669ED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281825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39FD64-5D68-435E-86DF-2210CE11F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09440" y="6478524"/>
            <a:ext cx="45720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28FBE4-8B5F-4622-AAAE-EF2C306A7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/>
                </a:solidFill>
              </a:rPr>
              <a:pPr/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304800"/>
            <a:ext cx="1097852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295401"/>
            <a:ext cx="531848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956" y="1295401"/>
            <a:ext cx="531848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E5E8E8">
                  <a:lumMod val="75000"/>
                </a:srgbClr>
              </a:solidFill>
              <a:effectLst/>
              <a:uLnTx/>
              <a:uFillTx/>
              <a:latin typeface="HP Simplified Light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E5E8E8">
                    <a:lumMod val="75000"/>
                  </a:srgbClr>
                </a:solidFill>
                <a:effectLst/>
                <a:uLnTx/>
                <a:uFillTx/>
                <a:latin typeface="HP Simplified Light"/>
                <a:cs typeface="Arial"/>
              </a:rPr>
              <a:t>© Copyright 2017 HP Development Company, L.P. The information contained herein is subject to change without notice.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E5E8E8">
                  <a:lumMod val="75000"/>
                </a:srgbClr>
              </a:solidFill>
              <a:effectLst/>
              <a:uLnTx/>
              <a:uFillTx/>
              <a:latin typeface="HP Simplified Light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DE720E-C72B-42F0-AD69-52D60E3C605E}" type="slidenum">
              <a:rPr kumimoji="0" sz="700" b="0" i="0" u="none" strike="noStrike" kern="1200" cap="none" spc="0" normalizeH="0" baseline="0" noProof="0">
                <a:ln>
                  <a:noFill/>
                </a:ln>
                <a:solidFill>
                  <a:srgbClr val="E5E8E8">
                    <a:lumMod val="75000"/>
                  </a:srgbClr>
                </a:solidFill>
                <a:effectLst/>
                <a:uLnTx/>
                <a:uFillTx/>
                <a:latin typeface="HP Simplified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E5E8E8">
                  <a:lumMod val="75000"/>
                </a:srgbClr>
              </a:solidFill>
              <a:effectLst/>
              <a:uLnTx/>
              <a:uFillTx/>
              <a:latin typeface="HP Simplified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79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304800"/>
            <a:ext cx="10978522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295401"/>
            <a:ext cx="5318484" cy="4800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956" y="1295401"/>
            <a:ext cx="5318484" cy="4800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E5E8E8">
                  <a:lumMod val="75000"/>
                </a:srgbClr>
              </a:solidFill>
              <a:effectLst/>
              <a:uLnTx/>
              <a:uFillTx/>
              <a:latin typeface="HP Simplified Light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DE720E-C72B-42F0-AD69-52D60E3C605E}" type="slidenum">
              <a:rPr kumimoji="0" sz="700" b="0" i="0" u="none" strike="noStrike" kern="1200" cap="none" spc="0" normalizeH="0" baseline="0" noProof="0">
                <a:ln>
                  <a:noFill/>
                </a:ln>
                <a:solidFill>
                  <a:srgbClr val="E5E8E8">
                    <a:lumMod val="75000"/>
                  </a:srgbClr>
                </a:solidFill>
                <a:effectLst/>
                <a:uLnTx/>
                <a:uFillTx/>
                <a:latin typeface="HP Simplified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E5E8E8">
                  <a:lumMod val="75000"/>
                </a:srgbClr>
              </a:solidFill>
              <a:effectLst/>
              <a:uLnTx/>
              <a:uFillTx/>
              <a:latin typeface="HP Simplified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95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1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Option 3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black">
          <a:xfrm>
            <a:off x="3359941" y="2599124"/>
            <a:ext cx="5468944" cy="1287076"/>
            <a:chOff x="4856883" y="4633091"/>
            <a:chExt cx="2787883" cy="656108"/>
          </a:xfrm>
        </p:grpSpPr>
        <p:grpSp>
          <p:nvGrpSpPr>
            <p:cNvPr id="26" name="Group 25"/>
            <p:cNvGrpSpPr/>
            <p:nvPr/>
          </p:nvGrpSpPr>
          <p:grpSpPr bwMode="black">
            <a:xfrm>
              <a:off x="5713412" y="4854308"/>
              <a:ext cx="1931354" cy="258521"/>
              <a:chOff x="3046414" y="3021011"/>
              <a:chExt cx="6095999" cy="815977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black">
              <a:xfrm>
                <a:off x="3046414" y="3021011"/>
                <a:ext cx="371475" cy="652464"/>
              </a:xfrm>
              <a:custGeom>
                <a:avLst/>
                <a:gdLst>
                  <a:gd name="T0" fmla="*/ 0 w 99"/>
                  <a:gd name="T1" fmla="*/ 0 h 172"/>
                  <a:gd name="T2" fmla="*/ 18 w 99"/>
                  <a:gd name="T3" fmla="*/ 0 h 172"/>
                  <a:gd name="T4" fmla="*/ 22 w 99"/>
                  <a:gd name="T5" fmla="*/ 1 h 172"/>
                  <a:gd name="T6" fmla="*/ 24 w 99"/>
                  <a:gd name="T7" fmla="*/ 6 h 172"/>
                  <a:gd name="T8" fmla="*/ 24 w 99"/>
                  <a:gd name="T9" fmla="*/ 101 h 172"/>
                  <a:gd name="T10" fmla="*/ 51 w 99"/>
                  <a:gd name="T11" fmla="*/ 74 h 172"/>
                  <a:gd name="T12" fmla="*/ 70 w 99"/>
                  <a:gd name="T13" fmla="*/ 50 h 172"/>
                  <a:gd name="T14" fmla="*/ 88 w 99"/>
                  <a:gd name="T15" fmla="*/ 50 h 172"/>
                  <a:gd name="T16" fmla="*/ 92 w 99"/>
                  <a:gd name="T17" fmla="*/ 54 h 172"/>
                  <a:gd name="T18" fmla="*/ 90 w 99"/>
                  <a:gd name="T19" fmla="*/ 60 h 172"/>
                  <a:gd name="T20" fmla="*/ 83 w 99"/>
                  <a:gd name="T21" fmla="*/ 69 h 172"/>
                  <a:gd name="T22" fmla="*/ 73 w 99"/>
                  <a:gd name="T23" fmla="*/ 81 h 172"/>
                  <a:gd name="T24" fmla="*/ 60 w 99"/>
                  <a:gd name="T25" fmla="*/ 94 h 172"/>
                  <a:gd name="T26" fmla="*/ 45 w 99"/>
                  <a:gd name="T27" fmla="*/ 107 h 172"/>
                  <a:gd name="T28" fmla="*/ 61 w 99"/>
                  <a:gd name="T29" fmla="*/ 122 h 172"/>
                  <a:gd name="T30" fmla="*/ 75 w 99"/>
                  <a:gd name="T31" fmla="*/ 137 h 172"/>
                  <a:gd name="T32" fmla="*/ 88 w 99"/>
                  <a:gd name="T33" fmla="*/ 153 h 172"/>
                  <a:gd name="T34" fmla="*/ 99 w 99"/>
                  <a:gd name="T35" fmla="*/ 172 h 172"/>
                  <a:gd name="T36" fmla="*/ 77 w 99"/>
                  <a:gd name="T37" fmla="*/ 172 h 172"/>
                  <a:gd name="T38" fmla="*/ 72 w 99"/>
                  <a:gd name="T39" fmla="*/ 171 h 172"/>
                  <a:gd name="T40" fmla="*/ 69 w 99"/>
                  <a:gd name="T41" fmla="*/ 167 h 172"/>
                  <a:gd name="T42" fmla="*/ 61 w 99"/>
                  <a:gd name="T43" fmla="*/ 153 h 172"/>
                  <a:gd name="T44" fmla="*/ 50 w 99"/>
                  <a:gd name="T45" fmla="*/ 141 h 172"/>
                  <a:gd name="T46" fmla="*/ 38 w 99"/>
                  <a:gd name="T47" fmla="*/ 128 h 172"/>
                  <a:gd name="T48" fmla="*/ 24 w 99"/>
                  <a:gd name="T49" fmla="*/ 115 h 172"/>
                  <a:gd name="T50" fmla="*/ 24 w 99"/>
                  <a:gd name="T51" fmla="*/ 172 h 172"/>
                  <a:gd name="T52" fmla="*/ 5 w 99"/>
                  <a:gd name="T53" fmla="*/ 172 h 172"/>
                  <a:gd name="T54" fmla="*/ 0 w 99"/>
                  <a:gd name="T55" fmla="*/ 167 h 172"/>
                  <a:gd name="T56" fmla="*/ 0 w 99"/>
                  <a:gd name="T5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9" h="172">
                    <a:moveTo>
                      <a:pt x="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0"/>
                      <a:pt x="22" y="1"/>
                    </a:cubicBezTo>
                    <a:cubicBezTo>
                      <a:pt x="23" y="2"/>
                      <a:pt x="24" y="4"/>
                      <a:pt x="24" y="6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35" y="92"/>
                      <a:pt x="44" y="83"/>
                      <a:pt x="51" y="74"/>
                    </a:cubicBezTo>
                    <a:cubicBezTo>
                      <a:pt x="58" y="66"/>
                      <a:pt x="65" y="58"/>
                      <a:pt x="70" y="50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91" y="50"/>
                      <a:pt x="92" y="52"/>
                      <a:pt x="92" y="54"/>
                    </a:cubicBezTo>
                    <a:cubicBezTo>
                      <a:pt x="92" y="56"/>
                      <a:pt x="91" y="58"/>
                      <a:pt x="90" y="60"/>
                    </a:cubicBezTo>
                    <a:cubicBezTo>
                      <a:pt x="88" y="63"/>
                      <a:pt x="86" y="65"/>
                      <a:pt x="83" y="69"/>
                    </a:cubicBezTo>
                    <a:cubicBezTo>
                      <a:pt x="81" y="73"/>
                      <a:pt x="77" y="77"/>
                      <a:pt x="73" y="81"/>
                    </a:cubicBezTo>
                    <a:cubicBezTo>
                      <a:pt x="69" y="85"/>
                      <a:pt x="65" y="90"/>
                      <a:pt x="60" y="94"/>
                    </a:cubicBezTo>
                    <a:cubicBezTo>
                      <a:pt x="55" y="99"/>
                      <a:pt x="50" y="103"/>
                      <a:pt x="45" y="107"/>
                    </a:cubicBezTo>
                    <a:cubicBezTo>
                      <a:pt x="51" y="112"/>
                      <a:pt x="57" y="117"/>
                      <a:pt x="61" y="122"/>
                    </a:cubicBezTo>
                    <a:cubicBezTo>
                      <a:pt x="66" y="126"/>
                      <a:pt x="71" y="132"/>
                      <a:pt x="75" y="137"/>
                    </a:cubicBezTo>
                    <a:cubicBezTo>
                      <a:pt x="80" y="142"/>
                      <a:pt x="84" y="148"/>
                      <a:pt x="88" y="153"/>
                    </a:cubicBezTo>
                    <a:cubicBezTo>
                      <a:pt x="92" y="159"/>
                      <a:pt x="95" y="166"/>
                      <a:pt x="99" y="172"/>
                    </a:cubicBezTo>
                    <a:cubicBezTo>
                      <a:pt x="77" y="172"/>
                      <a:pt x="77" y="172"/>
                      <a:pt x="77" y="172"/>
                    </a:cubicBezTo>
                    <a:cubicBezTo>
                      <a:pt x="75" y="172"/>
                      <a:pt x="73" y="172"/>
                      <a:pt x="72" y="171"/>
                    </a:cubicBezTo>
                    <a:cubicBezTo>
                      <a:pt x="71" y="170"/>
                      <a:pt x="70" y="169"/>
                      <a:pt x="69" y="167"/>
                    </a:cubicBezTo>
                    <a:cubicBezTo>
                      <a:pt x="67" y="162"/>
                      <a:pt x="64" y="158"/>
                      <a:pt x="61" y="153"/>
                    </a:cubicBezTo>
                    <a:cubicBezTo>
                      <a:pt x="57" y="149"/>
                      <a:pt x="54" y="145"/>
                      <a:pt x="50" y="141"/>
                    </a:cubicBezTo>
                    <a:cubicBezTo>
                      <a:pt x="47" y="137"/>
                      <a:pt x="43" y="132"/>
                      <a:pt x="38" y="128"/>
                    </a:cubicBezTo>
                    <a:cubicBezTo>
                      <a:pt x="34" y="124"/>
                      <a:pt x="29" y="119"/>
                      <a:pt x="24" y="115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5" y="172"/>
                      <a:pt x="5" y="172"/>
                      <a:pt x="5" y="172"/>
                    </a:cubicBezTo>
                    <a:cubicBezTo>
                      <a:pt x="2" y="172"/>
                      <a:pt x="0" y="170"/>
                      <a:pt x="0" y="1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black">
              <a:xfrm>
                <a:off x="3444876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6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7 w 96"/>
                  <a:gd name="T19" fmla="*/ 126 h 128"/>
                  <a:gd name="T20" fmla="*/ 54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4 w 96"/>
                  <a:gd name="T27" fmla="*/ 94 h 128"/>
                  <a:gd name="T28" fmla="*/ 0 w 96"/>
                  <a:gd name="T29" fmla="*/ 65 h 128"/>
                  <a:gd name="T30" fmla="*/ 4 w 96"/>
                  <a:gd name="T31" fmla="*/ 35 h 128"/>
                  <a:gd name="T32" fmla="*/ 13 w 96"/>
                  <a:gd name="T33" fmla="*/ 15 h 128"/>
                  <a:gd name="T34" fmla="*/ 29 w 96"/>
                  <a:gd name="T35" fmla="*/ 4 h 128"/>
                  <a:gd name="T36" fmla="*/ 51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4 w 96"/>
                  <a:gd name="T49" fmla="*/ 73 h 128"/>
                  <a:gd name="T50" fmla="*/ 23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70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29 w 96"/>
                  <a:gd name="T65" fmla="*/ 29 h 128"/>
                  <a:gd name="T66" fmla="*/ 25 w 96"/>
                  <a:gd name="T67" fmla="*/ 40 h 128"/>
                  <a:gd name="T68" fmla="*/ 23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4" y="80"/>
                      <a:pt x="25" y="85"/>
                      <a:pt x="26" y="90"/>
                    </a:cubicBezTo>
                    <a:cubicBezTo>
                      <a:pt x="27" y="94"/>
                      <a:pt x="29" y="98"/>
                      <a:pt x="31" y="100"/>
                    </a:cubicBezTo>
                    <a:cubicBezTo>
                      <a:pt x="34" y="103"/>
                      <a:pt x="37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1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9" y="124"/>
                      <a:pt x="83" y="125"/>
                      <a:pt x="77" y="126"/>
                    </a:cubicBezTo>
                    <a:cubicBezTo>
                      <a:pt x="70" y="127"/>
                      <a:pt x="62" y="128"/>
                      <a:pt x="54" y="128"/>
                    </a:cubicBezTo>
                    <a:cubicBezTo>
                      <a:pt x="45" y="128"/>
                      <a:pt x="37" y="127"/>
                      <a:pt x="30" y="125"/>
                    </a:cubicBezTo>
                    <a:cubicBezTo>
                      <a:pt x="23" y="122"/>
                      <a:pt x="18" y="119"/>
                      <a:pt x="13" y="114"/>
                    </a:cubicBezTo>
                    <a:cubicBezTo>
                      <a:pt x="9" y="109"/>
                      <a:pt x="6" y="102"/>
                      <a:pt x="4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4" y="35"/>
                    </a:cubicBezTo>
                    <a:cubicBezTo>
                      <a:pt x="6" y="27"/>
                      <a:pt x="9" y="20"/>
                      <a:pt x="13" y="15"/>
                    </a:cubicBezTo>
                    <a:cubicBezTo>
                      <a:pt x="17" y="10"/>
                      <a:pt x="23" y="6"/>
                      <a:pt x="29" y="4"/>
                    </a:cubicBezTo>
                    <a:cubicBezTo>
                      <a:pt x="35" y="1"/>
                      <a:pt x="42" y="0"/>
                      <a:pt x="51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1" y="19"/>
                      <a:pt x="93" y="25"/>
                      <a:pt x="94" y="31"/>
                    </a:cubicBezTo>
                    <a:cubicBezTo>
                      <a:pt x="96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5" y="63"/>
                    </a:cubicBezTo>
                    <a:cubicBezTo>
                      <a:pt x="95" y="68"/>
                      <a:pt x="94" y="71"/>
                      <a:pt x="94" y="73"/>
                    </a:cubicBezTo>
                    <a:lnTo>
                      <a:pt x="23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70" y="26"/>
                    </a:cubicBezTo>
                    <a:cubicBezTo>
                      <a:pt x="67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2" y="25"/>
                      <a:pt x="29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4" y="50"/>
                      <a:pt x="23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7"/>
              <p:cNvSpPr>
                <a:spLocks noEditPoints="1"/>
              </p:cNvSpPr>
              <p:nvPr/>
            </p:nvSpPr>
            <p:spPr bwMode="black">
              <a:xfrm>
                <a:off x="3890964" y="3198810"/>
                <a:ext cx="361949" cy="487363"/>
              </a:xfrm>
              <a:custGeom>
                <a:avLst/>
                <a:gdLst>
                  <a:gd name="T0" fmla="*/ 24 w 96"/>
                  <a:gd name="T1" fmla="*/ 73 h 128"/>
                  <a:gd name="T2" fmla="*/ 26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7 w 96"/>
                  <a:gd name="T19" fmla="*/ 126 h 128"/>
                  <a:gd name="T20" fmla="*/ 54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4 w 96"/>
                  <a:gd name="T27" fmla="*/ 94 h 128"/>
                  <a:gd name="T28" fmla="*/ 0 w 96"/>
                  <a:gd name="T29" fmla="*/ 65 h 128"/>
                  <a:gd name="T30" fmla="*/ 4 w 96"/>
                  <a:gd name="T31" fmla="*/ 35 h 128"/>
                  <a:gd name="T32" fmla="*/ 13 w 96"/>
                  <a:gd name="T33" fmla="*/ 15 h 128"/>
                  <a:gd name="T34" fmla="*/ 29 w 96"/>
                  <a:gd name="T35" fmla="*/ 4 h 128"/>
                  <a:gd name="T36" fmla="*/ 51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6 w 96"/>
                  <a:gd name="T47" fmla="*/ 63 h 128"/>
                  <a:gd name="T48" fmla="*/ 94 w 96"/>
                  <a:gd name="T49" fmla="*/ 73 h 128"/>
                  <a:gd name="T50" fmla="*/ 24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70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30 w 96"/>
                  <a:gd name="T65" fmla="*/ 29 h 128"/>
                  <a:gd name="T66" fmla="*/ 25 w 96"/>
                  <a:gd name="T67" fmla="*/ 40 h 128"/>
                  <a:gd name="T68" fmla="*/ 24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4" y="73"/>
                    </a:moveTo>
                    <a:cubicBezTo>
                      <a:pt x="24" y="80"/>
                      <a:pt x="25" y="85"/>
                      <a:pt x="26" y="90"/>
                    </a:cubicBezTo>
                    <a:cubicBezTo>
                      <a:pt x="27" y="94"/>
                      <a:pt x="29" y="98"/>
                      <a:pt x="31" y="100"/>
                    </a:cubicBezTo>
                    <a:cubicBezTo>
                      <a:pt x="34" y="103"/>
                      <a:pt x="38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6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1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9" y="124"/>
                      <a:pt x="83" y="125"/>
                      <a:pt x="77" y="126"/>
                    </a:cubicBezTo>
                    <a:cubicBezTo>
                      <a:pt x="70" y="127"/>
                      <a:pt x="62" y="128"/>
                      <a:pt x="54" y="128"/>
                    </a:cubicBezTo>
                    <a:cubicBezTo>
                      <a:pt x="45" y="128"/>
                      <a:pt x="37" y="127"/>
                      <a:pt x="30" y="125"/>
                    </a:cubicBezTo>
                    <a:cubicBezTo>
                      <a:pt x="23" y="122"/>
                      <a:pt x="18" y="119"/>
                      <a:pt x="13" y="114"/>
                    </a:cubicBezTo>
                    <a:cubicBezTo>
                      <a:pt x="9" y="109"/>
                      <a:pt x="6" y="102"/>
                      <a:pt x="4" y="94"/>
                    </a:cubicBezTo>
                    <a:cubicBezTo>
                      <a:pt x="2" y="86"/>
                      <a:pt x="0" y="76"/>
                      <a:pt x="0" y="65"/>
                    </a:cubicBezTo>
                    <a:cubicBezTo>
                      <a:pt x="0" y="53"/>
                      <a:pt x="2" y="43"/>
                      <a:pt x="4" y="35"/>
                    </a:cubicBezTo>
                    <a:cubicBezTo>
                      <a:pt x="6" y="27"/>
                      <a:pt x="9" y="20"/>
                      <a:pt x="13" y="15"/>
                    </a:cubicBezTo>
                    <a:cubicBezTo>
                      <a:pt x="17" y="10"/>
                      <a:pt x="23" y="6"/>
                      <a:pt x="29" y="4"/>
                    </a:cubicBezTo>
                    <a:cubicBezTo>
                      <a:pt x="35" y="1"/>
                      <a:pt x="42" y="0"/>
                      <a:pt x="51" y="0"/>
                    </a:cubicBezTo>
                    <a:cubicBezTo>
                      <a:pt x="60" y="0"/>
                      <a:pt x="68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1" y="19"/>
                      <a:pt x="93" y="25"/>
                      <a:pt x="94" y="31"/>
                    </a:cubicBezTo>
                    <a:cubicBezTo>
                      <a:pt x="96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6" y="63"/>
                    </a:cubicBezTo>
                    <a:cubicBezTo>
                      <a:pt x="95" y="68"/>
                      <a:pt x="94" y="71"/>
                      <a:pt x="94" y="73"/>
                    </a:cubicBezTo>
                    <a:lnTo>
                      <a:pt x="24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70" y="26"/>
                    </a:cubicBezTo>
                    <a:cubicBezTo>
                      <a:pt x="67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2" y="25"/>
                      <a:pt x="30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4" y="50"/>
                      <a:pt x="24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8"/>
              <p:cNvSpPr>
                <a:spLocks noEditPoints="1"/>
              </p:cNvSpPr>
              <p:nvPr/>
            </p:nvSpPr>
            <p:spPr bwMode="black">
              <a:xfrm>
                <a:off x="4327526" y="3201985"/>
                <a:ext cx="398462" cy="627062"/>
              </a:xfrm>
              <a:custGeom>
                <a:avLst/>
                <a:gdLst>
                  <a:gd name="T0" fmla="*/ 61 w 106"/>
                  <a:gd name="T1" fmla="*/ 126 h 165"/>
                  <a:gd name="T2" fmla="*/ 44 w 106"/>
                  <a:gd name="T3" fmla="*/ 123 h 165"/>
                  <a:gd name="T4" fmla="*/ 32 w 106"/>
                  <a:gd name="T5" fmla="*/ 118 h 165"/>
                  <a:gd name="T6" fmla="*/ 32 w 106"/>
                  <a:gd name="T7" fmla="*/ 165 h 165"/>
                  <a:gd name="T8" fmla="*/ 14 w 106"/>
                  <a:gd name="T9" fmla="*/ 165 h 165"/>
                  <a:gd name="T10" fmla="*/ 8 w 106"/>
                  <a:gd name="T11" fmla="*/ 160 h 165"/>
                  <a:gd name="T12" fmla="*/ 8 w 106"/>
                  <a:gd name="T13" fmla="*/ 79 h 165"/>
                  <a:gd name="T14" fmla="*/ 8 w 106"/>
                  <a:gd name="T15" fmla="*/ 51 h 165"/>
                  <a:gd name="T16" fmla="*/ 9 w 106"/>
                  <a:gd name="T17" fmla="*/ 22 h 165"/>
                  <a:gd name="T18" fmla="*/ 5 w 106"/>
                  <a:gd name="T19" fmla="*/ 22 h 165"/>
                  <a:gd name="T20" fmla="*/ 0 w 106"/>
                  <a:gd name="T21" fmla="*/ 17 h 165"/>
                  <a:gd name="T22" fmla="*/ 0 w 106"/>
                  <a:gd name="T23" fmla="*/ 5 h 165"/>
                  <a:gd name="T24" fmla="*/ 9 w 106"/>
                  <a:gd name="T25" fmla="*/ 3 h 165"/>
                  <a:gd name="T26" fmla="*/ 21 w 106"/>
                  <a:gd name="T27" fmla="*/ 2 h 165"/>
                  <a:gd name="T28" fmla="*/ 34 w 106"/>
                  <a:gd name="T29" fmla="*/ 1 h 165"/>
                  <a:gd name="T30" fmla="*/ 47 w 106"/>
                  <a:gd name="T31" fmla="*/ 0 h 165"/>
                  <a:gd name="T32" fmla="*/ 74 w 106"/>
                  <a:gd name="T33" fmla="*/ 3 h 165"/>
                  <a:gd name="T34" fmla="*/ 92 w 106"/>
                  <a:gd name="T35" fmla="*/ 14 h 165"/>
                  <a:gd name="T36" fmla="*/ 102 w 106"/>
                  <a:gd name="T37" fmla="*/ 33 h 165"/>
                  <a:gd name="T38" fmla="*/ 106 w 106"/>
                  <a:gd name="T39" fmla="*/ 63 h 165"/>
                  <a:gd name="T40" fmla="*/ 95 w 106"/>
                  <a:gd name="T41" fmla="*/ 111 h 165"/>
                  <a:gd name="T42" fmla="*/ 61 w 106"/>
                  <a:gd name="T43" fmla="*/ 126 h 165"/>
                  <a:gd name="T44" fmla="*/ 54 w 106"/>
                  <a:gd name="T45" fmla="*/ 107 h 165"/>
                  <a:gd name="T46" fmla="*/ 66 w 106"/>
                  <a:gd name="T47" fmla="*/ 105 h 165"/>
                  <a:gd name="T48" fmla="*/ 75 w 106"/>
                  <a:gd name="T49" fmla="*/ 98 h 165"/>
                  <a:gd name="T50" fmla="*/ 80 w 106"/>
                  <a:gd name="T51" fmla="*/ 84 h 165"/>
                  <a:gd name="T52" fmla="*/ 81 w 106"/>
                  <a:gd name="T53" fmla="*/ 63 h 165"/>
                  <a:gd name="T54" fmla="*/ 80 w 106"/>
                  <a:gd name="T55" fmla="*/ 43 h 165"/>
                  <a:gd name="T56" fmla="*/ 75 w 106"/>
                  <a:gd name="T57" fmla="*/ 29 h 165"/>
                  <a:gd name="T58" fmla="*/ 64 w 106"/>
                  <a:gd name="T59" fmla="*/ 22 h 165"/>
                  <a:gd name="T60" fmla="*/ 47 w 106"/>
                  <a:gd name="T61" fmla="*/ 19 h 165"/>
                  <a:gd name="T62" fmla="*/ 40 w 106"/>
                  <a:gd name="T63" fmla="*/ 20 h 165"/>
                  <a:gd name="T64" fmla="*/ 32 w 106"/>
                  <a:gd name="T65" fmla="*/ 20 h 165"/>
                  <a:gd name="T66" fmla="*/ 32 w 106"/>
                  <a:gd name="T67" fmla="*/ 102 h 165"/>
                  <a:gd name="T68" fmla="*/ 42 w 106"/>
                  <a:gd name="T69" fmla="*/ 105 h 165"/>
                  <a:gd name="T70" fmla="*/ 54 w 106"/>
                  <a:gd name="T71" fmla="*/ 10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6" h="165">
                    <a:moveTo>
                      <a:pt x="61" y="126"/>
                    </a:moveTo>
                    <a:cubicBezTo>
                      <a:pt x="54" y="126"/>
                      <a:pt x="48" y="125"/>
                      <a:pt x="44" y="123"/>
                    </a:cubicBezTo>
                    <a:cubicBezTo>
                      <a:pt x="39" y="122"/>
                      <a:pt x="35" y="120"/>
                      <a:pt x="32" y="118"/>
                    </a:cubicBezTo>
                    <a:cubicBezTo>
                      <a:pt x="32" y="165"/>
                      <a:pt x="32" y="165"/>
                      <a:pt x="32" y="165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10" y="165"/>
                      <a:pt x="8" y="163"/>
                      <a:pt x="8" y="160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8" y="70"/>
                      <a:pt x="8" y="60"/>
                      <a:pt x="8" y="51"/>
                    </a:cubicBezTo>
                    <a:cubicBezTo>
                      <a:pt x="8" y="41"/>
                      <a:pt x="9" y="31"/>
                      <a:pt x="9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20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5" y="4"/>
                      <a:pt x="9" y="3"/>
                    </a:cubicBezTo>
                    <a:cubicBezTo>
                      <a:pt x="13" y="3"/>
                      <a:pt x="16" y="2"/>
                      <a:pt x="21" y="2"/>
                    </a:cubicBezTo>
                    <a:cubicBezTo>
                      <a:pt x="25" y="2"/>
                      <a:pt x="29" y="1"/>
                      <a:pt x="34" y="1"/>
                    </a:cubicBezTo>
                    <a:cubicBezTo>
                      <a:pt x="38" y="1"/>
                      <a:pt x="43" y="0"/>
                      <a:pt x="47" y="0"/>
                    </a:cubicBezTo>
                    <a:cubicBezTo>
                      <a:pt x="57" y="0"/>
                      <a:pt x="66" y="1"/>
                      <a:pt x="74" y="3"/>
                    </a:cubicBezTo>
                    <a:cubicBezTo>
                      <a:pt x="81" y="5"/>
                      <a:pt x="87" y="9"/>
                      <a:pt x="92" y="14"/>
                    </a:cubicBezTo>
                    <a:cubicBezTo>
                      <a:pt x="97" y="18"/>
                      <a:pt x="100" y="25"/>
                      <a:pt x="102" y="33"/>
                    </a:cubicBezTo>
                    <a:cubicBezTo>
                      <a:pt x="105" y="41"/>
                      <a:pt x="106" y="51"/>
                      <a:pt x="106" y="63"/>
                    </a:cubicBezTo>
                    <a:cubicBezTo>
                      <a:pt x="106" y="84"/>
                      <a:pt x="102" y="100"/>
                      <a:pt x="95" y="111"/>
                    </a:cubicBezTo>
                    <a:cubicBezTo>
                      <a:pt x="87" y="121"/>
                      <a:pt x="76" y="126"/>
                      <a:pt x="61" y="126"/>
                    </a:cubicBezTo>
                    <a:close/>
                    <a:moveTo>
                      <a:pt x="54" y="107"/>
                    </a:moveTo>
                    <a:cubicBezTo>
                      <a:pt x="59" y="107"/>
                      <a:pt x="63" y="106"/>
                      <a:pt x="66" y="105"/>
                    </a:cubicBezTo>
                    <a:cubicBezTo>
                      <a:pt x="70" y="103"/>
                      <a:pt x="73" y="101"/>
                      <a:pt x="75" y="98"/>
                    </a:cubicBezTo>
                    <a:cubicBezTo>
                      <a:pt x="77" y="94"/>
                      <a:pt x="79" y="90"/>
                      <a:pt x="80" y="84"/>
                    </a:cubicBezTo>
                    <a:cubicBezTo>
                      <a:pt x="81" y="78"/>
                      <a:pt x="81" y="71"/>
                      <a:pt x="81" y="63"/>
                    </a:cubicBezTo>
                    <a:cubicBezTo>
                      <a:pt x="81" y="55"/>
                      <a:pt x="81" y="48"/>
                      <a:pt x="80" y="43"/>
                    </a:cubicBezTo>
                    <a:cubicBezTo>
                      <a:pt x="79" y="37"/>
                      <a:pt x="77" y="33"/>
                      <a:pt x="75" y="29"/>
                    </a:cubicBezTo>
                    <a:cubicBezTo>
                      <a:pt x="72" y="26"/>
                      <a:pt x="69" y="23"/>
                      <a:pt x="64" y="22"/>
                    </a:cubicBezTo>
                    <a:cubicBezTo>
                      <a:pt x="60" y="20"/>
                      <a:pt x="54" y="19"/>
                      <a:pt x="47" y="19"/>
                    </a:cubicBezTo>
                    <a:cubicBezTo>
                      <a:pt x="45" y="19"/>
                      <a:pt x="43" y="19"/>
                      <a:pt x="40" y="20"/>
                    </a:cubicBezTo>
                    <a:cubicBezTo>
                      <a:pt x="37" y="20"/>
                      <a:pt x="34" y="20"/>
                      <a:pt x="32" y="20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5" y="103"/>
                      <a:pt x="39" y="104"/>
                      <a:pt x="42" y="105"/>
                    </a:cubicBezTo>
                    <a:cubicBezTo>
                      <a:pt x="45" y="106"/>
                      <a:pt x="49" y="107"/>
                      <a:pt x="54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black">
              <a:xfrm>
                <a:off x="5006974" y="3206748"/>
                <a:ext cx="236539" cy="466723"/>
              </a:xfrm>
              <a:custGeom>
                <a:avLst/>
                <a:gdLst>
                  <a:gd name="T0" fmla="*/ 55 w 63"/>
                  <a:gd name="T1" fmla="*/ 0 h 123"/>
                  <a:gd name="T2" fmla="*/ 62 w 63"/>
                  <a:gd name="T3" fmla="*/ 2 h 123"/>
                  <a:gd name="T4" fmla="*/ 63 w 63"/>
                  <a:gd name="T5" fmla="*/ 6 h 123"/>
                  <a:gd name="T6" fmla="*/ 63 w 63"/>
                  <a:gd name="T7" fmla="*/ 22 h 123"/>
                  <a:gd name="T8" fmla="*/ 60 w 63"/>
                  <a:gd name="T9" fmla="*/ 22 h 123"/>
                  <a:gd name="T10" fmla="*/ 57 w 63"/>
                  <a:gd name="T11" fmla="*/ 22 h 123"/>
                  <a:gd name="T12" fmla="*/ 39 w 63"/>
                  <a:gd name="T13" fmla="*/ 25 h 123"/>
                  <a:gd name="T14" fmla="*/ 24 w 63"/>
                  <a:gd name="T15" fmla="*/ 36 h 123"/>
                  <a:gd name="T16" fmla="*/ 24 w 63"/>
                  <a:gd name="T17" fmla="*/ 123 h 123"/>
                  <a:gd name="T18" fmla="*/ 5 w 63"/>
                  <a:gd name="T19" fmla="*/ 123 h 123"/>
                  <a:gd name="T20" fmla="*/ 0 w 63"/>
                  <a:gd name="T21" fmla="*/ 118 h 123"/>
                  <a:gd name="T22" fmla="*/ 0 w 63"/>
                  <a:gd name="T23" fmla="*/ 1 h 123"/>
                  <a:gd name="T24" fmla="*/ 14 w 63"/>
                  <a:gd name="T25" fmla="*/ 1 h 123"/>
                  <a:gd name="T26" fmla="*/ 19 w 63"/>
                  <a:gd name="T27" fmla="*/ 2 h 123"/>
                  <a:gd name="T28" fmla="*/ 21 w 63"/>
                  <a:gd name="T29" fmla="*/ 7 h 123"/>
                  <a:gd name="T30" fmla="*/ 22 w 63"/>
                  <a:gd name="T31" fmla="*/ 18 h 123"/>
                  <a:gd name="T32" fmla="*/ 36 w 63"/>
                  <a:gd name="T33" fmla="*/ 6 h 123"/>
                  <a:gd name="T34" fmla="*/ 55 w 63"/>
                  <a:gd name="T3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123">
                    <a:moveTo>
                      <a:pt x="55" y="0"/>
                    </a:moveTo>
                    <a:cubicBezTo>
                      <a:pt x="58" y="0"/>
                      <a:pt x="60" y="1"/>
                      <a:pt x="62" y="2"/>
                    </a:cubicBezTo>
                    <a:cubicBezTo>
                      <a:pt x="63" y="3"/>
                      <a:pt x="63" y="4"/>
                      <a:pt x="63" y="6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2" y="22"/>
                      <a:pt x="61" y="22"/>
                      <a:pt x="60" y="22"/>
                    </a:cubicBezTo>
                    <a:cubicBezTo>
                      <a:pt x="59" y="22"/>
                      <a:pt x="58" y="22"/>
                      <a:pt x="57" y="22"/>
                    </a:cubicBezTo>
                    <a:cubicBezTo>
                      <a:pt x="50" y="22"/>
                      <a:pt x="44" y="23"/>
                      <a:pt x="39" y="25"/>
                    </a:cubicBezTo>
                    <a:cubicBezTo>
                      <a:pt x="34" y="27"/>
                      <a:pt x="29" y="31"/>
                      <a:pt x="24" y="3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2" y="123"/>
                      <a:pt x="0" y="121"/>
                      <a:pt x="0" y="11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1"/>
                      <a:pt x="18" y="2"/>
                      <a:pt x="19" y="2"/>
                    </a:cubicBezTo>
                    <a:cubicBezTo>
                      <a:pt x="20" y="3"/>
                      <a:pt x="21" y="5"/>
                      <a:pt x="21" y="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6" y="13"/>
                      <a:pt x="30" y="9"/>
                      <a:pt x="36" y="6"/>
                    </a:cubicBezTo>
                    <a:cubicBezTo>
                      <a:pt x="42" y="2"/>
                      <a:pt x="48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reeform 10"/>
              <p:cNvSpPr>
                <a:spLocks noEditPoints="1"/>
              </p:cNvSpPr>
              <p:nvPr/>
            </p:nvSpPr>
            <p:spPr bwMode="black">
              <a:xfrm>
                <a:off x="5295902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5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6 w 96"/>
                  <a:gd name="T19" fmla="*/ 126 h 128"/>
                  <a:gd name="T20" fmla="*/ 53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3 w 96"/>
                  <a:gd name="T27" fmla="*/ 94 h 128"/>
                  <a:gd name="T28" fmla="*/ 0 w 96"/>
                  <a:gd name="T29" fmla="*/ 65 h 128"/>
                  <a:gd name="T30" fmla="*/ 3 w 96"/>
                  <a:gd name="T31" fmla="*/ 35 h 128"/>
                  <a:gd name="T32" fmla="*/ 13 w 96"/>
                  <a:gd name="T33" fmla="*/ 15 h 128"/>
                  <a:gd name="T34" fmla="*/ 28 w 96"/>
                  <a:gd name="T35" fmla="*/ 4 h 128"/>
                  <a:gd name="T36" fmla="*/ 50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3 w 96"/>
                  <a:gd name="T49" fmla="*/ 73 h 128"/>
                  <a:gd name="T50" fmla="*/ 23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69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29 w 96"/>
                  <a:gd name="T65" fmla="*/ 29 h 128"/>
                  <a:gd name="T66" fmla="*/ 25 w 96"/>
                  <a:gd name="T67" fmla="*/ 40 h 128"/>
                  <a:gd name="T68" fmla="*/ 23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4" y="80"/>
                      <a:pt x="24" y="85"/>
                      <a:pt x="25" y="90"/>
                    </a:cubicBezTo>
                    <a:cubicBezTo>
                      <a:pt x="26" y="94"/>
                      <a:pt x="28" y="98"/>
                      <a:pt x="31" y="100"/>
                    </a:cubicBezTo>
                    <a:cubicBezTo>
                      <a:pt x="34" y="103"/>
                      <a:pt x="37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0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8" y="124"/>
                      <a:pt x="83" y="125"/>
                      <a:pt x="76" y="126"/>
                    </a:cubicBezTo>
                    <a:cubicBezTo>
                      <a:pt x="70" y="127"/>
                      <a:pt x="62" y="128"/>
                      <a:pt x="53" y="128"/>
                    </a:cubicBezTo>
                    <a:cubicBezTo>
                      <a:pt x="44" y="128"/>
                      <a:pt x="36" y="127"/>
                      <a:pt x="30" y="125"/>
                    </a:cubicBezTo>
                    <a:cubicBezTo>
                      <a:pt x="23" y="122"/>
                      <a:pt x="17" y="119"/>
                      <a:pt x="13" y="114"/>
                    </a:cubicBezTo>
                    <a:cubicBezTo>
                      <a:pt x="9" y="109"/>
                      <a:pt x="5" y="102"/>
                      <a:pt x="3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3" y="35"/>
                    </a:cubicBezTo>
                    <a:cubicBezTo>
                      <a:pt x="5" y="27"/>
                      <a:pt x="9" y="20"/>
                      <a:pt x="13" y="15"/>
                    </a:cubicBezTo>
                    <a:cubicBezTo>
                      <a:pt x="17" y="10"/>
                      <a:pt x="22" y="6"/>
                      <a:pt x="28" y="4"/>
                    </a:cubicBezTo>
                    <a:cubicBezTo>
                      <a:pt x="35" y="1"/>
                      <a:pt x="42" y="0"/>
                      <a:pt x="50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0" y="19"/>
                      <a:pt x="93" y="25"/>
                      <a:pt x="94" y="31"/>
                    </a:cubicBezTo>
                    <a:cubicBezTo>
                      <a:pt x="95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5" y="63"/>
                    </a:cubicBezTo>
                    <a:cubicBezTo>
                      <a:pt x="95" y="68"/>
                      <a:pt x="94" y="71"/>
                      <a:pt x="93" y="73"/>
                    </a:cubicBezTo>
                    <a:lnTo>
                      <a:pt x="23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69" y="26"/>
                    </a:cubicBezTo>
                    <a:cubicBezTo>
                      <a:pt x="66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1" y="25"/>
                      <a:pt x="29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3" y="50"/>
                      <a:pt x="23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 11"/>
              <p:cNvSpPr>
                <a:spLocks noEditPoints="1"/>
              </p:cNvSpPr>
              <p:nvPr/>
            </p:nvSpPr>
            <p:spPr bwMode="black">
              <a:xfrm>
                <a:off x="5746750" y="3040059"/>
                <a:ext cx="109537" cy="633412"/>
              </a:xfrm>
              <a:custGeom>
                <a:avLst/>
                <a:gdLst>
                  <a:gd name="T0" fmla="*/ 15 w 29"/>
                  <a:gd name="T1" fmla="*/ 26 h 167"/>
                  <a:gd name="T2" fmla="*/ 3 w 29"/>
                  <a:gd name="T3" fmla="*/ 23 h 167"/>
                  <a:gd name="T4" fmla="*/ 0 w 29"/>
                  <a:gd name="T5" fmla="*/ 13 h 167"/>
                  <a:gd name="T6" fmla="*/ 3 w 29"/>
                  <a:gd name="T7" fmla="*/ 3 h 167"/>
                  <a:gd name="T8" fmla="*/ 15 w 29"/>
                  <a:gd name="T9" fmla="*/ 0 h 167"/>
                  <a:gd name="T10" fmla="*/ 26 w 29"/>
                  <a:gd name="T11" fmla="*/ 3 h 167"/>
                  <a:gd name="T12" fmla="*/ 29 w 29"/>
                  <a:gd name="T13" fmla="*/ 13 h 167"/>
                  <a:gd name="T14" fmla="*/ 26 w 29"/>
                  <a:gd name="T15" fmla="*/ 23 h 167"/>
                  <a:gd name="T16" fmla="*/ 15 w 29"/>
                  <a:gd name="T17" fmla="*/ 26 h 167"/>
                  <a:gd name="T18" fmla="*/ 27 w 29"/>
                  <a:gd name="T19" fmla="*/ 167 h 167"/>
                  <a:gd name="T20" fmla="*/ 8 w 29"/>
                  <a:gd name="T21" fmla="*/ 167 h 167"/>
                  <a:gd name="T22" fmla="*/ 3 w 29"/>
                  <a:gd name="T23" fmla="*/ 162 h 167"/>
                  <a:gd name="T24" fmla="*/ 3 w 29"/>
                  <a:gd name="T25" fmla="*/ 45 h 167"/>
                  <a:gd name="T26" fmla="*/ 21 w 29"/>
                  <a:gd name="T27" fmla="*/ 45 h 167"/>
                  <a:gd name="T28" fmla="*/ 27 w 29"/>
                  <a:gd name="T29" fmla="*/ 51 h 167"/>
                  <a:gd name="T30" fmla="*/ 27 w 29"/>
                  <a:gd name="T31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67">
                    <a:moveTo>
                      <a:pt x="15" y="26"/>
                    </a:moveTo>
                    <a:cubicBezTo>
                      <a:pt x="9" y="26"/>
                      <a:pt x="5" y="25"/>
                      <a:pt x="3" y="23"/>
                    </a:cubicBezTo>
                    <a:cubicBezTo>
                      <a:pt x="1" y="21"/>
                      <a:pt x="0" y="18"/>
                      <a:pt x="0" y="13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9" y="0"/>
                      <a:pt x="15" y="0"/>
                    </a:cubicBezTo>
                    <a:cubicBezTo>
                      <a:pt x="20" y="0"/>
                      <a:pt x="23" y="1"/>
                      <a:pt x="26" y="3"/>
                    </a:cubicBezTo>
                    <a:cubicBezTo>
                      <a:pt x="28" y="5"/>
                      <a:pt x="29" y="8"/>
                      <a:pt x="29" y="13"/>
                    </a:cubicBezTo>
                    <a:cubicBezTo>
                      <a:pt x="29" y="18"/>
                      <a:pt x="28" y="21"/>
                      <a:pt x="26" y="23"/>
                    </a:cubicBezTo>
                    <a:cubicBezTo>
                      <a:pt x="23" y="25"/>
                      <a:pt x="20" y="26"/>
                      <a:pt x="15" y="26"/>
                    </a:cubicBezTo>
                    <a:close/>
                    <a:moveTo>
                      <a:pt x="27" y="167"/>
                    </a:moveTo>
                    <a:cubicBezTo>
                      <a:pt x="8" y="167"/>
                      <a:pt x="8" y="167"/>
                      <a:pt x="8" y="167"/>
                    </a:cubicBezTo>
                    <a:cubicBezTo>
                      <a:pt x="4" y="167"/>
                      <a:pt x="3" y="165"/>
                      <a:pt x="3" y="16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5" y="45"/>
                      <a:pt x="27" y="47"/>
                      <a:pt x="27" y="51"/>
                    </a:cubicBezTo>
                    <a:lnTo>
                      <a:pt x="27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black">
              <a:xfrm>
                <a:off x="5961062" y="3201985"/>
                <a:ext cx="363537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1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7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3" y="22"/>
                      <a:pt x="58" y="20"/>
                      <a:pt x="52" y="20"/>
                    </a:cubicBezTo>
                    <a:cubicBezTo>
                      <a:pt x="45" y="20"/>
                      <a:pt x="39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black">
              <a:xfrm>
                <a:off x="6400799" y="3209923"/>
                <a:ext cx="379414" cy="463551"/>
              </a:xfrm>
              <a:custGeom>
                <a:avLst/>
                <a:gdLst>
                  <a:gd name="T0" fmla="*/ 43 w 101"/>
                  <a:gd name="T1" fmla="*/ 122 h 122"/>
                  <a:gd name="T2" fmla="*/ 38 w 101"/>
                  <a:gd name="T3" fmla="*/ 121 h 122"/>
                  <a:gd name="T4" fmla="*/ 36 w 101"/>
                  <a:gd name="T5" fmla="*/ 117 h 122"/>
                  <a:gd name="T6" fmla="*/ 13 w 101"/>
                  <a:gd name="T7" fmla="*/ 59 h 122"/>
                  <a:gd name="T8" fmla="*/ 0 w 101"/>
                  <a:gd name="T9" fmla="*/ 0 h 122"/>
                  <a:gd name="T10" fmla="*/ 20 w 101"/>
                  <a:gd name="T11" fmla="*/ 0 h 122"/>
                  <a:gd name="T12" fmla="*/ 25 w 101"/>
                  <a:gd name="T13" fmla="*/ 6 h 122"/>
                  <a:gd name="T14" fmla="*/ 29 w 101"/>
                  <a:gd name="T15" fmla="*/ 30 h 122"/>
                  <a:gd name="T16" fmla="*/ 35 w 101"/>
                  <a:gd name="T17" fmla="*/ 55 h 122"/>
                  <a:gd name="T18" fmla="*/ 43 w 101"/>
                  <a:gd name="T19" fmla="*/ 79 h 122"/>
                  <a:gd name="T20" fmla="*/ 51 w 101"/>
                  <a:gd name="T21" fmla="*/ 101 h 122"/>
                  <a:gd name="T22" fmla="*/ 60 w 101"/>
                  <a:gd name="T23" fmla="*/ 78 h 122"/>
                  <a:gd name="T24" fmla="*/ 67 w 101"/>
                  <a:gd name="T25" fmla="*/ 52 h 122"/>
                  <a:gd name="T26" fmla="*/ 74 w 101"/>
                  <a:gd name="T27" fmla="*/ 25 h 122"/>
                  <a:gd name="T28" fmla="*/ 78 w 101"/>
                  <a:gd name="T29" fmla="*/ 0 h 122"/>
                  <a:gd name="T30" fmla="*/ 96 w 101"/>
                  <a:gd name="T31" fmla="*/ 0 h 122"/>
                  <a:gd name="T32" fmla="*/ 101 w 101"/>
                  <a:gd name="T33" fmla="*/ 5 h 122"/>
                  <a:gd name="T34" fmla="*/ 100 w 101"/>
                  <a:gd name="T35" fmla="*/ 11 h 122"/>
                  <a:gd name="T36" fmla="*/ 99 w 101"/>
                  <a:gd name="T37" fmla="*/ 19 h 122"/>
                  <a:gd name="T38" fmla="*/ 85 w 101"/>
                  <a:gd name="T39" fmla="*/ 70 h 122"/>
                  <a:gd name="T40" fmla="*/ 64 w 101"/>
                  <a:gd name="T41" fmla="*/ 122 h 122"/>
                  <a:gd name="T42" fmla="*/ 43 w 101"/>
                  <a:gd name="T4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" h="122">
                    <a:moveTo>
                      <a:pt x="43" y="122"/>
                    </a:moveTo>
                    <a:cubicBezTo>
                      <a:pt x="41" y="122"/>
                      <a:pt x="39" y="122"/>
                      <a:pt x="38" y="121"/>
                    </a:cubicBezTo>
                    <a:cubicBezTo>
                      <a:pt x="38" y="120"/>
                      <a:pt x="37" y="119"/>
                      <a:pt x="36" y="117"/>
                    </a:cubicBezTo>
                    <a:cubicBezTo>
                      <a:pt x="27" y="98"/>
                      <a:pt x="20" y="79"/>
                      <a:pt x="13" y="59"/>
                    </a:cubicBezTo>
                    <a:cubicBezTo>
                      <a:pt x="7" y="40"/>
                      <a:pt x="2" y="2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3" y="0"/>
                      <a:pt x="25" y="2"/>
                      <a:pt x="25" y="6"/>
                    </a:cubicBezTo>
                    <a:cubicBezTo>
                      <a:pt x="26" y="13"/>
                      <a:pt x="28" y="21"/>
                      <a:pt x="29" y="30"/>
                    </a:cubicBezTo>
                    <a:cubicBezTo>
                      <a:pt x="31" y="38"/>
                      <a:pt x="33" y="46"/>
                      <a:pt x="35" y="55"/>
                    </a:cubicBezTo>
                    <a:cubicBezTo>
                      <a:pt x="38" y="63"/>
                      <a:pt x="40" y="71"/>
                      <a:pt x="43" y="79"/>
                    </a:cubicBezTo>
                    <a:cubicBezTo>
                      <a:pt x="45" y="87"/>
                      <a:pt x="48" y="95"/>
                      <a:pt x="51" y="101"/>
                    </a:cubicBezTo>
                    <a:cubicBezTo>
                      <a:pt x="54" y="95"/>
                      <a:pt x="57" y="87"/>
                      <a:pt x="60" y="78"/>
                    </a:cubicBezTo>
                    <a:cubicBezTo>
                      <a:pt x="63" y="70"/>
                      <a:pt x="65" y="61"/>
                      <a:pt x="67" y="52"/>
                    </a:cubicBezTo>
                    <a:cubicBezTo>
                      <a:pt x="70" y="43"/>
                      <a:pt x="72" y="34"/>
                      <a:pt x="74" y="25"/>
                    </a:cubicBezTo>
                    <a:cubicBezTo>
                      <a:pt x="75" y="16"/>
                      <a:pt x="77" y="8"/>
                      <a:pt x="78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9" y="0"/>
                      <a:pt x="101" y="2"/>
                      <a:pt x="101" y="5"/>
                    </a:cubicBezTo>
                    <a:cubicBezTo>
                      <a:pt x="101" y="7"/>
                      <a:pt x="101" y="9"/>
                      <a:pt x="100" y="11"/>
                    </a:cubicBezTo>
                    <a:cubicBezTo>
                      <a:pt x="100" y="13"/>
                      <a:pt x="100" y="16"/>
                      <a:pt x="99" y="19"/>
                    </a:cubicBezTo>
                    <a:cubicBezTo>
                      <a:pt x="96" y="36"/>
                      <a:pt x="91" y="53"/>
                      <a:pt x="85" y="70"/>
                    </a:cubicBezTo>
                    <a:cubicBezTo>
                      <a:pt x="79" y="88"/>
                      <a:pt x="72" y="105"/>
                      <a:pt x="64" y="122"/>
                    </a:cubicBezTo>
                    <a:lnTo>
                      <a:pt x="43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4"/>
              <p:cNvSpPr>
                <a:spLocks noEditPoints="1"/>
              </p:cNvSpPr>
              <p:nvPr/>
            </p:nvSpPr>
            <p:spPr bwMode="black">
              <a:xfrm>
                <a:off x="6840536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5 w 96"/>
                  <a:gd name="T3" fmla="*/ 90 h 128"/>
                  <a:gd name="T4" fmla="*/ 31 w 96"/>
                  <a:gd name="T5" fmla="*/ 100 h 128"/>
                  <a:gd name="T6" fmla="*/ 41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6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6 w 96"/>
                  <a:gd name="T19" fmla="*/ 126 h 128"/>
                  <a:gd name="T20" fmla="*/ 53 w 96"/>
                  <a:gd name="T21" fmla="*/ 128 h 128"/>
                  <a:gd name="T22" fmla="*/ 29 w 96"/>
                  <a:gd name="T23" fmla="*/ 125 h 128"/>
                  <a:gd name="T24" fmla="*/ 13 w 96"/>
                  <a:gd name="T25" fmla="*/ 114 h 128"/>
                  <a:gd name="T26" fmla="*/ 3 w 96"/>
                  <a:gd name="T27" fmla="*/ 94 h 128"/>
                  <a:gd name="T28" fmla="*/ 0 w 96"/>
                  <a:gd name="T29" fmla="*/ 65 h 128"/>
                  <a:gd name="T30" fmla="*/ 3 w 96"/>
                  <a:gd name="T31" fmla="*/ 35 h 128"/>
                  <a:gd name="T32" fmla="*/ 12 w 96"/>
                  <a:gd name="T33" fmla="*/ 15 h 128"/>
                  <a:gd name="T34" fmla="*/ 28 w 96"/>
                  <a:gd name="T35" fmla="*/ 4 h 128"/>
                  <a:gd name="T36" fmla="*/ 50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3 w 96"/>
                  <a:gd name="T49" fmla="*/ 73 h 128"/>
                  <a:gd name="T50" fmla="*/ 23 w 96"/>
                  <a:gd name="T51" fmla="*/ 73 h 128"/>
                  <a:gd name="T52" fmla="*/ 73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69 w 96"/>
                  <a:gd name="T59" fmla="*/ 26 h 128"/>
                  <a:gd name="T60" fmla="*/ 51 w 96"/>
                  <a:gd name="T61" fmla="*/ 19 h 128"/>
                  <a:gd name="T62" fmla="*/ 37 w 96"/>
                  <a:gd name="T63" fmla="*/ 21 h 128"/>
                  <a:gd name="T64" fmla="*/ 29 w 96"/>
                  <a:gd name="T65" fmla="*/ 29 h 128"/>
                  <a:gd name="T66" fmla="*/ 24 w 96"/>
                  <a:gd name="T67" fmla="*/ 40 h 128"/>
                  <a:gd name="T68" fmla="*/ 23 w 96"/>
                  <a:gd name="T69" fmla="*/ 56 h 128"/>
                  <a:gd name="T70" fmla="*/ 73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3" y="80"/>
                      <a:pt x="24" y="85"/>
                      <a:pt x="25" y="90"/>
                    </a:cubicBezTo>
                    <a:cubicBezTo>
                      <a:pt x="26" y="94"/>
                      <a:pt x="28" y="98"/>
                      <a:pt x="31" y="100"/>
                    </a:cubicBezTo>
                    <a:cubicBezTo>
                      <a:pt x="33" y="103"/>
                      <a:pt x="37" y="105"/>
                      <a:pt x="41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4" y="107"/>
                      <a:pt x="86" y="107"/>
                    </a:cubicBezTo>
                    <a:cubicBezTo>
                      <a:pt x="90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8" y="124"/>
                      <a:pt x="83" y="125"/>
                      <a:pt x="76" y="126"/>
                    </a:cubicBezTo>
                    <a:cubicBezTo>
                      <a:pt x="69" y="127"/>
                      <a:pt x="62" y="128"/>
                      <a:pt x="53" y="128"/>
                    </a:cubicBezTo>
                    <a:cubicBezTo>
                      <a:pt x="44" y="128"/>
                      <a:pt x="36" y="127"/>
                      <a:pt x="29" y="125"/>
                    </a:cubicBezTo>
                    <a:cubicBezTo>
                      <a:pt x="23" y="122"/>
                      <a:pt x="17" y="119"/>
                      <a:pt x="13" y="114"/>
                    </a:cubicBezTo>
                    <a:cubicBezTo>
                      <a:pt x="8" y="109"/>
                      <a:pt x="5" y="102"/>
                      <a:pt x="3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3" y="35"/>
                    </a:cubicBezTo>
                    <a:cubicBezTo>
                      <a:pt x="5" y="27"/>
                      <a:pt x="8" y="20"/>
                      <a:pt x="12" y="15"/>
                    </a:cubicBezTo>
                    <a:cubicBezTo>
                      <a:pt x="17" y="10"/>
                      <a:pt x="22" y="6"/>
                      <a:pt x="28" y="4"/>
                    </a:cubicBezTo>
                    <a:cubicBezTo>
                      <a:pt x="34" y="1"/>
                      <a:pt x="42" y="0"/>
                      <a:pt x="50" y="0"/>
                    </a:cubicBezTo>
                    <a:cubicBezTo>
                      <a:pt x="59" y="0"/>
                      <a:pt x="67" y="2"/>
                      <a:pt x="73" y="4"/>
                    </a:cubicBezTo>
                    <a:cubicBezTo>
                      <a:pt x="79" y="7"/>
                      <a:pt x="83" y="10"/>
                      <a:pt x="87" y="15"/>
                    </a:cubicBezTo>
                    <a:cubicBezTo>
                      <a:pt x="90" y="19"/>
                      <a:pt x="92" y="25"/>
                      <a:pt x="94" y="31"/>
                    </a:cubicBezTo>
                    <a:cubicBezTo>
                      <a:pt x="95" y="37"/>
                      <a:pt x="96" y="43"/>
                      <a:pt x="96" y="50"/>
                    </a:cubicBezTo>
                    <a:cubicBezTo>
                      <a:pt x="96" y="55"/>
                      <a:pt x="95" y="59"/>
                      <a:pt x="95" y="63"/>
                    </a:cubicBezTo>
                    <a:cubicBezTo>
                      <a:pt x="94" y="68"/>
                      <a:pt x="94" y="71"/>
                      <a:pt x="93" y="73"/>
                    </a:cubicBezTo>
                    <a:lnTo>
                      <a:pt x="23" y="73"/>
                    </a:lnTo>
                    <a:close/>
                    <a:moveTo>
                      <a:pt x="73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2" y="32"/>
                      <a:pt x="69" y="26"/>
                    </a:cubicBezTo>
                    <a:cubicBezTo>
                      <a:pt x="66" y="21"/>
                      <a:pt x="60" y="19"/>
                      <a:pt x="51" y="19"/>
                    </a:cubicBezTo>
                    <a:cubicBezTo>
                      <a:pt x="45" y="19"/>
                      <a:pt x="41" y="19"/>
                      <a:pt x="37" y="21"/>
                    </a:cubicBezTo>
                    <a:cubicBezTo>
                      <a:pt x="34" y="23"/>
                      <a:pt x="31" y="25"/>
                      <a:pt x="29" y="29"/>
                    </a:cubicBezTo>
                    <a:cubicBezTo>
                      <a:pt x="27" y="32"/>
                      <a:pt x="25" y="36"/>
                      <a:pt x="24" y="40"/>
                    </a:cubicBezTo>
                    <a:cubicBezTo>
                      <a:pt x="24" y="45"/>
                      <a:pt x="23" y="50"/>
                      <a:pt x="2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black">
              <a:xfrm>
                <a:off x="7297734" y="3201985"/>
                <a:ext cx="365125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2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8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4" y="22"/>
                      <a:pt x="59" y="20"/>
                      <a:pt x="52" y="20"/>
                    </a:cubicBezTo>
                    <a:cubicBezTo>
                      <a:pt x="45" y="20"/>
                      <a:pt x="40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black">
              <a:xfrm>
                <a:off x="7740647" y="3089272"/>
                <a:ext cx="255587" cy="592137"/>
              </a:xfrm>
              <a:custGeom>
                <a:avLst/>
                <a:gdLst>
                  <a:gd name="T0" fmla="*/ 68 w 68"/>
                  <a:gd name="T1" fmla="*/ 154 h 156"/>
                  <a:gd name="T2" fmla="*/ 58 w 68"/>
                  <a:gd name="T3" fmla="*/ 156 h 156"/>
                  <a:gd name="T4" fmla="*/ 47 w 68"/>
                  <a:gd name="T5" fmla="*/ 156 h 156"/>
                  <a:gd name="T6" fmla="*/ 22 w 68"/>
                  <a:gd name="T7" fmla="*/ 149 h 156"/>
                  <a:gd name="T8" fmla="*/ 14 w 68"/>
                  <a:gd name="T9" fmla="*/ 125 h 156"/>
                  <a:gd name="T10" fmla="*/ 14 w 68"/>
                  <a:gd name="T11" fmla="*/ 51 h 156"/>
                  <a:gd name="T12" fmla="*/ 6 w 68"/>
                  <a:gd name="T13" fmla="*/ 51 h 156"/>
                  <a:gd name="T14" fmla="*/ 0 w 68"/>
                  <a:gd name="T15" fmla="*/ 46 h 156"/>
                  <a:gd name="T16" fmla="*/ 0 w 68"/>
                  <a:gd name="T17" fmla="*/ 32 h 156"/>
                  <a:gd name="T18" fmla="*/ 15 w 68"/>
                  <a:gd name="T19" fmla="*/ 32 h 156"/>
                  <a:gd name="T20" fmla="*/ 16 w 68"/>
                  <a:gd name="T21" fmla="*/ 0 h 156"/>
                  <a:gd name="T22" fmla="*/ 33 w 68"/>
                  <a:gd name="T23" fmla="*/ 0 h 156"/>
                  <a:gd name="T24" fmla="*/ 39 w 68"/>
                  <a:gd name="T25" fmla="*/ 6 h 156"/>
                  <a:gd name="T26" fmla="*/ 39 w 68"/>
                  <a:gd name="T27" fmla="*/ 32 h 156"/>
                  <a:gd name="T28" fmla="*/ 62 w 68"/>
                  <a:gd name="T29" fmla="*/ 32 h 156"/>
                  <a:gd name="T30" fmla="*/ 66 w 68"/>
                  <a:gd name="T31" fmla="*/ 34 h 156"/>
                  <a:gd name="T32" fmla="*/ 68 w 68"/>
                  <a:gd name="T33" fmla="*/ 38 h 156"/>
                  <a:gd name="T34" fmla="*/ 68 w 68"/>
                  <a:gd name="T35" fmla="*/ 51 h 156"/>
                  <a:gd name="T36" fmla="*/ 39 w 68"/>
                  <a:gd name="T37" fmla="*/ 51 h 156"/>
                  <a:gd name="T38" fmla="*/ 39 w 68"/>
                  <a:gd name="T39" fmla="*/ 123 h 156"/>
                  <a:gd name="T40" fmla="*/ 41 w 68"/>
                  <a:gd name="T41" fmla="*/ 133 h 156"/>
                  <a:gd name="T42" fmla="*/ 49 w 68"/>
                  <a:gd name="T43" fmla="*/ 137 h 156"/>
                  <a:gd name="T44" fmla="*/ 56 w 68"/>
                  <a:gd name="T45" fmla="*/ 137 h 156"/>
                  <a:gd name="T46" fmla="*/ 61 w 68"/>
                  <a:gd name="T47" fmla="*/ 137 h 156"/>
                  <a:gd name="T48" fmla="*/ 68 w 68"/>
                  <a:gd name="T49" fmla="*/ 142 h 156"/>
                  <a:gd name="T50" fmla="*/ 68 w 68"/>
                  <a:gd name="T51" fmla="*/ 15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8" h="156">
                    <a:moveTo>
                      <a:pt x="68" y="154"/>
                    </a:moveTo>
                    <a:cubicBezTo>
                      <a:pt x="64" y="155"/>
                      <a:pt x="61" y="155"/>
                      <a:pt x="58" y="156"/>
                    </a:cubicBezTo>
                    <a:cubicBezTo>
                      <a:pt x="54" y="156"/>
                      <a:pt x="51" y="156"/>
                      <a:pt x="47" y="156"/>
                    </a:cubicBezTo>
                    <a:cubicBezTo>
                      <a:pt x="36" y="156"/>
                      <a:pt x="27" y="154"/>
                      <a:pt x="22" y="149"/>
                    </a:cubicBezTo>
                    <a:cubicBezTo>
                      <a:pt x="17" y="144"/>
                      <a:pt x="14" y="136"/>
                      <a:pt x="14" y="125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2" y="51"/>
                      <a:pt x="0" y="50"/>
                      <a:pt x="0" y="4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2"/>
                      <a:pt x="39" y="6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4" y="32"/>
                      <a:pt x="65" y="33"/>
                      <a:pt x="66" y="34"/>
                    </a:cubicBezTo>
                    <a:cubicBezTo>
                      <a:pt x="67" y="35"/>
                      <a:pt x="68" y="36"/>
                      <a:pt x="68" y="38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9" y="128"/>
                      <a:pt x="39" y="131"/>
                      <a:pt x="41" y="133"/>
                    </a:cubicBezTo>
                    <a:cubicBezTo>
                      <a:pt x="42" y="136"/>
                      <a:pt x="45" y="137"/>
                      <a:pt x="49" y="137"/>
                    </a:cubicBezTo>
                    <a:cubicBezTo>
                      <a:pt x="52" y="137"/>
                      <a:pt x="54" y="137"/>
                      <a:pt x="56" y="137"/>
                    </a:cubicBezTo>
                    <a:cubicBezTo>
                      <a:pt x="58" y="137"/>
                      <a:pt x="60" y="137"/>
                      <a:pt x="61" y="137"/>
                    </a:cubicBezTo>
                    <a:cubicBezTo>
                      <a:pt x="66" y="137"/>
                      <a:pt x="68" y="139"/>
                      <a:pt x="68" y="142"/>
                    </a:cubicBezTo>
                    <a:lnTo>
                      <a:pt x="68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17"/>
              <p:cNvSpPr>
                <a:spLocks noEditPoints="1"/>
              </p:cNvSpPr>
              <p:nvPr/>
            </p:nvSpPr>
            <p:spPr bwMode="black">
              <a:xfrm>
                <a:off x="8075610" y="3040059"/>
                <a:ext cx="112713" cy="633412"/>
              </a:xfrm>
              <a:custGeom>
                <a:avLst/>
                <a:gdLst>
                  <a:gd name="T0" fmla="*/ 15 w 30"/>
                  <a:gd name="T1" fmla="*/ 26 h 167"/>
                  <a:gd name="T2" fmla="*/ 3 w 30"/>
                  <a:gd name="T3" fmla="*/ 23 h 167"/>
                  <a:gd name="T4" fmla="*/ 0 w 30"/>
                  <a:gd name="T5" fmla="*/ 13 h 167"/>
                  <a:gd name="T6" fmla="*/ 3 w 30"/>
                  <a:gd name="T7" fmla="*/ 3 h 167"/>
                  <a:gd name="T8" fmla="*/ 15 w 30"/>
                  <a:gd name="T9" fmla="*/ 0 h 167"/>
                  <a:gd name="T10" fmla="*/ 26 w 30"/>
                  <a:gd name="T11" fmla="*/ 3 h 167"/>
                  <a:gd name="T12" fmla="*/ 30 w 30"/>
                  <a:gd name="T13" fmla="*/ 13 h 167"/>
                  <a:gd name="T14" fmla="*/ 26 w 30"/>
                  <a:gd name="T15" fmla="*/ 23 h 167"/>
                  <a:gd name="T16" fmla="*/ 15 w 30"/>
                  <a:gd name="T17" fmla="*/ 26 h 167"/>
                  <a:gd name="T18" fmla="*/ 27 w 30"/>
                  <a:gd name="T19" fmla="*/ 167 h 167"/>
                  <a:gd name="T20" fmla="*/ 8 w 30"/>
                  <a:gd name="T21" fmla="*/ 167 h 167"/>
                  <a:gd name="T22" fmla="*/ 3 w 30"/>
                  <a:gd name="T23" fmla="*/ 162 h 167"/>
                  <a:gd name="T24" fmla="*/ 3 w 30"/>
                  <a:gd name="T25" fmla="*/ 45 h 167"/>
                  <a:gd name="T26" fmla="*/ 21 w 30"/>
                  <a:gd name="T27" fmla="*/ 45 h 167"/>
                  <a:gd name="T28" fmla="*/ 27 w 30"/>
                  <a:gd name="T29" fmla="*/ 51 h 167"/>
                  <a:gd name="T30" fmla="*/ 27 w 30"/>
                  <a:gd name="T31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167">
                    <a:moveTo>
                      <a:pt x="15" y="26"/>
                    </a:moveTo>
                    <a:cubicBezTo>
                      <a:pt x="9" y="26"/>
                      <a:pt x="6" y="25"/>
                      <a:pt x="3" y="23"/>
                    </a:cubicBezTo>
                    <a:cubicBezTo>
                      <a:pt x="1" y="21"/>
                      <a:pt x="0" y="18"/>
                      <a:pt x="0" y="13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6" y="1"/>
                      <a:pt x="9" y="0"/>
                      <a:pt x="15" y="0"/>
                    </a:cubicBezTo>
                    <a:cubicBezTo>
                      <a:pt x="20" y="0"/>
                      <a:pt x="24" y="1"/>
                      <a:pt x="26" y="3"/>
                    </a:cubicBezTo>
                    <a:cubicBezTo>
                      <a:pt x="28" y="5"/>
                      <a:pt x="30" y="8"/>
                      <a:pt x="30" y="13"/>
                    </a:cubicBezTo>
                    <a:cubicBezTo>
                      <a:pt x="30" y="18"/>
                      <a:pt x="28" y="21"/>
                      <a:pt x="26" y="23"/>
                    </a:cubicBezTo>
                    <a:cubicBezTo>
                      <a:pt x="24" y="25"/>
                      <a:pt x="20" y="26"/>
                      <a:pt x="15" y="26"/>
                    </a:cubicBezTo>
                    <a:close/>
                    <a:moveTo>
                      <a:pt x="27" y="167"/>
                    </a:moveTo>
                    <a:cubicBezTo>
                      <a:pt x="8" y="167"/>
                      <a:pt x="8" y="167"/>
                      <a:pt x="8" y="167"/>
                    </a:cubicBezTo>
                    <a:cubicBezTo>
                      <a:pt x="5" y="167"/>
                      <a:pt x="3" y="165"/>
                      <a:pt x="3" y="16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5" y="45"/>
                      <a:pt x="27" y="47"/>
                      <a:pt x="27" y="51"/>
                    </a:cubicBezTo>
                    <a:lnTo>
                      <a:pt x="27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black">
              <a:xfrm>
                <a:off x="8289928" y="3201985"/>
                <a:ext cx="363537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2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8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4" y="22"/>
                      <a:pt x="59" y="20"/>
                      <a:pt x="52" y="20"/>
                    </a:cubicBezTo>
                    <a:cubicBezTo>
                      <a:pt x="45" y="20"/>
                      <a:pt x="40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black">
              <a:xfrm>
                <a:off x="8751889" y="3201988"/>
                <a:ext cx="390524" cy="635000"/>
              </a:xfrm>
              <a:custGeom>
                <a:avLst/>
                <a:gdLst>
                  <a:gd name="T0" fmla="*/ 0 w 104"/>
                  <a:gd name="T1" fmla="*/ 62 h 167"/>
                  <a:gd name="T2" fmla="*/ 3 w 104"/>
                  <a:gd name="T3" fmla="*/ 32 h 167"/>
                  <a:gd name="T4" fmla="*/ 14 w 104"/>
                  <a:gd name="T5" fmla="*/ 13 h 167"/>
                  <a:gd name="T6" fmla="*/ 32 w 104"/>
                  <a:gd name="T7" fmla="*/ 3 h 167"/>
                  <a:gd name="T8" fmla="*/ 58 w 104"/>
                  <a:gd name="T9" fmla="*/ 0 h 167"/>
                  <a:gd name="T10" fmla="*/ 78 w 104"/>
                  <a:gd name="T11" fmla="*/ 1 h 167"/>
                  <a:gd name="T12" fmla="*/ 95 w 104"/>
                  <a:gd name="T13" fmla="*/ 4 h 167"/>
                  <a:gd name="T14" fmla="*/ 102 w 104"/>
                  <a:gd name="T15" fmla="*/ 6 h 167"/>
                  <a:gd name="T16" fmla="*/ 104 w 104"/>
                  <a:gd name="T17" fmla="*/ 12 h 167"/>
                  <a:gd name="T18" fmla="*/ 104 w 104"/>
                  <a:gd name="T19" fmla="*/ 22 h 167"/>
                  <a:gd name="T20" fmla="*/ 95 w 104"/>
                  <a:gd name="T21" fmla="*/ 22 h 167"/>
                  <a:gd name="T22" fmla="*/ 96 w 104"/>
                  <a:gd name="T23" fmla="*/ 52 h 167"/>
                  <a:gd name="T24" fmla="*/ 96 w 104"/>
                  <a:gd name="T25" fmla="*/ 81 h 167"/>
                  <a:gd name="T26" fmla="*/ 96 w 104"/>
                  <a:gd name="T27" fmla="*/ 124 h 167"/>
                  <a:gd name="T28" fmla="*/ 85 w 104"/>
                  <a:gd name="T29" fmla="*/ 156 h 167"/>
                  <a:gd name="T30" fmla="*/ 48 w 104"/>
                  <a:gd name="T31" fmla="*/ 167 h 167"/>
                  <a:gd name="T32" fmla="*/ 39 w 104"/>
                  <a:gd name="T33" fmla="*/ 167 h 167"/>
                  <a:gd name="T34" fmla="*/ 30 w 104"/>
                  <a:gd name="T35" fmla="*/ 166 h 167"/>
                  <a:gd name="T36" fmla="*/ 20 w 104"/>
                  <a:gd name="T37" fmla="*/ 164 h 167"/>
                  <a:gd name="T38" fmla="*/ 13 w 104"/>
                  <a:gd name="T39" fmla="*/ 162 h 167"/>
                  <a:gd name="T40" fmla="*/ 9 w 104"/>
                  <a:gd name="T41" fmla="*/ 159 h 167"/>
                  <a:gd name="T42" fmla="*/ 8 w 104"/>
                  <a:gd name="T43" fmla="*/ 155 h 167"/>
                  <a:gd name="T44" fmla="*/ 8 w 104"/>
                  <a:gd name="T45" fmla="*/ 145 h 167"/>
                  <a:gd name="T46" fmla="*/ 25 w 104"/>
                  <a:gd name="T47" fmla="*/ 147 h 167"/>
                  <a:gd name="T48" fmla="*/ 41 w 104"/>
                  <a:gd name="T49" fmla="*/ 147 h 167"/>
                  <a:gd name="T50" fmla="*/ 65 w 104"/>
                  <a:gd name="T51" fmla="*/ 142 h 167"/>
                  <a:gd name="T52" fmla="*/ 72 w 104"/>
                  <a:gd name="T53" fmla="*/ 126 h 167"/>
                  <a:gd name="T54" fmla="*/ 72 w 104"/>
                  <a:gd name="T55" fmla="*/ 111 h 167"/>
                  <a:gd name="T56" fmla="*/ 58 w 104"/>
                  <a:gd name="T57" fmla="*/ 118 h 167"/>
                  <a:gd name="T58" fmla="*/ 42 w 104"/>
                  <a:gd name="T59" fmla="*/ 121 h 167"/>
                  <a:gd name="T60" fmla="*/ 21 w 104"/>
                  <a:gd name="T61" fmla="*/ 116 h 167"/>
                  <a:gd name="T62" fmla="*/ 8 w 104"/>
                  <a:gd name="T63" fmla="*/ 104 h 167"/>
                  <a:gd name="T64" fmla="*/ 2 w 104"/>
                  <a:gd name="T65" fmla="*/ 86 h 167"/>
                  <a:gd name="T66" fmla="*/ 0 w 104"/>
                  <a:gd name="T67" fmla="*/ 62 h 167"/>
                  <a:gd name="T68" fmla="*/ 24 w 104"/>
                  <a:gd name="T69" fmla="*/ 62 h 167"/>
                  <a:gd name="T70" fmla="*/ 25 w 104"/>
                  <a:gd name="T71" fmla="*/ 81 h 167"/>
                  <a:gd name="T72" fmla="*/ 30 w 104"/>
                  <a:gd name="T73" fmla="*/ 93 h 167"/>
                  <a:gd name="T74" fmla="*/ 38 w 104"/>
                  <a:gd name="T75" fmla="*/ 100 h 167"/>
                  <a:gd name="T76" fmla="*/ 49 w 104"/>
                  <a:gd name="T77" fmla="*/ 102 h 167"/>
                  <a:gd name="T78" fmla="*/ 62 w 104"/>
                  <a:gd name="T79" fmla="*/ 100 h 167"/>
                  <a:gd name="T80" fmla="*/ 72 w 104"/>
                  <a:gd name="T81" fmla="*/ 94 h 167"/>
                  <a:gd name="T82" fmla="*/ 72 w 104"/>
                  <a:gd name="T83" fmla="*/ 20 h 167"/>
                  <a:gd name="T84" fmla="*/ 65 w 104"/>
                  <a:gd name="T85" fmla="*/ 20 h 167"/>
                  <a:gd name="T86" fmla="*/ 57 w 104"/>
                  <a:gd name="T87" fmla="*/ 19 h 167"/>
                  <a:gd name="T88" fmla="*/ 42 w 104"/>
                  <a:gd name="T89" fmla="*/ 21 h 167"/>
                  <a:gd name="T90" fmla="*/ 32 w 104"/>
                  <a:gd name="T91" fmla="*/ 27 h 167"/>
                  <a:gd name="T92" fmla="*/ 26 w 104"/>
                  <a:gd name="T93" fmla="*/ 40 h 167"/>
                  <a:gd name="T94" fmla="*/ 24 w 104"/>
                  <a:gd name="T95" fmla="*/ 6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167">
                    <a:moveTo>
                      <a:pt x="0" y="62"/>
                    </a:moveTo>
                    <a:cubicBezTo>
                      <a:pt x="0" y="50"/>
                      <a:pt x="1" y="40"/>
                      <a:pt x="3" y="32"/>
                    </a:cubicBezTo>
                    <a:cubicBezTo>
                      <a:pt x="5" y="24"/>
                      <a:pt x="9" y="18"/>
                      <a:pt x="14" y="13"/>
                    </a:cubicBezTo>
                    <a:cubicBezTo>
                      <a:pt x="19" y="9"/>
                      <a:pt x="25" y="5"/>
                      <a:pt x="32" y="3"/>
                    </a:cubicBezTo>
                    <a:cubicBezTo>
                      <a:pt x="39" y="1"/>
                      <a:pt x="48" y="0"/>
                      <a:pt x="58" y="0"/>
                    </a:cubicBezTo>
                    <a:cubicBezTo>
                      <a:pt x="64" y="0"/>
                      <a:pt x="71" y="1"/>
                      <a:pt x="78" y="1"/>
                    </a:cubicBezTo>
                    <a:cubicBezTo>
                      <a:pt x="84" y="2"/>
                      <a:pt x="90" y="3"/>
                      <a:pt x="95" y="4"/>
                    </a:cubicBezTo>
                    <a:cubicBezTo>
                      <a:pt x="98" y="4"/>
                      <a:pt x="100" y="5"/>
                      <a:pt x="102" y="6"/>
                    </a:cubicBezTo>
                    <a:cubicBezTo>
                      <a:pt x="103" y="7"/>
                      <a:pt x="104" y="9"/>
                      <a:pt x="104" y="12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6" y="32"/>
                      <a:pt x="96" y="42"/>
                      <a:pt x="96" y="52"/>
                    </a:cubicBezTo>
                    <a:cubicBezTo>
                      <a:pt x="96" y="62"/>
                      <a:pt x="96" y="71"/>
                      <a:pt x="96" y="81"/>
                    </a:cubicBezTo>
                    <a:cubicBezTo>
                      <a:pt x="96" y="124"/>
                      <a:pt x="96" y="124"/>
                      <a:pt x="96" y="124"/>
                    </a:cubicBezTo>
                    <a:cubicBezTo>
                      <a:pt x="96" y="138"/>
                      <a:pt x="92" y="149"/>
                      <a:pt x="85" y="156"/>
                    </a:cubicBezTo>
                    <a:cubicBezTo>
                      <a:pt x="77" y="163"/>
                      <a:pt x="65" y="167"/>
                      <a:pt x="48" y="167"/>
                    </a:cubicBezTo>
                    <a:cubicBezTo>
                      <a:pt x="46" y="167"/>
                      <a:pt x="43" y="167"/>
                      <a:pt x="39" y="167"/>
                    </a:cubicBezTo>
                    <a:cubicBezTo>
                      <a:pt x="36" y="166"/>
                      <a:pt x="33" y="166"/>
                      <a:pt x="30" y="166"/>
                    </a:cubicBezTo>
                    <a:cubicBezTo>
                      <a:pt x="26" y="165"/>
                      <a:pt x="23" y="165"/>
                      <a:pt x="20" y="164"/>
                    </a:cubicBezTo>
                    <a:cubicBezTo>
                      <a:pt x="17" y="164"/>
                      <a:pt x="15" y="163"/>
                      <a:pt x="13" y="162"/>
                    </a:cubicBezTo>
                    <a:cubicBezTo>
                      <a:pt x="11" y="161"/>
                      <a:pt x="10" y="160"/>
                      <a:pt x="9" y="159"/>
                    </a:cubicBezTo>
                    <a:cubicBezTo>
                      <a:pt x="8" y="158"/>
                      <a:pt x="8" y="157"/>
                      <a:pt x="8" y="155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14" y="146"/>
                      <a:pt x="19" y="146"/>
                      <a:pt x="25" y="147"/>
                    </a:cubicBezTo>
                    <a:cubicBezTo>
                      <a:pt x="31" y="147"/>
                      <a:pt x="36" y="147"/>
                      <a:pt x="41" y="147"/>
                    </a:cubicBezTo>
                    <a:cubicBezTo>
                      <a:pt x="53" y="147"/>
                      <a:pt x="61" y="146"/>
                      <a:pt x="65" y="142"/>
                    </a:cubicBezTo>
                    <a:cubicBezTo>
                      <a:pt x="70" y="139"/>
                      <a:pt x="72" y="134"/>
                      <a:pt x="72" y="126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68" y="114"/>
                      <a:pt x="63" y="116"/>
                      <a:pt x="58" y="118"/>
                    </a:cubicBezTo>
                    <a:cubicBezTo>
                      <a:pt x="54" y="120"/>
                      <a:pt x="48" y="121"/>
                      <a:pt x="42" y="121"/>
                    </a:cubicBezTo>
                    <a:cubicBezTo>
                      <a:pt x="33" y="121"/>
                      <a:pt x="26" y="119"/>
                      <a:pt x="21" y="116"/>
                    </a:cubicBezTo>
                    <a:cubicBezTo>
                      <a:pt x="16" y="114"/>
                      <a:pt x="11" y="109"/>
                      <a:pt x="8" y="104"/>
                    </a:cubicBezTo>
                    <a:cubicBezTo>
                      <a:pt x="5" y="99"/>
                      <a:pt x="3" y="93"/>
                      <a:pt x="2" y="86"/>
                    </a:cubicBezTo>
                    <a:cubicBezTo>
                      <a:pt x="0" y="79"/>
                      <a:pt x="0" y="71"/>
                      <a:pt x="0" y="62"/>
                    </a:cubicBezTo>
                    <a:close/>
                    <a:moveTo>
                      <a:pt x="24" y="62"/>
                    </a:moveTo>
                    <a:cubicBezTo>
                      <a:pt x="24" y="69"/>
                      <a:pt x="24" y="76"/>
                      <a:pt x="25" y="81"/>
                    </a:cubicBezTo>
                    <a:cubicBezTo>
                      <a:pt x="26" y="86"/>
                      <a:pt x="28" y="90"/>
                      <a:pt x="30" y="93"/>
                    </a:cubicBezTo>
                    <a:cubicBezTo>
                      <a:pt x="32" y="96"/>
                      <a:pt x="34" y="99"/>
                      <a:pt x="38" y="100"/>
                    </a:cubicBezTo>
                    <a:cubicBezTo>
                      <a:pt x="41" y="101"/>
                      <a:pt x="44" y="102"/>
                      <a:pt x="49" y="102"/>
                    </a:cubicBezTo>
                    <a:cubicBezTo>
                      <a:pt x="54" y="102"/>
                      <a:pt x="58" y="101"/>
                      <a:pt x="62" y="100"/>
                    </a:cubicBezTo>
                    <a:cubicBezTo>
                      <a:pt x="65" y="98"/>
                      <a:pt x="69" y="96"/>
                      <a:pt x="72" y="94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0" y="20"/>
                      <a:pt x="67" y="20"/>
                      <a:pt x="65" y="20"/>
                    </a:cubicBezTo>
                    <a:cubicBezTo>
                      <a:pt x="62" y="19"/>
                      <a:pt x="59" y="19"/>
                      <a:pt x="57" y="19"/>
                    </a:cubicBezTo>
                    <a:cubicBezTo>
                      <a:pt x="51" y="19"/>
                      <a:pt x="46" y="20"/>
                      <a:pt x="42" y="21"/>
                    </a:cubicBezTo>
                    <a:cubicBezTo>
                      <a:pt x="38" y="22"/>
                      <a:pt x="34" y="24"/>
                      <a:pt x="32" y="27"/>
                    </a:cubicBezTo>
                    <a:cubicBezTo>
                      <a:pt x="29" y="31"/>
                      <a:pt x="27" y="35"/>
                      <a:pt x="26" y="40"/>
                    </a:cubicBezTo>
                    <a:cubicBezTo>
                      <a:pt x="24" y="46"/>
                      <a:pt x="24" y="53"/>
                      <a:pt x="24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Freeform 5"/>
            <p:cNvSpPr>
              <a:spLocks noChangeAspect="1" noEditPoints="1"/>
            </p:cNvSpPr>
            <p:nvPr/>
          </p:nvSpPr>
          <p:spPr bwMode="black">
            <a:xfrm>
              <a:off x="4856883" y="4633091"/>
              <a:ext cx="656108" cy="656108"/>
            </a:xfrm>
            <a:custGeom>
              <a:avLst/>
              <a:gdLst>
                <a:gd name="T0" fmla="*/ 864 w 1728"/>
                <a:gd name="T1" fmla="*/ 1728 h 1728"/>
                <a:gd name="T2" fmla="*/ 838 w 1728"/>
                <a:gd name="T3" fmla="*/ 1728 h 1728"/>
                <a:gd name="T4" fmla="*/ 1015 w 1728"/>
                <a:gd name="T5" fmla="*/ 1243 h 1728"/>
                <a:gd name="T6" fmla="*/ 1258 w 1728"/>
                <a:gd name="T7" fmla="*/ 1243 h 1728"/>
                <a:gd name="T8" fmla="*/ 1362 w 1728"/>
                <a:gd name="T9" fmla="*/ 1170 h 1728"/>
                <a:gd name="T10" fmla="*/ 1554 w 1728"/>
                <a:gd name="T11" fmla="*/ 643 h 1728"/>
                <a:gd name="T12" fmla="*/ 1444 w 1728"/>
                <a:gd name="T13" fmla="*/ 487 h 1728"/>
                <a:gd name="T14" fmla="*/ 1107 w 1728"/>
                <a:gd name="T15" fmla="*/ 487 h 1728"/>
                <a:gd name="T16" fmla="*/ 824 w 1728"/>
                <a:gd name="T17" fmla="*/ 1264 h 1728"/>
                <a:gd name="T18" fmla="*/ 824 w 1728"/>
                <a:gd name="T19" fmla="*/ 1264 h 1728"/>
                <a:gd name="T20" fmla="*/ 664 w 1728"/>
                <a:gd name="T21" fmla="*/ 1705 h 1728"/>
                <a:gd name="T22" fmla="*/ 0 w 1728"/>
                <a:gd name="T23" fmla="*/ 864 h 1728"/>
                <a:gd name="T24" fmla="*/ 631 w 1728"/>
                <a:gd name="T25" fmla="*/ 32 h 1728"/>
                <a:gd name="T26" fmla="*/ 465 w 1728"/>
                <a:gd name="T27" fmla="*/ 487 h 1728"/>
                <a:gd name="T28" fmla="*/ 465 w 1728"/>
                <a:gd name="T29" fmla="*/ 487 h 1728"/>
                <a:gd name="T30" fmla="*/ 190 w 1728"/>
                <a:gd name="T31" fmla="*/ 1243 h 1728"/>
                <a:gd name="T32" fmla="*/ 373 w 1728"/>
                <a:gd name="T33" fmla="*/ 1243 h 1728"/>
                <a:gd name="T34" fmla="*/ 607 w 1728"/>
                <a:gd name="T35" fmla="*/ 600 h 1728"/>
                <a:gd name="T36" fmla="*/ 745 w 1728"/>
                <a:gd name="T37" fmla="*/ 600 h 1728"/>
                <a:gd name="T38" fmla="*/ 511 w 1728"/>
                <a:gd name="T39" fmla="*/ 1243 h 1728"/>
                <a:gd name="T40" fmla="*/ 694 w 1728"/>
                <a:gd name="T41" fmla="*/ 1243 h 1728"/>
                <a:gd name="T42" fmla="*/ 912 w 1728"/>
                <a:gd name="T43" fmla="*/ 643 h 1728"/>
                <a:gd name="T44" fmla="*/ 802 w 1728"/>
                <a:gd name="T45" fmla="*/ 487 h 1728"/>
                <a:gd name="T46" fmla="*/ 649 w 1728"/>
                <a:gd name="T47" fmla="*/ 487 h 1728"/>
                <a:gd name="T48" fmla="*/ 825 w 1728"/>
                <a:gd name="T49" fmla="*/ 1 h 1728"/>
                <a:gd name="T50" fmla="*/ 864 w 1728"/>
                <a:gd name="T51" fmla="*/ 0 h 1728"/>
                <a:gd name="T52" fmla="*/ 1728 w 1728"/>
                <a:gd name="T53" fmla="*/ 864 h 1728"/>
                <a:gd name="T54" fmla="*/ 864 w 1728"/>
                <a:gd name="T55" fmla="*/ 1728 h 1728"/>
                <a:gd name="T56" fmla="*/ 1387 w 1728"/>
                <a:gd name="T57" fmla="*/ 600 h 1728"/>
                <a:gd name="T58" fmla="*/ 1249 w 1728"/>
                <a:gd name="T59" fmla="*/ 600 h 1728"/>
                <a:gd name="T60" fmla="*/ 1057 w 1728"/>
                <a:gd name="T61" fmla="*/ 1129 h 1728"/>
                <a:gd name="T62" fmla="*/ 1194 w 1728"/>
                <a:gd name="T63" fmla="*/ 1129 h 1728"/>
                <a:gd name="T64" fmla="*/ 1387 w 1728"/>
                <a:gd name="T65" fmla="*/ 60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8" h="1728">
                  <a:moveTo>
                    <a:pt x="864" y="1728"/>
                  </a:moveTo>
                  <a:cubicBezTo>
                    <a:pt x="856" y="1728"/>
                    <a:pt x="847" y="1728"/>
                    <a:pt x="838" y="1728"/>
                  </a:cubicBezTo>
                  <a:cubicBezTo>
                    <a:pt x="1015" y="1243"/>
                    <a:pt x="1015" y="1243"/>
                    <a:pt x="1015" y="1243"/>
                  </a:cubicBezTo>
                  <a:cubicBezTo>
                    <a:pt x="1258" y="1243"/>
                    <a:pt x="1258" y="1243"/>
                    <a:pt x="1258" y="1243"/>
                  </a:cubicBezTo>
                  <a:cubicBezTo>
                    <a:pt x="1301" y="1243"/>
                    <a:pt x="1347" y="1210"/>
                    <a:pt x="1362" y="1170"/>
                  </a:cubicBezTo>
                  <a:cubicBezTo>
                    <a:pt x="1554" y="643"/>
                    <a:pt x="1554" y="643"/>
                    <a:pt x="1554" y="643"/>
                  </a:cubicBezTo>
                  <a:cubicBezTo>
                    <a:pt x="1585" y="557"/>
                    <a:pt x="1536" y="487"/>
                    <a:pt x="1444" y="487"/>
                  </a:cubicBezTo>
                  <a:cubicBezTo>
                    <a:pt x="1107" y="487"/>
                    <a:pt x="1107" y="487"/>
                    <a:pt x="1107" y="487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664" y="1705"/>
                    <a:pt x="664" y="1705"/>
                    <a:pt x="664" y="1705"/>
                  </a:cubicBezTo>
                  <a:cubicBezTo>
                    <a:pt x="283" y="1614"/>
                    <a:pt x="0" y="1272"/>
                    <a:pt x="0" y="864"/>
                  </a:cubicBezTo>
                  <a:cubicBezTo>
                    <a:pt x="0" y="468"/>
                    <a:pt x="267" y="134"/>
                    <a:pt x="631" y="32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190" y="1243"/>
                    <a:pt x="190" y="1243"/>
                    <a:pt x="190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607" y="600"/>
                    <a:pt x="607" y="600"/>
                    <a:pt x="607" y="600"/>
                  </a:cubicBezTo>
                  <a:cubicBezTo>
                    <a:pt x="745" y="600"/>
                    <a:pt x="745" y="600"/>
                    <a:pt x="745" y="600"/>
                  </a:cubicBezTo>
                  <a:cubicBezTo>
                    <a:pt x="511" y="1243"/>
                    <a:pt x="511" y="1243"/>
                    <a:pt x="511" y="1243"/>
                  </a:cubicBezTo>
                  <a:cubicBezTo>
                    <a:pt x="694" y="1243"/>
                    <a:pt x="694" y="1243"/>
                    <a:pt x="694" y="1243"/>
                  </a:cubicBezTo>
                  <a:cubicBezTo>
                    <a:pt x="912" y="643"/>
                    <a:pt x="912" y="643"/>
                    <a:pt x="912" y="643"/>
                  </a:cubicBezTo>
                  <a:cubicBezTo>
                    <a:pt x="943" y="557"/>
                    <a:pt x="894" y="487"/>
                    <a:pt x="802" y="487"/>
                  </a:cubicBezTo>
                  <a:cubicBezTo>
                    <a:pt x="649" y="487"/>
                    <a:pt x="649" y="487"/>
                    <a:pt x="649" y="487"/>
                  </a:cubicBezTo>
                  <a:cubicBezTo>
                    <a:pt x="825" y="1"/>
                    <a:pt x="825" y="1"/>
                    <a:pt x="825" y="1"/>
                  </a:cubicBezTo>
                  <a:cubicBezTo>
                    <a:pt x="838" y="1"/>
                    <a:pt x="851" y="0"/>
                    <a:pt x="864" y="0"/>
                  </a:cubicBezTo>
                  <a:cubicBezTo>
                    <a:pt x="1341" y="0"/>
                    <a:pt x="1728" y="387"/>
                    <a:pt x="1728" y="864"/>
                  </a:cubicBezTo>
                  <a:cubicBezTo>
                    <a:pt x="1728" y="1341"/>
                    <a:pt x="1341" y="1728"/>
                    <a:pt x="864" y="1728"/>
                  </a:cubicBezTo>
                  <a:close/>
                  <a:moveTo>
                    <a:pt x="1387" y="600"/>
                  </a:moveTo>
                  <a:cubicBezTo>
                    <a:pt x="1249" y="600"/>
                    <a:pt x="1249" y="600"/>
                    <a:pt x="1249" y="600"/>
                  </a:cubicBezTo>
                  <a:cubicBezTo>
                    <a:pt x="1057" y="1129"/>
                    <a:pt x="1057" y="1129"/>
                    <a:pt x="1057" y="1129"/>
                  </a:cubicBezTo>
                  <a:cubicBezTo>
                    <a:pt x="1194" y="1129"/>
                    <a:pt x="1194" y="1129"/>
                    <a:pt x="1194" y="1129"/>
                  </a:cubicBezTo>
                  <a:lnTo>
                    <a:pt x="1387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01B667-04F9-4703-AC0B-828EB3ABAE35}" type="datetime1">
              <a:rPr lang="en-US">
                <a:solidFill>
                  <a:prstClr val="white"/>
                </a:solidFill>
              </a:rPr>
              <a:pPr/>
              <a:t>2/6/23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2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#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 rot="16200000">
            <a:off x="1130300" y="-1130300"/>
            <a:ext cx="6858000" cy="9118600"/>
          </a:xfrm>
          <a:prstGeom prst="rect">
            <a:avLst/>
          </a:prstGeom>
          <a:gradFill>
            <a:gsLst>
              <a:gs pos="0">
                <a:schemeClr val="tx1"/>
              </a:gs>
              <a:gs pos="99000">
                <a:srgbClr val="000000">
                  <a:alpha val="0"/>
                </a:srgbClr>
              </a:gs>
            </a:gsLst>
            <a:lin ang="5400000" scaled="0"/>
          </a:gra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66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459" y="2935408"/>
            <a:ext cx="7957026" cy="1554480"/>
          </a:xfrm>
        </p:spPr>
        <p:txBody>
          <a:bodyPr anchor="b"/>
          <a:lstStyle>
            <a:lvl1pPr algn="l"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4062" y="4797321"/>
            <a:ext cx="791179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Speaker’s Name / Month day, 201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74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#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459" y="2935408"/>
            <a:ext cx="7957026" cy="1554480"/>
          </a:xfrm>
        </p:spPr>
        <p:txBody>
          <a:bodyPr anchor="b"/>
          <a:lstStyle>
            <a:lvl1pPr algn="l"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4062" y="4797321"/>
            <a:ext cx="7911790" cy="1188720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Speaker’s Name / Month day, 2018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21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#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09442" y="2880733"/>
            <a:ext cx="5802509" cy="877229"/>
          </a:xfrm>
        </p:spPr>
        <p:txBody>
          <a:bodyPr anchor="ctr"/>
          <a:lstStyle>
            <a:lvl1pPr algn="l">
              <a:lnSpc>
                <a:spcPct val="85000"/>
              </a:lnSpc>
              <a:defRPr sz="4999" b="0" cap="none" spc="-100" baseline="0"/>
            </a:lvl1pPr>
          </a:lstStyle>
          <a:p>
            <a:r>
              <a:rPr lang="en-US" dirty="0"/>
              <a:t>Click to edit title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281825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E5E8E8"/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609440" y="6478524"/>
            <a:ext cx="4572000" cy="2194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E5E8E8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HP Confidential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E5E8E8"/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DE720E-C72B-42F0-AD69-52D60E3C605E}" type="slidenum">
              <a:rPr kumimoji="0" sz="700" b="0" i="0" u="none" strike="noStrike" kern="1200" cap="none" spc="0" normalizeH="0" baseline="0" noProof="0">
                <a:ln>
                  <a:noFill/>
                </a:ln>
                <a:solidFill>
                  <a:srgbClr val="E5E8E8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E5E8E8"/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7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EF2B-D7ED-4EDC-BB30-5E54340B9D58}" type="datetime1">
              <a:rPr lang="en-US"/>
              <a:t>2/6/23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598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38798" y="2715760"/>
            <a:ext cx="9141619" cy="1608645"/>
          </a:xfrm>
        </p:spPr>
        <p:txBody>
          <a:bodyPr anchor="b"/>
          <a:lstStyle>
            <a:lvl1pPr>
              <a:lnSpc>
                <a:spcPct val="90000"/>
              </a:lnSpc>
              <a:defRPr sz="6100" spc="-133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38798" y="4422171"/>
            <a:ext cx="9141619" cy="1219200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000000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3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1" y="-477671"/>
            <a:ext cx="12283185" cy="733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E5E8E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>
                <a:solidFill>
                  <a:srgbClr val="E5E8E8"/>
                </a:solidFill>
              </a:rPr>
              <a:pPr/>
              <a:t>‹#›</a:t>
            </a:fld>
            <a:endParaRPr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2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1825" y="6478524"/>
            <a:ext cx="812588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21F620-4BFF-461C-8B03-12D769EDBF6A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0211" y="5280659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1877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5000" b="0" cap="none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6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5000" b="0" cap="none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1825" y="6478524"/>
            <a:ext cx="812588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658151-97A2-4D40-9E07-4BB154ADB58E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2582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/>
        </p:nvSpPr>
        <p:spPr bwMode="black">
          <a:xfrm>
            <a:off x="11586739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121" y="304800"/>
            <a:ext cx="9141619" cy="2743200"/>
          </a:xfrm>
        </p:spPr>
        <p:txBody>
          <a:bodyPr anchor="t"/>
          <a:lstStyle>
            <a:lvl1pPr marL="174625" indent="-174625" algn="l">
              <a:defRPr sz="5000" b="0" cap="none" spc="-100" baseline="0"/>
            </a:lvl1pPr>
          </a:lstStyle>
          <a:p>
            <a:r>
              <a:t>“Click to add quote here. Type quotation marks before and after text.”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/>
              <a:t>Click to add quoted person’s name, title,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1825" y="6478524"/>
            <a:ext cx="812588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3AA66C-46CD-4068-8A3F-00C6671838E0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774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52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41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95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057400"/>
            <a:ext cx="10969943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771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641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388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2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White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E5E8E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>
                <a:solidFill>
                  <a:srgbClr val="E5E8E8"/>
                </a:solidFill>
              </a:rPr>
              <a:pPr/>
              <a:t>‹#›</a:t>
            </a:fld>
            <a:endParaRPr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735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57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031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490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53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15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1825" y="6478524"/>
            <a:ext cx="1170346" cy="219456"/>
          </a:xfrm>
          <a:prstGeom prst="rect">
            <a:avLst/>
          </a:prstGeom>
        </p:spPr>
        <p:txBody>
          <a:bodyPr/>
          <a:lstStyle/>
          <a:p>
            <a:fld id="{4FFF6A80-0BAA-46DA-91D8-8EC9C2D5030A}" type="datetime1">
              <a:rPr lang="en-US"/>
              <a:t>2/6/23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440" y="6499072"/>
            <a:ext cx="4572000" cy="21945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165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1824" y="6478524"/>
            <a:ext cx="1231991" cy="219456"/>
          </a:xfrm>
          <a:prstGeom prst="rect">
            <a:avLst/>
          </a:prstGeom>
        </p:spPr>
        <p:txBody>
          <a:bodyPr/>
          <a:lstStyle/>
          <a:p>
            <a:fld id="{94D8E0A9-C056-482B-A37C-8CC942B96301}" type="datetime1">
              <a:rPr lang="en-US"/>
              <a:t>2/6/23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21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1825" y="6478524"/>
            <a:ext cx="1211442" cy="219456"/>
          </a:xfrm>
          <a:prstGeom prst="rect">
            <a:avLst/>
          </a:prstGeom>
        </p:spPr>
        <p:txBody>
          <a:bodyPr/>
          <a:lstStyle/>
          <a:p>
            <a:fld id="{69F8761D-8D82-4F39-BA4B-A187EB851BB7}" type="datetime1">
              <a:rPr lang="en-US"/>
              <a:t>2/6/23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696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1824" y="6478524"/>
            <a:ext cx="1088153" cy="219456"/>
          </a:xfrm>
          <a:prstGeom prst="rect">
            <a:avLst/>
          </a:prstGeom>
        </p:spPr>
        <p:txBody>
          <a:bodyPr/>
          <a:lstStyle/>
          <a:p>
            <a:fld id="{D1511CE6-8F36-4575-B82D-D0FE86888352}" type="datetime1">
              <a:rPr lang="en-US"/>
              <a:t>2/6/23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5056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2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Black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1825" y="6478524"/>
            <a:ext cx="1293636" cy="219456"/>
          </a:xfrm>
          <a:prstGeom prst="rect">
            <a:avLst/>
          </a:prstGeom>
        </p:spPr>
        <p:txBody>
          <a:bodyPr/>
          <a:lstStyle/>
          <a:p>
            <a:fld id="{837D6B26-21C4-4E16-9B47-BCFD90864A48}" type="datetime1">
              <a:rPr lang="en-US"/>
              <a:t>2/6/23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3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81825" y="6478524"/>
            <a:ext cx="812588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F24D68-C937-4729-B01F-09BB74C39930}" type="datetime1">
              <a:rPr lang="en-US"/>
              <a:t>2/6/23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  <p:sp>
        <p:nvSpPr>
          <p:cNvPr id="9" name="Freeform 5"/>
          <p:cNvSpPr>
            <a:spLocks noChangeAspect="1" noEditPoints="1"/>
          </p:cNvSpPr>
          <p:nvPr/>
        </p:nvSpPr>
        <p:spPr bwMode="invGray">
          <a:xfrm>
            <a:off x="11586739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087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 bwMode="black">
          <a:xfrm>
            <a:off x="9766298" y="6043633"/>
            <a:ext cx="1931354" cy="258521"/>
            <a:chOff x="3046414" y="3021011"/>
            <a:chExt cx="6095999" cy="815977"/>
          </a:xfrm>
        </p:grpSpPr>
        <p:sp>
          <p:nvSpPr>
            <p:cNvPr id="11" name="Freeform 5"/>
            <p:cNvSpPr>
              <a:spLocks/>
            </p:cNvSpPr>
            <p:nvPr/>
          </p:nvSpPr>
          <p:spPr bwMode="black">
            <a:xfrm>
              <a:off x="3046414" y="3021011"/>
              <a:ext cx="371475" cy="652464"/>
            </a:xfrm>
            <a:custGeom>
              <a:avLst/>
              <a:gdLst>
                <a:gd name="T0" fmla="*/ 0 w 99"/>
                <a:gd name="T1" fmla="*/ 0 h 172"/>
                <a:gd name="T2" fmla="*/ 18 w 99"/>
                <a:gd name="T3" fmla="*/ 0 h 172"/>
                <a:gd name="T4" fmla="*/ 22 w 99"/>
                <a:gd name="T5" fmla="*/ 1 h 172"/>
                <a:gd name="T6" fmla="*/ 24 w 99"/>
                <a:gd name="T7" fmla="*/ 6 h 172"/>
                <a:gd name="T8" fmla="*/ 24 w 99"/>
                <a:gd name="T9" fmla="*/ 101 h 172"/>
                <a:gd name="T10" fmla="*/ 51 w 99"/>
                <a:gd name="T11" fmla="*/ 74 h 172"/>
                <a:gd name="T12" fmla="*/ 70 w 99"/>
                <a:gd name="T13" fmla="*/ 50 h 172"/>
                <a:gd name="T14" fmla="*/ 88 w 99"/>
                <a:gd name="T15" fmla="*/ 50 h 172"/>
                <a:gd name="T16" fmla="*/ 92 w 99"/>
                <a:gd name="T17" fmla="*/ 54 h 172"/>
                <a:gd name="T18" fmla="*/ 90 w 99"/>
                <a:gd name="T19" fmla="*/ 60 h 172"/>
                <a:gd name="T20" fmla="*/ 83 w 99"/>
                <a:gd name="T21" fmla="*/ 69 h 172"/>
                <a:gd name="T22" fmla="*/ 73 w 99"/>
                <a:gd name="T23" fmla="*/ 81 h 172"/>
                <a:gd name="T24" fmla="*/ 60 w 99"/>
                <a:gd name="T25" fmla="*/ 94 h 172"/>
                <a:gd name="T26" fmla="*/ 45 w 99"/>
                <a:gd name="T27" fmla="*/ 107 h 172"/>
                <a:gd name="T28" fmla="*/ 61 w 99"/>
                <a:gd name="T29" fmla="*/ 122 h 172"/>
                <a:gd name="T30" fmla="*/ 75 w 99"/>
                <a:gd name="T31" fmla="*/ 137 h 172"/>
                <a:gd name="T32" fmla="*/ 88 w 99"/>
                <a:gd name="T33" fmla="*/ 153 h 172"/>
                <a:gd name="T34" fmla="*/ 99 w 99"/>
                <a:gd name="T35" fmla="*/ 172 h 172"/>
                <a:gd name="T36" fmla="*/ 77 w 99"/>
                <a:gd name="T37" fmla="*/ 172 h 172"/>
                <a:gd name="T38" fmla="*/ 72 w 99"/>
                <a:gd name="T39" fmla="*/ 171 h 172"/>
                <a:gd name="T40" fmla="*/ 69 w 99"/>
                <a:gd name="T41" fmla="*/ 167 h 172"/>
                <a:gd name="T42" fmla="*/ 61 w 99"/>
                <a:gd name="T43" fmla="*/ 153 h 172"/>
                <a:gd name="T44" fmla="*/ 50 w 99"/>
                <a:gd name="T45" fmla="*/ 141 h 172"/>
                <a:gd name="T46" fmla="*/ 38 w 99"/>
                <a:gd name="T47" fmla="*/ 128 h 172"/>
                <a:gd name="T48" fmla="*/ 24 w 99"/>
                <a:gd name="T49" fmla="*/ 115 h 172"/>
                <a:gd name="T50" fmla="*/ 24 w 99"/>
                <a:gd name="T51" fmla="*/ 172 h 172"/>
                <a:gd name="T52" fmla="*/ 5 w 99"/>
                <a:gd name="T53" fmla="*/ 172 h 172"/>
                <a:gd name="T54" fmla="*/ 0 w 99"/>
                <a:gd name="T55" fmla="*/ 167 h 172"/>
                <a:gd name="T56" fmla="*/ 0 w 99"/>
                <a:gd name="T5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72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3" y="2"/>
                    <a:pt x="24" y="4"/>
                    <a:pt x="24" y="6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35" y="92"/>
                    <a:pt x="44" y="83"/>
                    <a:pt x="51" y="74"/>
                  </a:cubicBezTo>
                  <a:cubicBezTo>
                    <a:pt x="58" y="66"/>
                    <a:pt x="65" y="58"/>
                    <a:pt x="70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91" y="50"/>
                    <a:pt x="92" y="52"/>
                    <a:pt x="92" y="54"/>
                  </a:cubicBezTo>
                  <a:cubicBezTo>
                    <a:pt x="92" y="56"/>
                    <a:pt x="91" y="58"/>
                    <a:pt x="90" y="60"/>
                  </a:cubicBezTo>
                  <a:cubicBezTo>
                    <a:pt x="88" y="63"/>
                    <a:pt x="86" y="65"/>
                    <a:pt x="83" y="69"/>
                  </a:cubicBezTo>
                  <a:cubicBezTo>
                    <a:pt x="81" y="73"/>
                    <a:pt x="77" y="77"/>
                    <a:pt x="73" y="81"/>
                  </a:cubicBezTo>
                  <a:cubicBezTo>
                    <a:pt x="69" y="85"/>
                    <a:pt x="65" y="90"/>
                    <a:pt x="60" y="94"/>
                  </a:cubicBezTo>
                  <a:cubicBezTo>
                    <a:pt x="55" y="99"/>
                    <a:pt x="50" y="103"/>
                    <a:pt x="45" y="107"/>
                  </a:cubicBezTo>
                  <a:cubicBezTo>
                    <a:pt x="51" y="112"/>
                    <a:pt x="57" y="117"/>
                    <a:pt x="61" y="122"/>
                  </a:cubicBezTo>
                  <a:cubicBezTo>
                    <a:pt x="66" y="126"/>
                    <a:pt x="71" y="132"/>
                    <a:pt x="75" y="137"/>
                  </a:cubicBezTo>
                  <a:cubicBezTo>
                    <a:pt x="80" y="142"/>
                    <a:pt x="84" y="148"/>
                    <a:pt x="88" y="153"/>
                  </a:cubicBezTo>
                  <a:cubicBezTo>
                    <a:pt x="92" y="159"/>
                    <a:pt x="95" y="166"/>
                    <a:pt x="99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5" y="172"/>
                    <a:pt x="73" y="172"/>
                    <a:pt x="72" y="171"/>
                  </a:cubicBezTo>
                  <a:cubicBezTo>
                    <a:pt x="71" y="170"/>
                    <a:pt x="70" y="169"/>
                    <a:pt x="69" y="167"/>
                  </a:cubicBezTo>
                  <a:cubicBezTo>
                    <a:pt x="67" y="162"/>
                    <a:pt x="64" y="158"/>
                    <a:pt x="61" y="153"/>
                  </a:cubicBezTo>
                  <a:cubicBezTo>
                    <a:pt x="57" y="149"/>
                    <a:pt x="54" y="145"/>
                    <a:pt x="50" y="141"/>
                  </a:cubicBezTo>
                  <a:cubicBezTo>
                    <a:pt x="47" y="137"/>
                    <a:pt x="43" y="132"/>
                    <a:pt x="38" y="128"/>
                  </a:cubicBezTo>
                  <a:cubicBezTo>
                    <a:pt x="34" y="124"/>
                    <a:pt x="29" y="119"/>
                    <a:pt x="24" y="115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5" y="172"/>
                    <a:pt x="5" y="172"/>
                    <a:pt x="5" y="172"/>
                  </a:cubicBezTo>
                  <a:cubicBezTo>
                    <a:pt x="2" y="172"/>
                    <a:pt x="0" y="170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3444876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6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7 w 96"/>
                <a:gd name="T19" fmla="*/ 126 h 128"/>
                <a:gd name="T20" fmla="*/ 54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4 w 96"/>
                <a:gd name="T27" fmla="*/ 94 h 128"/>
                <a:gd name="T28" fmla="*/ 0 w 96"/>
                <a:gd name="T29" fmla="*/ 65 h 128"/>
                <a:gd name="T30" fmla="*/ 4 w 96"/>
                <a:gd name="T31" fmla="*/ 35 h 128"/>
                <a:gd name="T32" fmla="*/ 13 w 96"/>
                <a:gd name="T33" fmla="*/ 15 h 128"/>
                <a:gd name="T34" fmla="*/ 29 w 96"/>
                <a:gd name="T35" fmla="*/ 4 h 128"/>
                <a:gd name="T36" fmla="*/ 51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4 w 96"/>
                <a:gd name="T49" fmla="*/ 73 h 128"/>
                <a:gd name="T50" fmla="*/ 23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70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29 w 96"/>
                <a:gd name="T65" fmla="*/ 29 h 128"/>
                <a:gd name="T66" fmla="*/ 25 w 96"/>
                <a:gd name="T67" fmla="*/ 40 h 128"/>
                <a:gd name="T68" fmla="*/ 23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4" y="80"/>
                    <a:pt x="25" y="85"/>
                    <a:pt x="26" y="90"/>
                  </a:cubicBezTo>
                  <a:cubicBezTo>
                    <a:pt x="27" y="94"/>
                    <a:pt x="29" y="98"/>
                    <a:pt x="31" y="100"/>
                  </a:cubicBezTo>
                  <a:cubicBezTo>
                    <a:pt x="34" y="103"/>
                    <a:pt x="37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1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9" y="124"/>
                    <a:pt x="83" y="125"/>
                    <a:pt x="77" y="126"/>
                  </a:cubicBezTo>
                  <a:cubicBezTo>
                    <a:pt x="70" y="127"/>
                    <a:pt x="62" y="128"/>
                    <a:pt x="54" y="128"/>
                  </a:cubicBezTo>
                  <a:cubicBezTo>
                    <a:pt x="45" y="128"/>
                    <a:pt x="37" y="127"/>
                    <a:pt x="30" y="125"/>
                  </a:cubicBezTo>
                  <a:cubicBezTo>
                    <a:pt x="23" y="122"/>
                    <a:pt x="18" y="119"/>
                    <a:pt x="13" y="114"/>
                  </a:cubicBezTo>
                  <a:cubicBezTo>
                    <a:pt x="9" y="109"/>
                    <a:pt x="6" y="102"/>
                    <a:pt x="4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4" y="35"/>
                  </a:cubicBezTo>
                  <a:cubicBezTo>
                    <a:pt x="6" y="27"/>
                    <a:pt x="9" y="20"/>
                    <a:pt x="13" y="15"/>
                  </a:cubicBezTo>
                  <a:cubicBezTo>
                    <a:pt x="17" y="10"/>
                    <a:pt x="23" y="6"/>
                    <a:pt x="29" y="4"/>
                  </a:cubicBezTo>
                  <a:cubicBezTo>
                    <a:pt x="35" y="1"/>
                    <a:pt x="42" y="0"/>
                    <a:pt x="51" y="0"/>
                  </a:cubicBezTo>
                  <a:cubicBezTo>
                    <a:pt x="60" y="0"/>
                    <a:pt x="67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1" y="19"/>
                    <a:pt x="93" y="25"/>
                    <a:pt x="94" y="31"/>
                  </a:cubicBezTo>
                  <a:cubicBezTo>
                    <a:pt x="96" y="37"/>
                    <a:pt x="96" y="43"/>
                    <a:pt x="96" y="50"/>
                  </a:cubicBezTo>
                  <a:cubicBezTo>
                    <a:pt x="96" y="55"/>
                    <a:pt x="96" y="59"/>
                    <a:pt x="95" y="63"/>
                  </a:cubicBezTo>
                  <a:cubicBezTo>
                    <a:pt x="95" y="68"/>
                    <a:pt x="94" y="71"/>
                    <a:pt x="94" y="73"/>
                  </a:cubicBezTo>
                  <a:lnTo>
                    <a:pt x="23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70" y="26"/>
                  </a:cubicBezTo>
                  <a:cubicBezTo>
                    <a:pt x="67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2" y="25"/>
                    <a:pt x="29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4" y="50"/>
                    <a:pt x="23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black">
            <a:xfrm>
              <a:off x="3890964" y="3198810"/>
              <a:ext cx="361949" cy="487363"/>
            </a:xfrm>
            <a:custGeom>
              <a:avLst/>
              <a:gdLst>
                <a:gd name="T0" fmla="*/ 24 w 96"/>
                <a:gd name="T1" fmla="*/ 73 h 128"/>
                <a:gd name="T2" fmla="*/ 26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7 w 96"/>
                <a:gd name="T19" fmla="*/ 126 h 128"/>
                <a:gd name="T20" fmla="*/ 54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4 w 96"/>
                <a:gd name="T27" fmla="*/ 94 h 128"/>
                <a:gd name="T28" fmla="*/ 0 w 96"/>
                <a:gd name="T29" fmla="*/ 65 h 128"/>
                <a:gd name="T30" fmla="*/ 4 w 96"/>
                <a:gd name="T31" fmla="*/ 35 h 128"/>
                <a:gd name="T32" fmla="*/ 13 w 96"/>
                <a:gd name="T33" fmla="*/ 15 h 128"/>
                <a:gd name="T34" fmla="*/ 29 w 96"/>
                <a:gd name="T35" fmla="*/ 4 h 128"/>
                <a:gd name="T36" fmla="*/ 51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6 w 96"/>
                <a:gd name="T47" fmla="*/ 63 h 128"/>
                <a:gd name="T48" fmla="*/ 94 w 96"/>
                <a:gd name="T49" fmla="*/ 73 h 128"/>
                <a:gd name="T50" fmla="*/ 24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70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30 w 96"/>
                <a:gd name="T65" fmla="*/ 29 h 128"/>
                <a:gd name="T66" fmla="*/ 25 w 96"/>
                <a:gd name="T67" fmla="*/ 40 h 128"/>
                <a:gd name="T68" fmla="*/ 24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4" y="73"/>
                  </a:moveTo>
                  <a:cubicBezTo>
                    <a:pt x="24" y="80"/>
                    <a:pt x="25" y="85"/>
                    <a:pt x="26" y="90"/>
                  </a:cubicBezTo>
                  <a:cubicBezTo>
                    <a:pt x="27" y="94"/>
                    <a:pt x="29" y="98"/>
                    <a:pt x="31" y="100"/>
                  </a:cubicBezTo>
                  <a:cubicBezTo>
                    <a:pt x="34" y="103"/>
                    <a:pt x="38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6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1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9" y="124"/>
                    <a:pt x="83" y="125"/>
                    <a:pt x="77" y="126"/>
                  </a:cubicBezTo>
                  <a:cubicBezTo>
                    <a:pt x="70" y="127"/>
                    <a:pt x="62" y="128"/>
                    <a:pt x="54" y="128"/>
                  </a:cubicBezTo>
                  <a:cubicBezTo>
                    <a:pt x="45" y="128"/>
                    <a:pt x="37" y="127"/>
                    <a:pt x="30" y="125"/>
                  </a:cubicBezTo>
                  <a:cubicBezTo>
                    <a:pt x="23" y="122"/>
                    <a:pt x="18" y="119"/>
                    <a:pt x="13" y="114"/>
                  </a:cubicBezTo>
                  <a:cubicBezTo>
                    <a:pt x="9" y="109"/>
                    <a:pt x="6" y="102"/>
                    <a:pt x="4" y="94"/>
                  </a:cubicBezTo>
                  <a:cubicBezTo>
                    <a:pt x="2" y="86"/>
                    <a:pt x="0" y="76"/>
                    <a:pt x="0" y="65"/>
                  </a:cubicBezTo>
                  <a:cubicBezTo>
                    <a:pt x="0" y="53"/>
                    <a:pt x="2" y="43"/>
                    <a:pt x="4" y="35"/>
                  </a:cubicBezTo>
                  <a:cubicBezTo>
                    <a:pt x="6" y="27"/>
                    <a:pt x="9" y="20"/>
                    <a:pt x="13" y="15"/>
                  </a:cubicBezTo>
                  <a:cubicBezTo>
                    <a:pt x="17" y="10"/>
                    <a:pt x="23" y="6"/>
                    <a:pt x="29" y="4"/>
                  </a:cubicBezTo>
                  <a:cubicBezTo>
                    <a:pt x="35" y="1"/>
                    <a:pt x="42" y="0"/>
                    <a:pt x="51" y="0"/>
                  </a:cubicBezTo>
                  <a:cubicBezTo>
                    <a:pt x="60" y="0"/>
                    <a:pt x="68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1" y="19"/>
                    <a:pt x="93" y="25"/>
                    <a:pt x="94" y="31"/>
                  </a:cubicBezTo>
                  <a:cubicBezTo>
                    <a:pt x="96" y="37"/>
                    <a:pt x="96" y="43"/>
                    <a:pt x="96" y="50"/>
                  </a:cubicBezTo>
                  <a:cubicBezTo>
                    <a:pt x="96" y="55"/>
                    <a:pt x="96" y="59"/>
                    <a:pt x="96" y="63"/>
                  </a:cubicBezTo>
                  <a:cubicBezTo>
                    <a:pt x="95" y="68"/>
                    <a:pt x="94" y="71"/>
                    <a:pt x="94" y="73"/>
                  </a:cubicBezTo>
                  <a:lnTo>
                    <a:pt x="24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70" y="26"/>
                  </a:cubicBezTo>
                  <a:cubicBezTo>
                    <a:pt x="67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2" y="25"/>
                    <a:pt x="30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4" y="50"/>
                    <a:pt x="24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black">
            <a:xfrm>
              <a:off x="4327526" y="3201985"/>
              <a:ext cx="398462" cy="627062"/>
            </a:xfrm>
            <a:custGeom>
              <a:avLst/>
              <a:gdLst>
                <a:gd name="T0" fmla="*/ 61 w 106"/>
                <a:gd name="T1" fmla="*/ 126 h 165"/>
                <a:gd name="T2" fmla="*/ 44 w 106"/>
                <a:gd name="T3" fmla="*/ 123 h 165"/>
                <a:gd name="T4" fmla="*/ 32 w 106"/>
                <a:gd name="T5" fmla="*/ 118 h 165"/>
                <a:gd name="T6" fmla="*/ 32 w 106"/>
                <a:gd name="T7" fmla="*/ 165 h 165"/>
                <a:gd name="T8" fmla="*/ 14 w 106"/>
                <a:gd name="T9" fmla="*/ 165 h 165"/>
                <a:gd name="T10" fmla="*/ 8 w 106"/>
                <a:gd name="T11" fmla="*/ 160 h 165"/>
                <a:gd name="T12" fmla="*/ 8 w 106"/>
                <a:gd name="T13" fmla="*/ 79 h 165"/>
                <a:gd name="T14" fmla="*/ 8 w 106"/>
                <a:gd name="T15" fmla="*/ 51 h 165"/>
                <a:gd name="T16" fmla="*/ 9 w 106"/>
                <a:gd name="T17" fmla="*/ 22 h 165"/>
                <a:gd name="T18" fmla="*/ 5 w 106"/>
                <a:gd name="T19" fmla="*/ 22 h 165"/>
                <a:gd name="T20" fmla="*/ 0 w 106"/>
                <a:gd name="T21" fmla="*/ 17 h 165"/>
                <a:gd name="T22" fmla="*/ 0 w 106"/>
                <a:gd name="T23" fmla="*/ 5 h 165"/>
                <a:gd name="T24" fmla="*/ 9 w 106"/>
                <a:gd name="T25" fmla="*/ 3 h 165"/>
                <a:gd name="T26" fmla="*/ 21 w 106"/>
                <a:gd name="T27" fmla="*/ 2 h 165"/>
                <a:gd name="T28" fmla="*/ 34 w 106"/>
                <a:gd name="T29" fmla="*/ 1 h 165"/>
                <a:gd name="T30" fmla="*/ 47 w 106"/>
                <a:gd name="T31" fmla="*/ 0 h 165"/>
                <a:gd name="T32" fmla="*/ 74 w 106"/>
                <a:gd name="T33" fmla="*/ 3 h 165"/>
                <a:gd name="T34" fmla="*/ 92 w 106"/>
                <a:gd name="T35" fmla="*/ 14 h 165"/>
                <a:gd name="T36" fmla="*/ 102 w 106"/>
                <a:gd name="T37" fmla="*/ 33 h 165"/>
                <a:gd name="T38" fmla="*/ 106 w 106"/>
                <a:gd name="T39" fmla="*/ 63 h 165"/>
                <a:gd name="T40" fmla="*/ 95 w 106"/>
                <a:gd name="T41" fmla="*/ 111 h 165"/>
                <a:gd name="T42" fmla="*/ 61 w 106"/>
                <a:gd name="T43" fmla="*/ 126 h 165"/>
                <a:gd name="T44" fmla="*/ 54 w 106"/>
                <a:gd name="T45" fmla="*/ 107 h 165"/>
                <a:gd name="T46" fmla="*/ 66 w 106"/>
                <a:gd name="T47" fmla="*/ 105 h 165"/>
                <a:gd name="T48" fmla="*/ 75 w 106"/>
                <a:gd name="T49" fmla="*/ 98 h 165"/>
                <a:gd name="T50" fmla="*/ 80 w 106"/>
                <a:gd name="T51" fmla="*/ 84 h 165"/>
                <a:gd name="T52" fmla="*/ 81 w 106"/>
                <a:gd name="T53" fmla="*/ 63 h 165"/>
                <a:gd name="T54" fmla="*/ 80 w 106"/>
                <a:gd name="T55" fmla="*/ 43 h 165"/>
                <a:gd name="T56" fmla="*/ 75 w 106"/>
                <a:gd name="T57" fmla="*/ 29 h 165"/>
                <a:gd name="T58" fmla="*/ 64 w 106"/>
                <a:gd name="T59" fmla="*/ 22 h 165"/>
                <a:gd name="T60" fmla="*/ 47 w 106"/>
                <a:gd name="T61" fmla="*/ 19 h 165"/>
                <a:gd name="T62" fmla="*/ 40 w 106"/>
                <a:gd name="T63" fmla="*/ 20 h 165"/>
                <a:gd name="T64" fmla="*/ 32 w 106"/>
                <a:gd name="T65" fmla="*/ 20 h 165"/>
                <a:gd name="T66" fmla="*/ 32 w 106"/>
                <a:gd name="T67" fmla="*/ 102 h 165"/>
                <a:gd name="T68" fmla="*/ 42 w 106"/>
                <a:gd name="T69" fmla="*/ 105 h 165"/>
                <a:gd name="T70" fmla="*/ 54 w 106"/>
                <a:gd name="T71" fmla="*/ 10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" h="165">
                  <a:moveTo>
                    <a:pt x="61" y="126"/>
                  </a:moveTo>
                  <a:cubicBezTo>
                    <a:pt x="54" y="126"/>
                    <a:pt x="48" y="125"/>
                    <a:pt x="44" y="123"/>
                  </a:cubicBezTo>
                  <a:cubicBezTo>
                    <a:pt x="39" y="122"/>
                    <a:pt x="35" y="120"/>
                    <a:pt x="32" y="118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4" y="165"/>
                    <a:pt x="14" y="165"/>
                    <a:pt x="14" y="165"/>
                  </a:cubicBezTo>
                  <a:cubicBezTo>
                    <a:pt x="10" y="165"/>
                    <a:pt x="8" y="163"/>
                    <a:pt x="8" y="160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0"/>
                    <a:pt x="8" y="60"/>
                    <a:pt x="8" y="51"/>
                  </a:cubicBezTo>
                  <a:cubicBezTo>
                    <a:pt x="8" y="41"/>
                    <a:pt x="9" y="31"/>
                    <a:pt x="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5" y="4"/>
                    <a:pt x="9" y="3"/>
                  </a:cubicBezTo>
                  <a:cubicBezTo>
                    <a:pt x="13" y="3"/>
                    <a:pt x="16" y="2"/>
                    <a:pt x="21" y="2"/>
                  </a:cubicBezTo>
                  <a:cubicBezTo>
                    <a:pt x="25" y="2"/>
                    <a:pt x="29" y="1"/>
                    <a:pt x="34" y="1"/>
                  </a:cubicBezTo>
                  <a:cubicBezTo>
                    <a:pt x="38" y="1"/>
                    <a:pt x="43" y="0"/>
                    <a:pt x="47" y="0"/>
                  </a:cubicBezTo>
                  <a:cubicBezTo>
                    <a:pt x="57" y="0"/>
                    <a:pt x="66" y="1"/>
                    <a:pt x="74" y="3"/>
                  </a:cubicBezTo>
                  <a:cubicBezTo>
                    <a:pt x="81" y="5"/>
                    <a:pt x="87" y="9"/>
                    <a:pt x="92" y="14"/>
                  </a:cubicBezTo>
                  <a:cubicBezTo>
                    <a:pt x="97" y="18"/>
                    <a:pt x="100" y="25"/>
                    <a:pt x="102" y="33"/>
                  </a:cubicBezTo>
                  <a:cubicBezTo>
                    <a:pt x="105" y="41"/>
                    <a:pt x="106" y="51"/>
                    <a:pt x="106" y="63"/>
                  </a:cubicBezTo>
                  <a:cubicBezTo>
                    <a:pt x="106" y="84"/>
                    <a:pt x="102" y="100"/>
                    <a:pt x="95" y="111"/>
                  </a:cubicBezTo>
                  <a:cubicBezTo>
                    <a:pt x="87" y="121"/>
                    <a:pt x="76" y="126"/>
                    <a:pt x="61" y="126"/>
                  </a:cubicBezTo>
                  <a:close/>
                  <a:moveTo>
                    <a:pt x="54" y="107"/>
                  </a:moveTo>
                  <a:cubicBezTo>
                    <a:pt x="59" y="107"/>
                    <a:pt x="63" y="106"/>
                    <a:pt x="66" y="105"/>
                  </a:cubicBezTo>
                  <a:cubicBezTo>
                    <a:pt x="70" y="103"/>
                    <a:pt x="73" y="101"/>
                    <a:pt x="75" y="98"/>
                  </a:cubicBezTo>
                  <a:cubicBezTo>
                    <a:pt x="77" y="94"/>
                    <a:pt x="79" y="90"/>
                    <a:pt x="80" y="84"/>
                  </a:cubicBezTo>
                  <a:cubicBezTo>
                    <a:pt x="81" y="78"/>
                    <a:pt x="81" y="71"/>
                    <a:pt x="81" y="63"/>
                  </a:cubicBezTo>
                  <a:cubicBezTo>
                    <a:pt x="81" y="55"/>
                    <a:pt x="81" y="48"/>
                    <a:pt x="80" y="43"/>
                  </a:cubicBezTo>
                  <a:cubicBezTo>
                    <a:pt x="79" y="37"/>
                    <a:pt x="77" y="33"/>
                    <a:pt x="75" y="29"/>
                  </a:cubicBezTo>
                  <a:cubicBezTo>
                    <a:pt x="72" y="26"/>
                    <a:pt x="69" y="23"/>
                    <a:pt x="64" y="22"/>
                  </a:cubicBezTo>
                  <a:cubicBezTo>
                    <a:pt x="60" y="20"/>
                    <a:pt x="54" y="19"/>
                    <a:pt x="47" y="19"/>
                  </a:cubicBezTo>
                  <a:cubicBezTo>
                    <a:pt x="45" y="19"/>
                    <a:pt x="43" y="19"/>
                    <a:pt x="40" y="20"/>
                  </a:cubicBezTo>
                  <a:cubicBezTo>
                    <a:pt x="37" y="20"/>
                    <a:pt x="34" y="20"/>
                    <a:pt x="32" y="20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5" y="103"/>
                    <a:pt x="39" y="104"/>
                    <a:pt x="42" y="105"/>
                  </a:cubicBezTo>
                  <a:cubicBezTo>
                    <a:pt x="45" y="106"/>
                    <a:pt x="49" y="107"/>
                    <a:pt x="54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black">
            <a:xfrm>
              <a:off x="5006974" y="3206748"/>
              <a:ext cx="236539" cy="466723"/>
            </a:xfrm>
            <a:custGeom>
              <a:avLst/>
              <a:gdLst>
                <a:gd name="T0" fmla="*/ 55 w 63"/>
                <a:gd name="T1" fmla="*/ 0 h 123"/>
                <a:gd name="T2" fmla="*/ 62 w 63"/>
                <a:gd name="T3" fmla="*/ 2 h 123"/>
                <a:gd name="T4" fmla="*/ 63 w 63"/>
                <a:gd name="T5" fmla="*/ 6 h 123"/>
                <a:gd name="T6" fmla="*/ 63 w 63"/>
                <a:gd name="T7" fmla="*/ 22 h 123"/>
                <a:gd name="T8" fmla="*/ 60 w 63"/>
                <a:gd name="T9" fmla="*/ 22 h 123"/>
                <a:gd name="T10" fmla="*/ 57 w 63"/>
                <a:gd name="T11" fmla="*/ 22 h 123"/>
                <a:gd name="T12" fmla="*/ 39 w 63"/>
                <a:gd name="T13" fmla="*/ 25 h 123"/>
                <a:gd name="T14" fmla="*/ 24 w 63"/>
                <a:gd name="T15" fmla="*/ 36 h 123"/>
                <a:gd name="T16" fmla="*/ 24 w 63"/>
                <a:gd name="T17" fmla="*/ 123 h 123"/>
                <a:gd name="T18" fmla="*/ 5 w 63"/>
                <a:gd name="T19" fmla="*/ 123 h 123"/>
                <a:gd name="T20" fmla="*/ 0 w 63"/>
                <a:gd name="T21" fmla="*/ 118 h 123"/>
                <a:gd name="T22" fmla="*/ 0 w 63"/>
                <a:gd name="T23" fmla="*/ 1 h 123"/>
                <a:gd name="T24" fmla="*/ 14 w 63"/>
                <a:gd name="T25" fmla="*/ 1 h 123"/>
                <a:gd name="T26" fmla="*/ 19 w 63"/>
                <a:gd name="T27" fmla="*/ 2 h 123"/>
                <a:gd name="T28" fmla="*/ 21 w 63"/>
                <a:gd name="T29" fmla="*/ 7 h 123"/>
                <a:gd name="T30" fmla="*/ 22 w 63"/>
                <a:gd name="T31" fmla="*/ 18 h 123"/>
                <a:gd name="T32" fmla="*/ 36 w 63"/>
                <a:gd name="T33" fmla="*/ 6 h 123"/>
                <a:gd name="T34" fmla="*/ 55 w 63"/>
                <a:gd name="T3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123">
                  <a:moveTo>
                    <a:pt x="55" y="0"/>
                  </a:moveTo>
                  <a:cubicBezTo>
                    <a:pt x="58" y="0"/>
                    <a:pt x="60" y="1"/>
                    <a:pt x="62" y="2"/>
                  </a:cubicBezTo>
                  <a:cubicBezTo>
                    <a:pt x="63" y="3"/>
                    <a:pt x="63" y="4"/>
                    <a:pt x="63" y="6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0" y="22"/>
                    <a:pt x="44" y="23"/>
                    <a:pt x="39" y="25"/>
                  </a:cubicBezTo>
                  <a:cubicBezTo>
                    <a:pt x="34" y="27"/>
                    <a:pt x="29" y="31"/>
                    <a:pt x="24" y="36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2" y="123"/>
                    <a:pt x="0" y="121"/>
                    <a:pt x="0" y="1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8" y="2"/>
                    <a:pt x="19" y="2"/>
                  </a:cubicBezTo>
                  <a:cubicBezTo>
                    <a:pt x="20" y="3"/>
                    <a:pt x="21" y="5"/>
                    <a:pt x="21" y="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6" y="13"/>
                    <a:pt x="30" y="9"/>
                    <a:pt x="36" y="6"/>
                  </a:cubicBezTo>
                  <a:cubicBezTo>
                    <a:pt x="42" y="2"/>
                    <a:pt x="48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black">
            <a:xfrm>
              <a:off x="5295902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5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6 w 96"/>
                <a:gd name="T19" fmla="*/ 126 h 128"/>
                <a:gd name="T20" fmla="*/ 53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3 w 96"/>
                <a:gd name="T27" fmla="*/ 94 h 128"/>
                <a:gd name="T28" fmla="*/ 0 w 96"/>
                <a:gd name="T29" fmla="*/ 65 h 128"/>
                <a:gd name="T30" fmla="*/ 3 w 96"/>
                <a:gd name="T31" fmla="*/ 35 h 128"/>
                <a:gd name="T32" fmla="*/ 13 w 96"/>
                <a:gd name="T33" fmla="*/ 15 h 128"/>
                <a:gd name="T34" fmla="*/ 28 w 96"/>
                <a:gd name="T35" fmla="*/ 4 h 128"/>
                <a:gd name="T36" fmla="*/ 50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3 w 96"/>
                <a:gd name="T49" fmla="*/ 73 h 128"/>
                <a:gd name="T50" fmla="*/ 23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69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29 w 96"/>
                <a:gd name="T65" fmla="*/ 29 h 128"/>
                <a:gd name="T66" fmla="*/ 25 w 96"/>
                <a:gd name="T67" fmla="*/ 40 h 128"/>
                <a:gd name="T68" fmla="*/ 23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4" y="80"/>
                    <a:pt x="24" y="85"/>
                    <a:pt x="25" y="90"/>
                  </a:cubicBezTo>
                  <a:cubicBezTo>
                    <a:pt x="26" y="94"/>
                    <a:pt x="28" y="98"/>
                    <a:pt x="31" y="100"/>
                  </a:cubicBezTo>
                  <a:cubicBezTo>
                    <a:pt x="34" y="103"/>
                    <a:pt x="37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0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8" y="124"/>
                    <a:pt x="83" y="125"/>
                    <a:pt x="76" y="126"/>
                  </a:cubicBezTo>
                  <a:cubicBezTo>
                    <a:pt x="70" y="127"/>
                    <a:pt x="62" y="128"/>
                    <a:pt x="53" y="128"/>
                  </a:cubicBezTo>
                  <a:cubicBezTo>
                    <a:pt x="44" y="128"/>
                    <a:pt x="36" y="127"/>
                    <a:pt x="30" y="125"/>
                  </a:cubicBezTo>
                  <a:cubicBezTo>
                    <a:pt x="23" y="122"/>
                    <a:pt x="17" y="119"/>
                    <a:pt x="13" y="114"/>
                  </a:cubicBezTo>
                  <a:cubicBezTo>
                    <a:pt x="9" y="109"/>
                    <a:pt x="5" y="102"/>
                    <a:pt x="3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3" y="35"/>
                  </a:cubicBezTo>
                  <a:cubicBezTo>
                    <a:pt x="5" y="27"/>
                    <a:pt x="9" y="20"/>
                    <a:pt x="13" y="15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5" y="1"/>
                    <a:pt x="42" y="0"/>
                    <a:pt x="50" y="0"/>
                  </a:cubicBezTo>
                  <a:cubicBezTo>
                    <a:pt x="60" y="0"/>
                    <a:pt x="67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0" y="19"/>
                    <a:pt x="93" y="25"/>
                    <a:pt x="94" y="31"/>
                  </a:cubicBezTo>
                  <a:cubicBezTo>
                    <a:pt x="95" y="37"/>
                    <a:pt x="96" y="43"/>
                    <a:pt x="96" y="50"/>
                  </a:cubicBezTo>
                  <a:cubicBezTo>
                    <a:pt x="96" y="55"/>
                    <a:pt x="96" y="59"/>
                    <a:pt x="95" y="63"/>
                  </a:cubicBezTo>
                  <a:cubicBezTo>
                    <a:pt x="95" y="68"/>
                    <a:pt x="94" y="71"/>
                    <a:pt x="93" y="73"/>
                  </a:cubicBezTo>
                  <a:lnTo>
                    <a:pt x="23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69" y="26"/>
                  </a:cubicBezTo>
                  <a:cubicBezTo>
                    <a:pt x="66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1" y="25"/>
                    <a:pt x="29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3" y="50"/>
                    <a:pt x="23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black">
            <a:xfrm>
              <a:off x="5746750" y="3040059"/>
              <a:ext cx="109537" cy="633412"/>
            </a:xfrm>
            <a:custGeom>
              <a:avLst/>
              <a:gdLst>
                <a:gd name="T0" fmla="*/ 15 w 29"/>
                <a:gd name="T1" fmla="*/ 26 h 167"/>
                <a:gd name="T2" fmla="*/ 3 w 29"/>
                <a:gd name="T3" fmla="*/ 23 h 167"/>
                <a:gd name="T4" fmla="*/ 0 w 29"/>
                <a:gd name="T5" fmla="*/ 13 h 167"/>
                <a:gd name="T6" fmla="*/ 3 w 29"/>
                <a:gd name="T7" fmla="*/ 3 h 167"/>
                <a:gd name="T8" fmla="*/ 15 w 29"/>
                <a:gd name="T9" fmla="*/ 0 h 167"/>
                <a:gd name="T10" fmla="*/ 26 w 29"/>
                <a:gd name="T11" fmla="*/ 3 h 167"/>
                <a:gd name="T12" fmla="*/ 29 w 29"/>
                <a:gd name="T13" fmla="*/ 13 h 167"/>
                <a:gd name="T14" fmla="*/ 26 w 29"/>
                <a:gd name="T15" fmla="*/ 23 h 167"/>
                <a:gd name="T16" fmla="*/ 15 w 29"/>
                <a:gd name="T17" fmla="*/ 26 h 167"/>
                <a:gd name="T18" fmla="*/ 27 w 29"/>
                <a:gd name="T19" fmla="*/ 167 h 167"/>
                <a:gd name="T20" fmla="*/ 8 w 29"/>
                <a:gd name="T21" fmla="*/ 167 h 167"/>
                <a:gd name="T22" fmla="*/ 3 w 29"/>
                <a:gd name="T23" fmla="*/ 162 h 167"/>
                <a:gd name="T24" fmla="*/ 3 w 29"/>
                <a:gd name="T25" fmla="*/ 45 h 167"/>
                <a:gd name="T26" fmla="*/ 21 w 29"/>
                <a:gd name="T27" fmla="*/ 45 h 167"/>
                <a:gd name="T28" fmla="*/ 27 w 29"/>
                <a:gd name="T29" fmla="*/ 51 h 167"/>
                <a:gd name="T30" fmla="*/ 27 w 29"/>
                <a:gd name="T3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67">
                  <a:moveTo>
                    <a:pt x="15" y="26"/>
                  </a:moveTo>
                  <a:cubicBezTo>
                    <a:pt x="9" y="26"/>
                    <a:pt x="5" y="25"/>
                    <a:pt x="3" y="23"/>
                  </a:cubicBezTo>
                  <a:cubicBezTo>
                    <a:pt x="1" y="21"/>
                    <a:pt x="0" y="18"/>
                    <a:pt x="0" y="13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9" y="0"/>
                    <a:pt x="15" y="0"/>
                  </a:cubicBezTo>
                  <a:cubicBezTo>
                    <a:pt x="20" y="0"/>
                    <a:pt x="23" y="1"/>
                    <a:pt x="26" y="3"/>
                  </a:cubicBezTo>
                  <a:cubicBezTo>
                    <a:pt x="28" y="5"/>
                    <a:pt x="29" y="8"/>
                    <a:pt x="29" y="13"/>
                  </a:cubicBezTo>
                  <a:cubicBezTo>
                    <a:pt x="29" y="18"/>
                    <a:pt x="28" y="21"/>
                    <a:pt x="26" y="23"/>
                  </a:cubicBezTo>
                  <a:cubicBezTo>
                    <a:pt x="23" y="25"/>
                    <a:pt x="20" y="26"/>
                    <a:pt x="15" y="26"/>
                  </a:cubicBezTo>
                  <a:close/>
                  <a:moveTo>
                    <a:pt x="27" y="167"/>
                  </a:moveTo>
                  <a:cubicBezTo>
                    <a:pt x="8" y="167"/>
                    <a:pt x="8" y="167"/>
                    <a:pt x="8" y="167"/>
                  </a:cubicBezTo>
                  <a:cubicBezTo>
                    <a:pt x="4" y="167"/>
                    <a:pt x="3" y="165"/>
                    <a:pt x="3" y="162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5" y="45"/>
                    <a:pt x="27" y="47"/>
                    <a:pt x="27" y="51"/>
                  </a:cubicBezTo>
                  <a:lnTo>
                    <a:pt x="27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black">
            <a:xfrm>
              <a:off x="5961062" y="3201985"/>
              <a:ext cx="363537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1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7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3" y="22"/>
                    <a:pt x="58" y="20"/>
                    <a:pt x="52" y="20"/>
                  </a:cubicBezTo>
                  <a:cubicBezTo>
                    <a:pt x="45" y="20"/>
                    <a:pt x="39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black">
            <a:xfrm>
              <a:off x="6400799" y="3209923"/>
              <a:ext cx="379414" cy="463551"/>
            </a:xfrm>
            <a:custGeom>
              <a:avLst/>
              <a:gdLst>
                <a:gd name="T0" fmla="*/ 43 w 101"/>
                <a:gd name="T1" fmla="*/ 122 h 122"/>
                <a:gd name="T2" fmla="*/ 38 w 101"/>
                <a:gd name="T3" fmla="*/ 121 h 122"/>
                <a:gd name="T4" fmla="*/ 36 w 101"/>
                <a:gd name="T5" fmla="*/ 117 h 122"/>
                <a:gd name="T6" fmla="*/ 13 w 101"/>
                <a:gd name="T7" fmla="*/ 59 h 122"/>
                <a:gd name="T8" fmla="*/ 0 w 101"/>
                <a:gd name="T9" fmla="*/ 0 h 122"/>
                <a:gd name="T10" fmla="*/ 20 w 101"/>
                <a:gd name="T11" fmla="*/ 0 h 122"/>
                <a:gd name="T12" fmla="*/ 25 w 101"/>
                <a:gd name="T13" fmla="*/ 6 h 122"/>
                <a:gd name="T14" fmla="*/ 29 w 101"/>
                <a:gd name="T15" fmla="*/ 30 h 122"/>
                <a:gd name="T16" fmla="*/ 35 w 101"/>
                <a:gd name="T17" fmla="*/ 55 h 122"/>
                <a:gd name="T18" fmla="*/ 43 w 101"/>
                <a:gd name="T19" fmla="*/ 79 h 122"/>
                <a:gd name="T20" fmla="*/ 51 w 101"/>
                <a:gd name="T21" fmla="*/ 101 h 122"/>
                <a:gd name="T22" fmla="*/ 60 w 101"/>
                <a:gd name="T23" fmla="*/ 78 h 122"/>
                <a:gd name="T24" fmla="*/ 67 w 101"/>
                <a:gd name="T25" fmla="*/ 52 h 122"/>
                <a:gd name="T26" fmla="*/ 74 w 101"/>
                <a:gd name="T27" fmla="*/ 25 h 122"/>
                <a:gd name="T28" fmla="*/ 78 w 101"/>
                <a:gd name="T29" fmla="*/ 0 h 122"/>
                <a:gd name="T30" fmla="*/ 96 w 101"/>
                <a:gd name="T31" fmla="*/ 0 h 122"/>
                <a:gd name="T32" fmla="*/ 101 w 101"/>
                <a:gd name="T33" fmla="*/ 5 h 122"/>
                <a:gd name="T34" fmla="*/ 100 w 101"/>
                <a:gd name="T35" fmla="*/ 11 h 122"/>
                <a:gd name="T36" fmla="*/ 99 w 101"/>
                <a:gd name="T37" fmla="*/ 19 h 122"/>
                <a:gd name="T38" fmla="*/ 85 w 101"/>
                <a:gd name="T39" fmla="*/ 70 h 122"/>
                <a:gd name="T40" fmla="*/ 64 w 101"/>
                <a:gd name="T41" fmla="*/ 122 h 122"/>
                <a:gd name="T42" fmla="*/ 43 w 101"/>
                <a:gd name="T4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22">
                  <a:moveTo>
                    <a:pt x="43" y="122"/>
                  </a:moveTo>
                  <a:cubicBezTo>
                    <a:pt x="41" y="122"/>
                    <a:pt x="39" y="122"/>
                    <a:pt x="38" y="121"/>
                  </a:cubicBezTo>
                  <a:cubicBezTo>
                    <a:pt x="38" y="120"/>
                    <a:pt x="37" y="119"/>
                    <a:pt x="36" y="117"/>
                  </a:cubicBezTo>
                  <a:cubicBezTo>
                    <a:pt x="27" y="98"/>
                    <a:pt x="20" y="79"/>
                    <a:pt x="13" y="59"/>
                  </a:cubicBezTo>
                  <a:cubicBezTo>
                    <a:pt x="7" y="40"/>
                    <a:pt x="2" y="2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5" y="2"/>
                    <a:pt x="25" y="6"/>
                  </a:cubicBezTo>
                  <a:cubicBezTo>
                    <a:pt x="26" y="13"/>
                    <a:pt x="28" y="21"/>
                    <a:pt x="29" y="30"/>
                  </a:cubicBezTo>
                  <a:cubicBezTo>
                    <a:pt x="31" y="38"/>
                    <a:pt x="33" y="46"/>
                    <a:pt x="35" y="55"/>
                  </a:cubicBezTo>
                  <a:cubicBezTo>
                    <a:pt x="38" y="63"/>
                    <a:pt x="40" y="71"/>
                    <a:pt x="43" y="79"/>
                  </a:cubicBezTo>
                  <a:cubicBezTo>
                    <a:pt x="45" y="87"/>
                    <a:pt x="48" y="95"/>
                    <a:pt x="51" y="101"/>
                  </a:cubicBezTo>
                  <a:cubicBezTo>
                    <a:pt x="54" y="95"/>
                    <a:pt x="57" y="87"/>
                    <a:pt x="60" y="78"/>
                  </a:cubicBezTo>
                  <a:cubicBezTo>
                    <a:pt x="63" y="70"/>
                    <a:pt x="65" y="61"/>
                    <a:pt x="67" y="52"/>
                  </a:cubicBezTo>
                  <a:cubicBezTo>
                    <a:pt x="70" y="43"/>
                    <a:pt x="72" y="34"/>
                    <a:pt x="74" y="25"/>
                  </a:cubicBezTo>
                  <a:cubicBezTo>
                    <a:pt x="75" y="16"/>
                    <a:pt x="77" y="8"/>
                    <a:pt x="7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9" y="0"/>
                    <a:pt x="101" y="2"/>
                    <a:pt x="101" y="5"/>
                  </a:cubicBezTo>
                  <a:cubicBezTo>
                    <a:pt x="101" y="7"/>
                    <a:pt x="101" y="9"/>
                    <a:pt x="100" y="11"/>
                  </a:cubicBezTo>
                  <a:cubicBezTo>
                    <a:pt x="100" y="13"/>
                    <a:pt x="100" y="16"/>
                    <a:pt x="99" y="19"/>
                  </a:cubicBezTo>
                  <a:cubicBezTo>
                    <a:pt x="96" y="36"/>
                    <a:pt x="91" y="53"/>
                    <a:pt x="85" y="70"/>
                  </a:cubicBezTo>
                  <a:cubicBezTo>
                    <a:pt x="79" y="88"/>
                    <a:pt x="72" y="105"/>
                    <a:pt x="64" y="122"/>
                  </a:cubicBezTo>
                  <a:lnTo>
                    <a:pt x="43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black">
            <a:xfrm>
              <a:off x="6840536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5 w 96"/>
                <a:gd name="T3" fmla="*/ 90 h 128"/>
                <a:gd name="T4" fmla="*/ 31 w 96"/>
                <a:gd name="T5" fmla="*/ 100 h 128"/>
                <a:gd name="T6" fmla="*/ 41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6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6 w 96"/>
                <a:gd name="T19" fmla="*/ 126 h 128"/>
                <a:gd name="T20" fmla="*/ 53 w 96"/>
                <a:gd name="T21" fmla="*/ 128 h 128"/>
                <a:gd name="T22" fmla="*/ 29 w 96"/>
                <a:gd name="T23" fmla="*/ 125 h 128"/>
                <a:gd name="T24" fmla="*/ 13 w 96"/>
                <a:gd name="T25" fmla="*/ 114 h 128"/>
                <a:gd name="T26" fmla="*/ 3 w 96"/>
                <a:gd name="T27" fmla="*/ 94 h 128"/>
                <a:gd name="T28" fmla="*/ 0 w 96"/>
                <a:gd name="T29" fmla="*/ 65 h 128"/>
                <a:gd name="T30" fmla="*/ 3 w 96"/>
                <a:gd name="T31" fmla="*/ 35 h 128"/>
                <a:gd name="T32" fmla="*/ 12 w 96"/>
                <a:gd name="T33" fmla="*/ 15 h 128"/>
                <a:gd name="T34" fmla="*/ 28 w 96"/>
                <a:gd name="T35" fmla="*/ 4 h 128"/>
                <a:gd name="T36" fmla="*/ 50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3 w 96"/>
                <a:gd name="T49" fmla="*/ 73 h 128"/>
                <a:gd name="T50" fmla="*/ 23 w 96"/>
                <a:gd name="T51" fmla="*/ 73 h 128"/>
                <a:gd name="T52" fmla="*/ 73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69 w 96"/>
                <a:gd name="T59" fmla="*/ 26 h 128"/>
                <a:gd name="T60" fmla="*/ 51 w 96"/>
                <a:gd name="T61" fmla="*/ 19 h 128"/>
                <a:gd name="T62" fmla="*/ 37 w 96"/>
                <a:gd name="T63" fmla="*/ 21 h 128"/>
                <a:gd name="T64" fmla="*/ 29 w 96"/>
                <a:gd name="T65" fmla="*/ 29 h 128"/>
                <a:gd name="T66" fmla="*/ 24 w 96"/>
                <a:gd name="T67" fmla="*/ 40 h 128"/>
                <a:gd name="T68" fmla="*/ 23 w 96"/>
                <a:gd name="T69" fmla="*/ 56 h 128"/>
                <a:gd name="T70" fmla="*/ 73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3" y="80"/>
                    <a:pt x="24" y="85"/>
                    <a:pt x="25" y="90"/>
                  </a:cubicBezTo>
                  <a:cubicBezTo>
                    <a:pt x="26" y="94"/>
                    <a:pt x="28" y="98"/>
                    <a:pt x="31" y="100"/>
                  </a:cubicBezTo>
                  <a:cubicBezTo>
                    <a:pt x="33" y="103"/>
                    <a:pt x="37" y="105"/>
                    <a:pt x="41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4" y="107"/>
                    <a:pt x="86" y="107"/>
                  </a:cubicBezTo>
                  <a:cubicBezTo>
                    <a:pt x="90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8" y="124"/>
                    <a:pt x="83" y="125"/>
                    <a:pt x="76" y="126"/>
                  </a:cubicBezTo>
                  <a:cubicBezTo>
                    <a:pt x="69" y="127"/>
                    <a:pt x="62" y="128"/>
                    <a:pt x="53" y="128"/>
                  </a:cubicBezTo>
                  <a:cubicBezTo>
                    <a:pt x="44" y="128"/>
                    <a:pt x="36" y="127"/>
                    <a:pt x="29" y="125"/>
                  </a:cubicBezTo>
                  <a:cubicBezTo>
                    <a:pt x="23" y="122"/>
                    <a:pt x="17" y="119"/>
                    <a:pt x="13" y="114"/>
                  </a:cubicBezTo>
                  <a:cubicBezTo>
                    <a:pt x="8" y="109"/>
                    <a:pt x="5" y="102"/>
                    <a:pt x="3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3" y="35"/>
                  </a:cubicBezTo>
                  <a:cubicBezTo>
                    <a:pt x="5" y="27"/>
                    <a:pt x="8" y="20"/>
                    <a:pt x="12" y="15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4" y="1"/>
                    <a:pt x="42" y="0"/>
                    <a:pt x="50" y="0"/>
                  </a:cubicBezTo>
                  <a:cubicBezTo>
                    <a:pt x="59" y="0"/>
                    <a:pt x="67" y="2"/>
                    <a:pt x="73" y="4"/>
                  </a:cubicBezTo>
                  <a:cubicBezTo>
                    <a:pt x="79" y="7"/>
                    <a:pt x="83" y="10"/>
                    <a:pt x="87" y="15"/>
                  </a:cubicBezTo>
                  <a:cubicBezTo>
                    <a:pt x="90" y="19"/>
                    <a:pt x="92" y="25"/>
                    <a:pt x="94" y="31"/>
                  </a:cubicBezTo>
                  <a:cubicBezTo>
                    <a:pt x="95" y="37"/>
                    <a:pt x="96" y="43"/>
                    <a:pt x="96" y="50"/>
                  </a:cubicBezTo>
                  <a:cubicBezTo>
                    <a:pt x="96" y="55"/>
                    <a:pt x="95" y="59"/>
                    <a:pt x="95" y="63"/>
                  </a:cubicBezTo>
                  <a:cubicBezTo>
                    <a:pt x="94" y="68"/>
                    <a:pt x="94" y="71"/>
                    <a:pt x="93" y="73"/>
                  </a:cubicBezTo>
                  <a:lnTo>
                    <a:pt x="23" y="73"/>
                  </a:lnTo>
                  <a:close/>
                  <a:moveTo>
                    <a:pt x="73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2" y="32"/>
                    <a:pt x="69" y="26"/>
                  </a:cubicBezTo>
                  <a:cubicBezTo>
                    <a:pt x="66" y="21"/>
                    <a:pt x="60" y="19"/>
                    <a:pt x="51" y="19"/>
                  </a:cubicBezTo>
                  <a:cubicBezTo>
                    <a:pt x="45" y="19"/>
                    <a:pt x="41" y="19"/>
                    <a:pt x="37" y="21"/>
                  </a:cubicBezTo>
                  <a:cubicBezTo>
                    <a:pt x="34" y="23"/>
                    <a:pt x="31" y="25"/>
                    <a:pt x="29" y="29"/>
                  </a:cubicBezTo>
                  <a:cubicBezTo>
                    <a:pt x="27" y="32"/>
                    <a:pt x="25" y="36"/>
                    <a:pt x="24" y="40"/>
                  </a:cubicBezTo>
                  <a:cubicBezTo>
                    <a:pt x="24" y="45"/>
                    <a:pt x="23" y="50"/>
                    <a:pt x="23" y="56"/>
                  </a:cubicBezTo>
                  <a:lnTo>
                    <a:pt x="7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black">
            <a:xfrm>
              <a:off x="7297734" y="3201985"/>
              <a:ext cx="365125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2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8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4" y="22"/>
                    <a:pt x="59" y="20"/>
                    <a:pt x="52" y="20"/>
                  </a:cubicBezTo>
                  <a:cubicBezTo>
                    <a:pt x="45" y="20"/>
                    <a:pt x="40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black">
            <a:xfrm>
              <a:off x="7740647" y="3089272"/>
              <a:ext cx="255587" cy="592137"/>
            </a:xfrm>
            <a:custGeom>
              <a:avLst/>
              <a:gdLst>
                <a:gd name="T0" fmla="*/ 68 w 68"/>
                <a:gd name="T1" fmla="*/ 154 h 156"/>
                <a:gd name="T2" fmla="*/ 58 w 68"/>
                <a:gd name="T3" fmla="*/ 156 h 156"/>
                <a:gd name="T4" fmla="*/ 47 w 68"/>
                <a:gd name="T5" fmla="*/ 156 h 156"/>
                <a:gd name="T6" fmla="*/ 22 w 68"/>
                <a:gd name="T7" fmla="*/ 149 h 156"/>
                <a:gd name="T8" fmla="*/ 14 w 68"/>
                <a:gd name="T9" fmla="*/ 125 h 156"/>
                <a:gd name="T10" fmla="*/ 14 w 68"/>
                <a:gd name="T11" fmla="*/ 51 h 156"/>
                <a:gd name="T12" fmla="*/ 6 w 68"/>
                <a:gd name="T13" fmla="*/ 51 h 156"/>
                <a:gd name="T14" fmla="*/ 0 w 68"/>
                <a:gd name="T15" fmla="*/ 46 h 156"/>
                <a:gd name="T16" fmla="*/ 0 w 68"/>
                <a:gd name="T17" fmla="*/ 32 h 156"/>
                <a:gd name="T18" fmla="*/ 15 w 68"/>
                <a:gd name="T19" fmla="*/ 32 h 156"/>
                <a:gd name="T20" fmla="*/ 16 w 68"/>
                <a:gd name="T21" fmla="*/ 0 h 156"/>
                <a:gd name="T22" fmla="*/ 33 w 68"/>
                <a:gd name="T23" fmla="*/ 0 h 156"/>
                <a:gd name="T24" fmla="*/ 39 w 68"/>
                <a:gd name="T25" fmla="*/ 6 h 156"/>
                <a:gd name="T26" fmla="*/ 39 w 68"/>
                <a:gd name="T27" fmla="*/ 32 h 156"/>
                <a:gd name="T28" fmla="*/ 62 w 68"/>
                <a:gd name="T29" fmla="*/ 32 h 156"/>
                <a:gd name="T30" fmla="*/ 66 w 68"/>
                <a:gd name="T31" fmla="*/ 34 h 156"/>
                <a:gd name="T32" fmla="*/ 68 w 68"/>
                <a:gd name="T33" fmla="*/ 38 h 156"/>
                <a:gd name="T34" fmla="*/ 68 w 68"/>
                <a:gd name="T35" fmla="*/ 51 h 156"/>
                <a:gd name="T36" fmla="*/ 39 w 68"/>
                <a:gd name="T37" fmla="*/ 51 h 156"/>
                <a:gd name="T38" fmla="*/ 39 w 68"/>
                <a:gd name="T39" fmla="*/ 123 h 156"/>
                <a:gd name="T40" fmla="*/ 41 w 68"/>
                <a:gd name="T41" fmla="*/ 133 h 156"/>
                <a:gd name="T42" fmla="*/ 49 w 68"/>
                <a:gd name="T43" fmla="*/ 137 h 156"/>
                <a:gd name="T44" fmla="*/ 56 w 68"/>
                <a:gd name="T45" fmla="*/ 137 h 156"/>
                <a:gd name="T46" fmla="*/ 61 w 68"/>
                <a:gd name="T47" fmla="*/ 137 h 156"/>
                <a:gd name="T48" fmla="*/ 68 w 68"/>
                <a:gd name="T49" fmla="*/ 142 h 156"/>
                <a:gd name="T50" fmla="*/ 68 w 68"/>
                <a:gd name="T51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156">
                  <a:moveTo>
                    <a:pt x="68" y="154"/>
                  </a:moveTo>
                  <a:cubicBezTo>
                    <a:pt x="64" y="155"/>
                    <a:pt x="61" y="155"/>
                    <a:pt x="58" y="156"/>
                  </a:cubicBezTo>
                  <a:cubicBezTo>
                    <a:pt x="54" y="156"/>
                    <a:pt x="51" y="156"/>
                    <a:pt x="47" y="156"/>
                  </a:cubicBezTo>
                  <a:cubicBezTo>
                    <a:pt x="36" y="156"/>
                    <a:pt x="27" y="154"/>
                    <a:pt x="22" y="149"/>
                  </a:cubicBezTo>
                  <a:cubicBezTo>
                    <a:pt x="17" y="144"/>
                    <a:pt x="14" y="136"/>
                    <a:pt x="14" y="125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" y="51"/>
                    <a:pt x="0" y="50"/>
                    <a:pt x="0" y="4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39" y="2"/>
                    <a:pt x="39" y="6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4" y="32"/>
                    <a:pt x="65" y="33"/>
                    <a:pt x="66" y="34"/>
                  </a:cubicBezTo>
                  <a:cubicBezTo>
                    <a:pt x="67" y="35"/>
                    <a:pt x="68" y="36"/>
                    <a:pt x="68" y="38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8"/>
                    <a:pt x="39" y="131"/>
                    <a:pt x="41" y="133"/>
                  </a:cubicBezTo>
                  <a:cubicBezTo>
                    <a:pt x="42" y="136"/>
                    <a:pt x="45" y="137"/>
                    <a:pt x="49" y="137"/>
                  </a:cubicBezTo>
                  <a:cubicBezTo>
                    <a:pt x="52" y="137"/>
                    <a:pt x="54" y="137"/>
                    <a:pt x="56" y="137"/>
                  </a:cubicBezTo>
                  <a:cubicBezTo>
                    <a:pt x="58" y="137"/>
                    <a:pt x="60" y="137"/>
                    <a:pt x="61" y="137"/>
                  </a:cubicBezTo>
                  <a:cubicBezTo>
                    <a:pt x="66" y="137"/>
                    <a:pt x="68" y="139"/>
                    <a:pt x="68" y="142"/>
                  </a:cubicBezTo>
                  <a:lnTo>
                    <a:pt x="68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black">
            <a:xfrm>
              <a:off x="8075610" y="3040059"/>
              <a:ext cx="112713" cy="633412"/>
            </a:xfrm>
            <a:custGeom>
              <a:avLst/>
              <a:gdLst>
                <a:gd name="T0" fmla="*/ 15 w 30"/>
                <a:gd name="T1" fmla="*/ 26 h 167"/>
                <a:gd name="T2" fmla="*/ 3 w 30"/>
                <a:gd name="T3" fmla="*/ 23 h 167"/>
                <a:gd name="T4" fmla="*/ 0 w 30"/>
                <a:gd name="T5" fmla="*/ 13 h 167"/>
                <a:gd name="T6" fmla="*/ 3 w 30"/>
                <a:gd name="T7" fmla="*/ 3 h 167"/>
                <a:gd name="T8" fmla="*/ 15 w 30"/>
                <a:gd name="T9" fmla="*/ 0 h 167"/>
                <a:gd name="T10" fmla="*/ 26 w 30"/>
                <a:gd name="T11" fmla="*/ 3 h 167"/>
                <a:gd name="T12" fmla="*/ 30 w 30"/>
                <a:gd name="T13" fmla="*/ 13 h 167"/>
                <a:gd name="T14" fmla="*/ 26 w 30"/>
                <a:gd name="T15" fmla="*/ 23 h 167"/>
                <a:gd name="T16" fmla="*/ 15 w 30"/>
                <a:gd name="T17" fmla="*/ 26 h 167"/>
                <a:gd name="T18" fmla="*/ 27 w 30"/>
                <a:gd name="T19" fmla="*/ 167 h 167"/>
                <a:gd name="T20" fmla="*/ 8 w 30"/>
                <a:gd name="T21" fmla="*/ 167 h 167"/>
                <a:gd name="T22" fmla="*/ 3 w 30"/>
                <a:gd name="T23" fmla="*/ 162 h 167"/>
                <a:gd name="T24" fmla="*/ 3 w 30"/>
                <a:gd name="T25" fmla="*/ 45 h 167"/>
                <a:gd name="T26" fmla="*/ 21 w 30"/>
                <a:gd name="T27" fmla="*/ 45 h 167"/>
                <a:gd name="T28" fmla="*/ 27 w 30"/>
                <a:gd name="T29" fmla="*/ 51 h 167"/>
                <a:gd name="T30" fmla="*/ 27 w 30"/>
                <a:gd name="T3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167">
                  <a:moveTo>
                    <a:pt x="15" y="26"/>
                  </a:moveTo>
                  <a:cubicBezTo>
                    <a:pt x="9" y="26"/>
                    <a:pt x="6" y="25"/>
                    <a:pt x="3" y="23"/>
                  </a:cubicBezTo>
                  <a:cubicBezTo>
                    <a:pt x="1" y="21"/>
                    <a:pt x="0" y="18"/>
                    <a:pt x="0" y="13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5" y="0"/>
                  </a:cubicBezTo>
                  <a:cubicBezTo>
                    <a:pt x="20" y="0"/>
                    <a:pt x="24" y="1"/>
                    <a:pt x="26" y="3"/>
                  </a:cubicBezTo>
                  <a:cubicBezTo>
                    <a:pt x="28" y="5"/>
                    <a:pt x="30" y="8"/>
                    <a:pt x="30" y="13"/>
                  </a:cubicBezTo>
                  <a:cubicBezTo>
                    <a:pt x="30" y="18"/>
                    <a:pt x="28" y="21"/>
                    <a:pt x="26" y="23"/>
                  </a:cubicBezTo>
                  <a:cubicBezTo>
                    <a:pt x="24" y="25"/>
                    <a:pt x="20" y="26"/>
                    <a:pt x="15" y="26"/>
                  </a:cubicBezTo>
                  <a:close/>
                  <a:moveTo>
                    <a:pt x="27" y="167"/>
                  </a:moveTo>
                  <a:cubicBezTo>
                    <a:pt x="8" y="167"/>
                    <a:pt x="8" y="167"/>
                    <a:pt x="8" y="167"/>
                  </a:cubicBezTo>
                  <a:cubicBezTo>
                    <a:pt x="5" y="167"/>
                    <a:pt x="3" y="165"/>
                    <a:pt x="3" y="162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5" y="45"/>
                    <a:pt x="27" y="47"/>
                    <a:pt x="27" y="51"/>
                  </a:cubicBezTo>
                  <a:lnTo>
                    <a:pt x="27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black">
            <a:xfrm>
              <a:off x="8289928" y="3201985"/>
              <a:ext cx="363537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2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8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4" y="22"/>
                    <a:pt x="59" y="20"/>
                    <a:pt x="52" y="20"/>
                  </a:cubicBezTo>
                  <a:cubicBezTo>
                    <a:pt x="45" y="20"/>
                    <a:pt x="40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black">
            <a:xfrm>
              <a:off x="8751889" y="3201988"/>
              <a:ext cx="390524" cy="635000"/>
            </a:xfrm>
            <a:custGeom>
              <a:avLst/>
              <a:gdLst>
                <a:gd name="T0" fmla="*/ 0 w 104"/>
                <a:gd name="T1" fmla="*/ 62 h 167"/>
                <a:gd name="T2" fmla="*/ 3 w 104"/>
                <a:gd name="T3" fmla="*/ 32 h 167"/>
                <a:gd name="T4" fmla="*/ 14 w 104"/>
                <a:gd name="T5" fmla="*/ 13 h 167"/>
                <a:gd name="T6" fmla="*/ 32 w 104"/>
                <a:gd name="T7" fmla="*/ 3 h 167"/>
                <a:gd name="T8" fmla="*/ 58 w 104"/>
                <a:gd name="T9" fmla="*/ 0 h 167"/>
                <a:gd name="T10" fmla="*/ 78 w 104"/>
                <a:gd name="T11" fmla="*/ 1 h 167"/>
                <a:gd name="T12" fmla="*/ 95 w 104"/>
                <a:gd name="T13" fmla="*/ 4 h 167"/>
                <a:gd name="T14" fmla="*/ 102 w 104"/>
                <a:gd name="T15" fmla="*/ 6 h 167"/>
                <a:gd name="T16" fmla="*/ 104 w 104"/>
                <a:gd name="T17" fmla="*/ 12 h 167"/>
                <a:gd name="T18" fmla="*/ 104 w 104"/>
                <a:gd name="T19" fmla="*/ 22 h 167"/>
                <a:gd name="T20" fmla="*/ 95 w 104"/>
                <a:gd name="T21" fmla="*/ 22 h 167"/>
                <a:gd name="T22" fmla="*/ 96 w 104"/>
                <a:gd name="T23" fmla="*/ 52 h 167"/>
                <a:gd name="T24" fmla="*/ 96 w 104"/>
                <a:gd name="T25" fmla="*/ 81 h 167"/>
                <a:gd name="T26" fmla="*/ 96 w 104"/>
                <a:gd name="T27" fmla="*/ 124 h 167"/>
                <a:gd name="T28" fmla="*/ 85 w 104"/>
                <a:gd name="T29" fmla="*/ 156 h 167"/>
                <a:gd name="T30" fmla="*/ 48 w 104"/>
                <a:gd name="T31" fmla="*/ 167 h 167"/>
                <a:gd name="T32" fmla="*/ 39 w 104"/>
                <a:gd name="T33" fmla="*/ 167 h 167"/>
                <a:gd name="T34" fmla="*/ 30 w 104"/>
                <a:gd name="T35" fmla="*/ 166 h 167"/>
                <a:gd name="T36" fmla="*/ 20 w 104"/>
                <a:gd name="T37" fmla="*/ 164 h 167"/>
                <a:gd name="T38" fmla="*/ 13 w 104"/>
                <a:gd name="T39" fmla="*/ 162 h 167"/>
                <a:gd name="T40" fmla="*/ 9 w 104"/>
                <a:gd name="T41" fmla="*/ 159 h 167"/>
                <a:gd name="T42" fmla="*/ 8 w 104"/>
                <a:gd name="T43" fmla="*/ 155 h 167"/>
                <a:gd name="T44" fmla="*/ 8 w 104"/>
                <a:gd name="T45" fmla="*/ 145 h 167"/>
                <a:gd name="T46" fmla="*/ 25 w 104"/>
                <a:gd name="T47" fmla="*/ 147 h 167"/>
                <a:gd name="T48" fmla="*/ 41 w 104"/>
                <a:gd name="T49" fmla="*/ 147 h 167"/>
                <a:gd name="T50" fmla="*/ 65 w 104"/>
                <a:gd name="T51" fmla="*/ 142 h 167"/>
                <a:gd name="T52" fmla="*/ 72 w 104"/>
                <a:gd name="T53" fmla="*/ 126 h 167"/>
                <a:gd name="T54" fmla="*/ 72 w 104"/>
                <a:gd name="T55" fmla="*/ 111 h 167"/>
                <a:gd name="T56" fmla="*/ 58 w 104"/>
                <a:gd name="T57" fmla="*/ 118 h 167"/>
                <a:gd name="T58" fmla="*/ 42 w 104"/>
                <a:gd name="T59" fmla="*/ 121 h 167"/>
                <a:gd name="T60" fmla="*/ 21 w 104"/>
                <a:gd name="T61" fmla="*/ 116 h 167"/>
                <a:gd name="T62" fmla="*/ 8 w 104"/>
                <a:gd name="T63" fmla="*/ 104 h 167"/>
                <a:gd name="T64" fmla="*/ 2 w 104"/>
                <a:gd name="T65" fmla="*/ 86 h 167"/>
                <a:gd name="T66" fmla="*/ 0 w 104"/>
                <a:gd name="T67" fmla="*/ 62 h 167"/>
                <a:gd name="T68" fmla="*/ 24 w 104"/>
                <a:gd name="T69" fmla="*/ 62 h 167"/>
                <a:gd name="T70" fmla="*/ 25 w 104"/>
                <a:gd name="T71" fmla="*/ 81 h 167"/>
                <a:gd name="T72" fmla="*/ 30 w 104"/>
                <a:gd name="T73" fmla="*/ 93 h 167"/>
                <a:gd name="T74" fmla="*/ 38 w 104"/>
                <a:gd name="T75" fmla="*/ 100 h 167"/>
                <a:gd name="T76" fmla="*/ 49 w 104"/>
                <a:gd name="T77" fmla="*/ 102 h 167"/>
                <a:gd name="T78" fmla="*/ 62 w 104"/>
                <a:gd name="T79" fmla="*/ 100 h 167"/>
                <a:gd name="T80" fmla="*/ 72 w 104"/>
                <a:gd name="T81" fmla="*/ 94 h 167"/>
                <a:gd name="T82" fmla="*/ 72 w 104"/>
                <a:gd name="T83" fmla="*/ 20 h 167"/>
                <a:gd name="T84" fmla="*/ 65 w 104"/>
                <a:gd name="T85" fmla="*/ 20 h 167"/>
                <a:gd name="T86" fmla="*/ 57 w 104"/>
                <a:gd name="T87" fmla="*/ 19 h 167"/>
                <a:gd name="T88" fmla="*/ 42 w 104"/>
                <a:gd name="T89" fmla="*/ 21 h 167"/>
                <a:gd name="T90" fmla="*/ 32 w 104"/>
                <a:gd name="T91" fmla="*/ 27 h 167"/>
                <a:gd name="T92" fmla="*/ 26 w 104"/>
                <a:gd name="T93" fmla="*/ 40 h 167"/>
                <a:gd name="T94" fmla="*/ 24 w 104"/>
                <a:gd name="T95" fmla="*/ 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167">
                  <a:moveTo>
                    <a:pt x="0" y="62"/>
                  </a:moveTo>
                  <a:cubicBezTo>
                    <a:pt x="0" y="50"/>
                    <a:pt x="1" y="40"/>
                    <a:pt x="3" y="32"/>
                  </a:cubicBezTo>
                  <a:cubicBezTo>
                    <a:pt x="5" y="24"/>
                    <a:pt x="9" y="18"/>
                    <a:pt x="14" y="13"/>
                  </a:cubicBezTo>
                  <a:cubicBezTo>
                    <a:pt x="19" y="9"/>
                    <a:pt x="25" y="5"/>
                    <a:pt x="32" y="3"/>
                  </a:cubicBezTo>
                  <a:cubicBezTo>
                    <a:pt x="39" y="1"/>
                    <a:pt x="48" y="0"/>
                    <a:pt x="58" y="0"/>
                  </a:cubicBezTo>
                  <a:cubicBezTo>
                    <a:pt x="64" y="0"/>
                    <a:pt x="71" y="1"/>
                    <a:pt x="78" y="1"/>
                  </a:cubicBezTo>
                  <a:cubicBezTo>
                    <a:pt x="84" y="2"/>
                    <a:pt x="90" y="3"/>
                    <a:pt x="95" y="4"/>
                  </a:cubicBezTo>
                  <a:cubicBezTo>
                    <a:pt x="98" y="4"/>
                    <a:pt x="100" y="5"/>
                    <a:pt x="102" y="6"/>
                  </a:cubicBezTo>
                  <a:cubicBezTo>
                    <a:pt x="103" y="7"/>
                    <a:pt x="104" y="9"/>
                    <a:pt x="104" y="1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6" y="32"/>
                    <a:pt x="96" y="42"/>
                    <a:pt x="96" y="52"/>
                  </a:cubicBezTo>
                  <a:cubicBezTo>
                    <a:pt x="96" y="62"/>
                    <a:pt x="96" y="71"/>
                    <a:pt x="96" y="81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38"/>
                    <a:pt x="92" y="149"/>
                    <a:pt x="85" y="156"/>
                  </a:cubicBezTo>
                  <a:cubicBezTo>
                    <a:pt x="77" y="163"/>
                    <a:pt x="65" y="167"/>
                    <a:pt x="48" y="167"/>
                  </a:cubicBezTo>
                  <a:cubicBezTo>
                    <a:pt x="46" y="167"/>
                    <a:pt x="43" y="167"/>
                    <a:pt x="39" y="167"/>
                  </a:cubicBezTo>
                  <a:cubicBezTo>
                    <a:pt x="36" y="166"/>
                    <a:pt x="33" y="166"/>
                    <a:pt x="30" y="166"/>
                  </a:cubicBezTo>
                  <a:cubicBezTo>
                    <a:pt x="26" y="165"/>
                    <a:pt x="23" y="165"/>
                    <a:pt x="20" y="164"/>
                  </a:cubicBezTo>
                  <a:cubicBezTo>
                    <a:pt x="17" y="164"/>
                    <a:pt x="15" y="163"/>
                    <a:pt x="13" y="162"/>
                  </a:cubicBezTo>
                  <a:cubicBezTo>
                    <a:pt x="11" y="161"/>
                    <a:pt x="10" y="160"/>
                    <a:pt x="9" y="159"/>
                  </a:cubicBezTo>
                  <a:cubicBezTo>
                    <a:pt x="8" y="158"/>
                    <a:pt x="8" y="157"/>
                    <a:pt x="8" y="155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4" y="146"/>
                    <a:pt x="19" y="146"/>
                    <a:pt x="25" y="147"/>
                  </a:cubicBezTo>
                  <a:cubicBezTo>
                    <a:pt x="31" y="147"/>
                    <a:pt x="36" y="147"/>
                    <a:pt x="41" y="147"/>
                  </a:cubicBezTo>
                  <a:cubicBezTo>
                    <a:pt x="53" y="147"/>
                    <a:pt x="61" y="146"/>
                    <a:pt x="65" y="142"/>
                  </a:cubicBezTo>
                  <a:cubicBezTo>
                    <a:pt x="70" y="139"/>
                    <a:pt x="72" y="134"/>
                    <a:pt x="72" y="126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68" y="114"/>
                    <a:pt x="63" y="116"/>
                    <a:pt x="58" y="118"/>
                  </a:cubicBezTo>
                  <a:cubicBezTo>
                    <a:pt x="54" y="120"/>
                    <a:pt x="48" y="121"/>
                    <a:pt x="42" y="121"/>
                  </a:cubicBezTo>
                  <a:cubicBezTo>
                    <a:pt x="33" y="121"/>
                    <a:pt x="26" y="119"/>
                    <a:pt x="21" y="116"/>
                  </a:cubicBezTo>
                  <a:cubicBezTo>
                    <a:pt x="16" y="114"/>
                    <a:pt x="11" y="109"/>
                    <a:pt x="8" y="104"/>
                  </a:cubicBezTo>
                  <a:cubicBezTo>
                    <a:pt x="5" y="99"/>
                    <a:pt x="3" y="93"/>
                    <a:pt x="2" y="86"/>
                  </a:cubicBezTo>
                  <a:cubicBezTo>
                    <a:pt x="0" y="79"/>
                    <a:pt x="0" y="71"/>
                    <a:pt x="0" y="62"/>
                  </a:cubicBezTo>
                  <a:close/>
                  <a:moveTo>
                    <a:pt x="24" y="62"/>
                  </a:moveTo>
                  <a:cubicBezTo>
                    <a:pt x="24" y="69"/>
                    <a:pt x="24" y="76"/>
                    <a:pt x="25" y="81"/>
                  </a:cubicBezTo>
                  <a:cubicBezTo>
                    <a:pt x="26" y="86"/>
                    <a:pt x="28" y="90"/>
                    <a:pt x="30" y="93"/>
                  </a:cubicBezTo>
                  <a:cubicBezTo>
                    <a:pt x="32" y="96"/>
                    <a:pt x="34" y="99"/>
                    <a:pt x="38" y="100"/>
                  </a:cubicBezTo>
                  <a:cubicBezTo>
                    <a:pt x="41" y="101"/>
                    <a:pt x="44" y="102"/>
                    <a:pt x="49" y="102"/>
                  </a:cubicBezTo>
                  <a:cubicBezTo>
                    <a:pt x="54" y="102"/>
                    <a:pt x="58" y="101"/>
                    <a:pt x="62" y="100"/>
                  </a:cubicBezTo>
                  <a:cubicBezTo>
                    <a:pt x="65" y="98"/>
                    <a:pt x="69" y="96"/>
                    <a:pt x="72" y="9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7" y="20"/>
                    <a:pt x="65" y="20"/>
                  </a:cubicBezTo>
                  <a:cubicBezTo>
                    <a:pt x="62" y="19"/>
                    <a:pt x="59" y="19"/>
                    <a:pt x="57" y="19"/>
                  </a:cubicBezTo>
                  <a:cubicBezTo>
                    <a:pt x="51" y="19"/>
                    <a:pt x="46" y="20"/>
                    <a:pt x="42" y="21"/>
                  </a:cubicBezTo>
                  <a:cubicBezTo>
                    <a:pt x="38" y="22"/>
                    <a:pt x="34" y="24"/>
                    <a:pt x="32" y="27"/>
                  </a:cubicBezTo>
                  <a:cubicBezTo>
                    <a:pt x="29" y="31"/>
                    <a:pt x="27" y="35"/>
                    <a:pt x="26" y="40"/>
                  </a:cubicBezTo>
                  <a:cubicBezTo>
                    <a:pt x="24" y="46"/>
                    <a:pt x="24" y="53"/>
                    <a:pt x="24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" name="Freeform 5"/>
          <p:cNvSpPr>
            <a:spLocks noChangeAspect="1" noEditPoints="1"/>
          </p:cNvSpPr>
          <p:nvPr/>
        </p:nvSpPr>
        <p:spPr bwMode="invGray">
          <a:xfrm>
            <a:off x="8909769" y="5822416"/>
            <a:ext cx="656108" cy="656108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81825" y="6478524"/>
            <a:ext cx="812588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8929FE-5680-4A6E-A653-41DB6647F7F8}" type="datetime1">
              <a:rPr lang="en-US"/>
              <a:t>2/6/23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344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736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1824" y="6478524"/>
            <a:ext cx="1108701" cy="219456"/>
          </a:xfrm>
          <a:prstGeom prst="rect">
            <a:avLst/>
          </a:prstGeom>
        </p:spPr>
        <p:txBody>
          <a:bodyPr/>
          <a:lstStyle/>
          <a:p>
            <a:fld id="{EEB36DBA-136A-446D-B741-EEB23C8498AD}" type="datetime1">
              <a:rPr lang="en-US"/>
              <a:t>2/6/23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5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67712" y="304801"/>
            <a:ext cx="1011672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9649486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1825" y="6478524"/>
            <a:ext cx="812588" cy="219456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72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38798" y="2715760"/>
            <a:ext cx="9141619" cy="1608645"/>
          </a:xfrm>
        </p:spPr>
        <p:txBody>
          <a:bodyPr anchor="b"/>
          <a:lstStyle>
            <a:lvl1pPr>
              <a:lnSpc>
                <a:spcPct val="90000"/>
              </a:lnSpc>
              <a:defRPr sz="6100" spc="-133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38798" y="4422171"/>
            <a:ext cx="9141619" cy="1219200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000000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71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38799" y="1001854"/>
            <a:ext cx="10820123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28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70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3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38799" y="313420"/>
            <a:ext cx="10820123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799" y="1584962"/>
            <a:ext cx="10823677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8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F584-CE71-42A3-9E23-B7349753629C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ASELFIE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C4864B-C2F2-4848-A6B6-DEACF415D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4692" y="5908465"/>
            <a:ext cx="3639846" cy="7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21F620-4BFF-461C-8B03-12D769EDBF6A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E" dirty="0"/>
              <a:t>ASELFIE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605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3" imgH="493" progId="TCLayout.ActiveDocument.1">
                  <p:embed/>
                </p:oleObj>
              </mc:Choice>
              <mc:Fallback>
                <p:oleObj name="think-cell Slide" r:id="rId3" imgW="493" imgH="49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" y="-1"/>
            <a:ext cx="12179593" cy="6863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40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1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bg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BCECA1-E7E1-4AC7-9CB1-0D76AD69A72F}" type="datetime1">
              <a:rPr lang="en-US" smtClean="0"/>
              <a:pPr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2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bg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6DBF-C943-4C33-8ABC-7B99CA9E705A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65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3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21F620-4BFF-461C-8B03-12D769EDBF6A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292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4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21F620-4BFF-461C-8B03-12D769EDBF6A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0826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5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21F620-4BFF-461C-8B03-12D769EDBF6A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0979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6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21F620-4BFF-461C-8B03-12D769EDBF6A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398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5000" b="0" cap="none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1749-A6A4-444F-9236-F3A2F16E8B71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869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5000" b="0" cap="none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658151-97A2-4D40-9E07-4BB154ADB58E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647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121" y="304800"/>
            <a:ext cx="9141619" cy="2743200"/>
          </a:xfrm>
        </p:spPr>
        <p:txBody>
          <a:bodyPr anchor="t"/>
          <a:lstStyle>
            <a:lvl1pPr marL="174625" indent="-174625" algn="l">
              <a:defRPr sz="5000" b="0" cap="none" spc="-100" baseline="0"/>
            </a:lvl1pPr>
          </a:lstStyle>
          <a:p>
            <a:r>
              <a:t>“Click to add quote here. Type quotation marks before and after text.”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/>
              <a:t>Click to add quoted person’s name, title,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3AA66C-46CD-4068-8A3F-00C6671838E0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4814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A002-A9F7-4025-93E2-3CE42C904922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48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Copyright 2017 HP Development Company, L.P. The information contained herein is subject to change without notice.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1337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A04-1593-41E7-90FD-0012A80FCFC6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41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68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683F-786A-4E33-B622-5A27E6E7D5E7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057400"/>
            <a:ext cx="10969943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19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EF2B-D7ED-4EDC-BB30-5E54340B9D58}" type="datetime1">
              <a:rPr lang="en-US"/>
              <a:t>2/6/23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08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F1CD-D694-4DE7-B6EB-592AE1A117F2}" type="datetime1">
              <a:rPr lang="en-US"/>
              <a:t>2/6/23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6805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3475-6FAF-416C-A4DF-3E7ABA650530}" type="datetime1">
              <a:rPr lang="en-US"/>
              <a:t>2/6/23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728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46F0-BBA7-412E-81F3-6D751344FDB2}" type="datetime1">
              <a:rPr lang="en-US"/>
              <a:t>2/6/23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20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33CD-CBE4-4C9C-BD2C-758A0A15ED35}" type="datetime1">
              <a:rPr lang="en-US"/>
              <a:t>2/6/23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36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BC4B-69F7-461A-B88F-6CACA6023847}" type="datetime1">
              <a:rPr lang="en-US"/>
              <a:t>2/6/23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539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2C91-B49A-4B2E-B2E4-7D05EB9E348E}" type="datetime1">
              <a:rPr lang="en-US"/>
              <a:t>2/6/23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92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8EC-458C-463C-AD5E-8A27A004EF59}" type="datetime1">
              <a:rPr lang="en-US"/>
              <a:t>2/6/23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35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A8AD48B-A8E6-47C8-9D15-A3A101B3E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09440" y="6478524"/>
            <a:ext cx="45720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solidFill>
                  <a:srgbClr val="E5E8E8"/>
                </a:solidFill>
              </a:rPr>
              <a:t>© Copyright 2017 HP Development Company, L.P. The information contained herein is subject to change without notice.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8211353-E07F-498D-8999-AD0C21EB4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/>
                </a:solidFill>
              </a:rPr>
              <a:pPr/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D52-3EFA-418A-917E-9B2811C9E39D}" type="datetime1">
              <a:rPr lang="en-US"/>
              <a:t>2/6/23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823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6A80-0BAA-46DA-91D8-8EC9C2D5030A}" type="datetime1">
              <a:rPr lang="en-US"/>
              <a:t>2/6/23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88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E0A9-C056-482B-A37C-8CC942B96301}" type="datetime1">
              <a:rPr lang="en-US"/>
              <a:t>2/6/23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57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8761D-8D82-4F39-BA4B-A187EB851BB7}" type="datetime1">
              <a:rPr lang="en-US"/>
              <a:t>2/6/23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81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1CE6-8F36-4575-B82D-D0FE86888352}" type="datetime1">
              <a:rPr lang="en-US"/>
              <a:t>2/6/23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5056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1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6B26-21C4-4E16-9B47-BCFD90864A48}" type="datetime1">
              <a:rPr lang="en-US"/>
              <a:t>2/6/23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F24D68-C937-4729-B01F-09BB74C39930}" type="datetime1">
              <a:rPr lang="en-US"/>
              <a:t>2/6/23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239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8929FE-5680-4A6E-A653-41DB6647F7F8}" type="datetime1">
              <a:rPr lang="en-US"/>
              <a:t>2/6/23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74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736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Option 3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01B667-04F9-4703-AC0B-828EB3ABAE35}" type="datetime1">
              <a:rPr lang="en-US"/>
              <a:t>2/6/23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77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6DBA-136A-446D-B741-EEB23C8498AD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3" imgH="493" progId="TCLayout.ActiveDocument.1">
                  <p:embed/>
                </p:oleObj>
              </mc:Choice>
              <mc:Fallback>
                <p:oleObj name="think-cell Slide" r:id="rId3" imgW="493" imgH="49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" y="-1"/>
            <a:ext cx="12179593" cy="68632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>
                <a:solidFill>
                  <a:srgbClr val="E5E8E8"/>
                </a:solidFill>
              </a:rPr>
              <a:pPr/>
              <a:t>‹#›</a:t>
            </a:fld>
            <a:endParaRPr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2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67712" y="304801"/>
            <a:ext cx="1011672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9649486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6AD4-79A0-493F-8AF8-E45415206710}" type="datetime1">
              <a:rPr lang="en-US"/>
              <a:t>2/6/23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55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38799" y="1001854"/>
            <a:ext cx="10820123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28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70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3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38799" y="313420"/>
            <a:ext cx="10820123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799" y="1584962"/>
            <a:ext cx="10823677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9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38799" y="4422172"/>
            <a:ext cx="9141619" cy="1219200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000000"/>
                </a:solidFill>
              </a:defRPr>
            </a:lvl1pPr>
            <a:lvl2pPr marL="54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45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4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image" Target="../media/image10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image" Target="../media/image12.jpeg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1" y="893"/>
            <a:ext cx="12190415" cy="68571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09441" y="394450"/>
            <a:ext cx="10969943" cy="76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441" y="1640541"/>
            <a:ext cx="10969943" cy="445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5281825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/>
                </a:solidFill>
              </a:rPr>
              <a:pPr/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8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4" r:id="rId1"/>
    <p:sldLayoutId id="2147485476" r:id="rId2"/>
    <p:sldLayoutId id="2147485477" r:id="rId3"/>
    <p:sldLayoutId id="2147485478" r:id="rId4"/>
    <p:sldLayoutId id="2147485479" r:id="rId5"/>
    <p:sldLayoutId id="2147485480" r:id="rId6"/>
    <p:sldLayoutId id="2147485481" r:id="rId7"/>
    <p:sldLayoutId id="2147485482" r:id="rId8"/>
    <p:sldLayoutId id="2147485483" r:id="rId9"/>
    <p:sldLayoutId id="2147485484" r:id="rId10"/>
    <p:sldLayoutId id="2147485485" r:id="rId11"/>
    <p:sldLayoutId id="2147485486" r:id="rId12"/>
    <p:sldLayoutId id="2147485488" r:id="rId13"/>
    <p:sldLayoutId id="2147485490" r:id="rId14"/>
    <p:sldLayoutId id="2147485493" r:id="rId15"/>
    <p:sldLayoutId id="2147485492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b="0" kern="1200" cap="none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4"/>
        </a:buClr>
        <a:buFont typeface="HP Simplified" panose="020B0604020204020204" pitchFamily="34" charset="0"/>
        <a:buChar char="•"/>
        <a:defRPr sz="280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461963" indent="-233363" algn="l" defTabSz="914400" rtl="0" eaLnBrk="1" latinLnBrk="0" hangingPunct="1">
        <a:lnSpc>
          <a:spcPct val="90000"/>
        </a:lnSpc>
        <a:spcBef>
          <a:spcPts val="400"/>
        </a:spcBef>
        <a:buClr>
          <a:schemeClr val="accent4"/>
        </a:buClr>
        <a:buSzPct val="80000"/>
        <a:buFont typeface="HP Simplified" panose="020B0604020204020204" pitchFamily="34" charset="0"/>
        <a:buChar char="–"/>
        <a:defRPr sz="2400" kern="1200" cap="none" baseline="0">
          <a:solidFill>
            <a:schemeClr val="bg1"/>
          </a:solidFill>
          <a:latin typeface="+mn-lt"/>
          <a:ea typeface="+mn-ea"/>
          <a:cs typeface="+mn-cs"/>
        </a:defRPr>
      </a:lvl2pPr>
      <a:lvl3pPr marL="625475" indent="-214313" algn="l" defTabSz="914400" rtl="0" eaLnBrk="1" latinLnBrk="0" hangingPunct="1">
        <a:lnSpc>
          <a:spcPct val="90000"/>
        </a:lnSpc>
        <a:spcBef>
          <a:spcPts val="400"/>
        </a:spcBef>
        <a:buClr>
          <a:schemeClr val="accent4"/>
        </a:buClr>
        <a:buFont typeface="HP Simplified" panose="020B0604020204020204" pitchFamily="34" charset="0"/>
        <a:buChar char="•"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3pPr>
      <a:lvl4pPr marL="798513" indent="-204788" algn="l" defTabSz="914400" rtl="0" eaLnBrk="1" latinLnBrk="0" hangingPunct="1">
        <a:lnSpc>
          <a:spcPct val="90000"/>
        </a:lnSpc>
        <a:spcBef>
          <a:spcPts val="400"/>
        </a:spcBef>
        <a:buClr>
          <a:schemeClr val="accent4"/>
        </a:buClr>
        <a:buSzPct val="80000"/>
        <a:buFont typeface="HP Simplified" panose="020B0604020204020204" pitchFamily="34" charset="0"/>
        <a:buChar char="–"/>
        <a:defRPr sz="1800" kern="1200" cap="all" baseline="0">
          <a:solidFill>
            <a:schemeClr val="bg1"/>
          </a:solidFill>
          <a:latin typeface="+mn-lt"/>
          <a:ea typeface="+mn-ea"/>
          <a:cs typeface="+mn-cs"/>
        </a:defRPr>
      </a:lvl4pPr>
      <a:lvl5pPr marL="914400" indent="-182563" algn="l" defTabSz="914400" rtl="0" eaLnBrk="1" latinLnBrk="0" hangingPunct="1">
        <a:lnSpc>
          <a:spcPct val="90000"/>
        </a:lnSpc>
        <a:spcBef>
          <a:spcPts val="400"/>
        </a:spcBef>
        <a:buClr>
          <a:schemeClr val="accent4"/>
        </a:buClr>
        <a:buFont typeface="HP Simplified" panose="020B0604020204020204" pitchFamily="34" charset="0"/>
        <a:buChar char="•"/>
        <a:defRPr sz="1600" kern="1200" cap="all" baseline="0">
          <a:solidFill>
            <a:schemeClr val="bg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81825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4D5A803B-2411-42AB-9040-AFD04F46E49C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6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5" r:id="rId1"/>
    <p:sldLayoutId id="2147485512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06610781-000B-4AE0-84D9-2B6B84751661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10713921" y="6146294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1485173950721_DSA-01">
            <a:extLst>
              <a:ext uri="{FF2B5EF4-FFF2-40B4-BE49-F238E27FC236}">
                <a16:creationId xmlns:a16="http://schemas.microsoft.com/office/drawing/2014/main" id="{927B708E-429C-4B3D-8671-8A1351522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53" y="6096001"/>
            <a:ext cx="2256837" cy="4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14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8" r:id="rId1"/>
    <p:sldLayoutId id="2147485519" r:id="rId2"/>
    <p:sldLayoutId id="2147485520" r:id="rId3"/>
    <p:sldLayoutId id="2147485521" r:id="rId4"/>
    <p:sldLayoutId id="2147485522" r:id="rId5"/>
    <p:sldLayoutId id="2147485523" r:id="rId6"/>
    <p:sldLayoutId id="2147485524" r:id="rId7"/>
    <p:sldLayoutId id="2147485525" r:id="rId8"/>
    <p:sldLayoutId id="2147485526" r:id="rId9"/>
    <p:sldLayoutId id="2147485527" r:id="rId10"/>
    <p:sldLayoutId id="2147485528" r:id="rId11"/>
    <p:sldLayoutId id="2147485529" r:id="rId12"/>
    <p:sldLayoutId id="2147485530" r:id="rId13"/>
    <p:sldLayoutId id="2147485531" r:id="rId14"/>
    <p:sldLayoutId id="2147485532" r:id="rId15"/>
    <p:sldLayoutId id="2147485533" r:id="rId16"/>
    <p:sldLayoutId id="2147485534" r:id="rId17"/>
    <p:sldLayoutId id="2147485535" r:id="rId18"/>
    <p:sldLayoutId id="2147485536" r:id="rId19"/>
    <p:sldLayoutId id="2147485537" r:id="rId20"/>
    <p:sldLayoutId id="2147485538" r:id="rId21"/>
    <p:sldLayoutId id="2147485539" r:id="rId22"/>
    <p:sldLayoutId id="2147485540" r:id="rId23"/>
    <p:sldLayoutId id="2147485541" r:id="rId24"/>
    <p:sldLayoutId id="2147485542" r:id="rId25"/>
    <p:sldLayoutId id="2147485543" r:id="rId26"/>
    <p:sldLayoutId id="2147485544" r:id="rId27"/>
    <p:sldLayoutId id="2147485547" r:id="rId28"/>
    <p:sldLayoutId id="2147485548" r:id="rId29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81825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4D5A803B-2411-42AB-9040-AFD04F46E49C}" type="datetime1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ASELFIE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59667D-88A1-4B17-825F-62243DF4E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1968" y="6222392"/>
            <a:ext cx="2192569" cy="4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7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0" r:id="rId1"/>
    <p:sldLayoutId id="2147485551" r:id="rId2"/>
    <p:sldLayoutId id="2147485552" r:id="rId3"/>
    <p:sldLayoutId id="2147485553" r:id="rId4"/>
    <p:sldLayoutId id="2147485554" r:id="rId5"/>
    <p:sldLayoutId id="2147485555" r:id="rId6"/>
    <p:sldLayoutId id="2147485556" r:id="rId7"/>
    <p:sldLayoutId id="2147485557" r:id="rId8"/>
    <p:sldLayoutId id="2147485558" r:id="rId9"/>
    <p:sldLayoutId id="2147485559" r:id="rId10"/>
    <p:sldLayoutId id="2147485560" r:id="rId11"/>
    <p:sldLayoutId id="2147485561" r:id="rId12"/>
    <p:sldLayoutId id="2147485562" r:id="rId13"/>
    <p:sldLayoutId id="2147485563" r:id="rId14"/>
    <p:sldLayoutId id="2147485564" r:id="rId15"/>
    <p:sldLayoutId id="2147485565" r:id="rId16"/>
    <p:sldLayoutId id="2147485566" r:id="rId17"/>
    <p:sldLayoutId id="2147485567" r:id="rId18"/>
    <p:sldLayoutId id="2147485568" r:id="rId19"/>
    <p:sldLayoutId id="2147485569" r:id="rId20"/>
    <p:sldLayoutId id="2147485570" r:id="rId21"/>
    <p:sldLayoutId id="2147485571" r:id="rId22"/>
    <p:sldLayoutId id="2147485572" r:id="rId23"/>
    <p:sldLayoutId id="2147485573" r:id="rId24"/>
    <p:sldLayoutId id="2147485574" r:id="rId25"/>
    <p:sldLayoutId id="2147485575" r:id="rId26"/>
    <p:sldLayoutId id="2147485576" r:id="rId27"/>
    <p:sldLayoutId id="2147485577" r:id="rId28"/>
    <p:sldLayoutId id="2147485578" r:id="rId29"/>
    <p:sldLayoutId id="2147485579" r:id="rId30"/>
    <p:sldLayoutId id="2147485580" r:id="rId31"/>
    <p:sldLayoutId id="2147485581" r:id="rId32"/>
    <p:sldLayoutId id="2147485582" r:id="rId33"/>
    <p:sldLayoutId id="2147485583" r:id="rId34"/>
    <p:sldLayoutId id="2147485584" r:id="rId3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4200">
          <p15:clr>
            <a:srgbClr val="F26B43"/>
          </p15:clr>
        </p15:guide>
        <p15:guide id="3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digitalschoolsawards.com/" TargetMode="External"/><Relationship Id="rId5" Type="http://schemas.openxmlformats.org/officeDocument/2006/relationships/hyperlink" Target="https://1000marcas.net/logo-twitter/simbolo-twitter/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7.png"/><Relationship Id="rId5" Type="http://schemas.openxmlformats.org/officeDocument/2006/relationships/hyperlink" Target="http://www.digitalschoolsawards.com/" TargetMode="Externa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7.jpeg"/><Relationship Id="rId5" Type="http://schemas.openxmlformats.org/officeDocument/2006/relationships/image" Target="../media/image56.jp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4.png"/><Relationship Id="rId4" Type="http://schemas.openxmlformats.org/officeDocument/2006/relationships/hyperlink" Target="https://www.digitalschoolsawards.com/school-location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digitalschoolsawards.com/" TargetMode="External"/><Relationship Id="rId5" Type="http://schemas.openxmlformats.org/officeDocument/2006/relationships/hyperlink" Target="http://www.awards4selfie.eu/" TargetMode="External"/><Relationship Id="rId4" Type="http://schemas.openxmlformats.org/officeDocument/2006/relationships/hyperlink" Target="https://1000marcas.net/logo-twitter/simbolo-twitter/" TargetMode="External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66.xml"/><Relationship Id="rId1" Type="http://schemas.openxmlformats.org/officeDocument/2006/relationships/video" Target="https://www.youtube.com/embed/sSoL0T29OC4?feature=oembed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hyperlink" Target="https://youtu.be/sSoL0T29OC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F1C1AB-D624-4186-BF63-E31C9D89E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492" y="-325370"/>
            <a:ext cx="11721590" cy="3102229"/>
          </a:xfrm>
          <a:blipFill dpi="0"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</p:spPr>
        <p:txBody>
          <a:bodyPr anchor="ctr"/>
          <a:lstStyle/>
          <a:p>
            <a:pPr algn="ctr" rtl="0"/>
            <a:r>
              <a:rPr lang="en-US" sz="5400" dirty="0">
                <a:effectLst>
                  <a:outerShdw dist="50800" dir="2700000" algn="ctr" rotWithShape="0">
                    <a:srgbClr val="FFC20E"/>
                  </a:outerShdw>
                </a:effectLst>
              </a:rPr>
              <a:t>Digital Schools Awards</a:t>
            </a:r>
            <a:br>
              <a:rPr lang="en-US" sz="5400" dirty="0">
                <a:effectLst>
                  <a:outerShdw dist="50800" dir="2700000" algn="ctr" rotWithShape="0">
                    <a:srgbClr val="FFC20E"/>
                  </a:outerShdw>
                </a:effectLst>
              </a:rPr>
            </a:br>
            <a:r>
              <a:rPr lang="en-IE" sz="5400" b="1" i="0" u="none" strike="noStrike" dirty="0">
                <a:effectLst>
                  <a:outerShdw dist="50800" dir="2700000" algn="ctr" rotWithShape="0">
                    <a:srgbClr val="FFC20E"/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Digital Wellbeing Award </a:t>
            </a:r>
            <a:r>
              <a:rPr lang="en-GB" sz="5400" b="1" i="0" u="none" strike="noStrike" dirty="0">
                <a:effectLst>
                  <a:outerShdw dist="50800" dir="2700000" algn="ctr" rotWithShape="0">
                    <a:srgbClr val="FFC20E"/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br>
              <a:rPr lang="en-GB" sz="5400" b="1" i="0" u="none" strike="noStrike" dirty="0">
                <a:effectLst>
                  <a:outerShdw dist="50800" dir="2700000" algn="ctr" rotWithShape="0">
                    <a:srgbClr val="FFC20E"/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5400" b="1" i="0" u="none" strike="noStrike" dirty="0">
                <a:effectLst>
                  <a:outerShdw dist="50800" dir="2700000" algn="ctr" rotWithShape="0">
                    <a:srgbClr val="FFC20E"/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Cyber Resilience and Internet Safety</a:t>
            </a:r>
            <a:endParaRPr lang="en-US" sz="5400" dirty="0">
              <a:effectLst>
                <a:outerShdw dist="50800" dir="2700000" algn="ctr" rotWithShape="0">
                  <a:srgbClr val="FFC20E"/>
                </a:outerShdw>
              </a:effectLs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E17521-1F7F-43ED-925B-AA1C9D3C7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4788" y="3983082"/>
            <a:ext cx="3477294" cy="2181927"/>
          </a:xfrm>
          <a:blipFill dpi="0"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</p:spPr>
        <p:txBody>
          <a:bodyPr anchor="ctr">
            <a:normAutofit fontScale="47500" lnSpcReduction="20000"/>
          </a:bodyPr>
          <a:lstStyle/>
          <a:p>
            <a:pPr algn="ctr"/>
            <a:r>
              <a:rPr lang="en-US" sz="2500" b="1" dirty="0"/>
              <a:t> </a:t>
            </a:r>
          </a:p>
          <a:p>
            <a:pPr algn="ctr"/>
            <a:r>
              <a:rPr lang="en-US" sz="5500" b="1" dirty="0">
                <a:effectLst>
                  <a:outerShdw dist="25400" dir="2700000" algn="ctr" rotWithShape="0">
                    <a:srgbClr val="FFC20E"/>
                  </a:outerShdw>
                </a:effectLst>
              </a:rPr>
              <a:t>Jen McKay</a:t>
            </a:r>
          </a:p>
          <a:p>
            <a:pPr algn="ctr"/>
            <a:r>
              <a:rPr lang="en-US" sz="2800" b="1" dirty="0">
                <a:effectLst>
                  <a:outerShdw dist="25400" dir="2700000" algn="ctr" rotWithShape="0">
                    <a:srgbClr val="FFC20E"/>
                  </a:outerShdw>
                </a:effectLst>
              </a:rPr>
              <a:t> </a:t>
            </a:r>
          </a:p>
          <a:p>
            <a:pPr algn="ctr"/>
            <a:r>
              <a:rPr lang="en-US" sz="5500" b="1" dirty="0">
                <a:effectLst>
                  <a:outerShdw dist="25400" dir="2700000" algn="ctr" rotWithShape="0">
                    <a:srgbClr val="FFC20E"/>
                  </a:outerShdw>
                </a:effectLst>
              </a:rPr>
              <a:t>Independent</a:t>
            </a:r>
            <a:r>
              <a:rPr lang="en-US" sz="3100" b="1" dirty="0">
                <a:effectLst>
                  <a:outerShdw dist="25400" dir="2700000" algn="ctr" rotWithShape="0">
                    <a:srgbClr val="FFC20E"/>
                  </a:outerShdw>
                </a:effectLst>
              </a:rPr>
              <a:t> </a:t>
            </a:r>
          </a:p>
          <a:p>
            <a:pPr algn="ctr"/>
            <a:r>
              <a:rPr lang="en-US" sz="5500" b="1" dirty="0">
                <a:effectLst>
                  <a:outerShdw dist="25400" dir="2700000" algn="ctr" rotWithShape="0">
                    <a:srgbClr val="FFC20E"/>
                  </a:outerShdw>
                </a:effectLst>
              </a:rPr>
              <a:t>Validator</a:t>
            </a:r>
          </a:p>
          <a:p>
            <a:pPr algn="ctr"/>
            <a:r>
              <a:rPr lang="en-US" sz="5500" b="1" dirty="0">
                <a:effectLst>
                  <a:outerShdw dist="25400" dir="2700000" algn="ctr" rotWithShape="0">
                    <a:srgbClr val="FFC20E"/>
                  </a:outerShdw>
                </a:effectLst>
              </a:rPr>
              <a:t>Digital Schools Awards</a:t>
            </a:r>
          </a:p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032B7-753D-BAE5-B0FB-499AC6A63FF8}"/>
              </a:ext>
            </a:extLst>
          </p:cNvPr>
          <p:cNvSpPr txBox="1"/>
          <p:nvPr/>
        </p:nvSpPr>
        <p:spPr>
          <a:xfrm>
            <a:off x="280492" y="3559666"/>
            <a:ext cx="3909371" cy="954107"/>
          </a:xfrm>
          <a:prstGeom prst="rect">
            <a:avLst/>
          </a:prstGeom>
          <a:blipFill dpi="0"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effectLst/>
        </p:spPr>
        <p:txBody>
          <a:bodyPr wrap="square" anchor="ctr">
            <a:spAutoFit/>
          </a:bodyPr>
          <a:lstStyle/>
          <a:p>
            <a:r>
              <a:rPr lang="en-GB" sz="2800" b="1" dirty="0">
                <a:effectLst>
                  <a:outerShdw dist="25400" dir="2700000" algn="ctr" rotWithShape="0">
                    <a:srgbClr val="FFC20E"/>
                  </a:outerShdw>
                </a:effectLst>
              </a:rPr>
              <a:t>       </a:t>
            </a:r>
            <a:r>
              <a:rPr lang="en-GB" sz="2800" b="1" dirty="0">
                <a:effectLst>
                  <a:outerShdw blurRad="50800" dist="25400" dir="5400000" algn="ctr" rotWithShape="0">
                    <a:srgbClr val="FFFF00"/>
                  </a:outerShdw>
                </a:effectLst>
                <a:ea typeface="+mn-ea"/>
                <a:cs typeface="+mn-cs"/>
              </a:rPr>
              <a:t>       </a:t>
            </a:r>
            <a:r>
              <a:rPr lang="en-GB" sz="2800" b="1" dirty="0">
                <a:effectLst>
                  <a:outerShdw dist="25400" dir="2700000" algn="ctr" rotWithShape="0">
                    <a:srgbClr val="FFC20E"/>
                  </a:outerShdw>
                </a:effectLst>
                <a:ea typeface="+mn-ea"/>
                <a:cs typeface="+mn-cs"/>
              </a:rPr>
              <a:t>    </a:t>
            </a:r>
          </a:p>
          <a:p>
            <a:r>
              <a:rPr lang="en-GB" sz="2800" b="1" dirty="0">
                <a:effectLst>
                  <a:outerShdw dist="25400" dir="2700000" algn="ctr" rotWithShape="0">
                    <a:srgbClr val="FFC20E"/>
                  </a:outerShdw>
                </a:effectLst>
              </a:rPr>
              <a:t>         </a:t>
            </a:r>
            <a:r>
              <a:rPr lang="en-GB" sz="2800" b="1" dirty="0">
                <a:effectLst>
                  <a:outerShdw dist="25400" dir="2700000" algn="ctr" rotWithShape="0">
                    <a:srgbClr val="FFC20E"/>
                  </a:outerShdw>
                </a:effectLst>
                <a:ea typeface="+mn-ea"/>
                <a:cs typeface="+mn-cs"/>
              </a:rPr>
              <a:t>@Schools_Digital</a:t>
            </a:r>
            <a:r>
              <a:rPr lang="en-GB" sz="2800" b="1" dirty="0">
                <a:effectLst>
                  <a:outerShdw dist="25400" dir="2700000" algn="ctr" rotWithShape="0">
                    <a:srgbClr val="FFC20E"/>
                  </a:outerShdw>
                </a:effectLst>
              </a:rPr>
              <a:t>        </a:t>
            </a:r>
            <a:endParaRPr lang="en-GB" sz="2800" dirty="0">
              <a:effectLst>
                <a:outerShdw dist="25400" dir="2700000" algn="ctr" rotWithShape="0">
                  <a:srgbClr val="FFC20E"/>
                </a:outerShdw>
              </a:effectLst>
            </a:endParaRPr>
          </a:p>
        </p:txBody>
      </p:sp>
      <p:pic>
        <p:nvPicPr>
          <p:cNvPr id="8" name="Picture 7" descr="A picture containing ax, tool, vector graphics&#10;&#10;Description automatically generated">
            <a:extLst>
              <a:ext uri="{FF2B5EF4-FFF2-40B4-BE49-F238E27FC236}">
                <a16:creationId xmlns:a16="http://schemas.microsoft.com/office/drawing/2014/main" id="{5BEA0DE6-63D0-D569-8D7F-0DD7527D04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7954" y="3941156"/>
            <a:ext cx="514839" cy="4183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18EA26-EEDE-261F-7067-174B9A2305F0}"/>
              </a:ext>
            </a:extLst>
          </p:cNvPr>
          <p:cNvSpPr/>
          <p:nvPr/>
        </p:nvSpPr>
        <p:spPr>
          <a:xfrm>
            <a:off x="186743" y="5872621"/>
            <a:ext cx="5813920" cy="584775"/>
          </a:xfrm>
          <a:prstGeom prst="rect">
            <a:avLst/>
          </a:prstGeom>
          <a:blipFill dpi="0"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</p:spPr>
        <p:txBody>
          <a:bodyPr wrap="square" anchor="ctr">
            <a:spAutoFit/>
          </a:bodyPr>
          <a:lstStyle/>
          <a:p>
            <a: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www.digitalschoolsawards.com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	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3951FF9C-3BA6-A01B-128E-83AB3878CA7C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10428739" y="382288"/>
            <a:ext cx="696974" cy="69697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71D8A72-7294-4FA1-BF7E-4E2F0BC52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623" y="400775"/>
            <a:ext cx="696974" cy="6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0B989AA-0A51-7D34-2E3A-D84EF7B53D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0" y="139287"/>
            <a:ext cx="2924620" cy="69697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32C2900-3C41-6EE7-798B-4E4FA97DC58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70" y="1741639"/>
            <a:ext cx="4810847" cy="48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uffy clouds in blue sky">
            <a:extLst>
              <a:ext uri="{FF2B5EF4-FFF2-40B4-BE49-F238E27FC236}">
                <a16:creationId xmlns:a16="http://schemas.microsoft.com/office/drawing/2014/main" id="{4EA945F4-7313-E0F3-58BB-D3831866A2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3740" y="4638735"/>
            <a:ext cx="410638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/>
            <a:r>
              <a:rPr lang="en-GB" sz="1920" dirty="0">
                <a:solidFill>
                  <a:prstClr val="black"/>
                </a:solidFill>
                <a:latin typeface="Calibri"/>
              </a:rPr>
              <a:t>When the colour indicator shows you have achieved the requirements in readiness for a virtual validation visit, then click submit, and an external validator will then be in touch to arrange the virtual validation visit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15126" y="313420"/>
            <a:ext cx="10328555" cy="574516"/>
          </a:xfrm>
        </p:spPr>
        <p:txBody>
          <a:bodyPr/>
          <a:lstStyle/>
          <a:p>
            <a:pPr algn="l"/>
            <a:r>
              <a:rPr lang="en-IE" sz="3360" b="0" dirty="0">
                <a:latin typeface="Calibri" panose="020F0502020204030204" pitchFamily="34" charset="0"/>
              </a:rPr>
              <a:t>How it works</a:t>
            </a:r>
            <a:endParaRPr lang="en-US" sz="3360" b="0" dirty="0">
              <a:latin typeface="Calibri" panose="020F0502020204030204" pitchFamily="34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6" y="1505377"/>
            <a:ext cx="2756538" cy="289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96345" y="4638736"/>
            <a:ext cx="4274678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/>
            <a:r>
              <a:rPr lang="en-GB" sz="1920" dirty="0">
                <a:solidFill>
                  <a:prstClr val="black"/>
                </a:solidFill>
                <a:latin typeface="Calibri"/>
              </a:rPr>
              <a:t>Schools register online for an account at </a:t>
            </a:r>
            <a:r>
              <a:rPr lang="en-GB" sz="2000" dirty="0">
                <a:solidFill>
                  <a:prstClr val="black"/>
                </a:solidFill>
                <a:latin typeface="Calibri"/>
                <a:hlinkClick r:id="rId5"/>
              </a:rPr>
              <a:t>www.digitalschoolsawards.com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algn="ctr" defTabSz="1097280"/>
            <a:r>
              <a:rPr lang="en-GB" sz="2000" dirty="0">
                <a:solidFill>
                  <a:prstClr val="black"/>
                </a:solidFill>
                <a:latin typeface="Calibri"/>
              </a:rPr>
              <a:t>(if schools are already registered for the Digital Schools Award then this step will already be completed)</a:t>
            </a:r>
            <a:endParaRPr lang="en-GB" sz="19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9136" y="4638735"/>
            <a:ext cx="2834668" cy="97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/>
            <a:r>
              <a:rPr lang="en-GB" sz="1920" dirty="0">
                <a:solidFill>
                  <a:prstClr val="black"/>
                </a:solidFill>
                <a:latin typeface="Calibri"/>
              </a:rPr>
              <a:t>Complete the self-review</a:t>
            </a:r>
          </a:p>
          <a:p>
            <a:pPr algn="ctr" defTabSz="1097280"/>
            <a:r>
              <a:rPr lang="en-GB" sz="1920" dirty="0">
                <a:solidFill>
                  <a:prstClr val="black"/>
                </a:solidFill>
                <a:latin typeface="Calibri"/>
              </a:rPr>
              <a:t>framework and upload documentary evidence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805204" y="2750621"/>
            <a:ext cx="604867" cy="3046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GB" sz="216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795398" y="2750621"/>
            <a:ext cx="604867" cy="3046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GB" sz="216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415126" y="867064"/>
            <a:ext cx="10321767" cy="5745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97280"/>
            <a:r>
              <a:rPr lang="en-US" sz="288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Stage 1 - registration</a:t>
            </a:r>
            <a:endParaRPr lang="en-GB" sz="288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D3B034-8693-EE60-52A1-4B9ACEAA5F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85" y="1970378"/>
            <a:ext cx="3150340" cy="1865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F80AB4-B30C-7270-D1AD-1B42EA1B31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1971" y="1240535"/>
            <a:ext cx="2898199" cy="2999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2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FAC15B-2DB5-D224-493D-34D7B432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41" y="192603"/>
            <a:ext cx="5228347" cy="934970"/>
          </a:xfrm>
        </p:spPr>
        <p:txBody>
          <a:bodyPr anchor="ctr"/>
          <a:lstStyle/>
          <a:p>
            <a:r>
              <a:rPr lang="en-GB" dirty="0"/>
              <a:t>Completing the Self-Review Framework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6D1181-124A-B31F-24A5-019DCE21B1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4129" y="109429"/>
            <a:ext cx="6364780" cy="6555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60632F-D0ED-C27D-7095-2C9FF9A8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541" y="1211254"/>
            <a:ext cx="5138590" cy="316440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Click on “My Self Evaluation” &gt; “Digital Wellbeing Award for Cyber Resilience and Internet Safety”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For each heading, select your response, from the choices provided, which best describe the current position of your school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Upload documents/files which support each section – there are suggested examples of the kinds of supporting documents which you may wish to consider uploading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6A69D-4A67-593E-EB81-1A5E6779CC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90" y="3872987"/>
            <a:ext cx="3584029" cy="27924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962FBE-351E-65FB-0EEA-B91966D00C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5426">
            <a:off x="9275135" y="2413513"/>
            <a:ext cx="3132426" cy="2550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2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nes on wood">
            <a:extLst>
              <a:ext uri="{FF2B5EF4-FFF2-40B4-BE49-F238E27FC236}">
                <a16:creationId xmlns:a16="http://schemas.microsoft.com/office/drawing/2014/main" id="{A18E1F0F-5CA1-BE03-CD5E-C5BCD2BFB2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546276" y="545597"/>
            <a:ext cx="11093989" cy="5745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97280"/>
            <a:r>
              <a:rPr lang="en-US" sz="3360" dirty="0">
                <a:solidFill>
                  <a:prstClr val="black"/>
                </a:solidFill>
                <a:latin typeface="Calibri" panose="020F0502020204030204" pitchFamily="34" charset="0"/>
              </a:rPr>
              <a:t>Preparation for the validation visit</a:t>
            </a:r>
            <a:endParaRPr lang="en-GB" sz="336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276" y="1700092"/>
            <a:ext cx="2469328" cy="24191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97280"/>
            <a:r>
              <a:rPr lang="en-GB" sz="2160" dirty="0">
                <a:solidFill>
                  <a:prstClr val="black"/>
                </a:solidFill>
                <a:latin typeface="Calibri"/>
              </a:rPr>
              <a:t>The validator will be in touch to find a suitable day and time, usually within a few weeks of a school applying for validation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7354" y="1706336"/>
            <a:ext cx="3001252" cy="20867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97280"/>
            <a:r>
              <a:rPr lang="en-GB" sz="2160" dirty="0">
                <a:solidFill>
                  <a:prstClr val="black"/>
                </a:solidFill>
                <a:latin typeface="Calibri"/>
              </a:rPr>
              <a:t>It’s helpful if the school prepares a presentation to help tell the story you wish to share, and send that to the validator in advance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1161" y="1700092"/>
            <a:ext cx="5089104" cy="20867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97280"/>
            <a:r>
              <a:rPr lang="en-GB" sz="2160" dirty="0">
                <a:solidFill>
                  <a:prstClr val="black"/>
                </a:solidFill>
                <a:latin typeface="Calibri"/>
              </a:rPr>
              <a:t>Some schools use PowerPoint, some use Sway, OneNote, </a:t>
            </a:r>
            <a:r>
              <a:rPr lang="en-GB" sz="2160" dirty="0" err="1">
                <a:solidFill>
                  <a:prstClr val="black"/>
                </a:solidFill>
                <a:latin typeface="Calibri"/>
              </a:rPr>
              <a:t>Wakelet</a:t>
            </a:r>
            <a:r>
              <a:rPr lang="en-GB" sz="2160" dirty="0">
                <a:solidFill>
                  <a:prstClr val="black"/>
                </a:solidFill>
                <a:latin typeface="Calibri"/>
              </a:rPr>
              <a:t> or other means – use what works best for you to create a narrative linking to the uploaded files for each of the headings in the self-review framework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201BC54-839D-9D79-ADED-B9EE5E9612E4}"/>
              </a:ext>
            </a:extLst>
          </p:cNvPr>
          <p:cNvSpPr txBox="1">
            <a:spLocks/>
          </p:cNvSpPr>
          <p:nvPr/>
        </p:nvSpPr>
        <p:spPr>
          <a:xfrm>
            <a:off x="823427" y="5743897"/>
            <a:ext cx="9740647" cy="5745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97280"/>
            <a:endParaRPr lang="en-GB" sz="336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BC9572-B121-AE8F-0565-BCF6CC8FCE33}"/>
              </a:ext>
            </a:extLst>
          </p:cNvPr>
          <p:cNvSpPr txBox="1"/>
          <p:nvPr/>
        </p:nvSpPr>
        <p:spPr>
          <a:xfrm>
            <a:off x="586650" y="4648358"/>
            <a:ext cx="10778748" cy="10895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97280"/>
            <a:r>
              <a:rPr lang="en-GB" sz="2160" dirty="0">
                <a:solidFill>
                  <a:prstClr val="black"/>
                </a:solidFill>
                <a:latin typeface="Calibri"/>
              </a:rPr>
              <a:t>A virtual validation visit for the Digital Wellbeing Award will likely last between 60-90 minutes, and a timetable created by the school would be agreed in advance with the validator, in the understanding that school needs may require changes on the day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D5FDE0C-D6B5-298B-DF11-06130ED9B5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22" y="-117674"/>
            <a:ext cx="1901058" cy="19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9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derwater view of blue surface of water">
            <a:extLst>
              <a:ext uri="{FF2B5EF4-FFF2-40B4-BE49-F238E27FC236}">
                <a16:creationId xmlns:a16="http://schemas.microsoft.com/office/drawing/2014/main" id="{FA3075F2-5169-4E85-87FB-735EBA9039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70" y="0"/>
            <a:ext cx="12188825" cy="68580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003034" y="262197"/>
            <a:ext cx="9740647" cy="5745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97280"/>
            <a:r>
              <a:rPr lang="en-US" sz="3360" dirty="0">
                <a:solidFill>
                  <a:prstClr val="black"/>
                </a:solidFill>
                <a:latin typeface="Calibri" panose="020F0502020204030204" pitchFamily="34" charset="0"/>
              </a:rPr>
              <a:t>How it works</a:t>
            </a:r>
            <a:endParaRPr lang="en-GB" sz="336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14" y="1902761"/>
            <a:ext cx="2427840" cy="1615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17" y="1928395"/>
            <a:ext cx="2428638" cy="161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823427" y="4157197"/>
            <a:ext cx="246932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97280"/>
            <a:r>
              <a:rPr lang="en-GB" sz="2160" dirty="0">
                <a:solidFill>
                  <a:prstClr val="black"/>
                </a:solidFill>
                <a:latin typeface="Calibri"/>
              </a:rPr>
              <a:t>Discussions with the school digital learning leader and member of senior management team</a:t>
            </a:r>
          </a:p>
        </p:txBody>
      </p:sp>
      <p:pic>
        <p:nvPicPr>
          <p:cNvPr id="17" name="Picture 16"/>
          <p:cNvPicPr preferRelativeResize="0"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838" y="1928863"/>
            <a:ext cx="2427840" cy="1615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 preferRelativeResize="0"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11" y="1928863"/>
            <a:ext cx="2427840" cy="1615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3517364" y="4157196"/>
            <a:ext cx="2469328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97280"/>
            <a:r>
              <a:rPr lang="en-GB" sz="2160" dirty="0">
                <a:solidFill>
                  <a:prstClr val="black"/>
                </a:solidFill>
                <a:latin typeface="Calibri"/>
              </a:rPr>
              <a:t>Hearing from  practitioners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67232" y="4157197"/>
            <a:ext cx="2469328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97280"/>
            <a:r>
              <a:rPr lang="en-GB" sz="2160" dirty="0">
                <a:solidFill>
                  <a:prstClr val="black"/>
                </a:solidFill>
                <a:latin typeface="Calibri"/>
              </a:rPr>
              <a:t>Discussions with pupils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96070" y="4157196"/>
            <a:ext cx="2469328" cy="14219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97280"/>
            <a:r>
              <a:rPr lang="en-GB" sz="2160" dirty="0">
                <a:solidFill>
                  <a:prstClr val="black"/>
                </a:solidFill>
                <a:latin typeface="Calibri"/>
              </a:rPr>
              <a:t>Round-up/Plenary session with explanation of what happens next </a:t>
            </a: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996246" y="867064"/>
            <a:ext cx="9740647" cy="5745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97280"/>
            <a:r>
              <a:rPr lang="en-US" sz="3360" dirty="0">
                <a:solidFill>
                  <a:prstClr val="black"/>
                </a:solidFill>
                <a:latin typeface="Calibri" panose="020F0502020204030204" pitchFamily="34" charset="0"/>
              </a:rPr>
              <a:t>Stage 2 – typical validation visit – currently virtual</a:t>
            </a:r>
            <a:endParaRPr lang="en-GB" sz="336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201BC54-839D-9D79-ADED-B9EE5E9612E4}"/>
              </a:ext>
            </a:extLst>
          </p:cNvPr>
          <p:cNvSpPr txBox="1">
            <a:spLocks/>
          </p:cNvSpPr>
          <p:nvPr/>
        </p:nvSpPr>
        <p:spPr>
          <a:xfrm>
            <a:off x="823427" y="5743897"/>
            <a:ext cx="9740647" cy="5745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97280"/>
            <a:endParaRPr lang="en-GB" sz="336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paper folded in rolls">
            <a:extLst>
              <a:ext uri="{FF2B5EF4-FFF2-40B4-BE49-F238E27FC236}">
                <a16:creationId xmlns:a16="http://schemas.microsoft.com/office/drawing/2014/main" id="{F98D063C-62DB-742D-C201-14D362ADB4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0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6652" y="1340422"/>
            <a:ext cx="10226713" cy="42623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97280">
              <a:lnSpc>
                <a:spcPct val="150000"/>
              </a:lnSpc>
            </a:pPr>
            <a:endParaRPr lang="en-GB" sz="192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8415" y="5033263"/>
            <a:ext cx="3144960" cy="4247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97280"/>
            <a:r>
              <a:rPr lang="en-GB" sz="2160" dirty="0">
                <a:solidFill>
                  <a:prstClr val="black"/>
                </a:solidFill>
                <a:latin typeface="Calibri"/>
              </a:rPr>
              <a:t> Certificate of Recognition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09014" y="5027810"/>
            <a:ext cx="3330624" cy="10895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97280"/>
            <a:r>
              <a:rPr lang="en-GB" sz="2160" dirty="0">
                <a:solidFill>
                  <a:prstClr val="black"/>
                </a:solidFill>
                <a:latin typeface="Calibri"/>
              </a:rPr>
              <a:t>Digital Wellbeing Award Badge to use on school website and email signature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3426" y="5009363"/>
            <a:ext cx="3144960" cy="1089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97280"/>
            <a:r>
              <a:rPr lang="en-GB" sz="2160" dirty="0">
                <a:solidFill>
                  <a:prstClr val="black"/>
                </a:solidFill>
                <a:latin typeface="Calibri"/>
              </a:rPr>
              <a:t>School receives a written report based on the validation visit</a:t>
            </a: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1003034" y="262197"/>
            <a:ext cx="9740647" cy="5745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97280"/>
            <a:r>
              <a:rPr lang="en-US" sz="3360" dirty="0">
                <a:solidFill>
                  <a:prstClr val="black"/>
                </a:solidFill>
                <a:latin typeface="Calibri" panose="020F0502020204030204" pitchFamily="34" charset="0"/>
              </a:rPr>
              <a:t>How it works</a:t>
            </a:r>
            <a:endParaRPr lang="en-GB" sz="336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996246" y="867064"/>
            <a:ext cx="9740647" cy="5745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97280"/>
            <a:r>
              <a:rPr lang="en-US" sz="3360" dirty="0">
                <a:solidFill>
                  <a:prstClr val="black"/>
                </a:solidFill>
                <a:latin typeface="Calibri" panose="020F0502020204030204" pitchFamily="34" charset="0"/>
              </a:rPr>
              <a:t>Stage 3 – feedback and recognition </a:t>
            </a:r>
            <a:endParaRPr lang="en-GB" sz="336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6875B-0593-80E7-7DB0-17B8CE9B0B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3" y="2146024"/>
            <a:ext cx="2858886" cy="2344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DA8C41-A951-7CE7-8E54-7A548D03AF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75" y="2146024"/>
            <a:ext cx="3454743" cy="2344724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48B2C0E-0566-4FCA-549C-B5AC7C303B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39" y="1795811"/>
            <a:ext cx="3231999" cy="32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lorful view of nature">
            <a:extLst>
              <a:ext uri="{FF2B5EF4-FFF2-40B4-BE49-F238E27FC236}">
                <a16:creationId xmlns:a16="http://schemas.microsoft.com/office/drawing/2014/main" id="{282BDA5B-17DE-3150-E54D-04CB4BDC4C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51F73-F165-4553-9ED7-2ED1867B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41" y="304800"/>
            <a:ext cx="11270844" cy="474964"/>
          </a:xfrm>
        </p:spPr>
        <p:txBody>
          <a:bodyPr/>
          <a:lstStyle/>
          <a:p>
            <a:r>
              <a:rPr lang="en-IE" b="1" dirty="0">
                <a:solidFill>
                  <a:srgbClr val="000000"/>
                </a:solidFill>
                <a:latin typeface="HP Simplified" pitchFamily="34" charset="0"/>
              </a:rPr>
              <a:t>Who can help?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0B765A-2917-4C21-9793-EA3D19B73036}"/>
              </a:ext>
            </a:extLst>
          </p:cNvPr>
          <p:cNvSpPr txBox="1">
            <a:spLocks/>
          </p:cNvSpPr>
          <p:nvPr/>
        </p:nvSpPr>
        <p:spPr>
          <a:xfrm>
            <a:off x="201954" y="1039225"/>
            <a:ext cx="4431754" cy="5513975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HP Simplified" panose="020B0604020204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All schools awarded the Digital Wellbeing Award can be found on Digital Schools Awards website map (click on “Locate Digital Schools” &gt; then choose “CRIS Awarded” from dropdown) at 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 Simplified Light"/>
                <a:ea typeface="+mn-ea"/>
                <a:cs typeface="+mn-cs"/>
                <a:hlinkClick r:id="rId4"/>
              </a:rPr>
              <a:t>https://www.digitalschoolsawards.com/school-locations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 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HP Simplified" panose="020B0604020204020204" pitchFamily="34" charset="0"/>
              <a:buChar char="•"/>
              <a:tabLst/>
              <a:defRPr/>
            </a:pPr>
            <a:r>
              <a:rPr lang="en-IE" sz="2400" dirty="0">
                <a:solidFill>
                  <a:prstClr val="black"/>
                </a:solidFill>
                <a:latin typeface="HP Simplified Light"/>
              </a:rPr>
              <a:t>Contact a school to ask their advice and about their experience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HP Simplified" panose="020B0604020204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Advice can also be requested from a Digital Schools Awards validator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HP Simplified" panose="020B0604020204020204" pitchFamily="34" charset="0"/>
              <a:buChar char="•"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C4FEF-2CF7-88F5-1589-5E50A41DF3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28" y="252443"/>
            <a:ext cx="7598097" cy="5940794"/>
          </a:xfrm>
          <a:prstGeom prst="roundRect">
            <a:avLst>
              <a:gd name="adj" fmla="val 1637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49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F1C1AB-D624-4186-BF63-E31C9D89E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492" y="-325369"/>
            <a:ext cx="11721590" cy="306267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</p:spPr>
        <p:txBody>
          <a:bodyPr anchor="ctr"/>
          <a:lstStyle/>
          <a:p>
            <a:pPr algn="ctr" rtl="0"/>
            <a:r>
              <a:rPr lang="en-US" sz="3600" dirty="0">
                <a:effectLst>
                  <a:outerShdw dist="50800" dir="2700000" algn="ctr" rotWithShape="0">
                    <a:srgbClr val="FFC20E"/>
                  </a:outerShdw>
                </a:effectLst>
              </a:rPr>
              <a:t>Digital Schools Awards</a:t>
            </a:r>
            <a:br>
              <a:rPr lang="en-US" sz="3600" dirty="0">
                <a:effectLst>
                  <a:outerShdw dist="50800" dir="2700000" algn="ctr" rotWithShape="0">
                    <a:srgbClr val="FFC20E"/>
                  </a:outerShdw>
                </a:effectLst>
              </a:rPr>
            </a:br>
            <a:r>
              <a:rPr lang="en-IE" sz="3600" b="1" i="0" u="none" strike="noStrike" dirty="0">
                <a:effectLst>
                  <a:outerShdw dist="50800" dir="2700000" algn="ctr" rotWithShape="0">
                    <a:srgbClr val="FFC20E"/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Digital Wellbeing Award </a:t>
            </a:r>
            <a:r>
              <a:rPr lang="en-GB" sz="3600" b="1" i="0" u="none" strike="noStrike" dirty="0">
                <a:effectLst>
                  <a:outerShdw dist="50800" dir="2700000" algn="ctr" rotWithShape="0">
                    <a:srgbClr val="FFC20E"/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for Cyber Resilience and Internet Safety</a:t>
            </a:r>
            <a:br>
              <a:rPr lang="en-GB" sz="3600" b="1" i="0" u="none" strike="noStrike" dirty="0">
                <a:effectLst>
                  <a:outerShdw dist="50800" dir="2700000" algn="ctr" rotWithShape="0">
                    <a:srgbClr val="FFC20E"/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00" b="1" i="0" u="none" strike="noStrike" dirty="0">
                <a:effectLst>
                  <a:outerShdw dist="50800" dir="2700000" algn="ctr" rotWithShape="0">
                    <a:srgbClr val="FFC20E"/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3600" b="1" i="0" u="none" strike="noStrike" dirty="0">
                <a:effectLst>
                  <a:outerShdw dist="50800" dir="2700000" algn="ctr" rotWithShape="0">
                    <a:srgbClr val="FFC20E"/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800" b="1" i="0" u="none" strike="noStrike" dirty="0">
                <a:effectLst>
                  <a:outerShdw dist="50800" dir="2700000" algn="ctr" rotWithShape="0">
                    <a:srgbClr val="FFC20E"/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US" sz="3600" dirty="0">
              <a:effectLst>
                <a:outerShdw dist="50800" dir="2700000" algn="ctr" rotWithShape="0">
                  <a:srgbClr val="FFC20E"/>
                </a:outerShdw>
              </a:effectLs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E17521-1F7F-43ED-925B-AA1C9D3C7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3690" y="3983082"/>
            <a:ext cx="4686548" cy="2745264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</p:spPr>
        <p:txBody>
          <a:bodyPr anchor="ctr">
            <a:normAutofit fontScale="70000" lnSpcReduction="20000"/>
          </a:bodyPr>
          <a:lstStyle/>
          <a:p>
            <a:pPr algn="ctr"/>
            <a:r>
              <a:rPr lang="en-US" sz="2500" b="1" dirty="0"/>
              <a:t> </a:t>
            </a:r>
          </a:p>
          <a:p>
            <a:pPr algn="ctr"/>
            <a:r>
              <a:rPr lang="en-US" sz="3500" b="1" dirty="0">
                <a:effectLst>
                  <a:outerShdw dist="25400" dir="2700000" algn="ctr" rotWithShape="0">
                    <a:srgbClr val="FFC20E"/>
                  </a:outerShdw>
                </a:effectLst>
              </a:rPr>
              <a:t>Jen McKay</a:t>
            </a:r>
          </a:p>
          <a:p>
            <a:pPr algn="ctr"/>
            <a:endParaRPr lang="en-US" sz="3500" b="1" dirty="0">
              <a:effectLst>
                <a:outerShdw dist="25400" dir="2700000" algn="ctr" rotWithShape="0">
                  <a:srgbClr val="FFC20E"/>
                </a:outerShdw>
              </a:effectLst>
            </a:endParaRPr>
          </a:p>
          <a:p>
            <a:pPr algn="ctr"/>
            <a:r>
              <a:rPr lang="en-US" sz="3500" b="1" dirty="0" err="1">
                <a:effectLst>
                  <a:outerShdw dist="25400" dir="2700000" algn="ctr" rotWithShape="0">
                    <a:srgbClr val="FFC20E"/>
                  </a:outerShdw>
                </a:effectLst>
              </a:rPr>
              <a:t>jen@digitalschoolsawards.com</a:t>
            </a:r>
            <a:endParaRPr lang="en-US" sz="3500" b="1" dirty="0">
              <a:effectLst>
                <a:outerShdw dist="25400" dir="2700000" algn="ctr" rotWithShape="0">
                  <a:srgbClr val="FFC20E"/>
                </a:outerShdw>
              </a:effectLst>
            </a:endParaRPr>
          </a:p>
          <a:p>
            <a:pPr algn="ctr"/>
            <a:r>
              <a:rPr lang="en-US" sz="3500" b="1" dirty="0">
                <a:effectLst>
                  <a:outerShdw dist="25400" dir="2700000" algn="ctr" rotWithShape="0">
                    <a:srgbClr val="FFC20E"/>
                  </a:outerShdw>
                </a:effectLst>
              </a:rPr>
              <a:t> </a:t>
            </a:r>
          </a:p>
          <a:p>
            <a:pPr algn="ctr"/>
            <a:r>
              <a:rPr lang="en-US" sz="3500" b="1" dirty="0">
                <a:effectLst>
                  <a:outerShdw dist="25400" dir="2700000" algn="ctr" rotWithShape="0">
                    <a:srgbClr val="FFC20E"/>
                  </a:outerShdw>
                </a:effectLst>
              </a:rPr>
              <a:t>Independent         </a:t>
            </a:r>
            <a:endParaRPr lang="en-US" sz="3500" dirty="0">
              <a:effectLst>
                <a:outerShdw dist="25400" dir="2700000" algn="ctr" rotWithShape="0">
                  <a:srgbClr val="FFC20E"/>
                </a:outerShdw>
              </a:effectLst>
            </a:endParaRPr>
          </a:p>
          <a:p>
            <a:pPr algn="ctr"/>
            <a:r>
              <a:rPr lang="en-US" sz="3500" b="1" dirty="0">
                <a:effectLst>
                  <a:outerShdw dist="25400" dir="2700000" algn="ctr" rotWithShape="0">
                    <a:srgbClr val="FFC20E"/>
                  </a:outerShdw>
                </a:effectLst>
              </a:rPr>
              <a:t>Validator</a:t>
            </a:r>
          </a:p>
          <a:p>
            <a:pPr algn="ctr"/>
            <a:r>
              <a:rPr lang="en-US" sz="3500" b="1" dirty="0">
                <a:effectLst>
                  <a:outerShdw dist="25400" dir="2700000" algn="ctr" rotWithShape="0">
                    <a:srgbClr val="FFC20E"/>
                  </a:outerShdw>
                </a:effectLst>
              </a:rPr>
              <a:t>Digital Schools Awards</a:t>
            </a:r>
          </a:p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032B7-753D-BAE5-B0FB-499AC6A63FF8}"/>
              </a:ext>
            </a:extLst>
          </p:cNvPr>
          <p:cNvSpPr txBox="1"/>
          <p:nvPr/>
        </p:nvSpPr>
        <p:spPr>
          <a:xfrm>
            <a:off x="280492" y="3604087"/>
            <a:ext cx="3680038" cy="954107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effectLst/>
        </p:spPr>
        <p:txBody>
          <a:bodyPr wrap="square" anchor="ctr">
            <a:spAutoFit/>
          </a:bodyPr>
          <a:lstStyle/>
          <a:p>
            <a:r>
              <a:rPr lang="en-GB" sz="2800" b="1" dirty="0">
                <a:effectLst>
                  <a:outerShdw dist="25400" dir="2700000" algn="ctr" rotWithShape="0">
                    <a:srgbClr val="FFC20E"/>
                  </a:outerShdw>
                </a:effectLst>
              </a:rPr>
              <a:t>        @awards4selfie.eu</a:t>
            </a:r>
            <a:r>
              <a:rPr lang="en-GB" sz="2800" b="1" dirty="0">
                <a:effectLst>
                  <a:outerShdw blurRad="50800" dist="25400" dir="5400000" algn="ctr" rotWithShape="0">
                    <a:srgbClr val="FFFF00"/>
                  </a:outerShdw>
                </a:effectLst>
                <a:ea typeface="+mn-ea"/>
                <a:cs typeface="+mn-cs"/>
              </a:rPr>
              <a:t>        </a:t>
            </a:r>
          </a:p>
          <a:p>
            <a:r>
              <a:rPr lang="en-GB" sz="2800" b="1" dirty="0">
                <a:effectLst>
                  <a:outerShdw dist="25400" dir="2700000" algn="ctr" rotWithShape="0">
                    <a:srgbClr val="FFC20E"/>
                  </a:outerShdw>
                </a:effectLst>
                <a:ea typeface="+mn-ea"/>
                <a:cs typeface="+mn-cs"/>
              </a:rPr>
              <a:t>           @Schools_Digital</a:t>
            </a:r>
            <a:r>
              <a:rPr lang="en-GB" sz="2800" b="1" dirty="0">
                <a:effectLst>
                  <a:outerShdw dist="25400" dir="2700000" algn="ctr" rotWithShape="0">
                    <a:srgbClr val="FFC20E"/>
                  </a:outerShdw>
                </a:effectLst>
              </a:rPr>
              <a:t>        </a:t>
            </a:r>
            <a:endParaRPr lang="en-GB" sz="2800" dirty="0">
              <a:effectLst>
                <a:outerShdw dist="25400" dir="2700000" algn="ctr" rotWithShape="0">
                  <a:srgbClr val="FFC20E"/>
                </a:outerShdw>
              </a:effectLst>
            </a:endParaRPr>
          </a:p>
        </p:txBody>
      </p:sp>
      <p:pic>
        <p:nvPicPr>
          <p:cNvPr id="8" name="Picture 7" descr="A picture containing ax, tool, vector graphics&#10;&#10;Description automatically generated">
            <a:extLst>
              <a:ext uri="{FF2B5EF4-FFF2-40B4-BE49-F238E27FC236}">
                <a16:creationId xmlns:a16="http://schemas.microsoft.com/office/drawing/2014/main" id="{5BEA0DE6-63D0-D569-8D7F-0DD7527D04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0658" y="3871961"/>
            <a:ext cx="514839" cy="4183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18EA26-EEDE-261F-7067-174B9A2305F0}"/>
              </a:ext>
            </a:extLst>
          </p:cNvPr>
          <p:cNvSpPr/>
          <p:nvPr/>
        </p:nvSpPr>
        <p:spPr>
          <a:xfrm>
            <a:off x="280493" y="5296581"/>
            <a:ext cx="5813920" cy="1077218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</p:spPr>
        <p:txBody>
          <a:bodyPr wrap="square" anchor="ctr">
            <a:spAutoFit/>
          </a:bodyPr>
          <a:lstStyle/>
          <a:p>
            <a: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www.awards4selfie.eu</a:t>
            </a:r>
            <a:endParaRPr lang="en-GB" altLang="en-US" sz="3200" dirty="0">
              <a:latin typeface="Calibri" panose="020F0502020204030204" pitchFamily="34" charset="0"/>
              <a:cs typeface="Calibri" panose="020F0502020204030204" pitchFamily="34" charset="0"/>
              <a:hlinkClick r:id="rId6"/>
            </a:endParaRPr>
          </a:p>
          <a:p>
            <a: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www.digitalschoolsawards.com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	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29E2160D-31C0-507D-E60C-440FB72BFC0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9938530" y="1757219"/>
            <a:ext cx="809516" cy="8095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1BDAD90-B580-2142-8D5D-5E2A47F5A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778" y="1775706"/>
            <a:ext cx="809516" cy="80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90B7F04-9261-38AF-6A3D-F7A89CCBE5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7" y="1102368"/>
            <a:ext cx="3113263" cy="741929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E9EEC78-F2C8-D843-CD18-0FAB0145F8D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37" y="1683729"/>
            <a:ext cx="4686548" cy="46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black">
          <a:xfrm>
            <a:off x="493664" y="268675"/>
            <a:ext cx="9749859" cy="464553"/>
          </a:xfrm>
          <a:prstGeom prst="rect">
            <a:avLst/>
          </a:prstGeom>
          <a:solidFill>
            <a:srgbClr val="0096D6">
              <a:alpha val="60000"/>
            </a:srgbClr>
          </a:solidFill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00" b="0" kern="1200" spc="-133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Overview of </a:t>
            </a:r>
            <a:r>
              <a:rPr lang="en-US" sz="3200" b="1" dirty="0">
                <a:solidFill>
                  <a:schemeClr val="bg1"/>
                </a:solidFill>
              </a:rPr>
              <a:t>Digital Schools Awards </a:t>
            </a:r>
            <a:r>
              <a:rPr lang="en-US" sz="3200" b="1" dirty="0" err="1">
                <a:solidFill>
                  <a:schemeClr val="bg1"/>
                </a:solidFill>
              </a:rPr>
              <a:t>Programme</a:t>
            </a:r>
            <a:endParaRPr lang="en-US" sz="3200" b="1" dirty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93664" y="1043553"/>
            <a:ext cx="11535397" cy="1598670"/>
          </a:xfrm>
          <a:prstGeom prst="rect">
            <a:avLst/>
          </a:prstGeom>
          <a:solidFill>
            <a:srgbClr val="4E9FC6">
              <a:alpha val="60000"/>
            </a:srgbClr>
          </a:solidFill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The Digital Schools Awards is a digital schools </a:t>
            </a:r>
            <a:r>
              <a:rPr lang="en-US" sz="2800" b="1" dirty="0" err="1">
                <a:solidFill>
                  <a:schemeClr val="bg1"/>
                </a:solidFill>
              </a:rPr>
              <a:t>programme</a:t>
            </a:r>
            <a:r>
              <a:rPr lang="en-US" sz="2800" b="1" dirty="0">
                <a:solidFill>
                  <a:schemeClr val="bg1"/>
                </a:solidFill>
              </a:rPr>
              <a:t> and awards scheme that </a:t>
            </a:r>
            <a:r>
              <a:rPr lang="en-US" sz="2800" b="1" dirty="0" err="1">
                <a:solidFill>
                  <a:schemeClr val="bg1"/>
                </a:solidFill>
              </a:rPr>
              <a:t>recognises</a:t>
            </a:r>
            <a:r>
              <a:rPr lang="en-US" sz="2800" b="1" dirty="0">
                <a:solidFill>
                  <a:schemeClr val="bg1"/>
                </a:solidFill>
              </a:rPr>
              <a:t>, rewards and promotes a whole school approach to the effective use of digital learning technologies in education</a:t>
            </a:r>
            <a:endParaRPr lang="en-IE" sz="2800" b="1" dirty="0">
              <a:solidFill>
                <a:schemeClr val="bg1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93664" y="2939670"/>
            <a:ext cx="11477683" cy="2874777"/>
          </a:xfrm>
          <a:prstGeom prst="rect">
            <a:avLst/>
          </a:prstGeom>
          <a:solidFill>
            <a:srgbClr val="59BBE4">
              <a:alpha val="60000"/>
            </a:srgb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800" b="1" dirty="0">
                <a:solidFill>
                  <a:schemeClr val="bg1"/>
                </a:solidFill>
              </a:rPr>
              <a:t>Successful collaboration between Governments, Education Agencies and Industry, led by HP</a:t>
            </a:r>
            <a:br>
              <a:rPr lang="en-IE" sz="2800" b="1" dirty="0">
                <a:solidFill>
                  <a:schemeClr val="bg1"/>
                </a:solidFill>
              </a:rPr>
            </a:br>
            <a:endParaRPr lang="en-IE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Encourages </a:t>
            </a:r>
            <a:r>
              <a:rPr lang="en-IE" sz="2800" b="1" dirty="0">
                <a:solidFill>
                  <a:schemeClr val="bg1"/>
                </a:solidFill>
              </a:rPr>
              <a:t>young people </a:t>
            </a:r>
            <a:r>
              <a:rPr lang="en-US" sz="2800" b="1" dirty="0">
                <a:solidFill>
                  <a:schemeClr val="bg1"/>
                </a:solidFill>
              </a:rPr>
              <a:t>to become digitally skilled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IE" sz="2800" b="1" dirty="0">
              <a:solidFill>
                <a:schemeClr val="bg1"/>
              </a:solidFill>
            </a:endParaRPr>
          </a:p>
          <a:p>
            <a:r>
              <a:rPr lang="en-IE" sz="2800" b="1" dirty="0">
                <a:solidFill>
                  <a:schemeClr val="bg1"/>
                </a:solidFill>
              </a:rPr>
              <a:t>Focus on nursery, special education, primary and post-primary schools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0B0748D-C488-4AFC-B69C-9D8936695530}"/>
              </a:ext>
            </a:extLst>
          </p:cNvPr>
          <p:cNvSpPr txBox="1">
            <a:spLocks/>
          </p:cNvSpPr>
          <p:nvPr/>
        </p:nvSpPr>
        <p:spPr>
          <a:xfrm>
            <a:off x="609440" y="4614533"/>
            <a:ext cx="10537095" cy="186665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E" b="1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018FB6A3-5141-661C-CCE9-13DC58934288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10129456" y="73712"/>
            <a:ext cx="899358" cy="899358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805192C-4FBA-347B-236A-AEAD48D7B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704" y="92199"/>
            <a:ext cx="899358" cy="89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152199-F1C4-4A26-97CC-1AF5B495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DE720E-C72B-42F0-AD69-52D60E3C605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E5E8E8">
                    <a:lumMod val="75000"/>
                  </a:srgbClr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E5E8E8">
                  <a:lumMod val="75000"/>
                </a:srgbClr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8EB37C-04A2-41BF-96D9-BB336429B222}"/>
              </a:ext>
            </a:extLst>
          </p:cNvPr>
          <p:cNvSpPr/>
          <p:nvPr/>
        </p:nvSpPr>
        <p:spPr>
          <a:xfrm>
            <a:off x="-10641" y="1"/>
            <a:ext cx="7550564" cy="6478524"/>
          </a:xfrm>
          <a:prstGeom prst="rect">
            <a:avLst/>
          </a:prstGeom>
          <a:gradFill flip="none" rotWithShape="1">
            <a:gsLst>
              <a:gs pos="1000">
                <a:schemeClr val="tx1">
                  <a:alpha val="68000"/>
                </a:schemeClr>
              </a:gs>
              <a:gs pos="50000">
                <a:schemeClr val="tx1">
                  <a:alpha val="41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421BBC-71DB-4558-9B10-FF4C922525B8}"/>
              </a:ext>
            </a:extLst>
          </p:cNvPr>
          <p:cNvSpPr/>
          <p:nvPr/>
        </p:nvSpPr>
        <p:spPr bwMode="gray">
          <a:xfrm>
            <a:off x="166732" y="925706"/>
            <a:ext cx="11759736" cy="5256311"/>
          </a:xfrm>
          <a:prstGeom prst="rect">
            <a:avLst/>
          </a:prstGeom>
          <a:solidFill>
            <a:srgbClr val="000000">
              <a:alpha val="50196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A78BFA-9BB8-465C-AE51-1BB42AB97FE8}"/>
              </a:ext>
            </a:extLst>
          </p:cNvPr>
          <p:cNvSpPr txBox="1">
            <a:spLocks/>
          </p:cNvSpPr>
          <p:nvPr/>
        </p:nvSpPr>
        <p:spPr bwMode="gray">
          <a:xfrm>
            <a:off x="280561" y="1073959"/>
            <a:ext cx="11532077" cy="47579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Tx/>
              <a:buFont typeface="HP Simplified" panose="020B0604020204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More than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1.2M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HP Simplified Light"/>
              </a:rPr>
              <a:t>learners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 already benefiting from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Digital Schools Awards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programme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Tx/>
              <a:buFont typeface="HP Simplified" panose="020B0604020204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Tx/>
              <a:buFont typeface="HP Simplified" panose="020B0604020204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Digital Wellbeing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Award for Cyber Resilience and Internet Safety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introduced to help schools tackle cyber risks and keep pupils safe online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Tx/>
              <a:buFont typeface="HP Simplified" panose="020B0604020204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Special Recognition for Computational Thinking</a:t>
            </a:r>
            <a:r>
              <a:rPr lang="en-US" sz="3600" b="1" dirty="0">
                <a:solidFill>
                  <a:prstClr val="white"/>
                </a:solidFill>
                <a:latin typeface="HP Simplified Light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HP Simplified Light"/>
              </a:rPr>
              <a:t>(secondary schools only) </a:t>
            </a:r>
            <a:r>
              <a:rPr lang="en-US" sz="2400" dirty="0" err="1">
                <a:solidFill>
                  <a:prstClr val="white"/>
                </a:solidFill>
                <a:latin typeface="HP Simplified Light"/>
              </a:rPr>
              <a:t>recognising</a:t>
            </a:r>
            <a:r>
              <a:rPr lang="en-US" sz="2400" dirty="0">
                <a:solidFill>
                  <a:prstClr val="white"/>
                </a:solidFill>
                <a:latin typeface="HP Simplified Light"/>
              </a:rPr>
              <a:t> </a:t>
            </a:r>
            <a:r>
              <a:rPr lang="en-GB" sz="2400" dirty="0">
                <a:solidFill>
                  <a:prstClr val="white"/>
                </a:solidFill>
                <a:latin typeface="HP Simplified Light"/>
              </a:rPr>
              <a:t>computational thinking principles for problem solving across the curriculum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Tx/>
              <a:buFont typeface="HP Simplified" panose="020B0604020204020204" pitchFamily="34" charset="0"/>
              <a:buNone/>
              <a:tabLst/>
              <a:defRPr/>
            </a:pPr>
            <a:r>
              <a:rPr kumimoji="0" lang="en-US" sz="2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Tx/>
              <a:buFont typeface="HP Simplified" panose="020B0604020204020204" pitchFamily="34" charset="0"/>
              <a:buNone/>
              <a:tabLst/>
              <a:defRPr/>
            </a:pPr>
            <a:r>
              <a:rPr kumimoji="0" lang="en-US" sz="2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nnovation</a:t>
            </a:r>
            <a:r>
              <a:rPr kumimoji="0" lang="en-US" sz="2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 transfer expanding initiative within Europe &amp; beyond with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t>Awards4SELFIE</a:t>
            </a:r>
            <a:endParaRPr kumimoji="0" lang="en-US" sz="2398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5B57D-B90F-460E-AF7F-B7A13C02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61" y="160020"/>
            <a:ext cx="7010560" cy="61743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HP Simplified Light" panose="020B0404020204020204" pitchFamily="34" charset="0"/>
                <a:cs typeface="HP Simplified"/>
              </a:rPr>
              <a:t>Available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lorful spherical objects on a rectangular 3D rendering">
            <a:extLst>
              <a:ext uri="{FF2B5EF4-FFF2-40B4-BE49-F238E27FC236}">
                <a16:creationId xmlns:a16="http://schemas.microsoft.com/office/drawing/2014/main" id="{2839EEC1-FFF0-36AA-CE12-FA719BD521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336" cy="6858000"/>
          </a:xfrm>
          <a:prstGeom prst="rect">
            <a:avLst/>
          </a:prstGeom>
        </p:spPr>
      </p:pic>
      <p:pic>
        <p:nvPicPr>
          <p:cNvPr id="6" name="Graphic 5" descr="Rectangle speech bubble">
            <a:extLst>
              <a:ext uri="{FF2B5EF4-FFF2-40B4-BE49-F238E27FC236}">
                <a16:creationId xmlns:a16="http://schemas.microsoft.com/office/drawing/2014/main" id="{FC38CC5A-371C-A367-8616-E52009296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611" y="394448"/>
            <a:ext cx="11516299" cy="63035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F5C17A-9951-9E3B-CF02-AFB5BD2F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487" y="834887"/>
            <a:ext cx="9495183" cy="476415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Helvetica" pitchFamily="2" charset="0"/>
              </a:rPr>
              <a:t>T</a:t>
            </a:r>
            <a:r>
              <a:rPr lang="en-GB" b="0" i="0" dirty="0">
                <a:solidFill>
                  <a:schemeClr val="tx1"/>
                </a:solidFill>
                <a:effectLst/>
                <a:latin typeface="Helvetica" pitchFamily="2" charset="0"/>
              </a:rPr>
              <a:t>he Digital Wellbeing Award framework can support your setting to </a:t>
            </a:r>
            <a:r>
              <a:rPr lang="en-GB" dirty="0">
                <a:solidFill>
                  <a:schemeClr val="tx1"/>
                </a:solidFill>
                <a:latin typeface="Helvetica" pitchFamily="2" charset="0"/>
              </a:rPr>
              <a:t>develop a strategic approach to </a:t>
            </a:r>
            <a:r>
              <a:rPr lang="en-GB" b="0" i="0" dirty="0">
                <a:solidFill>
                  <a:schemeClr val="tx1"/>
                </a:solidFill>
                <a:effectLst/>
                <a:latin typeface="Helvetica" pitchFamily="2" charset="0"/>
              </a:rPr>
              <a:t>cyber resilience and </a:t>
            </a:r>
            <a:r>
              <a:rPr lang="en-GB" dirty="0">
                <a:solidFill>
                  <a:schemeClr val="tx1"/>
                </a:solidFill>
                <a:latin typeface="Helvetica" pitchFamily="2" charset="0"/>
              </a:rPr>
              <a:t>internet </a:t>
            </a:r>
            <a:r>
              <a:rPr lang="en-GB" b="0" i="0" dirty="0">
                <a:solidFill>
                  <a:schemeClr val="tx1"/>
                </a:solidFill>
                <a:effectLst/>
                <a:latin typeface="Helvetica" pitchFamily="2" charset="0"/>
              </a:rPr>
              <a:t>safety</a:t>
            </a:r>
            <a:br>
              <a:rPr lang="en-GB" dirty="0"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887DBD-9638-A152-68AE-34324506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GB" smtClean="0">
                <a:solidFill>
                  <a:srgbClr val="E5E8E8"/>
                </a:solidFill>
              </a:rPr>
              <a:pPr/>
              <a:t>4</a:t>
            </a:fld>
            <a:endParaRPr lang="en-GB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ns in a map">
            <a:extLst>
              <a:ext uri="{FF2B5EF4-FFF2-40B4-BE49-F238E27FC236}">
                <a16:creationId xmlns:a16="http://schemas.microsoft.com/office/drawing/2014/main" id="{41EC0448-4C85-DE45-E834-F65F204A7B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534"/>
            <a:ext cx="1218882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5F5394-EB6B-7D38-D657-718460C3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44" y="642977"/>
            <a:ext cx="9831668" cy="108064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E" sz="3200" b="1" i="0" u="none" strike="noStrike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Digital Wellbeing Award </a:t>
            </a:r>
            <a:br>
              <a:rPr lang="en-IE" sz="3200" b="1" i="0" u="none" strike="noStrike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i="0" u="none" strike="noStrike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for Cyber Resilience and Internet Safety</a:t>
            </a:r>
            <a:r>
              <a:rPr lang="en-IE" sz="3200" b="1" i="0" u="none" strike="noStrike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F8747-1DB1-6982-0E0E-B84C8E438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2455" y="2266868"/>
            <a:ext cx="10041468" cy="157703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IE" sz="2800" b="1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Provides a </a:t>
            </a:r>
            <a:r>
              <a:rPr lang="en-IE" sz="2800" b="1" i="0" u="none" strike="noStrike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whole-school road map for promoting students’ digital wellbeing through strong Cyber Resilience and Internet Safety practices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2813F-0A9A-6453-7065-4F36E374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611" y="6478524"/>
            <a:ext cx="304721" cy="219456"/>
          </a:xfrm>
        </p:spPr>
        <p:txBody>
          <a:bodyPr wrap="none" anchor="b">
            <a:normAutofit/>
          </a:bodyPr>
          <a:lstStyle/>
          <a:p>
            <a:pPr>
              <a:spcAft>
                <a:spcPts val="600"/>
              </a:spcAft>
            </a:pPr>
            <a:fld id="{00DE720E-C72B-42F0-AD69-52D60E3C605E}" type="slidenum">
              <a:rPr lang="en-IE" smtClean="0"/>
              <a:pPr>
                <a:spcAft>
                  <a:spcPts val="600"/>
                </a:spcAft>
              </a:pPr>
              <a:t>5</a:t>
            </a:fld>
            <a:endParaRPr lang="en-IE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B21120E-8968-972E-8B53-9333DBBC387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7603936"/>
              </p:ext>
            </p:extLst>
          </p:nvPr>
        </p:nvGraphicFramePr>
        <p:xfrm>
          <a:off x="211611" y="4173835"/>
          <a:ext cx="10041468" cy="2289678"/>
        </p:xfrm>
        <a:graphic>
          <a:graphicData uri="http://schemas.openxmlformats.org/drawingml/2006/table">
            <a:tbl>
              <a:tblPr firstRow="1" firstCol="1" bandRow="1"/>
              <a:tblGrid>
                <a:gridCol w="10041468">
                  <a:extLst>
                    <a:ext uri="{9D8B030D-6E8A-4147-A177-3AD203B41FA5}">
                      <a16:colId xmlns:a16="http://schemas.microsoft.com/office/drawing/2014/main" val="962865803"/>
                    </a:ext>
                  </a:extLst>
                </a:gridCol>
              </a:tblGrid>
              <a:tr h="1787399"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E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Along with the award criteria encompassing Leadership, Learning and Teaching, Student Digital Competence and CLPL, the framework provides a wide variety of links, resources and examples on which schools can draw in both applying for the award and in planning areas for development</a:t>
                      </a:r>
                      <a:endParaRPr lang="en-IE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49344" marR="49344" marT="68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361921407"/>
                  </a:ext>
                </a:extLst>
              </a:tr>
            </a:tbl>
          </a:graphicData>
        </a:graphic>
      </p:graphicFrame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A31D8FB-6BE7-0472-E64B-4623932DE4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13" y="11477"/>
            <a:ext cx="2343645" cy="23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4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uster of yellow houses">
            <a:extLst>
              <a:ext uri="{FF2B5EF4-FFF2-40B4-BE49-F238E27FC236}">
                <a16:creationId xmlns:a16="http://schemas.microsoft.com/office/drawing/2014/main" id="{305DAAB9-816E-F237-531E-F1E4FC75BB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5F5394-EB6B-7D38-D657-718460C3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57" y="216258"/>
            <a:ext cx="8775314" cy="1343272"/>
          </a:xfrm>
        </p:spPr>
        <p:txBody>
          <a:bodyPr anchor="ctr"/>
          <a:lstStyle/>
          <a:p>
            <a:pPr algn="ctr"/>
            <a:r>
              <a:rPr lang="en-IE" sz="3600" b="1" i="0" u="none" strike="noStrike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Digital Wellbeing Award </a:t>
            </a:r>
            <a:br>
              <a:rPr lang="en-IE" sz="3600" b="1" i="0" u="none" strike="noStrike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1" i="0" u="none" strike="noStrike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for Cyber Resilience and Internet Safety</a:t>
            </a:r>
            <a:r>
              <a:rPr lang="en-IE" sz="3600" b="1" i="0" u="none" strike="noStrike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2813F-0A9A-6453-7065-4F36E374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611" y="6478524"/>
            <a:ext cx="304721" cy="219456"/>
          </a:xfrm>
        </p:spPr>
        <p:txBody>
          <a:bodyPr wrap="none" anchor="b">
            <a:normAutofit/>
          </a:bodyPr>
          <a:lstStyle/>
          <a:p>
            <a:pPr>
              <a:spcAft>
                <a:spcPts val="600"/>
              </a:spcAft>
            </a:pPr>
            <a:fld id="{00DE720E-C72B-42F0-AD69-52D60E3C605E}" type="slidenum">
              <a:rPr lang="en-IE" smtClean="0"/>
              <a:pPr>
                <a:spcAft>
                  <a:spcPts val="600"/>
                </a:spcAft>
              </a:pPr>
              <a:t>6</a:t>
            </a:fld>
            <a:endParaRPr lang="en-IE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B21120E-8968-972E-8B53-9333DBBC387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3890087"/>
              </p:ext>
            </p:extLst>
          </p:nvPr>
        </p:nvGraphicFramePr>
        <p:xfrm>
          <a:off x="280491" y="1775788"/>
          <a:ext cx="11627843" cy="4978430"/>
        </p:xfrm>
        <a:graphic>
          <a:graphicData uri="http://schemas.openxmlformats.org/drawingml/2006/table">
            <a:tbl>
              <a:tblPr firstRow="1" firstCol="1" bandRow="1"/>
              <a:tblGrid>
                <a:gridCol w="11627843">
                  <a:extLst>
                    <a:ext uri="{9D8B030D-6E8A-4147-A177-3AD203B41FA5}">
                      <a16:colId xmlns:a16="http://schemas.microsoft.com/office/drawing/2014/main" val="962865803"/>
                    </a:ext>
                  </a:extLst>
                </a:gridCol>
              </a:tblGrid>
              <a:tr h="4978430"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32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Developed with </a:t>
                      </a:r>
                      <a:r>
                        <a:rPr lang="en-IE" sz="3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Scotland</a:t>
                      </a:r>
                      <a:r>
                        <a:rPr lang="en-IE" sz="32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and </a:t>
                      </a:r>
                      <a:r>
                        <a:rPr lang="en-GB" sz="32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supported by </a:t>
                      </a:r>
                      <a:r>
                        <a:rPr lang="en-GB" sz="3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Scottish Government, Child Protection Unit </a:t>
                      </a:r>
                      <a:r>
                        <a:rPr lang="en-GB" sz="32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GB" sz="3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Police Scotland</a:t>
                      </a:r>
                      <a:r>
                        <a:rPr lang="en-GB" sz="32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E" sz="32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award recognises the link between the safe and appropriate use of digital technologies and the wellbeing of all users </a:t>
                      </a:r>
                      <a:endParaRPr lang="en-IE" sz="3200" b="0" i="0" u="none" strike="noStrike" dirty="0">
                        <a:effectLst/>
                        <a:latin typeface="+mn-lt"/>
                      </a:endParaRPr>
                    </a:p>
                    <a:p>
                      <a:pPr marL="285750" indent="-28575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32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 integrates the </a:t>
                      </a:r>
                      <a:r>
                        <a:rPr lang="en-IE" sz="32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DigiLearnScot</a:t>
                      </a:r>
                      <a:r>
                        <a:rPr lang="en-IE" sz="3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“Consume, Create, Communicate” </a:t>
                      </a:r>
                      <a:r>
                        <a:rPr lang="en-IE" sz="32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the </a:t>
                      </a:r>
                      <a:r>
                        <a:rPr lang="en-IE" sz="32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Scottish Government’s “Recognise, React, Recover”</a:t>
                      </a:r>
                      <a:r>
                        <a:rPr lang="en-IE" sz="32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policies and resources so that schools can implement key policy drivers when applying for the award</a:t>
                      </a:r>
                      <a:endParaRPr lang="en-IE" sz="3200" b="0" i="0" u="none" strike="noStrike" dirty="0">
                        <a:effectLst/>
                        <a:latin typeface="+mn-lt"/>
                      </a:endParaRPr>
                    </a:p>
                  </a:txBody>
                  <a:tcPr marL="49344" marR="49344" marT="68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921407"/>
                  </a:ext>
                </a:extLst>
              </a:tr>
            </a:tbl>
          </a:graphicData>
        </a:graphic>
      </p:graphicFrame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8EBCA85-6592-CF0B-69CF-165328EDC0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892" y="-61037"/>
            <a:ext cx="1932843" cy="193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5F5394-EB6B-7D38-D657-718460C3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1" y="224393"/>
            <a:ext cx="8343358" cy="1101673"/>
          </a:xfrm>
        </p:spPr>
        <p:txBody>
          <a:bodyPr anchor="ctr"/>
          <a:lstStyle/>
          <a:p>
            <a:pPr algn="ctr"/>
            <a:r>
              <a:rPr lang="en-IE" sz="3600" b="1" i="0" u="none" strike="noStrike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Digital Wellbeing Award </a:t>
            </a:r>
            <a:r>
              <a:rPr lang="en-GB" sz="3600" b="1" i="0" u="none" strike="noStrike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for Cyber Resilience and Internet Safety</a:t>
            </a:r>
            <a:r>
              <a:rPr lang="en-IE" sz="3600" b="1" i="0" u="none" strike="noStrike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2813F-0A9A-6453-7065-4F36E374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611" y="6478524"/>
            <a:ext cx="304721" cy="219456"/>
          </a:xfrm>
        </p:spPr>
        <p:txBody>
          <a:bodyPr wrap="none" anchor="b">
            <a:normAutofit/>
          </a:bodyPr>
          <a:lstStyle/>
          <a:p>
            <a:pPr>
              <a:spcAft>
                <a:spcPts val="600"/>
              </a:spcAft>
            </a:pPr>
            <a:fld id="{00DE720E-C72B-42F0-AD69-52D60E3C605E}" type="slidenum">
              <a:rPr lang="en-IE" smtClean="0"/>
              <a:pPr>
                <a:spcAft>
                  <a:spcPts val="600"/>
                </a:spcAft>
              </a:pPr>
              <a:t>7</a:t>
            </a:fld>
            <a:endParaRPr lang="en-IE"/>
          </a:p>
        </p:txBody>
      </p:sp>
      <p:pic>
        <p:nvPicPr>
          <p:cNvPr id="11" name="Graphic 10" descr="Rectangle speech bubble">
            <a:extLst>
              <a:ext uri="{FF2B5EF4-FFF2-40B4-BE49-F238E27FC236}">
                <a16:creationId xmlns:a16="http://schemas.microsoft.com/office/drawing/2014/main" id="{0DA49AE7-0DF8-4232-3529-A7BC2004B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79157" y="1611571"/>
            <a:ext cx="12245866" cy="5086407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B21120E-8968-972E-8B53-9333DBBC387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5751261"/>
              </p:ext>
            </p:extLst>
          </p:nvPr>
        </p:nvGraphicFramePr>
        <p:xfrm>
          <a:off x="931229" y="2036364"/>
          <a:ext cx="9581565" cy="3210066"/>
        </p:xfrm>
        <a:graphic>
          <a:graphicData uri="http://schemas.openxmlformats.org/drawingml/2006/table">
            <a:tbl>
              <a:tblPr firstRow="1" firstCol="1" bandRow="1"/>
              <a:tblGrid>
                <a:gridCol w="9581565">
                  <a:extLst>
                    <a:ext uri="{9D8B030D-6E8A-4147-A177-3AD203B41FA5}">
                      <a16:colId xmlns:a16="http://schemas.microsoft.com/office/drawing/2014/main" val="962865803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3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Schools can apply for the Digital Wellbeing Award in conjunction with their Digital Schools Award application or independently, before or after their school has received the Digital Schools Award</a:t>
                      </a:r>
                      <a:endParaRPr lang="en-IE" sz="3600" b="0" i="0" u="none" strike="noStrike" dirty="0">
                        <a:effectLst/>
                        <a:latin typeface="+mn-lt"/>
                      </a:endParaRPr>
                    </a:p>
                  </a:txBody>
                  <a:tcPr marL="49344" marR="49344" marT="68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921407"/>
                  </a:ext>
                </a:extLst>
              </a:tr>
            </a:tbl>
          </a:graphicData>
        </a:graphic>
      </p:graphicFrame>
      <p:pic>
        <p:nvPicPr>
          <p:cNvPr id="15" name="Picture 14" descr="Pink hued beach sand meeting the sea">
            <a:extLst>
              <a:ext uri="{FF2B5EF4-FFF2-40B4-BE49-F238E27FC236}">
                <a16:creationId xmlns:a16="http://schemas.microsoft.com/office/drawing/2014/main" id="{16ED495F-5412-A853-A079-7C7D70087E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D8A8850-7B5F-57C2-6D7A-B4B2CFAA79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94" y="-167625"/>
            <a:ext cx="1949785" cy="19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4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ndrops on a pine needle">
            <a:extLst>
              <a:ext uri="{FF2B5EF4-FFF2-40B4-BE49-F238E27FC236}">
                <a16:creationId xmlns:a16="http://schemas.microsoft.com/office/drawing/2014/main" id="{6FD56924-FB3A-3546-989D-DDE5F3CD9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5EB00-F2A7-4437-9A47-48A1EF82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71798" y="2808092"/>
            <a:ext cx="3460975" cy="388988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IE" sz="2800" dirty="0">
                <a:latin typeface="HP Simplified" panose="020B0604020204020204" pitchFamily="34" charset="0"/>
                <a:ea typeface="Calibri" panose="020F0502020204030204" pitchFamily="34" charset="0"/>
              </a:rPr>
              <a:t>W</a:t>
            </a:r>
            <a:r>
              <a:rPr lang="en-IE" sz="2800" dirty="0">
                <a:effectLst/>
                <a:latin typeface="HP Simplified" panose="020B0604020204020204" pitchFamily="34" charset="0"/>
                <a:ea typeface="Calibri" panose="020F0502020204030204" pitchFamily="34" charset="0"/>
              </a:rPr>
              <a:t>ellbeing of 21</a:t>
            </a:r>
            <a:r>
              <a:rPr lang="en-IE" sz="2800" baseline="30000" dirty="0">
                <a:effectLst/>
                <a:latin typeface="HP Simplified" panose="020B0604020204020204" pitchFamily="34" charset="0"/>
                <a:ea typeface="Calibri" panose="020F0502020204030204" pitchFamily="34" charset="0"/>
              </a:rPr>
              <a:t>st</a:t>
            </a:r>
            <a:r>
              <a:rPr lang="en-IE" sz="2800" dirty="0">
                <a:effectLst/>
                <a:latin typeface="HP Simplified" panose="020B0604020204020204" pitchFamily="34" charset="0"/>
                <a:ea typeface="Calibri" panose="020F0502020204030204" pitchFamily="34" charset="0"/>
              </a:rPr>
              <a:t> century children is increasingly subject of concern &amp; making its way into education policy in many countries, particularly in light of increase in online </a:t>
            </a:r>
            <a:r>
              <a:rPr lang="en-IE" sz="2800" dirty="0">
                <a:latin typeface="HP Simplified" panose="020B0604020204020204" pitchFamily="34" charset="0"/>
                <a:ea typeface="Calibri" panose="020F0502020204030204" pitchFamily="34" charset="0"/>
              </a:rPr>
              <a:t>&amp; </a:t>
            </a:r>
            <a:r>
              <a:rPr lang="en-IE" sz="2800" dirty="0">
                <a:effectLst/>
                <a:latin typeface="HP Simplified" panose="020B0604020204020204" pitchFamily="34" charset="0"/>
                <a:ea typeface="Calibri" panose="020F0502020204030204" pitchFamily="34" charset="0"/>
              </a:rPr>
              <a:t>remote education as result of Covid-19 pandemic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GB" sz="18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3A4C4-0FBB-4AC4-8021-6AD95036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DE720E-C72B-42F0-AD69-52D60E3C605E}" type="slidenum">
              <a:rPr kumimoji="0" lang="en-IE" sz="700" b="0" i="0" u="none" strike="noStrike" kern="1200" cap="none" spc="0" normalizeH="0" baseline="0" noProof="0" smtClean="0">
                <a:ln>
                  <a:noFill/>
                </a:ln>
                <a:solidFill>
                  <a:srgbClr val="E5E8E8">
                    <a:lumMod val="75000"/>
                  </a:srgbClr>
                </a:solidFill>
                <a:effectLst/>
                <a:uLnTx/>
                <a:uFillTx/>
                <a:latin typeface="HP Simplified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sz="700" b="0" i="0" u="none" strike="noStrike" kern="1200" cap="none" spc="0" normalizeH="0" baseline="0" noProof="0">
              <a:ln>
                <a:noFill/>
              </a:ln>
              <a:solidFill>
                <a:srgbClr val="E5E8E8">
                  <a:lumMod val="75000"/>
                </a:srgbClr>
              </a:solidFill>
              <a:effectLst/>
              <a:uLnTx/>
              <a:uFillTx/>
              <a:latin typeface="HP Simplified Light"/>
              <a:ea typeface="+mn-ea"/>
              <a:cs typeface="+mn-cs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E1F090B-42CF-4E6F-A4B9-61F8B5F7C07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0" y="160020"/>
            <a:ext cx="8209235" cy="65264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1BD512-4AD6-467F-BB7C-8D6E7D491542}"/>
              </a:ext>
            </a:extLst>
          </p:cNvPr>
          <p:cNvSpPr/>
          <p:nvPr/>
        </p:nvSpPr>
        <p:spPr>
          <a:xfrm>
            <a:off x="7515778" y="1083693"/>
            <a:ext cx="4516996" cy="1476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 Simplified Ligh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 Light"/>
                <a:ea typeface="Calibri" panose="020F0502020204030204" pitchFamily="34" charset="0"/>
                <a:cs typeface="Calibri" panose="020F0502020204030204" pitchFamily="34" charset="0"/>
              </a:rPr>
              <a:t>Being positive, constructive and resilient in the skills, attitudes and knowledge needed to use digital technologies for personal, social and learning purposes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 Simplified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 Simplified Ligh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I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 Simplified 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670FE-8717-41DE-8322-438032D4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520" y="224790"/>
            <a:ext cx="4984955" cy="778893"/>
          </a:xfrm>
        </p:spPr>
        <p:txBody>
          <a:bodyPr/>
          <a:lstStyle/>
          <a:p>
            <a:r>
              <a:rPr lang="en-IE" dirty="0"/>
              <a:t>Digital Wellbeing Award f</a:t>
            </a:r>
            <a:r>
              <a:rPr lang="en-GB" dirty="0"/>
              <a:t>or Cyber Resilience and Internet Safety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10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luestone slates">
            <a:extLst>
              <a:ext uri="{FF2B5EF4-FFF2-40B4-BE49-F238E27FC236}">
                <a16:creationId xmlns:a16="http://schemas.microsoft.com/office/drawing/2014/main" id="{3C53C81D-3035-D74A-E82E-A22FFB6BD3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93" y="0"/>
            <a:ext cx="12259617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5F5394-EB6B-7D38-D657-718460C3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32" y="304801"/>
            <a:ext cx="9589262" cy="746625"/>
          </a:xfrm>
        </p:spPr>
        <p:txBody>
          <a:bodyPr anchor="ctr"/>
          <a:lstStyle/>
          <a:p>
            <a:r>
              <a:rPr lang="en-IE" sz="2800" b="1" i="0" u="none" strike="noStrike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How to apply for the Digital Wellbeing Award </a:t>
            </a:r>
            <a:br>
              <a:rPr lang="en-IE" sz="2800" b="1" i="0" u="none" strike="noStrike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1" i="0" u="none" strike="noStrike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for Cyber Resilience and Internet Safety</a:t>
            </a:r>
            <a:r>
              <a:rPr lang="en-IE" sz="2800" b="1" i="0" u="none" strike="noStrike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2813F-0A9A-6453-7065-4F36E374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611" y="6478524"/>
            <a:ext cx="304721" cy="219456"/>
          </a:xfrm>
        </p:spPr>
        <p:txBody>
          <a:bodyPr wrap="none" anchor="b">
            <a:normAutofit/>
          </a:bodyPr>
          <a:lstStyle/>
          <a:p>
            <a:pPr>
              <a:spcAft>
                <a:spcPts val="600"/>
              </a:spcAft>
            </a:pPr>
            <a:fld id="{00DE720E-C72B-42F0-AD69-52D60E3C605E}" type="slidenum">
              <a:rPr lang="en-IE" smtClean="0"/>
              <a:pPr>
                <a:spcAft>
                  <a:spcPts val="600"/>
                </a:spcAft>
              </a:pPr>
              <a:t>9</a:t>
            </a:fld>
            <a:endParaRPr lang="en-IE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B21120E-8968-972E-8B53-9333DBBC387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1356261"/>
              </p:ext>
            </p:extLst>
          </p:nvPr>
        </p:nvGraphicFramePr>
        <p:xfrm>
          <a:off x="96828" y="6153663"/>
          <a:ext cx="9690201" cy="528696"/>
        </p:xfrm>
        <a:graphic>
          <a:graphicData uri="http://schemas.openxmlformats.org/drawingml/2006/table">
            <a:tbl>
              <a:tblPr firstRow="1" firstCol="1" bandRow="1"/>
              <a:tblGrid>
                <a:gridCol w="9690201">
                  <a:extLst>
                    <a:ext uri="{9D8B030D-6E8A-4147-A177-3AD203B41FA5}">
                      <a16:colId xmlns:a16="http://schemas.microsoft.com/office/drawing/2014/main" val="962865803"/>
                    </a:ext>
                  </a:extLst>
                </a:gridCol>
              </a:tblGrid>
              <a:tr h="41974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E" sz="2400" b="0" i="0" u="none" strike="noStrike" dirty="0">
                          <a:effectLst/>
                          <a:latin typeface="+mn-lt"/>
                        </a:rPr>
                        <a:t>The video above can be found at: </a:t>
                      </a:r>
                      <a:r>
                        <a:rPr lang="en-IE" sz="3200" b="1" i="0" u="none" strike="noStrike" dirty="0">
                          <a:effectLst/>
                          <a:latin typeface="+mn-lt"/>
                          <a:hlinkClick r:id="rId4"/>
                        </a:rPr>
                        <a:t>https://youtu.be/sSoL0T29OC4</a:t>
                      </a:r>
                      <a:r>
                        <a:rPr lang="en-IE" sz="3200" b="1" i="0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IE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49344" marR="49344" marT="68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921407"/>
                  </a:ext>
                </a:extLst>
              </a:tr>
            </a:tbl>
          </a:graphicData>
        </a:graphic>
      </p:graphicFrame>
      <p:pic>
        <p:nvPicPr>
          <p:cNvPr id="2" name="Online Media 1" title="How to apply for the Digital Wellbeing Award">
            <a:hlinkClick r:id="" action="ppaction://media"/>
            <a:extLst>
              <a:ext uri="{FF2B5EF4-FFF2-40B4-BE49-F238E27FC236}">
                <a16:creationId xmlns:a16="http://schemas.microsoft.com/office/drawing/2014/main" id="{AEE02BE5-707D-16F6-52DC-669821E719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9442" y="1363185"/>
            <a:ext cx="8312161" cy="4696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6535CAE9-0418-BAE9-7E88-EE50C36C72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942538"/>
              </p:ext>
            </p:extLst>
          </p:nvPr>
        </p:nvGraphicFramePr>
        <p:xfrm>
          <a:off x="9462564" y="1227067"/>
          <a:ext cx="2405257" cy="4832490"/>
        </p:xfrm>
        <a:graphic>
          <a:graphicData uri="http://schemas.openxmlformats.org/drawingml/2006/table">
            <a:tbl>
              <a:tblPr firstRow="1" firstCol="1" bandRow="1"/>
              <a:tblGrid>
                <a:gridCol w="2405257">
                  <a:extLst>
                    <a:ext uri="{9D8B030D-6E8A-4147-A177-3AD203B41FA5}">
                      <a16:colId xmlns:a16="http://schemas.microsoft.com/office/drawing/2014/main" val="962865803"/>
                    </a:ext>
                  </a:extLst>
                </a:gridCol>
              </a:tblGrid>
              <a:tr h="4832490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E" sz="2000" b="0" i="0" u="none" strike="noStrike" dirty="0">
                          <a:effectLst/>
                          <a:latin typeface="+mn-lt"/>
                        </a:rPr>
                        <a:t>The video covers 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E" sz="2000" b="0" i="0" u="none" strike="noStrike" dirty="0">
                          <a:effectLst/>
                          <a:latin typeface="+mn-lt"/>
                        </a:rPr>
                        <a:t>1. Where you can find the Digital Wellbeing Award self-evaluation tool on the Digital Schools Awards website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E" sz="2000" b="0" i="0" u="none" strike="noStrike" dirty="0">
                          <a:effectLst/>
                          <a:latin typeface="+mn-lt"/>
                        </a:rPr>
                        <a:t>2. Outline of the sections and supporting resources 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E" sz="2000" b="0" i="0" u="none" strike="noStrike" dirty="0">
                          <a:effectLst/>
                          <a:latin typeface="+mn-lt"/>
                        </a:rPr>
                        <a:t>3. How to submit for validation</a:t>
                      </a:r>
                      <a:endParaRPr lang="en-IE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49344" marR="49344" marT="68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921407"/>
                  </a:ext>
                </a:extLst>
              </a:tr>
            </a:tbl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7ABC28C-0F6C-CE93-D888-61A74DE86E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14" y="52672"/>
            <a:ext cx="1491541" cy="149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1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SC_Q2_2018">
  <a:themeElements>
    <a:clrScheme name="Custom 1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B0F0"/>
      </a:hlink>
      <a:folHlink>
        <a:srgbClr val="44B2E1"/>
      </a:folHlink>
    </a:clrScheme>
    <a:fontScheme name="Custom 3">
      <a:majorFont>
        <a:latin typeface="HP Simplified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lnSpc>
            <a:spcPct val="90000"/>
          </a:lnSpc>
          <a:defRPr sz="24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PMS 3015 C">
      <a:srgbClr val="1159A0"/>
    </a:custClr>
    <a:custClr name="PMS 319 C">
      <a:srgbClr val="21CCD1"/>
    </a:custClr>
    <a:custClr name="PMS 7413 C">
      <a:srgbClr val="E88233"/>
    </a:custClr>
    <a:custClr name="PMS 143 C">
      <a:srgbClr val="EFA83A"/>
    </a:custClr>
    <a:custClr name="PMS 106 C">
      <a:srgbClr val="F9E047"/>
    </a:custClr>
    <a:custClr name="PMS 7641 C">
      <a:srgbClr val="91283F"/>
    </a:custClr>
    <a:custClr name="PMS 703 C">
      <a:srgbClr val="BF3854"/>
    </a:custClr>
    <a:custClr name="PMS 198 C">
      <a:srgbClr val="EA4463"/>
    </a:custClr>
    <a:custClr name="PMS 7672 C">
      <a:srgbClr val="4B3F96"/>
    </a:custClr>
    <a:custClr name="PMS 513 C">
      <a:srgbClr val="A53894"/>
    </a:custClr>
  </a:custClrLst>
  <a:extLst>
    <a:ext uri="{05A4C25C-085E-4340-85A3-A5531E510DB2}">
      <thm15:themeFamily xmlns:thm15="http://schemas.microsoft.com/office/thememl/2012/main" name="HP_Events_16x9.potx" id="{498ADAA5-8C15-499F-9A9F-618B032CD695}" vid="{429C0593-F18E-4EA9-8019-AB8DA1CB43B7}"/>
    </a:ext>
  </a:extLst>
</a:theme>
</file>

<file path=ppt/theme/theme2.xml><?xml version="1.0" encoding="utf-8"?>
<a:theme xmlns:a="http://schemas.openxmlformats.org/drawingml/2006/main" name="2_HP Standard 16x9 v4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  <a:extLst>
    <a:ext uri="{05A4C25C-085E-4340-85A3-A5531E510DB2}">
      <thm15:themeFamily xmlns:thm15="http://schemas.microsoft.com/office/thememl/2012/main" name="HP_Standard_16x9.potx" id="{B45B0F28-9967-4CF0-ABC1-EDDFE0BD8098}" vid="{EBEC129A-2806-4AFD-8977-AD79C23F88A9}"/>
    </a:ext>
  </a:extLst>
</a:theme>
</file>

<file path=ppt/theme/theme3.xml><?xml version="1.0" encoding="utf-8"?>
<a:theme xmlns:a="http://schemas.openxmlformats.org/drawingml/2006/main" name="2016_HP_PPT_Standard_16x9_EN (2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  <a:extLst>
    <a:ext uri="{05A4C25C-085E-4340-85A3-A5531E510DB2}">
      <thm15:themeFamily xmlns:thm15="http://schemas.microsoft.com/office/thememl/2012/main" name="HP_PPT_Standard_16x9_EN.potx [Read-Only]" id="{943FEA6A-0058-4752-9E7C-AE2137D53832}" vid="{02CCDBE4-CC8B-4AE8-989E-4CE9F5047C0F}"/>
    </a:ext>
  </a:extLst>
</a:theme>
</file>

<file path=ppt/theme/theme4.xml><?xml version="1.0" encoding="utf-8"?>
<a:theme xmlns:a="http://schemas.openxmlformats.org/drawingml/2006/main" name="HP Standard 16x9 v4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  <a:extLst>
    <a:ext uri="{05A4C25C-085E-4340-85A3-A5531E510DB2}">
      <thm15:themeFamily xmlns:thm15="http://schemas.microsoft.com/office/thememl/2012/main" name="UNTITLED.pptx  -  Read-Only" id="{17DAAAC6-ACF1-4ACA-A8AB-0F72BAB0038C}" vid="{756DCF7F-B27B-4C91-8AA4-330C158E8E68}"/>
    </a:ext>
  </a:extLst>
</a:theme>
</file>

<file path=ppt/theme/theme5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</a:theme>
</file>

<file path=ppt/theme/theme6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HP_Standard_16x9</Template>
  <TotalTime>0</TotalTime>
  <Words>1038</Words>
  <Application>Microsoft Macintosh PowerPoint</Application>
  <PresentationFormat>Custom</PresentationFormat>
  <Paragraphs>99</Paragraphs>
  <Slides>16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Helvetica</vt:lpstr>
      <vt:lpstr>HP Simplified</vt:lpstr>
      <vt:lpstr>HP Simplified Light</vt:lpstr>
      <vt:lpstr>PSC_Q2_2018</vt:lpstr>
      <vt:lpstr>2_HP Standard 16x9 v4</vt:lpstr>
      <vt:lpstr>2016_HP_PPT_Standard_16x9_EN (2)</vt:lpstr>
      <vt:lpstr>HP Standard 16x9 v4</vt:lpstr>
      <vt:lpstr>think-cell Slide</vt:lpstr>
      <vt:lpstr>Digital Schools Awards Digital Wellbeing Award for  Cyber Resilience and Internet Safety</vt:lpstr>
      <vt:lpstr>PowerPoint Presentation</vt:lpstr>
      <vt:lpstr>Available Awards</vt:lpstr>
      <vt:lpstr>The Digital Wellbeing Award framework can support your setting to develop a strategic approach to cyber resilience and internet safety </vt:lpstr>
      <vt:lpstr>Digital Wellbeing Award  for Cyber Resilience and Internet Safety </vt:lpstr>
      <vt:lpstr>Digital Wellbeing Award  for Cyber Resilience and Internet Safety </vt:lpstr>
      <vt:lpstr>Digital Wellbeing Award for Cyber Resilience and Internet Safety </vt:lpstr>
      <vt:lpstr>Digital Wellbeing Award for Cyber Resilience and Internet Safety</vt:lpstr>
      <vt:lpstr>How to apply for the Digital Wellbeing Award  for Cyber Resilience and Internet Safety </vt:lpstr>
      <vt:lpstr>How it works</vt:lpstr>
      <vt:lpstr>Completing the Self-Review Framework</vt:lpstr>
      <vt:lpstr>PowerPoint Presentation</vt:lpstr>
      <vt:lpstr>PowerPoint Presentation</vt:lpstr>
      <vt:lpstr>PowerPoint Presentation</vt:lpstr>
      <vt:lpstr>Who can help?</vt:lpstr>
      <vt:lpstr>Digital Schools Awards Digital Wellbeing Award for Cyber Resilience and Internet Safety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2023-01-28T13:55:15Z</dcterms:created>
  <dcterms:modified xsi:type="dcterms:W3CDTF">2023-02-06T12:19:29Z</dcterms:modified>
</cp:coreProperties>
</file>