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0" r:id="rId5"/>
  </p:sldIdLst>
  <p:sldSz cx="12192000" cy="6858000"/>
  <p:notesSz cx="6858000" cy="9144000"/>
  <p:custDataLst>
    <p:tags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14C"/>
    <a:srgbClr val="265EA1"/>
    <a:srgbClr val="122746"/>
    <a:srgbClr val="0E203A"/>
    <a:srgbClr val="112645"/>
    <a:srgbClr val="0E1E37"/>
    <a:srgbClr val="000000"/>
    <a:srgbClr val="2C6EBB"/>
    <a:srgbClr val="F6E34E"/>
    <a:srgbClr val="7BC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tags" Target="tags/tag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AAA1ACA2-BC0C-C0FF-0BA6-DF7797772A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" y="0"/>
            <a:ext cx="12189631" cy="6858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06A7F4C-D24A-3FD9-A1AE-8EE1F3C60A00}"/>
              </a:ext>
            </a:extLst>
          </p:cNvPr>
          <p:cNvSpPr/>
          <p:nvPr userDrawn="1"/>
        </p:nvSpPr>
        <p:spPr>
          <a:xfrm>
            <a:off x="2425860" y="4007137"/>
            <a:ext cx="567842" cy="567842"/>
          </a:xfrm>
          <a:prstGeom prst="ellipse">
            <a:avLst/>
          </a:prstGeom>
          <a:solidFill>
            <a:srgbClr val="2C6EBB"/>
          </a:solidFill>
          <a:ln>
            <a:solidFill>
              <a:srgbClr val="2C6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1AE89D-DD52-BBB6-2A4B-8CE0040F7155}"/>
              </a:ext>
            </a:extLst>
          </p:cNvPr>
          <p:cNvSpPr/>
          <p:nvPr userDrawn="1"/>
        </p:nvSpPr>
        <p:spPr>
          <a:xfrm>
            <a:off x="1453266" y="4427860"/>
            <a:ext cx="567842" cy="567842"/>
          </a:xfrm>
          <a:prstGeom prst="ellipse">
            <a:avLst/>
          </a:prstGeom>
          <a:solidFill>
            <a:srgbClr val="F6E34E"/>
          </a:solidFill>
          <a:ln>
            <a:solidFill>
              <a:srgbClr val="F6E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71C370-8744-BB74-49B8-AF93014FC72E}"/>
              </a:ext>
            </a:extLst>
          </p:cNvPr>
          <p:cNvSpPr/>
          <p:nvPr userDrawn="1"/>
        </p:nvSpPr>
        <p:spPr>
          <a:xfrm>
            <a:off x="912915" y="3272287"/>
            <a:ext cx="567842" cy="567842"/>
          </a:xfrm>
          <a:prstGeom prst="ellipse">
            <a:avLst/>
          </a:prstGeom>
          <a:solidFill>
            <a:srgbClr val="7BCAEF"/>
          </a:solidFill>
          <a:ln>
            <a:solidFill>
              <a:srgbClr val="7BC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380EF7-7C5E-BF54-7726-E751DDAEA552}"/>
              </a:ext>
            </a:extLst>
          </p:cNvPr>
          <p:cNvSpPr/>
          <p:nvPr userDrawn="1"/>
        </p:nvSpPr>
        <p:spPr>
          <a:xfrm>
            <a:off x="4790" y="5858"/>
            <a:ext cx="12199323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CD9DF4-3296-25BA-E122-29D01DB2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973" b="1"/>
          <a:stretch/>
        </p:blipFill>
        <p:spPr>
          <a:xfrm>
            <a:off x="6710784" y="0"/>
            <a:ext cx="5493329" cy="4207370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2334A02-97AB-34D8-D8AF-B83ED07832FF}"/>
              </a:ext>
            </a:extLst>
          </p:cNvPr>
          <p:cNvSpPr/>
          <p:nvPr userDrawn="1"/>
        </p:nvSpPr>
        <p:spPr>
          <a:xfrm>
            <a:off x="6468214" y="-1"/>
            <a:ext cx="4141247" cy="4207371"/>
          </a:xfrm>
          <a:prstGeom prst="rtTriangle">
            <a:avLst/>
          </a:prstGeom>
          <a:solidFill>
            <a:srgbClr val="0E2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8291D5-CC4A-3FDB-427A-0E78564434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9195" y="470805"/>
            <a:ext cx="1936015" cy="418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F2D5D6-CEC7-E166-6A50-CC02837FB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1187" r="17402" b="36306"/>
          <a:stretch/>
        </p:blipFill>
        <p:spPr>
          <a:xfrm>
            <a:off x="11282176" y="6455087"/>
            <a:ext cx="821200" cy="20328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D6BD0B-04E7-4BCD-1CC7-38B30508BF99}"/>
              </a:ext>
            </a:extLst>
          </p:cNvPr>
          <p:cNvSpPr/>
          <p:nvPr userDrawn="1"/>
        </p:nvSpPr>
        <p:spPr>
          <a:xfrm>
            <a:off x="4105922" y="976440"/>
            <a:ext cx="3682294" cy="2071492"/>
          </a:xfrm>
          <a:prstGeom prst="roundRect">
            <a:avLst>
              <a:gd name="adj" fmla="val 5512"/>
            </a:avLst>
          </a:prstGeom>
          <a:solidFill>
            <a:srgbClr val="0D4F80"/>
          </a:solidFill>
          <a:ln w="19050">
            <a:solidFill>
              <a:srgbClr val="EFD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03ACE0-9AC5-4B9D-9F32-98C314F557B3}"/>
              </a:ext>
            </a:extLst>
          </p:cNvPr>
          <p:cNvSpPr txBox="1"/>
          <p:nvPr userDrawn="1"/>
        </p:nvSpPr>
        <p:spPr>
          <a:xfrm>
            <a:off x="1967567" y="696199"/>
            <a:ext cx="1733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>
                <a:solidFill>
                  <a:schemeClr val="bg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straight from the classroom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8ED178-D3D8-4284-FA07-1A5290DCCDD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37740" y="1003610"/>
            <a:ext cx="3628569" cy="2029453"/>
          </a:xfrm>
          <a:prstGeom prst="roundRect">
            <a:avLst>
              <a:gd name="adj" fmla="val 498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icon to add text/photo/screen recording/video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0706B-C75F-3519-6061-3F455E4FBB74}"/>
              </a:ext>
            </a:extLst>
          </p:cNvPr>
          <p:cNvSpPr txBox="1"/>
          <p:nvPr userDrawn="1"/>
        </p:nvSpPr>
        <p:spPr>
          <a:xfrm>
            <a:off x="5026325" y="48422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ACBDB76-3442-8E74-75F4-541ACD6832E2}"/>
              </a:ext>
            </a:extLst>
          </p:cNvPr>
          <p:cNvSpPr/>
          <p:nvPr userDrawn="1"/>
        </p:nvSpPr>
        <p:spPr>
          <a:xfrm>
            <a:off x="8145957" y="976440"/>
            <a:ext cx="3682294" cy="2071492"/>
          </a:xfrm>
          <a:prstGeom prst="roundRect">
            <a:avLst>
              <a:gd name="adj" fmla="val 5512"/>
            </a:avLst>
          </a:prstGeom>
          <a:solidFill>
            <a:srgbClr val="0D4F80"/>
          </a:solidFill>
          <a:ln w="19050">
            <a:solidFill>
              <a:srgbClr val="EFD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2210C4DC-1AAC-93EB-6976-7EFB3F296B1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77775" y="1003610"/>
            <a:ext cx="3628569" cy="2029453"/>
          </a:xfrm>
          <a:prstGeom prst="roundRect">
            <a:avLst>
              <a:gd name="adj" fmla="val 498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…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F25435C-3E04-1B5B-E176-1BA840FEE042}"/>
              </a:ext>
            </a:extLst>
          </p:cNvPr>
          <p:cNvSpPr/>
          <p:nvPr userDrawn="1"/>
        </p:nvSpPr>
        <p:spPr>
          <a:xfrm>
            <a:off x="8152384" y="3896594"/>
            <a:ext cx="3682294" cy="2071492"/>
          </a:xfrm>
          <a:prstGeom prst="roundRect">
            <a:avLst>
              <a:gd name="adj" fmla="val 5512"/>
            </a:avLst>
          </a:prstGeom>
          <a:solidFill>
            <a:srgbClr val="0D4F80"/>
          </a:solidFill>
          <a:ln w="19050">
            <a:solidFill>
              <a:srgbClr val="EFD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ontent Placeholder 8">
            <a:extLst>
              <a:ext uri="{FF2B5EF4-FFF2-40B4-BE49-F238E27FC236}">
                <a16:creationId xmlns:a16="http://schemas.microsoft.com/office/drawing/2014/main" id="{2FAB56FE-2595-5F28-9767-227958159DA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84202" y="3923764"/>
            <a:ext cx="3628569" cy="2029453"/>
          </a:xfrm>
          <a:prstGeom prst="roundRect">
            <a:avLst>
              <a:gd name="adj" fmla="val 498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…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362879A-084D-8D50-ED43-E05881B9DE5D}"/>
              </a:ext>
            </a:extLst>
          </p:cNvPr>
          <p:cNvSpPr/>
          <p:nvPr userDrawn="1"/>
        </p:nvSpPr>
        <p:spPr>
          <a:xfrm>
            <a:off x="4103004" y="3897804"/>
            <a:ext cx="3682294" cy="2071492"/>
          </a:xfrm>
          <a:prstGeom prst="roundRect">
            <a:avLst>
              <a:gd name="adj" fmla="val 5512"/>
            </a:avLst>
          </a:prstGeom>
          <a:solidFill>
            <a:srgbClr val="0D4F80"/>
          </a:solidFill>
          <a:ln w="19050">
            <a:solidFill>
              <a:srgbClr val="EFD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Content Placeholder 8">
            <a:extLst>
              <a:ext uri="{FF2B5EF4-FFF2-40B4-BE49-F238E27FC236}">
                <a16:creationId xmlns:a16="http://schemas.microsoft.com/office/drawing/2014/main" id="{4F75647C-4D5B-455F-1D8D-AA10FACEB0D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134822" y="3924974"/>
            <a:ext cx="3628569" cy="2029453"/>
          </a:xfrm>
          <a:prstGeom prst="roundRect">
            <a:avLst>
              <a:gd name="adj" fmla="val 498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…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5881BE11-BD74-D6F5-8DED-D98FA6ED61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48612" y="1401770"/>
            <a:ext cx="1690011" cy="1108541"/>
          </a:xfrm>
          <a:prstGeom prst="roundRect">
            <a:avLst>
              <a:gd name="adj" fmla="val 13463"/>
            </a:avLst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Name/Role/Institution:</a:t>
            </a:r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87E44362-A8C9-503F-2078-624E9662DB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757" y="2723091"/>
            <a:ext cx="3048866" cy="3244993"/>
          </a:xfrm>
          <a:prstGeom prst="roundRect">
            <a:avLst>
              <a:gd name="adj" fmla="val 4246"/>
            </a:avLst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Description:</a:t>
            </a:r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32901657-7ABA-A5A4-70B1-F9108399F3D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3319" y="1382872"/>
            <a:ext cx="1135556" cy="1108541"/>
          </a:xfrm>
          <a:prstGeom prst="flowChartConnector">
            <a:avLst/>
          </a:prstGeom>
          <a:ln w="19050">
            <a:solidFill>
              <a:srgbClr val="EFD14C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GB"/>
              <a:t>Add  Photo</a:t>
            </a:r>
          </a:p>
        </p:txBody>
      </p:sp>
      <p:sp>
        <p:nvSpPr>
          <p:cNvPr id="72" name="Text Placeholder 67">
            <a:extLst>
              <a:ext uri="{FF2B5EF4-FFF2-40B4-BE49-F238E27FC236}">
                <a16:creationId xmlns:a16="http://schemas.microsoft.com/office/drawing/2014/main" id="{E08D4289-4620-9251-E5F1-263D4516B4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1867" y="6109857"/>
            <a:ext cx="3048866" cy="567609"/>
          </a:xfrm>
          <a:prstGeom prst="roundRect">
            <a:avLst>
              <a:gd name="adj" fmla="val 13463"/>
            </a:avLst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Social media @:</a:t>
            </a:r>
          </a:p>
        </p:txBody>
      </p:sp>
      <p:sp>
        <p:nvSpPr>
          <p:cNvPr id="73" name="Text Placeholder 67">
            <a:extLst>
              <a:ext uri="{FF2B5EF4-FFF2-40B4-BE49-F238E27FC236}">
                <a16:creationId xmlns:a16="http://schemas.microsoft.com/office/drawing/2014/main" id="{E9A247EA-D576-D1E8-7D3F-9E91388E85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26414" y="3183976"/>
            <a:ext cx="3657098" cy="567609"/>
          </a:xfrm>
          <a:prstGeom prst="roundRect">
            <a:avLst>
              <a:gd name="adj" fmla="val 16340"/>
            </a:avLst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Describe it and/or use ‘Record’ for audio comments and drag the icon here. Also add follow up links.</a:t>
            </a:r>
          </a:p>
        </p:txBody>
      </p:sp>
      <p:sp>
        <p:nvSpPr>
          <p:cNvPr id="6" name="Text Placeholder 67">
            <a:extLst>
              <a:ext uri="{FF2B5EF4-FFF2-40B4-BE49-F238E27FC236}">
                <a16:creationId xmlns:a16="http://schemas.microsoft.com/office/drawing/2014/main" id="{A88D2C12-A1CB-9F1E-1E2D-85CE4B2AE2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2304" y="382069"/>
            <a:ext cx="3657098" cy="312968"/>
          </a:xfrm>
          <a:prstGeom prst="roundRect">
            <a:avLst>
              <a:gd name="adj" fmla="val 16340"/>
            </a:avLst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Apps</a:t>
            </a:r>
          </a:p>
        </p:txBody>
      </p:sp>
      <p:sp>
        <p:nvSpPr>
          <p:cNvPr id="11" name="Text Placeholder 67">
            <a:extLst>
              <a:ext uri="{FF2B5EF4-FFF2-40B4-BE49-F238E27FC236}">
                <a16:creationId xmlns:a16="http://schemas.microsoft.com/office/drawing/2014/main" id="{FD96FF6C-E6F1-47E0-8939-12A977D285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34822" y="6103844"/>
            <a:ext cx="3657098" cy="567609"/>
          </a:xfrm>
          <a:prstGeom prst="roundRect">
            <a:avLst>
              <a:gd name="adj" fmla="val 16340"/>
            </a:avLst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…</a:t>
            </a:r>
          </a:p>
        </p:txBody>
      </p:sp>
      <p:sp>
        <p:nvSpPr>
          <p:cNvPr id="12" name="Text Placeholder 67">
            <a:extLst>
              <a:ext uri="{FF2B5EF4-FFF2-40B4-BE49-F238E27FC236}">
                <a16:creationId xmlns:a16="http://schemas.microsoft.com/office/drawing/2014/main" id="{D53D3D76-2BE8-DFF2-C536-833CD9EB77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24168" y="3191035"/>
            <a:ext cx="3657098" cy="567609"/>
          </a:xfrm>
          <a:prstGeom prst="roundRect">
            <a:avLst>
              <a:gd name="adj" fmla="val 16340"/>
            </a:avLst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…</a:t>
            </a:r>
          </a:p>
        </p:txBody>
      </p:sp>
      <p:sp>
        <p:nvSpPr>
          <p:cNvPr id="13" name="Text Placeholder 67">
            <a:extLst>
              <a:ext uri="{FF2B5EF4-FFF2-40B4-BE49-F238E27FC236}">
                <a16:creationId xmlns:a16="http://schemas.microsoft.com/office/drawing/2014/main" id="{DD188C01-DDCC-56B7-6AE0-723BB314DEE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2576" y="6110903"/>
            <a:ext cx="3657098" cy="567609"/>
          </a:xfrm>
          <a:prstGeom prst="roundRect">
            <a:avLst>
              <a:gd name="adj" fmla="val 16340"/>
            </a:avLst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…</a:t>
            </a: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A255BD92-04EF-5249-CD61-E95C53972A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8790" y="1229320"/>
            <a:ext cx="458901" cy="458901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3DFA9-CFEE-AAB2-828A-5B7F0E53E6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82176" y="6457003"/>
            <a:ext cx="806795" cy="304300"/>
          </a:xfrm>
          <a:prstGeom prst="rect">
            <a:avLst/>
          </a:prstGeom>
        </p:spPr>
      </p:pic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33F10C54-D108-7292-DB5B-B1A8619F93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25785" y="6056512"/>
            <a:ext cx="732906" cy="732906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6BBC53-9C95-F1B6-368F-92CF6D948E3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842570" y="5097244"/>
            <a:ext cx="138552" cy="5278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65B163-6446-B2FE-96B2-CAB25C126201}"/>
              </a:ext>
            </a:extLst>
          </p:cNvPr>
          <p:cNvSpPr txBox="1"/>
          <p:nvPr userDrawn="1"/>
        </p:nvSpPr>
        <p:spPr>
          <a:xfrm>
            <a:off x="287110" y="277450"/>
            <a:ext cx="329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EFD14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MIEE Edu Bites</a:t>
            </a: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D8445098-C855-95A9-F52A-B323D03BB259}"/>
              </a:ext>
            </a:extLst>
          </p:cNvPr>
          <p:cNvSpPr/>
          <p:nvPr userDrawn="1"/>
        </p:nvSpPr>
        <p:spPr>
          <a:xfrm>
            <a:off x="6451851" y="1"/>
            <a:ext cx="960239" cy="961570"/>
          </a:xfrm>
          <a:prstGeom prst="rtTriangle">
            <a:avLst/>
          </a:prstGeom>
          <a:solidFill>
            <a:srgbClr val="122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67">
            <a:extLst>
              <a:ext uri="{FF2B5EF4-FFF2-40B4-BE49-F238E27FC236}">
                <a16:creationId xmlns:a16="http://schemas.microsoft.com/office/drawing/2014/main" id="{E5DD4D0C-158B-3041-6B9E-858880A6B0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6414" y="393172"/>
            <a:ext cx="3636977" cy="312968"/>
          </a:xfrm>
          <a:prstGeom prst="roundRect">
            <a:avLst>
              <a:gd name="adj" fmla="val 16340"/>
            </a:avLst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/>
              <a:t>Subject and Topic</a:t>
            </a:r>
          </a:p>
        </p:txBody>
      </p:sp>
    </p:spTree>
    <p:extLst>
      <p:ext uri="{BB962C8B-B14F-4D97-AF65-F5344CB8AC3E}">
        <p14:creationId xmlns:p14="http://schemas.microsoft.com/office/powerpoint/2010/main" val="240527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AAA1ACA2-BC0C-C0FF-0BA6-DF7797772A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" y="0"/>
            <a:ext cx="12189631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B256ED-0077-F054-F8AD-2E2EF52042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029" y="393401"/>
            <a:ext cx="1899607" cy="49557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06A7F4C-D24A-3FD9-A1AE-8EE1F3C60A00}"/>
              </a:ext>
            </a:extLst>
          </p:cNvPr>
          <p:cNvSpPr/>
          <p:nvPr userDrawn="1"/>
        </p:nvSpPr>
        <p:spPr>
          <a:xfrm>
            <a:off x="2425860" y="4007137"/>
            <a:ext cx="567842" cy="567842"/>
          </a:xfrm>
          <a:prstGeom prst="ellipse">
            <a:avLst/>
          </a:prstGeom>
          <a:solidFill>
            <a:srgbClr val="2C6EBB"/>
          </a:solidFill>
          <a:ln>
            <a:solidFill>
              <a:srgbClr val="2C6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1AE89D-DD52-BBB6-2A4B-8CE0040F7155}"/>
              </a:ext>
            </a:extLst>
          </p:cNvPr>
          <p:cNvSpPr/>
          <p:nvPr userDrawn="1"/>
        </p:nvSpPr>
        <p:spPr>
          <a:xfrm>
            <a:off x="1453266" y="4427860"/>
            <a:ext cx="567842" cy="567842"/>
          </a:xfrm>
          <a:prstGeom prst="ellipse">
            <a:avLst/>
          </a:prstGeom>
          <a:solidFill>
            <a:srgbClr val="F6E34E"/>
          </a:solidFill>
          <a:ln>
            <a:solidFill>
              <a:srgbClr val="F6E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71C370-8744-BB74-49B8-AF93014FC72E}"/>
              </a:ext>
            </a:extLst>
          </p:cNvPr>
          <p:cNvSpPr/>
          <p:nvPr userDrawn="1"/>
        </p:nvSpPr>
        <p:spPr>
          <a:xfrm>
            <a:off x="912915" y="3272287"/>
            <a:ext cx="567842" cy="567842"/>
          </a:xfrm>
          <a:prstGeom prst="ellipse">
            <a:avLst/>
          </a:prstGeom>
          <a:solidFill>
            <a:srgbClr val="7BCAEF"/>
          </a:solidFill>
          <a:ln>
            <a:solidFill>
              <a:srgbClr val="7BC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F2D5D6-CEC7-E166-6A50-CC02837FB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1187" r="17402" b="36306"/>
          <a:stretch/>
        </p:blipFill>
        <p:spPr>
          <a:xfrm>
            <a:off x="11282176" y="6455087"/>
            <a:ext cx="821200" cy="20328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03ACE0-9AC5-4B9D-9F32-98C314F557B3}"/>
              </a:ext>
            </a:extLst>
          </p:cNvPr>
          <p:cNvSpPr txBox="1"/>
          <p:nvPr userDrawn="1"/>
        </p:nvSpPr>
        <p:spPr>
          <a:xfrm>
            <a:off x="4541638" y="1349265"/>
            <a:ext cx="30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straight from the classroom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3DFA9-CFEE-AAB2-828A-5B7F0E53E6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82176" y="6457003"/>
            <a:ext cx="806795" cy="304300"/>
          </a:xfrm>
          <a:prstGeom prst="rect">
            <a:avLst/>
          </a:prstGeom>
        </p:spPr>
      </p:pic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33F10C54-D108-7292-DB5B-B1A8619F93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25785" y="6056512"/>
            <a:ext cx="732906" cy="732906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65B163-6446-B2FE-96B2-CAB25C126201}"/>
              </a:ext>
            </a:extLst>
          </p:cNvPr>
          <p:cNvSpPr txBox="1"/>
          <p:nvPr userDrawn="1"/>
        </p:nvSpPr>
        <p:spPr>
          <a:xfrm>
            <a:off x="725310" y="502001"/>
            <a:ext cx="6605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>
                <a:solidFill>
                  <a:srgbClr val="EFD14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MIEE Edu Bites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832DA898-4287-DEBF-8E1B-A1AC99C76C46}"/>
              </a:ext>
            </a:extLst>
          </p:cNvPr>
          <p:cNvSpPr/>
          <p:nvPr userDrawn="1"/>
        </p:nvSpPr>
        <p:spPr>
          <a:xfrm>
            <a:off x="9979678" y="2016526"/>
            <a:ext cx="1695576" cy="1725682"/>
          </a:xfrm>
          <a:prstGeom prst="flowChartConnector">
            <a:avLst/>
          </a:prstGeom>
          <a:solidFill>
            <a:srgbClr val="26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AEB183-1670-BF99-3173-A1AC30597049}"/>
              </a:ext>
            </a:extLst>
          </p:cNvPr>
          <p:cNvSpPr txBox="1"/>
          <p:nvPr userDrawn="1"/>
        </p:nvSpPr>
        <p:spPr>
          <a:xfrm>
            <a:off x="3340636" y="2016526"/>
            <a:ext cx="54742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Welcome to the MIEE Edu Bites</a:t>
            </a:r>
          </a:p>
          <a:p>
            <a:endParaRPr lang="en-GB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b="1">
                <a:solidFill>
                  <a:srgbClr val="EFD1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Bites of best practice straight from the classroom</a:t>
            </a:r>
          </a:p>
          <a:p>
            <a:endParaRPr lang="en-GB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MIE Experts can show the amazing things they are doing in their classrooms to empower all students to achieve more.</a:t>
            </a:r>
          </a:p>
          <a:p>
            <a:endParaRPr lang="en-GB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</a:t>
            </a:r>
            <a:r>
              <a:rPr lang="en-GB" b="1">
                <a:solidFill>
                  <a:srgbClr val="EFD1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pedagogical one pager card, </a:t>
            </a:r>
            <a:r>
              <a:rPr lang="en-GB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easy to do and share on our MIEE Community teams.</a:t>
            </a:r>
          </a:p>
          <a:p>
            <a:endParaRPr lang="en-GB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Have a look at the example and use the template to </a:t>
            </a:r>
            <a:r>
              <a:rPr lang="en-GB">
                <a:solidFill>
                  <a:schemeClr val="bg1"/>
                </a:solidFill>
                <a:highlight>
                  <a:srgbClr val="EFD14C"/>
                </a:highlight>
                <a:latin typeface="Segoe UI Semilight" panose="020B0402040204020203" pitchFamily="34" charset="0"/>
                <a:cs typeface="Segoe UI Semilight" panose="020B0402040204020203" pitchFamily="34" charset="0"/>
              </a:rPr>
              <a:t>create your own.</a:t>
            </a:r>
          </a:p>
        </p:txBody>
      </p:sp>
    </p:spTree>
    <p:extLst>
      <p:ext uri="{BB962C8B-B14F-4D97-AF65-F5344CB8AC3E}">
        <p14:creationId xmlns:p14="http://schemas.microsoft.com/office/powerpoint/2010/main" val="3408834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AAA1ACA2-BC0C-C0FF-0BA6-DF7797772A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" y="0"/>
            <a:ext cx="12189631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B256ED-0077-F054-F8AD-2E2EF52042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029" y="393401"/>
            <a:ext cx="1899607" cy="49557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06A7F4C-D24A-3FD9-A1AE-8EE1F3C60A00}"/>
              </a:ext>
            </a:extLst>
          </p:cNvPr>
          <p:cNvSpPr/>
          <p:nvPr userDrawn="1"/>
        </p:nvSpPr>
        <p:spPr>
          <a:xfrm>
            <a:off x="2425860" y="4007137"/>
            <a:ext cx="567842" cy="567842"/>
          </a:xfrm>
          <a:prstGeom prst="ellipse">
            <a:avLst/>
          </a:prstGeom>
          <a:solidFill>
            <a:srgbClr val="2C6EBB"/>
          </a:solidFill>
          <a:ln>
            <a:solidFill>
              <a:srgbClr val="2C6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1AE89D-DD52-BBB6-2A4B-8CE0040F7155}"/>
              </a:ext>
            </a:extLst>
          </p:cNvPr>
          <p:cNvSpPr/>
          <p:nvPr userDrawn="1"/>
        </p:nvSpPr>
        <p:spPr>
          <a:xfrm>
            <a:off x="1453266" y="4427860"/>
            <a:ext cx="567842" cy="567842"/>
          </a:xfrm>
          <a:prstGeom prst="ellipse">
            <a:avLst/>
          </a:prstGeom>
          <a:solidFill>
            <a:srgbClr val="F6E34E"/>
          </a:solidFill>
          <a:ln>
            <a:solidFill>
              <a:srgbClr val="F6E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71C370-8744-BB74-49B8-AF93014FC72E}"/>
              </a:ext>
            </a:extLst>
          </p:cNvPr>
          <p:cNvSpPr/>
          <p:nvPr userDrawn="1"/>
        </p:nvSpPr>
        <p:spPr>
          <a:xfrm>
            <a:off x="912915" y="3272287"/>
            <a:ext cx="567842" cy="567842"/>
          </a:xfrm>
          <a:prstGeom prst="ellipse">
            <a:avLst/>
          </a:prstGeom>
          <a:solidFill>
            <a:srgbClr val="7BCAEF"/>
          </a:solidFill>
          <a:ln>
            <a:solidFill>
              <a:srgbClr val="7BC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F2D5D6-CEC7-E166-6A50-CC02837FB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1187" r="17402" b="36306"/>
          <a:stretch/>
        </p:blipFill>
        <p:spPr>
          <a:xfrm>
            <a:off x="11282176" y="6455087"/>
            <a:ext cx="821200" cy="203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3DFA9-CFEE-AAB2-828A-5B7F0E53E6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82176" y="6457003"/>
            <a:ext cx="806795" cy="304300"/>
          </a:xfrm>
          <a:prstGeom prst="rect">
            <a:avLst/>
          </a:prstGeom>
        </p:spPr>
      </p:pic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33F10C54-D108-7292-DB5B-B1A8619F93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25785" y="6056512"/>
            <a:ext cx="732906" cy="732906"/>
          </a:xfrm>
          <a:prstGeom prst="ellipse">
            <a:avLst/>
          </a:prstGeom>
        </p:spPr>
      </p:pic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832DA898-4287-DEBF-8E1B-A1AC99C76C46}"/>
              </a:ext>
            </a:extLst>
          </p:cNvPr>
          <p:cNvSpPr/>
          <p:nvPr userDrawn="1"/>
        </p:nvSpPr>
        <p:spPr>
          <a:xfrm>
            <a:off x="9979678" y="2016526"/>
            <a:ext cx="1695576" cy="1725682"/>
          </a:xfrm>
          <a:prstGeom prst="flowChartConnector">
            <a:avLst/>
          </a:prstGeom>
          <a:solidFill>
            <a:srgbClr val="26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AEB183-1670-BF99-3173-A1AC30597049}"/>
              </a:ext>
            </a:extLst>
          </p:cNvPr>
          <p:cNvSpPr txBox="1"/>
          <p:nvPr userDrawn="1"/>
        </p:nvSpPr>
        <p:spPr>
          <a:xfrm>
            <a:off x="1967567" y="1404881"/>
            <a:ext cx="361064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  <a:highlight>
                  <a:srgbClr val="EFD14C"/>
                </a:highlight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POST in the MIEE Teams</a:t>
            </a:r>
          </a:p>
          <a:p>
            <a:endParaRPr lang="en-GB" sz="2400">
              <a:solidFill>
                <a:schemeClr val="bg1"/>
              </a:solidFill>
              <a:highlight>
                <a:srgbClr val="EFD14C"/>
              </a:highligh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1. Start an ‘Announcement’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2. Add your title and a ‘background image’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3. Write an introduction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4. Add some keywords – to make search easier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5. Copy /paste the description from your ‘MIEE Edu Bite’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6. Add a screenshot of your card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7. Name your file 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[Title - Name - MIEE Edu Bites]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8. Attach the MIEE Edu Bite PowerPoint file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9. Consider </a:t>
            </a:r>
            <a:r>
              <a:rPr lang="en-GB" sz="160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crossposting</a:t>
            </a:r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to a ‘Subject’ channel too. </a:t>
            </a:r>
            <a:r>
              <a:rPr lang="en-GB" sz="160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E.</a:t>
            </a:r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g. ‘Science’</a:t>
            </a:r>
          </a:p>
          <a:p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10. Click ‘Send’</a:t>
            </a:r>
            <a:b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b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You are a </a:t>
            </a:r>
            <a:r>
              <a:rPr lang="en-GB" sz="160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faaaaab</a:t>
            </a:r>
            <a:r>
              <a:rPr lang="en-GB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MIEE 😀</a:t>
            </a:r>
            <a:endParaRPr lang="en-GB" sz="140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C4739-FBAE-AF74-D061-09C4C7542E79}"/>
              </a:ext>
            </a:extLst>
          </p:cNvPr>
          <p:cNvSpPr txBox="1"/>
          <p:nvPr userDrawn="1"/>
        </p:nvSpPr>
        <p:spPr>
          <a:xfrm>
            <a:off x="1967567" y="696199"/>
            <a:ext cx="1733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>
                <a:solidFill>
                  <a:schemeClr val="bg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straight from the classroom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96984-F35C-4C20-C20F-B5FD4AF8E131}"/>
              </a:ext>
            </a:extLst>
          </p:cNvPr>
          <p:cNvSpPr txBox="1"/>
          <p:nvPr userDrawn="1"/>
        </p:nvSpPr>
        <p:spPr>
          <a:xfrm>
            <a:off x="287110" y="277450"/>
            <a:ext cx="329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EFD14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MIEE Edu Bites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95F35-7DAA-5545-AFF2-C0A4D1A3CDB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750425" y="1404881"/>
            <a:ext cx="5758391" cy="43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60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E3F6F-1F30-A8A2-8576-EDD3E5AE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00699-B4B0-57F8-5DAC-DA0934242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5C8F2-015F-1434-90E6-609632923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CE4C5-66A7-448D-B9B4-27572D35F37A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6277B-1EFB-3033-1351-F0EE28785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02C8F-BD70-3F80-1FC1-8F9734C7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B83D6-BE77-44AB-9F80-E1CE01D3E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92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microsoft.com/en-us/training/courses/enrich-learning-experience-edge-browser?WT.mc_id=api_CatalogApi&amp;source=learn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541CA22-9CC6-0D67-CA5D-06CC30E1C9D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25" y="1519249"/>
            <a:ext cx="3629025" cy="998514"/>
          </a:xfrm>
        </p:spPr>
      </p:pic>
      <p:pic>
        <p:nvPicPr>
          <p:cNvPr id="25" name="Content Placeholder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DE9A19-96F0-72EF-9224-6B66E5856D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81" y="1062163"/>
            <a:ext cx="2488209" cy="2030413"/>
          </a:xfrm>
        </p:spPr>
      </p:pic>
      <p:pic>
        <p:nvPicPr>
          <p:cNvPr id="28" name="Video Miss M 11_8_2022 9_12_13 PM">
            <a:hlinkClick r:id="" action="ppaction://media"/>
            <a:extLst>
              <a:ext uri="{FF2B5EF4-FFF2-40B4-BE49-F238E27FC236}">
                <a16:creationId xmlns:a16="http://schemas.microsoft.com/office/drawing/2014/main" id="{6F9764E7-FC00-D195-4189-4817C5D264C2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3563" y="4149725"/>
            <a:ext cx="3629025" cy="1576388"/>
          </a:xfrm>
        </p:spPr>
      </p:pic>
      <p:pic>
        <p:nvPicPr>
          <p:cNvPr id="27" name="Content Placeholder 2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925547F-D536-A928-57EB-43462449233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11" y="3924300"/>
            <a:ext cx="1771891" cy="203041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170019-746F-9522-6921-8D0742B5B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48612" y="1401770"/>
            <a:ext cx="1877662" cy="110854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>
                <a:latin typeface="Segoe UI Semilight"/>
                <a:cs typeface="Segoe UI Semilight"/>
              </a:rPr>
              <a:t>Tracy Mutter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Segoe UI Semilight"/>
                <a:cs typeface="Segoe UI Semilight"/>
              </a:rPr>
              <a:t>Computing Science Teacher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Segoe UI Semilight"/>
                <a:cs typeface="Segoe UI Semilight"/>
              </a:rPr>
              <a:t>Falkirk High school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6A71F5-C9FC-99EA-0F42-6D4C1BE5A9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9412" y="2486601"/>
            <a:ext cx="3335338" cy="3624302"/>
          </a:xfrm>
        </p:spPr>
        <p:txBody>
          <a:bodyPr/>
          <a:lstStyle/>
          <a:p>
            <a:r>
              <a:rPr lang="en-GB" dirty="0"/>
              <a:t>I use collections in Edge while doing research to capture and organise related information into meaningful groups. I can sort a collection into order which can help me find things within a collection. Once a collection is complete I share it directly into a variety of applications –  Word or OneNote are my favourites. I also use it to automatically generate citations  so that these can be included for pupils. </a:t>
            </a:r>
          </a:p>
          <a:p>
            <a:r>
              <a:rPr lang="en-GB" dirty="0"/>
              <a:t>I add webpages, selected text or images to collections by right clicking and selecting add to a collection. </a:t>
            </a:r>
          </a:p>
          <a:p>
            <a:r>
              <a:rPr lang="en-GB" dirty="0"/>
              <a:t>I sign into the Edge browser  so that my collections are synced, making it easier to work across devices.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985A56-8035-08E2-A303-B057E7E36A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1867" y="6337738"/>
            <a:ext cx="3048866" cy="3397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latin typeface="Segoe UI Semilight"/>
                <a:cs typeface="Segoe UI Semilight"/>
              </a:rPr>
              <a:t>@TricksyBell @FHSComputing</a:t>
            </a: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01CC75-9A77-B804-5D21-E38853C54C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Open Collections by clicking the </a:t>
            </a:r>
            <a:r>
              <a:rPr lang="en-GB" b="1" dirty="0"/>
              <a:t>Plus</a:t>
            </a:r>
            <a:r>
              <a:rPr lang="en-GB" dirty="0"/>
              <a:t> symbol on the top right of the browser.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5D1685E-CD20-91ED-2E89-0A4B004452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15880CE-8D1D-B7D9-E95D-10A12133769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You can send the collection to a variety of apps and automatically generate references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40231A3-50F6-32D8-35CF-49C6C66E68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You can Start new collections, Open existing ones to view contents, sort all your collections via the 3 dot menu or pin collections open.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FB2796-9602-5489-BD0E-599C4FA591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32575" y="6110903"/>
            <a:ext cx="3864983" cy="567609"/>
          </a:xfrm>
        </p:spPr>
        <p:txBody>
          <a:bodyPr/>
          <a:lstStyle/>
          <a:p>
            <a:r>
              <a:rPr lang="en-US" dirty="0"/>
              <a:t>Video demonstration</a:t>
            </a:r>
          </a:p>
          <a:p>
            <a:r>
              <a:rPr lang="en-US" dirty="0">
                <a:hlinkClick r:id="rId8"/>
              </a:rPr>
              <a:t>Microsoft Learn course on Edge 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523B6AE-C549-EEA4-BADC-17067DA237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Collections in Edge Browser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7CC11A8-F6AF-E0CF-757C-9004267D82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8" name="Picture Placeholder 3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C2C1394-051E-5A71-93A4-7395609FF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>
          <a:xfrm>
            <a:off x="603319" y="1398637"/>
            <a:ext cx="1135556" cy="1108541"/>
          </a:xfrm>
          <a:prstGeom prst="flowChartConnector">
            <a:avLst/>
          </a:prstGeom>
          <a:ln w="19050">
            <a:solidFill>
              <a:srgbClr val="EFD14C"/>
            </a:solidFill>
          </a:ln>
        </p:spPr>
      </p:pic>
    </p:spTree>
    <p:extLst>
      <p:ext uri="{BB962C8B-B14F-4D97-AF65-F5344CB8AC3E}">
        <p14:creationId xmlns:p14="http://schemas.microsoft.com/office/powerpoint/2010/main" val="103955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F14D729223F04597812384F0452828" ma:contentTypeVersion="13" ma:contentTypeDescription="Create a new document." ma:contentTypeScope="" ma:versionID="7e35271e4ad2990fd238b0e3530b396a">
  <xsd:schema xmlns:xsd="http://www.w3.org/2001/XMLSchema" xmlns:xs="http://www.w3.org/2001/XMLSchema" xmlns:p="http://schemas.microsoft.com/office/2006/metadata/properties" xmlns:ns2="79b57834-a508-4543-bfa8-2ab1630d2f8f" xmlns:ns3="b53f2996-7d0a-4251-a65b-75da29d73a03" targetNamespace="http://schemas.microsoft.com/office/2006/metadata/properties" ma:root="true" ma:fieldsID="8b983048e024d7861f5e0c75fac490ea" ns2:_="" ns3:_="">
    <xsd:import namespace="79b57834-a508-4543-bfa8-2ab1630d2f8f"/>
    <xsd:import namespace="b53f2996-7d0a-4251-a65b-75da29d73a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b57834-a508-4543-bfa8-2ab1630d2f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dbf1883-c753-4273-a4d6-ec8e7cd82b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3f2996-7d0a-4251-a65b-75da29d73a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8ada7f8-d5e6-47f1-b179-11460469f810}" ma:internalName="TaxCatchAll" ma:showField="CatchAllData" ma:web="b53f2996-7d0a-4251-a65b-75da29d73a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3f2996-7d0a-4251-a65b-75da29d73a03" xsi:nil="true"/>
    <lcf76f155ced4ddcb4097134ff3c332f xmlns="79b57834-a508-4543-bfa8-2ab1630d2f8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42FA58-60A4-4F4D-A544-3FBA7DB313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9D6CE0-1C5D-4C13-A235-24B6752A8638}"/>
</file>

<file path=customXml/itemProps3.xml><?xml version="1.0" encoding="utf-8"?>
<ds:datastoreItem xmlns:ds="http://schemas.openxmlformats.org/officeDocument/2006/customXml" ds:itemID="{93428D71-50A2-4A4F-B09E-79BC6FB75904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79b57834-a508-4543-bfa8-2ab1630d2f8f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53f2996-7d0a-4251-a65b-75da29d73a03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194</Words>
  <Application>Microsoft Office PowerPoint</Application>
  <PresentationFormat>Widescreen</PresentationFormat>
  <Paragraphs>13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UI</vt:lpstr>
      <vt:lpstr>Segoe UI Semilight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Barbeiro</dc:creator>
  <cp:lastModifiedBy>Miss Mutter</cp:lastModifiedBy>
  <cp:revision>5</cp:revision>
  <dcterms:created xsi:type="dcterms:W3CDTF">2022-09-01T08:11:53Z</dcterms:created>
  <dcterms:modified xsi:type="dcterms:W3CDTF">2022-11-09T19:30:44Z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0x010100C2F14D729223F04597812384F0452828</vt:lpwstr>
  </property>
  <property fmtid="{D5CDD505-2E9C-101B-9397-08002B2CF9AE}" pid="3" name="MediaServiceImageTags">
    <vt:lpwstr/>
  </property>
</Properties>
</file>