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76" r:id="rId2"/>
    <p:sldId id="274" r:id="rId3"/>
    <p:sldId id="263" r:id="rId4"/>
    <p:sldId id="283" r:id="rId5"/>
    <p:sldId id="284" r:id="rId6"/>
    <p:sldId id="285" r:id="rId7"/>
    <p:sldId id="286" r:id="rId8"/>
    <p:sldId id="287" r:id="rId9"/>
    <p:sldId id="288" r:id="rId10"/>
    <p:sldId id="289" r:id="rId11"/>
    <p:sldId id="292" r:id="rId12"/>
    <p:sldId id="293" r:id="rId13"/>
    <p:sldId id="294" r:id="rId14"/>
    <p:sldId id="291" r:id="rId15"/>
    <p:sldId id="295" r:id="rId16"/>
    <p:sldId id="267" r:id="rId17"/>
  </p:sldIdLst>
  <p:sldSz cx="9144000" cy="6858000" type="screen4x3"/>
  <p:notesSz cx="6858000" cy="9144000"/>
  <p:embeddedFontLst>
    <p:embeddedFont>
      <p:font typeface="Twinkl SemiBold" pitchFamily="2" charset="0"/>
      <p:bold r:id="rId20"/>
    </p:embeddedFont>
    <p:embeddedFont>
      <p:font typeface="Tuffy" panose="020B0603060100000000" pitchFamily="34" charset="0"/>
      <p:regular r:id="rId21"/>
      <p:bold r:id="rId22"/>
      <p:italic r:id="rId23"/>
      <p:boldItalic r:id="rId24"/>
    </p:embeddedFont>
    <p:embeddedFont>
      <p:font typeface="Sassoon Infant Rg" panose="02000503030000020003" pitchFamily="50" charset="0"/>
      <p:regular r:id="rId25"/>
      <p:bold r:id="rId26"/>
    </p:embeddedFont>
    <p:embeddedFont>
      <p:font typeface="Twinkl" pitchFamily="2" charset="0"/>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63"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D682"/>
    <a:srgbClr val="8BC143"/>
    <a:srgbClr val="FAB78F"/>
    <a:srgbClr val="9CDCF9"/>
    <a:srgbClr val="3BB0E5"/>
    <a:srgbClr val="ADD377"/>
    <a:srgbClr val="F177AE"/>
    <a:srgbClr val="F68A53"/>
    <a:srgbClr val="EAB3D2"/>
    <a:srgbClr val="9F73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8" autoAdjust="0"/>
    <p:restoredTop sz="94660"/>
  </p:normalViewPr>
  <p:slideViewPr>
    <p:cSldViewPr snapToGrid="0" showGuides="1">
      <p:cViewPr varScale="1">
        <p:scale>
          <a:sx n="113" d="100"/>
          <a:sy n="113" d="100"/>
        </p:scale>
        <p:origin x="1476" y="102"/>
      </p:cViewPr>
      <p:guideLst>
        <p:guide orient="horz" pos="2160"/>
        <p:guide pos="2880"/>
        <p:guide pos="363"/>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28/01/2019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28/01/2019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smtClean="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smtClean="0"/>
              <a:t>Click to edit Master text styles</a:t>
            </a:r>
          </a:p>
          <a:p>
            <a:pPr lvl="1"/>
            <a:r>
              <a:rPr lang="en-US" smtClean="0"/>
              <a:t>Second level</a:t>
            </a:r>
          </a:p>
          <a:p>
            <a:pPr lvl="2"/>
            <a:r>
              <a:rPr lang="en-US" smtClean="0"/>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smtClean="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smtClean="0"/>
              <a:t>Click to edit Master text styles</a:t>
            </a:r>
          </a:p>
        </p:txBody>
      </p:sp>
    </p:spTree>
    <p:extLst>
      <p:ext uri="{BB962C8B-B14F-4D97-AF65-F5344CB8AC3E}">
        <p14:creationId xmlns:p14="http://schemas.microsoft.com/office/powerpoint/2010/main" val="1485219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72785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70" r:id="rId6"/>
    <p:sldLayoutId id="2147483671"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1.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hyperlink" Target="http://www.kidsmart.org.uk/" TargetMode="External"/><Relationship Id="rId2" Type="http://schemas.openxmlformats.org/officeDocument/2006/relationships/hyperlink" Target="http://www.safekids.com/chat-room-safety" TargetMode="Externa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hyperlink" Target="http://www.bbc.co.uk/cbbc/shows/stay-safe"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12" y="0"/>
            <a:ext cx="9112975" cy="6858000"/>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EE7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inkl" pitchFamily="2" charset="0"/>
            </a:endParaRPr>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857089" y="6464797"/>
            <a:ext cx="3422002" cy="207749"/>
          </a:xfrm>
          <a:prstGeom prst="rect">
            <a:avLst/>
          </a:prstGeom>
          <a:noFill/>
        </p:spPr>
        <p:txBody>
          <a:bodyPr wrap="square" lIns="0" tIns="0" rIns="0" bIns="0" rtlCol="0" anchor="ctr" anchorCtr="1">
            <a:noAutofit/>
          </a:bodyPr>
          <a:lstStyle/>
          <a:p>
            <a:r>
              <a:rPr lang="en-GB" sz="800" b="1" dirty="0" smtClean="0">
                <a:solidFill>
                  <a:schemeClr val="bg1"/>
                </a:solidFill>
                <a:latin typeface="Arial" panose="020B0604020202020204" pitchFamily="34" charset="0"/>
                <a:cs typeface="Arial" panose="020B0604020202020204" pitchFamily="34" charset="0"/>
              </a:rPr>
              <a:t>Computing</a:t>
            </a:r>
            <a:r>
              <a:rPr lang="en-GB" sz="800" dirty="0" smtClean="0">
                <a:solidFill>
                  <a:schemeClr val="bg1"/>
                </a:solidFill>
                <a:latin typeface="Arial" panose="020B0604020202020204" pitchFamily="34" charset="0"/>
                <a:cs typeface="Arial" panose="020B0604020202020204" pitchFamily="34" charset="0"/>
              </a:rPr>
              <a:t> </a:t>
            </a:r>
            <a:r>
              <a:rPr lang="en-GB" sz="800" dirty="0">
                <a:solidFill>
                  <a:schemeClr val="bg1"/>
                </a:solidFill>
                <a:latin typeface="Arial" panose="020B0604020202020204" pitchFamily="34" charset="0"/>
                <a:cs typeface="Arial" panose="020B0604020202020204" pitchFamily="34" charset="0"/>
              </a:rPr>
              <a:t>| Year </a:t>
            </a:r>
            <a:r>
              <a:rPr lang="en-GB" sz="800" dirty="0" smtClean="0">
                <a:solidFill>
                  <a:schemeClr val="bg1"/>
                </a:solidFill>
                <a:latin typeface="Arial" panose="020B0604020202020204" pitchFamily="34" charset="0"/>
                <a:cs typeface="Arial" panose="020B0604020202020204" pitchFamily="34" charset="0"/>
              </a:rPr>
              <a:t>6 </a:t>
            </a:r>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Online </a:t>
            </a:r>
            <a:r>
              <a:rPr lang="en-GB" sz="800" dirty="0" smtClean="0">
                <a:solidFill>
                  <a:schemeClr val="bg1"/>
                </a:solidFill>
                <a:latin typeface="Arial" panose="020B0604020202020204" pitchFamily="34" charset="0"/>
                <a:cs typeface="Arial" panose="020B0604020202020204" pitchFamily="34" charset="0"/>
              </a:rPr>
              <a:t>Safety </a:t>
            </a:r>
            <a:r>
              <a:rPr lang="en-GB" sz="800" dirty="0">
                <a:solidFill>
                  <a:schemeClr val="bg1"/>
                </a:solidFill>
                <a:latin typeface="Arial" panose="020B0604020202020204" pitchFamily="34" charset="0"/>
                <a:cs typeface="Arial" panose="020B0604020202020204" pitchFamily="34" charset="0"/>
              </a:rPr>
              <a:t>| </a:t>
            </a:r>
            <a:r>
              <a:rPr lang="en-GB" sz="800" dirty="0" smtClean="0">
                <a:solidFill>
                  <a:schemeClr val="bg1"/>
                </a:solidFill>
                <a:latin typeface="Arial" panose="020B0604020202020204" pitchFamily="34" charset="0"/>
                <a:cs typeface="Arial" panose="020B0604020202020204" pitchFamily="34" charset="0"/>
              </a:rPr>
              <a:t>People Online | </a:t>
            </a:r>
            <a:r>
              <a:rPr lang="en-GB" sz="800" dirty="0">
                <a:solidFill>
                  <a:schemeClr val="bg1"/>
                </a:solidFill>
                <a:latin typeface="Arial" panose="020B0604020202020204" pitchFamily="34" charset="0"/>
                <a:cs typeface="Arial" panose="020B0604020202020204" pitchFamily="34" charset="0"/>
              </a:rPr>
              <a:t>Lesson </a:t>
            </a:r>
            <a:r>
              <a:rPr lang="en-GB" sz="800" dirty="0" smtClean="0">
                <a:solidFill>
                  <a:schemeClr val="bg1"/>
                </a:solidFill>
                <a:latin typeface="Arial" panose="020B0604020202020204" pitchFamily="34" charset="0"/>
                <a:cs typeface="Arial" panose="020B0604020202020204" pitchFamily="34" charset="0"/>
              </a:rPr>
              <a:t>3</a:t>
            </a:r>
            <a:endParaRPr lang="en-GB" sz="800" dirty="0">
              <a:solidFill>
                <a:schemeClr val="bg1"/>
              </a:solidFill>
              <a:latin typeface="Arial" panose="020B0604020202020204" pitchFamily="34" charset="0"/>
              <a:cs typeface="Arial" panose="020B0604020202020204" pitchFamily="34" charset="0"/>
            </a:endParaRPr>
          </a:p>
        </p:txBody>
      </p:sp>
      <p:sp>
        <p:nvSpPr>
          <p:cNvPr id="17" name="Text Placeholder 16"/>
          <p:cNvSpPr>
            <a:spLocks noGrp="1"/>
          </p:cNvSpPr>
          <p:nvPr>
            <p:ph type="body" sz="quarter" idx="10"/>
          </p:nvPr>
        </p:nvSpPr>
        <p:spPr/>
        <p:txBody>
          <a:bodyPr/>
          <a:lstStyle/>
          <a:p>
            <a:r>
              <a:rPr lang="en-GB" dirty="0" smtClean="0">
                <a:latin typeface="Arial" panose="020B0604020202020204" pitchFamily="34" charset="0"/>
                <a:cs typeface="Arial" panose="020B0604020202020204" pitchFamily="34" charset="0"/>
              </a:rPr>
              <a:t>Online </a:t>
            </a:r>
            <a:r>
              <a:rPr lang="en-GB" dirty="0" smtClean="0">
                <a:latin typeface="Arial" panose="020B0604020202020204" pitchFamily="34" charset="0"/>
                <a:cs typeface="Arial" panose="020B0604020202020204" pitchFamily="34" charset="0"/>
              </a:rPr>
              <a:t>Safety</a:t>
            </a:r>
            <a:endParaRPr lang="en-GB" dirty="0">
              <a:latin typeface="Arial" panose="020B0604020202020204" pitchFamily="34" charset="0"/>
              <a:cs typeface="Arial" panose="020B0604020202020204" pitchFamily="34" charset="0"/>
            </a:endParaRPr>
          </a:p>
        </p:txBody>
      </p:sp>
      <p:sp>
        <p:nvSpPr>
          <p:cNvPr id="18" name="Title 17"/>
          <p:cNvSpPr>
            <a:spLocks noGrp="1"/>
          </p:cNvSpPr>
          <p:nvPr>
            <p:ph type="title"/>
          </p:nvPr>
        </p:nvSpPr>
        <p:spPr/>
        <p:txBody>
          <a:bodyPr/>
          <a:lstStyle/>
          <a:p>
            <a:r>
              <a:rPr lang="en-GB" dirty="0" smtClean="0">
                <a:latin typeface="Arial" panose="020B0604020202020204" pitchFamily="34" charset="0"/>
                <a:cs typeface="Arial" panose="020B0604020202020204" pitchFamily="34" charset="0"/>
              </a:rPr>
              <a:t>Computing</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655612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8229601" cy="994306"/>
          </a:xfrm>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498" r="22324"/>
          <a:stretch/>
        </p:blipFill>
        <p:spPr>
          <a:xfrm flipH="1">
            <a:off x="5498564" y="2980622"/>
            <a:ext cx="3188236" cy="3429494"/>
          </a:xfrm>
          <a:prstGeom prst="roundRect">
            <a:avLst>
              <a:gd name="adj" fmla="val 4956"/>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795" r="22324"/>
          <a:stretch/>
        </p:blipFill>
        <p:spPr>
          <a:xfrm>
            <a:off x="441960" y="2980622"/>
            <a:ext cx="3262444" cy="3429494"/>
          </a:xfrm>
          <a:prstGeom prst="roundRect">
            <a:avLst>
              <a:gd name="adj" fmla="val 5222"/>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498327" y="647847"/>
            <a:ext cx="4215643" cy="6227027"/>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62161" b="70099"/>
          <a:stretch/>
        </p:blipFill>
        <p:spPr>
          <a:xfrm flipH="1">
            <a:off x="7241808" y="2983421"/>
            <a:ext cx="1648607" cy="1025465"/>
          </a:xfrm>
          <a:prstGeom prst="rect">
            <a:avLst/>
          </a:prstGeom>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r="62161" b="70099"/>
          <a:stretch/>
        </p:blipFill>
        <p:spPr>
          <a:xfrm>
            <a:off x="327793" y="2974797"/>
            <a:ext cx="1648607" cy="1025465"/>
          </a:xfrm>
          <a:prstGeom prst="rect">
            <a:avLst/>
          </a:prstGeom>
        </p:spPr>
      </p:pic>
      <p:grpSp>
        <p:nvGrpSpPr>
          <p:cNvPr id="15" name="Group 14"/>
          <p:cNvGrpSpPr/>
          <p:nvPr/>
        </p:nvGrpSpPr>
        <p:grpSpPr>
          <a:xfrm>
            <a:off x="2329393" y="2076768"/>
            <a:ext cx="4583679" cy="771457"/>
            <a:chOff x="2143124" y="2076768"/>
            <a:chExt cx="4583679" cy="771457"/>
          </a:xfrm>
        </p:grpSpPr>
        <p:sp>
          <p:nvSpPr>
            <p:cNvPr id="12" name="Rectangle 11"/>
            <p:cNvSpPr/>
            <p:nvPr/>
          </p:nvSpPr>
          <p:spPr>
            <a:xfrm>
              <a:off x="2143124" y="2076768"/>
              <a:ext cx="4583679" cy="771457"/>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296605" y="2124474"/>
              <a:ext cx="4008779" cy="646331"/>
            </a:xfrm>
            <a:prstGeom prst="rect">
              <a:avLst/>
            </a:prstGeom>
          </p:spPr>
          <p:txBody>
            <a:bodyPr wrap="square">
              <a:spAutoFit/>
            </a:bodyPr>
            <a:lstStyle/>
            <a:p>
              <a:r>
                <a:rPr lang="en-GB" dirty="0"/>
                <a:t>Look at the examples of some online conversations in groups. </a:t>
              </a:r>
            </a:p>
          </p:txBody>
        </p:sp>
      </p:grpSp>
      <p:grpSp>
        <p:nvGrpSpPr>
          <p:cNvPr id="16" name="Group 15"/>
          <p:cNvGrpSpPr/>
          <p:nvPr/>
        </p:nvGrpSpPr>
        <p:grpSpPr>
          <a:xfrm>
            <a:off x="2320926" y="3065993"/>
            <a:ext cx="4583679" cy="1911524"/>
            <a:chOff x="2143124" y="3065993"/>
            <a:chExt cx="4583679" cy="1911524"/>
          </a:xfrm>
        </p:grpSpPr>
        <p:sp>
          <p:nvSpPr>
            <p:cNvPr id="13" name="Rectangle 12"/>
            <p:cNvSpPr/>
            <p:nvPr/>
          </p:nvSpPr>
          <p:spPr>
            <a:xfrm>
              <a:off x="2143124" y="3065993"/>
              <a:ext cx="4583679" cy="1911524"/>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2296605" y="3154431"/>
              <a:ext cx="4072390" cy="1754326"/>
            </a:xfrm>
            <a:prstGeom prst="rect">
              <a:avLst/>
            </a:prstGeom>
          </p:spPr>
          <p:txBody>
            <a:bodyPr wrap="square">
              <a:spAutoFit/>
            </a:bodyPr>
            <a:lstStyle/>
            <a:p>
              <a:r>
                <a:rPr lang="en-GB" dirty="0"/>
                <a:t>Use the highlighter pens to indicate where you find examples of somebody revealing something they shouldn’t online. Make notes at the side to explain why you think they shouldn’t give that information away. </a:t>
              </a:r>
            </a:p>
          </p:txBody>
        </p:sp>
      </p:grpSp>
    </p:spTree>
    <p:extLst>
      <p:ext uri="{BB962C8B-B14F-4D97-AF65-F5344CB8AC3E}">
        <p14:creationId xmlns:p14="http://schemas.microsoft.com/office/powerpoint/2010/main" val="91790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76276" y="3862939"/>
            <a:ext cx="2564426" cy="2185436"/>
          </a:xfrm>
          <a:prstGeom prst="rect">
            <a:avLst/>
          </a:prstGeom>
          <a:solidFill>
            <a:srgbClr val="FAB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5" name="Group 4"/>
          <p:cNvGrpSpPr/>
          <p:nvPr/>
        </p:nvGrpSpPr>
        <p:grpSpPr>
          <a:xfrm>
            <a:off x="3728557" y="1540153"/>
            <a:ext cx="3705761" cy="775912"/>
            <a:chOff x="3728557" y="1540153"/>
            <a:chExt cx="3705761" cy="775912"/>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28557" y="1540153"/>
              <a:ext cx="3705761" cy="775912"/>
            </a:xfrm>
            <a:prstGeom prst="rect">
              <a:avLst/>
            </a:prstGeom>
          </p:spPr>
        </p:pic>
        <p:sp>
          <p:nvSpPr>
            <p:cNvPr id="6" name="Rectangle 5"/>
            <p:cNvSpPr/>
            <p:nvPr/>
          </p:nvSpPr>
          <p:spPr>
            <a:xfrm>
              <a:off x="3819360" y="1543013"/>
              <a:ext cx="3086101" cy="646331"/>
            </a:xfrm>
            <a:prstGeom prst="rect">
              <a:avLst/>
            </a:prstGeom>
          </p:spPr>
          <p:txBody>
            <a:bodyPr wrap="none">
              <a:spAutoFit/>
            </a:bodyPr>
            <a:lstStyle/>
            <a:p>
              <a:r>
                <a:rPr lang="en-GB" b="1" dirty="0" smtClean="0"/>
                <a:t>Scott2009:</a:t>
              </a:r>
            </a:p>
            <a:p>
              <a:r>
                <a:rPr lang="en-GB" dirty="0" smtClean="0"/>
                <a:t>It’s </a:t>
              </a:r>
              <a:r>
                <a:rPr lang="en-GB" dirty="0"/>
                <a:t>my birthday next week!</a:t>
              </a:r>
              <a:r>
                <a:rPr lang="en-GB" dirty="0">
                  <a:solidFill>
                    <a:srgbClr val="FF0000"/>
                  </a:solidFill>
                </a:rPr>
                <a:t> </a:t>
              </a:r>
              <a:endParaRPr lang="en-GB" dirty="0"/>
            </a:p>
          </p:txBody>
        </p:sp>
      </p:grpSp>
      <p:grpSp>
        <p:nvGrpSpPr>
          <p:cNvPr id="8" name="Group 7"/>
          <p:cNvGrpSpPr/>
          <p:nvPr/>
        </p:nvGrpSpPr>
        <p:grpSpPr>
          <a:xfrm>
            <a:off x="4191982" y="2270632"/>
            <a:ext cx="3899081" cy="838682"/>
            <a:chOff x="4191982" y="2270632"/>
            <a:chExt cx="3899081" cy="838682"/>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91982" y="2270632"/>
              <a:ext cx="3899081" cy="838682"/>
            </a:xfrm>
            <a:prstGeom prst="rect">
              <a:avLst/>
            </a:prstGeom>
          </p:spPr>
        </p:pic>
        <p:sp>
          <p:nvSpPr>
            <p:cNvPr id="7" name="Rectangle 6"/>
            <p:cNvSpPr/>
            <p:nvPr/>
          </p:nvSpPr>
          <p:spPr>
            <a:xfrm>
              <a:off x="4278179" y="2310974"/>
              <a:ext cx="1560042" cy="646331"/>
            </a:xfrm>
            <a:prstGeom prst="rect">
              <a:avLst/>
            </a:prstGeom>
          </p:spPr>
          <p:txBody>
            <a:bodyPr wrap="none">
              <a:spAutoFit/>
            </a:bodyPr>
            <a:lstStyle/>
            <a:p>
              <a:r>
                <a:rPr lang="en-GB" b="1" dirty="0" smtClean="0"/>
                <a:t>NoST57:</a:t>
              </a:r>
            </a:p>
            <a:p>
              <a:r>
                <a:rPr lang="en-GB" dirty="0"/>
                <a:t>Yeah? When?</a:t>
              </a:r>
            </a:p>
          </p:txBody>
        </p:sp>
      </p:grpSp>
      <p:grpSp>
        <p:nvGrpSpPr>
          <p:cNvPr id="11" name="Group 10"/>
          <p:cNvGrpSpPr/>
          <p:nvPr/>
        </p:nvGrpSpPr>
        <p:grpSpPr>
          <a:xfrm>
            <a:off x="3729287" y="3046544"/>
            <a:ext cx="3705761" cy="775912"/>
            <a:chOff x="3729287" y="3046544"/>
            <a:chExt cx="3705761" cy="775912"/>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29287" y="3046544"/>
              <a:ext cx="3705761" cy="775912"/>
            </a:xfrm>
            <a:prstGeom prst="rect">
              <a:avLst/>
            </a:prstGeom>
          </p:spPr>
        </p:pic>
        <p:sp>
          <p:nvSpPr>
            <p:cNvPr id="10" name="Rectangle 9"/>
            <p:cNvSpPr/>
            <p:nvPr/>
          </p:nvSpPr>
          <p:spPr>
            <a:xfrm>
              <a:off x="3836589" y="3070216"/>
              <a:ext cx="1353256" cy="646331"/>
            </a:xfrm>
            <a:prstGeom prst="rect">
              <a:avLst/>
            </a:prstGeom>
          </p:spPr>
          <p:txBody>
            <a:bodyPr wrap="none">
              <a:spAutoFit/>
            </a:bodyPr>
            <a:lstStyle/>
            <a:p>
              <a:r>
                <a:rPr lang="en-GB" b="1" dirty="0" smtClean="0"/>
                <a:t>Scott2009:</a:t>
              </a:r>
            </a:p>
            <a:p>
              <a:r>
                <a:rPr lang="en-GB" dirty="0"/>
                <a:t>On the 13</a:t>
              </a:r>
              <a:r>
                <a:rPr lang="en-GB" baseline="30000" dirty="0"/>
                <a:t>th</a:t>
              </a:r>
              <a:r>
                <a:rPr lang="en-GB" dirty="0"/>
                <a:t>.</a:t>
              </a:r>
            </a:p>
          </p:txBody>
        </p:sp>
      </p:grpSp>
      <p:grpSp>
        <p:nvGrpSpPr>
          <p:cNvPr id="13" name="Group 12"/>
          <p:cNvGrpSpPr/>
          <p:nvPr/>
        </p:nvGrpSpPr>
        <p:grpSpPr>
          <a:xfrm>
            <a:off x="4191981" y="3766715"/>
            <a:ext cx="3899081" cy="838682"/>
            <a:chOff x="4191981" y="3766715"/>
            <a:chExt cx="3899081" cy="838682"/>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91981" y="3766715"/>
              <a:ext cx="3899081" cy="838682"/>
            </a:xfrm>
            <a:prstGeom prst="rect">
              <a:avLst/>
            </a:prstGeom>
          </p:spPr>
        </p:pic>
        <p:sp>
          <p:nvSpPr>
            <p:cNvPr id="12" name="Rectangle 11"/>
            <p:cNvSpPr/>
            <p:nvPr/>
          </p:nvSpPr>
          <p:spPr>
            <a:xfrm>
              <a:off x="4258485" y="3803793"/>
              <a:ext cx="2093843" cy="646331"/>
            </a:xfrm>
            <a:prstGeom prst="rect">
              <a:avLst/>
            </a:prstGeom>
          </p:spPr>
          <p:txBody>
            <a:bodyPr wrap="none">
              <a:spAutoFit/>
            </a:bodyPr>
            <a:lstStyle/>
            <a:p>
              <a:r>
                <a:rPr lang="en-GB" b="1" dirty="0" smtClean="0"/>
                <a:t>NoST57:</a:t>
              </a:r>
            </a:p>
            <a:p>
              <a:r>
                <a:rPr lang="en-GB" dirty="0"/>
                <a:t>What you getting?</a:t>
              </a:r>
            </a:p>
          </p:txBody>
        </p:sp>
      </p:grpSp>
      <p:grpSp>
        <p:nvGrpSpPr>
          <p:cNvPr id="15" name="Group 14"/>
          <p:cNvGrpSpPr/>
          <p:nvPr/>
        </p:nvGrpSpPr>
        <p:grpSpPr>
          <a:xfrm>
            <a:off x="3728556" y="4546329"/>
            <a:ext cx="3705761" cy="1566604"/>
            <a:chOff x="3728556" y="4546329"/>
            <a:chExt cx="3705761" cy="1566604"/>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728556" y="4546329"/>
              <a:ext cx="3705761" cy="1566604"/>
            </a:xfrm>
            <a:prstGeom prst="rect">
              <a:avLst/>
            </a:prstGeom>
          </p:spPr>
        </p:pic>
        <p:sp>
          <p:nvSpPr>
            <p:cNvPr id="14" name="Rectangle 13"/>
            <p:cNvSpPr/>
            <p:nvPr/>
          </p:nvSpPr>
          <p:spPr>
            <a:xfrm>
              <a:off x="3819361" y="4601436"/>
              <a:ext cx="3276436" cy="1200329"/>
            </a:xfrm>
            <a:prstGeom prst="rect">
              <a:avLst/>
            </a:prstGeom>
          </p:spPr>
          <p:txBody>
            <a:bodyPr wrap="square">
              <a:spAutoFit/>
            </a:bodyPr>
            <a:lstStyle/>
            <a:p>
              <a:r>
                <a:rPr lang="en-GB" b="1" dirty="0" smtClean="0"/>
                <a:t>Scott2009:</a:t>
              </a:r>
            </a:p>
            <a:p>
              <a:r>
                <a:rPr lang="en-GB" dirty="0"/>
                <a:t>Asking for new football boots. I play on a Saturday near Warburton.</a:t>
              </a:r>
            </a:p>
          </p:txBody>
        </p:sp>
      </p:grpSp>
      <p:grpSp>
        <p:nvGrpSpPr>
          <p:cNvPr id="16" name="Group 15"/>
          <p:cNvGrpSpPr/>
          <p:nvPr/>
        </p:nvGrpSpPr>
        <p:grpSpPr>
          <a:xfrm>
            <a:off x="1819081" y="2256296"/>
            <a:ext cx="1381701" cy="1381701"/>
            <a:chOff x="5257871" y="3422168"/>
            <a:chExt cx="2030365" cy="2030365"/>
          </a:xfrm>
        </p:grpSpPr>
        <p:sp>
          <p:nvSpPr>
            <p:cNvPr id="17" name="Oval 16"/>
            <p:cNvSpPr/>
            <p:nvPr/>
          </p:nvSpPr>
          <p:spPr>
            <a:xfrm>
              <a:off x="5257871" y="3422168"/>
              <a:ext cx="2030365" cy="20303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6" cstate="print">
              <a:extLst>
                <a:ext uri="{28A0092B-C50C-407E-A947-70E740481C1C}">
                  <a14:useLocalDpi xmlns:a14="http://schemas.microsoft.com/office/drawing/2010/main" val="0"/>
                </a:ext>
              </a:extLst>
            </a:blip>
            <a:srcRect l="12431" t="-1" r="12315" b="46708"/>
            <a:stretch/>
          </p:blipFill>
          <p:spPr>
            <a:xfrm>
              <a:off x="5267325" y="3428425"/>
              <a:ext cx="2014538" cy="2017494"/>
            </a:xfrm>
            <a:prstGeom prst="ellipse">
              <a:avLst/>
            </a:prstGeom>
          </p:spPr>
        </p:pic>
      </p:grpSp>
      <p:grpSp>
        <p:nvGrpSpPr>
          <p:cNvPr id="24" name="Group 23"/>
          <p:cNvGrpSpPr/>
          <p:nvPr/>
        </p:nvGrpSpPr>
        <p:grpSpPr>
          <a:xfrm>
            <a:off x="937318" y="1540153"/>
            <a:ext cx="1381701" cy="1381701"/>
            <a:chOff x="891390" y="1543013"/>
            <a:chExt cx="1381701" cy="1381701"/>
          </a:xfrm>
        </p:grpSpPr>
        <p:sp>
          <p:nvSpPr>
            <p:cNvPr id="20" name="Oval 19"/>
            <p:cNvSpPr/>
            <p:nvPr/>
          </p:nvSpPr>
          <p:spPr>
            <a:xfrm>
              <a:off x="891390" y="1543013"/>
              <a:ext cx="1381701" cy="13817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2840" t="27828" r="24460" b="24761"/>
            <a:stretch/>
          </p:blipFill>
          <p:spPr>
            <a:xfrm>
              <a:off x="898525" y="1549400"/>
              <a:ext cx="1368425" cy="1368425"/>
            </a:xfrm>
            <a:prstGeom prst="ellipse">
              <a:avLst/>
            </a:prstGeom>
          </p:spPr>
        </p:pic>
      </p:grpSp>
      <p:sp>
        <p:nvSpPr>
          <p:cNvPr id="25" name="Rectangle 24"/>
          <p:cNvSpPr/>
          <p:nvPr/>
        </p:nvSpPr>
        <p:spPr>
          <a:xfrm>
            <a:off x="741657" y="3937044"/>
            <a:ext cx="2439139" cy="2031325"/>
          </a:xfrm>
          <a:prstGeom prst="rect">
            <a:avLst/>
          </a:prstGeom>
        </p:spPr>
        <p:txBody>
          <a:bodyPr wrap="square">
            <a:spAutoFit/>
          </a:bodyPr>
          <a:lstStyle/>
          <a:p>
            <a:r>
              <a:rPr lang="en-GB" dirty="0"/>
              <a:t>Scott2009 has </a:t>
            </a:r>
            <a:r>
              <a:rPr lang="en-GB" dirty="0" smtClean="0"/>
              <a:t/>
            </a:r>
            <a:br>
              <a:rPr lang="en-GB" dirty="0" smtClean="0"/>
            </a:br>
            <a:r>
              <a:rPr lang="en-GB" dirty="0" smtClean="0"/>
              <a:t>given </a:t>
            </a:r>
            <a:r>
              <a:rPr lang="en-GB" dirty="0"/>
              <a:t>away:</a:t>
            </a:r>
          </a:p>
          <a:p>
            <a:pPr marL="285750" indent="-285750">
              <a:buFont typeface="Arial" panose="020B0604020202020204" pitchFamily="34" charset="0"/>
              <a:buChar char="•"/>
            </a:pPr>
            <a:r>
              <a:rPr lang="en-GB" dirty="0"/>
              <a:t>His real name in </a:t>
            </a:r>
            <a:r>
              <a:rPr lang="en-GB" dirty="0" smtClean="0"/>
              <a:t/>
            </a:r>
            <a:br>
              <a:rPr lang="en-GB" dirty="0" smtClean="0"/>
            </a:br>
            <a:r>
              <a:rPr lang="en-GB" dirty="0" smtClean="0"/>
              <a:t>his </a:t>
            </a:r>
            <a:r>
              <a:rPr lang="en-GB" dirty="0"/>
              <a:t>username</a:t>
            </a:r>
          </a:p>
          <a:p>
            <a:pPr marL="285750" indent="-285750">
              <a:buFont typeface="Arial" panose="020B0604020202020204" pitchFamily="34" charset="0"/>
              <a:buChar char="•"/>
            </a:pPr>
            <a:r>
              <a:rPr lang="en-GB" dirty="0"/>
              <a:t>His birthday</a:t>
            </a:r>
          </a:p>
          <a:p>
            <a:pPr marL="285750" indent="-285750">
              <a:buFont typeface="Arial" panose="020B0604020202020204" pitchFamily="34" charset="0"/>
              <a:buChar char="•"/>
            </a:pPr>
            <a:r>
              <a:rPr lang="en-GB" dirty="0"/>
              <a:t>Where he’ll be on Saturday morning</a:t>
            </a:r>
          </a:p>
        </p:txBody>
      </p:sp>
    </p:spTree>
    <p:extLst>
      <p:ext uri="{BB962C8B-B14F-4D97-AF65-F5344CB8AC3E}">
        <p14:creationId xmlns:p14="http://schemas.microsoft.com/office/powerpoint/2010/main" val="87626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ppt_y</p:attrName>
                                        </p:attrNameLst>
                                      </p:cBhvr>
                                      <p:tavLst>
                                        <p:tav tm="0">
                                          <p:val>
                                            <p:strVal val="#ppt_y+#ppt_h*1.125000"/>
                                          </p:val>
                                        </p:tav>
                                        <p:tav tm="100000">
                                          <p:val>
                                            <p:strVal val="#ppt_y"/>
                                          </p:val>
                                        </p:tav>
                                      </p:tavLst>
                                    </p:anim>
                                    <p:animEffect transition="in" filter="wipe(up)">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760946" y="3668202"/>
            <a:ext cx="2564426" cy="2526091"/>
          </a:xfrm>
          <a:prstGeom prst="rect">
            <a:avLst/>
          </a:prstGeom>
          <a:solidFill>
            <a:srgbClr val="FAB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70933" y="673625"/>
            <a:ext cx="3624923" cy="994306"/>
          </a:xfrm>
        </p:spPr>
        <p:txBody>
          <a:bodyPr/>
          <a:lstStyle/>
          <a:p>
            <a:pPr algn="ctr"/>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8" name="Group 7"/>
          <p:cNvGrpSpPr/>
          <p:nvPr/>
        </p:nvGrpSpPr>
        <p:grpSpPr>
          <a:xfrm>
            <a:off x="3745488" y="871279"/>
            <a:ext cx="3755980" cy="727680"/>
            <a:chOff x="3525353" y="871279"/>
            <a:chExt cx="3755980" cy="72768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25353" y="871279"/>
              <a:ext cx="3755980" cy="727680"/>
            </a:xfrm>
            <a:prstGeom prst="rect">
              <a:avLst/>
            </a:prstGeom>
          </p:spPr>
        </p:pic>
        <p:sp>
          <p:nvSpPr>
            <p:cNvPr id="6" name="Rectangle 5"/>
            <p:cNvSpPr/>
            <p:nvPr/>
          </p:nvSpPr>
          <p:spPr>
            <a:xfrm>
              <a:off x="3616158" y="882606"/>
              <a:ext cx="2733441" cy="584775"/>
            </a:xfrm>
            <a:prstGeom prst="rect">
              <a:avLst/>
            </a:prstGeom>
          </p:spPr>
          <p:txBody>
            <a:bodyPr wrap="none">
              <a:spAutoFit/>
            </a:bodyPr>
            <a:lstStyle/>
            <a:p>
              <a:r>
                <a:rPr lang="en-GB" sz="1600" b="1" dirty="0" smtClean="0"/>
                <a:t>Leedsgirl41:</a:t>
              </a:r>
            </a:p>
            <a:p>
              <a:r>
                <a:rPr lang="en-GB" sz="1600" dirty="0"/>
                <a:t>Been on a school trip </a:t>
              </a:r>
              <a:r>
                <a:rPr lang="en-GB" sz="1600" dirty="0" smtClean="0"/>
                <a:t>today.</a:t>
              </a:r>
              <a:endParaRPr lang="en-GB" sz="1600" dirty="0"/>
            </a:p>
          </p:txBody>
        </p:sp>
      </p:grpSp>
      <p:grpSp>
        <p:nvGrpSpPr>
          <p:cNvPr id="11" name="Group 10"/>
          <p:cNvGrpSpPr/>
          <p:nvPr/>
        </p:nvGrpSpPr>
        <p:grpSpPr>
          <a:xfrm>
            <a:off x="4961467" y="1576357"/>
            <a:ext cx="3395953" cy="773113"/>
            <a:chOff x="4741332" y="1576357"/>
            <a:chExt cx="3395953" cy="77311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741332" y="1576357"/>
              <a:ext cx="3395953" cy="773113"/>
            </a:xfrm>
            <a:prstGeom prst="rect">
              <a:avLst/>
            </a:prstGeom>
          </p:spPr>
        </p:pic>
        <p:sp>
          <p:nvSpPr>
            <p:cNvPr id="7" name="Rectangle 6"/>
            <p:cNvSpPr/>
            <p:nvPr/>
          </p:nvSpPr>
          <p:spPr>
            <a:xfrm>
              <a:off x="4887780" y="1616699"/>
              <a:ext cx="1345240" cy="584775"/>
            </a:xfrm>
            <a:prstGeom prst="rect">
              <a:avLst/>
            </a:prstGeom>
          </p:spPr>
          <p:txBody>
            <a:bodyPr wrap="none">
              <a:spAutoFit/>
            </a:bodyPr>
            <a:lstStyle/>
            <a:p>
              <a:r>
                <a:rPr lang="en-GB" sz="1600" b="1" dirty="0" err="1" smtClean="0"/>
                <a:t>DrGamerKy</a:t>
              </a:r>
              <a:r>
                <a:rPr lang="en-GB" sz="1600" b="1" dirty="0" smtClean="0"/>
                <a:t>:</a:t>
              </a:r>
            </a:p>
            <a:p>
              <a:r>
                <a:rPr lang="en-GB" sz="1600" dirty="0"/>
                <a:t>Where to?</a:t>
              </a:r>
            </a:p>
          </p:txBody>
        </p:sp>
      </p:grpSp>
      <p:grpSp>
        <p:nvGrpSpPr>
          <p:cNvPr id="13" name="Group 12"/>
          <p:cNvGrpSpPr/>
          <p:nvPr/>
        </p:nvGrpSpPr>
        <p:grpSpPr>
          <a:xfrm>
            <a:off x="3746217" y="2318401"/>
            <a:ext cx="4285905" cy="1073326"/>
            <a:chOff x="3526082" y="2318401"/>
            <a:chExt cx="4285905" cy="1073326"/>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526082" y="2318401"/>
              <a:ext cx="4285905" cy="1073326"/>
            </a:xfrm>
            <a:prstGeom prst="rect">
              <a:avLst/>
            </a:prstGeom>
          </p:spPr>
        </p:pic>
        <p:sp>
          <p:nvSpPr>
            <p:cNvPr id="10" name="Rectangle 9"/>
            <p:cNvSpPr/>
            <p:nvPr/>
          </p:nvSpPr>
          <p:spPr>
            <a:xfrm>
              <a:off x="3633386" y="2342073"/>
              <a:ext cx="4063413" cy="830997"/>
            </a:xfrm>
            <a:prstGeom prst="rect">
              <a:avLst/>
            </a:prstGeom>
          </p:spPr>
          <p:txBody>
            <a:bodyPr wrap="square">
              <a:spAutoFit/>
            </a:bodyPr>
            <a:lstStyle/>
            <a:p>
              <a:r>
                <a:rPr lang="en-GB" sz="1600" b="1" dirty="0" smtClean="0"/>
                <a:t>Leedsgirl41:</a:t>
              </a:r>
            </a:p>
            <a:p>
              <a:r>
                <a:rPr lang="en-GB" sz="1600" dirty="0"/>
                <a:t>Just to Carlton Hall. It’s a place down the road from my school</a:t>
              </a:r>
            </a:p>
          </p:txBody>
        </p:sp>
      </p:grpSp>
      <p:grpSp>
        <p:nvGrpSpPr>
          <p:cNvPr id="14" name="Group 13"/>
          <p:cNvGrpSpPr/>
          <p:nvPr/>
        </p:nvGrpSpPr>
        <p:grpSpPr>
          <a:xfrm>
            <a:off x="4961466" y="3320783"/>
            <a:ext cx="3542019" cy="776024"/>
            <a:chOff x="4741331" y="3320783"/>
            <a:chExt cx="3542019" cy="776024"/>
          </a:xfrm>
        </p:grpSpPr>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741331" y="3320783"/>
              <a:ext cx="3542019" cy="776024"/>
            </a:xfrm>
            <a:prstGeom prst="rect">
              <a:avLst/>
            </a:prstGeom>
          </p:spPr>
        </p:pic>
        <p:sp>
          <p:nvSpPr>
            <p:cNvPr id="12" name="Rectangle 11"/>
            <p:cNvSpPr/>
            <p:nvPr/>
          </p:nvSpPr>
          <p:spPr>
            <a:xfrm>
              <a:off x="4887780" y="3351613"/>
              <a:ext cx="2332690" cy="584775"/>
            </a:xfrm>
            <a:prstGeom prst="rect">
              <a:avLst/>
            </a:prstGeom>
          </p:spPr>
          <p:txBody>
            <a:bodyPr wrap="none">
              <a:spAutoFit/>
            </a:bodyPr>
            <a:lstStyle/>
            <a:p>
              <a:r>
                <a:rPr lang="en-GB" sz="1600" b="1" dirty="0" err="1" smtClean="0"/>
                <a:t>DrGamerKy</a:t>
              </a:r>
              <a:r>
                <a:rPr lang="en-GB" sz="1600" b="1" dirty="0" smtClean="0"/>
                <a:t>:</a:t>
              </a:r>
            </a:p>
            <a:p>
              <a:r>
                <a:rPr lang="en-GB" sz="1600" dirty="0"/>
                <a:t>What school you go to?</a:t>
              </a:r>
            </a:p>
          </p:txBody>
        </p:sp>
      </p:grpSp>
      <p:grpSp>
        <p:nvGrpSpPr>
          <p:cNvPr id="16" name="Group 15"/>
          <p:cNvGrpSpPr/>
          <p:nvPr/>
        </p:nvGrpSpPr>
        <p:grpSpPr>
          <a:xfrm>
            <a:off x="1920685" y="2188565"/>
            <a:ext cx="1381701" cy="1381701"/>
            <a:chOff x="5257871" y="3422168"/>
            <a:chExt cx="2030365" cy="2030365"/>
          </a:xfrm>
        </p:grpSpPr>
        <p:sp>
          <p:nvSpPr>
            <p:cNvPr id="17" name="Oval 16"/>
            <p:cNvSpPr/>
            <p:nvPr/>
          </p:nvSpPr>
          <p:spPr>
            <a:xfrm>
              <a:off x="5257871" y="3422168"/>
              <a:ext cx="2030365" cy="20303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12431" t="-1" r="12315" b="46708"/>
            <a:stretch/>
          </p:blipFill>
          <p:spPr>
            <a:xfrm>
              <a:off x="5267325" y="3428425"/>
              <a:ext cx="2014538" cy="2017494"/>
            </a:xfrm>
            <a:prstGeom prst="ellipse">
              <a:avLst/>
            </a:prstGeom>
          </p:spPr>
        </p:pic>
      </p:grpSp>
      <p:sp>
        <p:nvSpPr>
          <p:cNvPr id="25" name="Rectangle 24"/>
          <p:cNvSpPr/>
          <p:nvPr/>
        </p:nvSpPr>
        <p:spPr>
          <a:xfrm>
            <a:off x="826327" y="3742308"/>
            <a:ext cx="2439139" cy="1477328"/>
          </a:xfrm>
          <a:prstGeom prst="rect">
            <a:avLst/>
          </a:prstGeom>
        </p:spPr>
        <p:txBody>
          <a:bodyPr wrap="square">
            <a:spAutoFit/>
          </a:bodyPr>
          <a:lstStyle/>
          <a:p>
            <a:r>
              <a:rPr lang="en-GB" dirty="0"/>
              <a:t>Leedsgirl41 has </a:t>
            </a:r>
            <a:r>
              <a:rPr lang="en-GB" dirty="0" smtClean="0"/>
              <a:t/>
            </a:r>
            <a:br>
              <a:rPr lang="en-GB" dirty="0" smtClean="0"/>
            </a:br>
            <a:r>
              <a:rPr lang="en-GB" dirty="0" smtClean="0"/>
              <a:t>given </a:t>
            </a:r>
            <a:r>
              <a:rPr lang="en-GB" dirty="0"/>
              <a:t>away:</a:t>
            </a:r>
          </a:p>
          <a:p>
            <a:pPr marL="285750" indent="-285750">
              <a:buFont typeface="Arial" panose="020B0604020202020204" pitchFamily="34" charset="0"/>
              <a:buChar char="•"/>
            </a:pPr>
            <a:r>
              <a:rPr lang="en-GB" dirty="0"/>
              <a:t>Her city</a:t>
            </a:r>
          </a:p>
          <a:p>
            <a:pPr marL="285750" indent="-285750">
              <a:buFont typeface="Arial" panose="020B0604020202020204" pitchFamily="34" charset="0"/>
              <a:buChar char="•"/>
            </a:pPr>
            <a:r>
              <a:rPr lang="en-GB" dirty="0"/>
              <a:t>Where her school is</a:t>
            </a:r>
          </a:p>
          <a:p>
            <a:pPr marL="285750" indent="-285750">
              <a:buFont typeface="Arial" panose="020B0604020202020204" pitchFamily="34" charset="0"/>
              <a:buChar char="•"/>
            </a:pPr>
            <a:r>
              <a:rPr lang="en-GB" dirty="0"/>
              <a:t>A teacher’s </a:t>
            </a:r>
            <a:r>
              <a:rPr lang="en-GB" dirty="0" smtClean="0"/>
              <a:t>name…</a:t>
            </a:r>
            <a:endParaRPr lang="en-GB" dirty="0"/>
          </a:p>
        </p:txBody>
      </p:sp>
      <p:grpSp>
        <p:nvGrpSpPr>
          <p:cNvPr id="32" name="Group 31"/>
          <p:cNvGrpSpPr/>
          <p:nvPr/>
        </p:nvGrpSpPr>
        <p:grpSpPr>
          <a:xfrm>
            <a:off x="757623" y="1879002"/>
            <a:ext cx="1383398" cy="1383398"/>
            <a:chOff x="2273069" y="3215202"/>
            <a:chExt cx="1202267" cy="1202267"/>
          </a:xfrm>
        </p:grpSpPr>
        <p:sp>
          <p:nvSpPr>
            <p:cNvPr id="33" name="Oval 32"/>
            <p:cNvSpPr/>
            <p:nvPr/>
          </p:nvSpPr>
          <p:spPr>
            <a:xfrm>
              <a:off x="2273069" y="3215202"/>
              <a:ext cx="1202267" cy="1202267"/>
            </a:xfrm>
            <a:prstGeom prst="ellipse">
              <a:avLst/>
            </a:prstGeom>
            <a:solidFill>
              <a:srgbClr val="18A0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rotWithShape="1">
            <a:blip r:embed="rId8" cstate="print">
              <a:extLst>
                <a:ext uri="{28A0092B-C50C-407E-A947-70E740481C1C}">
                  <a14:useLocalDpi xmlns:a14="http://schemas.microsoft.com/office/drawing/2010/main" val="0"/>
                </a:ext>
              </a:extLst>
            </a:blip>
            <a:srcRect l="21274" t="3580" r="21887" b="2443"/>
            <a:stretch/>
          </p:blipFill>
          <p:spPr>
            <a:xfrm>
              <a:off x="2285999" y="3221832"/>
              <a:ext cx="1183482" cy="1190624"/>
            </a:xfrm>
            <a:prstGeom prst="ellipse">
              <a:avLst/>
            </a:prstGeom>
          </p:spPr>
        </p:pic>
      </p:grpSp>
      <p:grpSp>
        <p:nvGrpSpPr>
          <p:cNvPr id="15" name="Group 14"/>
          <p:cNvGrpSpPr/>
          <p:nvPr/>
        </p:nvGrpSpPr>
        <p:grpSpPr>
          <a:xfrm>
            <a:off x="3753956" y="4062943"/>
            <a:ext cx="4278168" cy="733358"/>
            <a:chOff x="3753956" y="4062943"/>
            <a:chExt cx="4278168" cy="733358"/>
          </a:xfrm>
        </p:grpSpPr>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753956" y="4062943"/>
              <a:ext cx="4278168" cy="733358"/>
            </a:xfrm>
            <a:prstGeom prst="rect">
              <a:avLst/>
            </a:prstGeom>
          </p:spPr>
        </p:pic>
        <p:sp>
          <p:nvSpPr>
            <p:cNvPr id="36" name="Rectangle 35"/>
            <p:cNvSpPr/>
            <p:nvPr/>
          </p:nvSpPr>
          <p:spPr>
            <a:xfrm>
              <a:off x="3844760" y="4065803"/>
              <a:ext cx="3751348" cy="584775"/>
            </a:xfrm>
            <a:prstGeom prst="rect">
              <a:avLst/>
            </a:prstGeom>
          </p:spPr>
          <p:txBody>
            <a:bodyPr wrap="none">
              <a:spAutoFit/>
            </a:bodyPr>
            <a:lstStyle/>
            <a:p>
              <a:r>
                <a:rPr lang="en-GB" sz="1600" b="1" dirty="0" smtClean="0"/>
                <a:t>Leedsgirl41:</a:t>
              </a:r>
            </a:p>
            <a:p>
              <a:r>
                <a:rPr lang="en-GB" sz="1600" dirty="0"/>
                <a:t>Hmm… don’t think I should say online.</a:t>
              </a:r>
            </a:p>
          </p:txBody>
        </p:sp>
      </p:grpSp>
      <p:grpSp>
        <p:nvGrpSpPr>
          <p:cNvPr id="19" name="Group 18"/>
          <p:cNvGrpSpPr/>
          <p:nvPr/>
        </p:nvGrpSpPr>
        <p:grpSpPr>
          <a:xfrm>
            <a:off x="4480450" y="4771411"/>
            <a:ext cx="4023636" cy="778686"/>
            <a:chOff x="4480450" y="4771411"/>
            <a:chExt cx="4023636" cy="778686"/>
          </a:xfrm>
        </p:grpSpPr>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480450" y="4771411"/>
              <a:ext cx="4023636" cy="778686"/>
            </a:xfrm>
            <a:prstGeom prst="rect">
              <a:avLst/>
            </a:prstGeom>
          </p:spPr>
        </p:pic>
        <p:sp>
          <p:nvSpPr>
            <p:cNvPr id="38" name="Rectangle 37"/>
            <p:cNvSpPr/>
            <p:nvPr/>
          </p:nvSpPr>
          <p:spPr>
            <a:xfrm>
              <a:off x="4546955" y="4808489"/>
              <a:ext cx="3534942" cy="584775"/>
            </a:xfrm>
            <a:prstGeom prst="rect">
              <a:avLst/>
            </a:prstGeom>
          </p:spPr>
          <p:txBody>
            <a:bodyPr wrap="none">
              <a:spAutoFit/>
            </a:bodyPr>
            <a:lstStyle/>
            <a:p>
              <a:r>
                <a:rPr lang="en-GB" sz="1600" b="1" dirty="0" err="1" smtClean="0"/>
                <a:t>DrGamerKy</a:t>
              </a:r>
              <a:r>
                <a:rPr lang="en-GB" sz="1600" b="1" dirty="0" smtClean="0"/>
                <a:t>:</a:t>
              </a:r>
            </a:p>
            <a:p>
              <a:r>
                <a:rPr lang="en-GB" sz="1600" dirty="0"/>
                <a:t>Fair enough. Any favourite teachers?</a:t>
              </a:r>
            </a:p>
          </p:txBody>
        </p:sp>
      </p:grpSp>
      <p:sp>
        <p:nvSpPr>
          <p:cNvPr id="5" name="Rectangle 4"/>
          <p:cNvSpPr/>
          <p:nvPr/>
        </p:nvSpPr>
        <p:spPr>
          <a:xfrm>
            <a:off x="822685" y="5210968"/>
            <a:ext cx="2132185" cy="923330"/>
          </a:xfrm>
          <a:prstGeom prst="rect">
            <a:avLst/>
          </a:prstGeom>
        </p:spPr>
        <p:txBody>
          <a:bodyPr wrap="square">
            <a:spAutoFit/>
          </a:bodyPr>
          <a:lstStyle/>
          <a:p>
            <a:r>
              <a:rPr lang="en-GB" dirty="0"/>
              <a:t>What could </a:t>
            </a:r>
            <a:r>
              <a:rPr lang="en-GB" dirty="0" err="1"/>
              <a:t>DrGamerKy</a:t>
            </a:r>
            <a:r>
              <a:rPr lang="en-GB" dirty="0"/>
              <a:t> work out from this?</a:t>
            </a:r>
          </a:p>
        </p:txBody>
      </p:sp>
      <p:grpSp>
        <p:nvGrpSpPr>
          <p:cNvPr id="20" name="Group 19"/>
          <p:cNvGrpSpPr/>
          <p:nvPr/>
        </p:nvGrpSpPr>
        <p:grpSpPr>
          <a:xfrm>
            <a:off x="3686819" y="5527419"/>
            <a:ext cx="4278168" cy="733358"/>
            <a:chOff x="3686819" y="5527419"/>
            <a:chExt cx="4278168" cy="733358"/>
          </a:xfrm>
        </p:grpSpPr>
        <p:pic>
          <p:nvPicPr>
            <p:cNvPr id="39" name="Picture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686819" y="5527419"/>
              <a:ext cx="4278168" cy="733358"/>
            </a:xfrm>
            <a:prstGeom prst="rect">
              <a:avLst/>
            </a:prstGeom>
          </p:spPr>
        </p:pic>
        <p:sp>
          <p:nvSpPr>
            <p:cNvPr id="40" name="Rectangle 39"/>
            <p:cNvSpPr/>
            <p:nvPr/>
          </p:nvSpPr>
          <p:spPr>
            <a:xfrm>
              <a:off x="3777623" y="5530279"/>
              <a:ext cx="2327881" cy="584775"/>
            </a:xfrm>
            <a:prstGeom prst="rect">
              <a:avLst/>
            </a:prstGeom>
          </p:spPr>
          <p:txBody>
            <a:bodyPr wrap="none">
              <a:spAutoFit/>
            </a:bodyPr>
            <a:lstStyle/>
            <a:p>
              <a:r>
                <a:rPr lang="en-GB" sz="1600" b="1" dirty="0" smtClean="0"/>
                <a:t>Leedsgirl41:</a:t>
              </a:r>
            </a:p>
            <a:p>
              <a:r>
                <a:rPr lang="en-GB" sz="1600" dirty="0"/>
                <a:t>Miss Riley is pretty fun</a:t>
              </a:r>
              <a:r>
                <a:rPr lang="en-GB" sz="1600" dirty="0" smtClean="0"/>
                <a:t>.</a:t>
              </a:r>
              <a:endParaRPr lang="en-GB" sz="1600" dirty="0"/>
            </a:p>
          </p:txBody>
        </p:sp>
      </p:grpSp>
    </p:spTree>
    <p:extLst>
      <p:ext uri="{BB962C8B-B14F-4D97-AF65-F5344CB8AC3E}">
        <p14:creationId xmlns:p14="http://schemas.microsoft.com/office/powerpoint/2010/main" val="245830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ppt_y</p:attrName>
                                        </p:attrNameLst>
                                      </p:cBhvr>
                                      <p:tavLst>
                                        <p:tav tm="0">
                                          <p:val>
                                            <p:strVal val="#ppt_y+#ppt_h*1.125000"/>
                                          </p:val>
                                        </p:tav>
                                        <p:tav tm="100000">
                                          <p:val>
                                            <p:strVal val="#ppt_y"/>
                                          </p:val>
                                        </p:tav>
                                      </p:tavLst>
                                    </p:anim>
                                    <p:animEffect transition="in" filter="wipe(up)">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up)">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p:tgtEl>
                                          <p:spTgt spid="15"/>
                                        </p:tgtEl>
                                        <p:attrNameLst>
                                          <p:attrName>ppt_y</p:attrName>
                                        </p:attrNameLst>
                                      </p:cBhvr>
                                      <p:tavLst>
                                        <p:tav tm="0">
                                          <p:val>
                                            <p:strVal val="#ppt_y+#ppt_h*1.125000"/>
                                          </p:val>
                                        </p:tav>
                                        <p:tav tm="100000">
                                          <p:val>
                                            <p:strVal val="#ppt_y"/>
                                          </p:val>
                                        </p:tav>
                                      </p:tavLst>
                                    </p:anim>
                                    <p:animEffect transition="in" filter="wipe(up)">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p:tgtEl>
                                          <p:spTgt spid="19"/>
                                        </p:tgtEl>
                                        <p:attrNameLst>
                                          <p:attrName>ppt_y</p:attrName>
                                        </p:attrNameLst>
                                      </p:cBhvr>
                                      <p:tavLst>
                                        <p:tav tm="0">
                                          <p:val>
                                            <p:strVal val="#ppt_y+#ppt_h*1.125000"/>
                                          </p:val>
                                        </p:tav>
                                        <p:tav tm="100000">
                                          <p:val>
                                            <p:strVal val="#ppt_y"/>
                                          </p:val>
                                        </p:tav>
                                      </p:tavLst>
                                    </p:anim>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ppt_y</p:attrName>
                                        </p:attrNameLst>
                                      </p:cBhvr>
                                      <p:tavLst>
                                        <p:tav tm="0">
                                          <p:val>
                                            <p:strVal val="#ppt_y+#ppt_h*1.125000"/>
                                          </p:val>
                                        </p:tav>
                                        <p:tav tm="100000">
                                          <p:val>
                                            <p:strVal val="#ppt_y"/>
                                          </p:val>
                                        </p:tav>
                                      </p:tavLst>
                                    </p:anim>
                                    <p:animEffect transition="in" filter="wipe(up)">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fade">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54077" y="3668202"/>
            <a:ext cx="2564426" cy="2526091"/>
          </a:xfrm>
          <a:prstGeom prst="rect">
            <a:avLst/>
          </a:prstGeom>
          <a:solidFill>
            <a:srgbClr val="FAB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64065" y="673625"/>
            <a:ext cx="3471335" cy="994306"/>
          </a:xfrm>
        </p:spPr>
        <p:txBody>
          <a:bodyPr/>
          <a:lstStyle/>
          <a:p>
            <a:pPr algn="ctr"/>
            <a:r>
              <a:rPr lang="en-GB" dirty="0"/>
              <a:t>What Would You Do?</a:t>
            </a:r>
          </a:p>
        </p:txBody>
      </p:sp>
      <p:pic>
        <p:nvPicPr>
          <p:cNvPr id="3" name="Group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10" name="Group 9"/>
          <p:cNvGrpSpPr/>
          <p:nvPr/>
        </p:nvGrpSpPr>
        <p:grpSpPr>
          <a:xfrm>
            <a:off x="3770889" y="856060"/>
            <a:ext cx="2942042" cy="727680"/>
            <a:chOff x="3770889" y="871279"/>
            <a:chExt cx="2942042" cy="72768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70889" y="871279"/>
              <a:ext cx="2942042" cy="727680"/>
            </a:xfrm>
            <a:prstGeom prst="rect">
              <a:avLst/>
            </a:prstGeom>
          </p:spPr>
        </p:pic>
        <p:sp>
          <p:nvSpPr>
            <p:cNvPr id="6" name="Rectangle 5"/>
            <p:cNvSpPr/>
            <p:nvPr/>
          </p:nvSpPr>
          <p:spPr>
            <a:xfrm>
              <a:off x="3861694" y="882606"/>
              <a:ext cx="1313180" cy="584775"/>
            </a:xfrm>
            <a:prstGeom prst="rect">
              <a:avLst/>
            </a:prstGeom>
          </p:spPr>
          <p:txBody>
            <a:bodyPr wrap="none">
              <a:spAutoFit/>
            </a:bodyPr>
            <a:lstStyle/>
            <a:p>
              <a:r>
                <a:rPr lang="en-GB" sz="1600" b="1" dirty="0"/>
                <a:t>Jonesy1010:</a:t>
              </a:r>
              <a:endParaRPr lang="en-GB" sz="1600" b="1" dirty="0" smtClean="0"/>
            </a:p>
            <a:p>
              <a:r>
                <a:rPr lang="en-GB" sz="1600" dirty="0"/>
                <a:t>Hi!</a:t>
              </a:r>
            </a:p>
          </p:txBody>
        </p:sp>
      </p:grpSp>
      <p:grpSp>
        <p:nvGrpSpPr>
          <p:cNvPr id="16" name="Group 15"/>
          <p:cNvGrpSpPr/>
          <p:nvPr/>
        </p:nvGrpSpPr>
        <p:grpSpPr>
          <a:xfrm>
            <a:off x="4986868" y="1561138"/>
            <a:ext cx="3395953" cy="773113"/>
            <a:chOff x="4986868" y="1576357"/>
            <a:chExt cx="3395953" cy="773113"/>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986868" y="1576357"/>
              <a:ext cx="3395953" cy="773113"/>
            </a:xfrm>
            <a:prstGeom prst="rect">
              <a:avLst/>
            </a:prstGeom>
          </p:spPr>
        </p:pic>
        <p:sp>
          <p:nvSpPr>
            <p:cNvPr id="7" name="Rectangle 6"/>
            <p:cNvSpPr/>
            <p:nvPr/>
          </p:nvSpPr>
          <p:spPr>
            <a:xfrm>
              <a:off x="5133316" y="1616699"/>
              <a:ext cx="1742785" cy="584775"/>
            </a:xfrm>
            <a:prstGeom prst="rect">
              <a:avLst/>
            </a:prstGeom>
          </p:spPr>
          <p:txBody>
            <a:bodyPr wrap="none">
              <a:spAutoFit/>
            </a:bodyPr>
            <a:lstStyle/>
            <a:p>
              <a:r>
                <a:rPr lang="en-GB" sz="1600" b="1" dirty="0"/>
                <a:t>cAr12Ta</a:t>
              </a:r>
              <a:r>
                <a:rPr lang="en-GB" sz="1600" b="1" dirty="0" smtClean="0"/>
                <a:t>:</a:t>
              </a:r>
            </a:p>
            <a:p>
              <a:r>
                <a:rPr lang="en-GB" sz="1600" dirty="0"/>
                <a:t>Hi, who are you?</a:t>
              </a:r>
            </a:p>
          </p:txBody>
        </p:sp>
      </p:grpSp>
      <p:grpSp>
        <p:nvGrpSpPr>
          <p:cNvPr id="18" name="Group 17"/>
          <p:cNvGrpSpPr/>
          <p:nvPr/>
        </p:nvGrpSpPr>
        <p:grpSpPr>
          <a:xfrm>
            <a:off x="4986866" y="3007936"/>
            <a:ext cx="3542019" cy="1057565"/>
            <a:chOff x="4986866" y="3023155"/>
            <a:chExt cx="3542019" cy="1057565"/>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986866" y="3023155"/>
              <a:ext cx="3542019" cy="1057565"/>
            </a:xfrm>
            <a:prstGeom prst="rect">
              <a:avLst/>
            </a:prstGeom>
          </p:spPr>
        </p:pic>
        <p:sp>
          <p:nvSpPr>
            <p:cNvPr id="12" name="Rectangle 11"/>
            <p:cNvSpPr/>
            <p:nvPr/>
          </p:nvSpPr>
          <p:spPr>
            <a:xfrm>
              <a:off x="5133316" y="3064590"/>
              <a:ext cx="3070887" cy="830997"/>
            </a:xfrm>
            <a:prstGeom prst="rect">
              <a:avLst/>
            </a:prstGeom>
          </p:spPr>
          <p:txBody>
            <a:bodyPr wrap="square">
              <a:spAutoFit/>
            </a:bodyPr>
            <a:lstStyle/>
            <a:p>
              <a:r>
                <a:rPr lang="en-GB" sz="1600" b="1" dirty="0"/>
                <a:t>cAr12Ta:</a:t>
              </a:r>
            </a:p>
            <a:p>
              <a:r>
                <a:rPr lang="en-GB" sz="1600" dirty="0"/>
                <a:t>Hi Lauren, do you live anywhere near Manchester?</a:t>
              </a:r>
            </a:p>
          </p:txBody>
        </p:sp>
      </p:grpSp>
      <p:sp>
        <p:nvSpPr>
          <p:cNvPr id="25" name="Rectangle 24"/>
          <p:cNvSpPr/>
          <p:nvPr/>
        </p:nvSpPr>
        <p:spPr>
          <a:xfrm>
            <a:off x="919458" y="3742308"/>
            <a:ext cx="2439139" cy="1477328"/>
          </a:xfrm>
          <a:prstGeom prst="rect">
            <a:avLst/>
          </a:prstGeom>
        </p:spPr>
        <p:txBody>
          <a:bodyPr wrap="square">
            <a:spAutoFit/>
          </a:bodyPr>
          <a:lstStyle/>
          <a:p>
            <a:r>
              <a:rPr lang="en-GB" dirty="0"/>
              <a:t>Leedsgirl41 has </a:t>
            </a:r>
            <a:r>
              <a:rPr lang="en-GB" dirty="0" smtClean="0"/>
              <a:t/>
            </a:r>
            <a:br>
              <a:rPr lang="en-GB" dirty="0" smtClean="0"/>
            </a:br>
            <a:r>
              <a:rPr lang="en-GB" dirty="0" smtClean="0"/>
              <a:t>given </a:t>
            </a:r>
            <a:r>
              <a:rPr lang="en-GB" dirty="0"/>
              <a:t>away:</a:t>
            </a:r>
          </a:p>
          <a:p>
            <a:pPr marL="285750" indent="-285750">
              <a:buFont typeface="Arial" panose="020B0604020202020204" pitchFamily="34" charset="0"/>
              <a:buChar char="•"/>
            </a:pPr>
            <a:r>
              <a:rPr lang="en-GB" dirty="0"/>
              <a:t>Her city</a:t>
            </a:r>
          </a:p>
          <a:p>
            <a:pPr marL="285750" indent="-285750">
              <a:buFont typeface="Arial" panose="020B0604020202020204" pitchFamily="34" charset="0"/>
              <a:buChar char="•"/>
            </a:pPr>
            <a:r>
              <a:rPr lang="en-GB" dirty="0"/>
              <a:t>Where her school is</a:t>
            </a:r>
          </a:p>
          <a:p>
            <a:pPr marL="285750" indent="-285750">
              <a:buFont typeface="Arial" panose="020B0604020202020204" pitchFamily="34" charset="0"/>
              <a:buChar char="•"/>
            </a:pPr>
            <a:r>
              <a:rPr lang="en-GB" dirty="0"/>
              <a:t>A teacher’s </a:t>
            </a:r>
            <a:r>
              <a:rPr lang="en-GB" dirty="0" smtClean="0"/>
              <a:t>name…</a:t>
            </a:r>
            <a:endParaRPr lang="en-GB" dirty="0"/>
          </a:p>
        </p:txBody>
      </p:sp>
      <p:grpSp>
        <p:nvGrpSpPr>
          <p:cNvPr id="19" name="Group 18"/>
          <p:cNvGrpSpPr/>
          <p:nvPr/>
        </p:nvGrpSpPr>
        <p:grpSpPr>
          <a:xfrm>
            <a:off x="3779357" y="4009624"/>
            <a:ext cx="4278168" cy="1033996"/>
            <a:chOff x="3779357" y="4024843"/>
            <a:chExt cx="4278168" cy="1033996"/>
          </a:xfrm>
        </p:grpSpPr>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779357" y="4024843"/>
              <a:ext cx="4278168" cy="1033996"/>
            </a:xfrm>
            <a:prstGeom prst="rect">
              <a:avLst/>
            </a:prstGeom>
          </p:spPr>
        </p:pic>
        <p:sp>
          <p:nvSpPr>
            <p:cNvPr id="36" name="Rectangle 35"/>
            <p:cNvSpPr/>
            <p:nvPr/>
          </p:nvSpPr>
          <p:spPr>
            <a:xfrm>
              <a:off x="3870162" y="4044637"/>
              <a:ext cx="3546642" cy="830997"/>
            </a:xfrm>
            <a:prstGeom prst="rect">
              <a:avLst/>
            </a:prstGeom>
          </p:spPr>
          <p:txBody>
            <a:bodyPr wrap="square">
              <a:spAutoFit/>
            </a:bodyPr>
            <a:lstStyle/>
            <a:p>
              <a:r>
                <a:rPr lang="en-GB" sz="1600" b="1" dirty="0"/>
                <a:t>Jonesy1010:</a:t>
              </a:r>
            </a:p>
            <a:p>
              <a:r>
                <a:rPr lang="en-GB" sz="1600" dirty="0"/>
                <a:t>Not too far, I sometimes go into Manchester shopping</a:t>
              </a:r>
            </a:p>
          </p:txBody>
        </p:sp>
      </p:grpSp>
      <p:grpSp>
        <p:nvGrpSpPr>
          <p:cNvPr id="20" name="Group 19"/>
          <p:cNvGrpSpPr/>
          <p:nvPr/>
        </p:nvGrpSpPr>
        <p:grpSpPr>
          <a:xfrm>
            <a:off x="4505249" y="5006542"/>
            <a:ext cx="4023636" cy="1356158"/>
            <a:chOff x="4505249" y="5006542"/>
            <a:chExt cx="4023636" cy="1356158"/>
          </a:xfrm>
        </p:grpSpPr>
        <p:pic>
          <p:nvPicPr>
            <p:cNvPr id="37" name="Picture 3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05249" y="5006542"/>
              <a:ext cx="4023636" cy="1356158"/>
            </a:xfrm>
            <a:prstGeom prst="rect">
              <a:avLst/>
            </a:prstGeom>
          </p:spPr>
        </p:pic>
        <p:sp>
          <p:nvSpPr>
            <p:cNvPr id="38" name="Rectangle 37"/>
            <p:cNvSpPr/>
            <p:nvPr/>
          </p:nvSpPr>
          <p:spPr>
            <a:xfrm>
              <a:off x="4571754" y="5043620"/>
              <a:ext cx="3811067" cy="1077218"/>
            </a:xfrm>
            <a:prstGeom prst="rect">
              <a:avLst/>
            </a:prstGeom>
          </p:spPr>
          <p:txBody>
            <a:bodyPr wrap="square">
              <a:spAutoFit/>
            </a:bodyPr>
            <a:lstStyle/>
            <a:p>
              <a:r>
                <a:rPr lang="en-GB" sz="1600" b="1" dirty="0"/>
                <a:t>cAr12Ta:</a:t>
              </a:r>
            </a:p>
            <a:p>
              <a:r>
                <a:rPr lang="en-GB" sz="1600" dirty="0"/>
                <a:t>Me too, my school is St Peters in </a:t>
              </a:r>
              <a:r>
                <a:rPr lang="en-GB" sz="1600" dirty="0" smtClean="0"/>
                <a:t>Manchester </a:t>
              </a:r>
              <a:r>
                <a:rPr lang="en-GB" sz="1600" dirty="0"/>
                <a:t>so I get the bus in on Friday after school sometimes.</a:t>
              </a:r>
            </a:p>
          </p:txBody>
        </p:sp>
      </p:grpSp>
      <p:sp>
        <p:nvSpPr>
          <p:cNvPr id="5" name="Rectangle 4"/>
          <p:cNvSpPr/>
          <p:nvPr/>
        </p:nvSpPr>
        <p:spPr>
          <a:xfrm>
            <a:off x="915816" y="5210968"/>
            <a:ext cx="2132185" cy="923330"/>
          </a:xfrm>
          <a:prstGeom prst="rect">
            <a:avLst/>
          </a:prstGeom>
        </p:spPr>
        <p:txBody>
          <a:bodyPr wrap="square">
            <a:spAutoFit/>
          </a:bodyPr>
          <a:lstStyle/>
          <a:p>
            <a:r>
              <a:rPr lang="en-GB" dirty="0"/>
              <a:t>What could </a:t>
            </a:r>
            <a:r>
              <a:rPr lang="en-GB" dirty="0" err="1"/>
              <a:t>DrGamerKy</a:t>
            </a:r>
            <a:r>
              <a:rPr lang="en-GB" dirty="0"/>
              <a:t> work out from this?</a:t>
            </a:r>
          </a:p>
        </p:txBody>
      </p:sp>
      <p:grpSp>
        <p:nvGrpSpPr>
          <p:cNvPr id="13" name="Group 12"/>
          <p:cNvGrpSpPr/>
          <p:nvPr/>
        </p:nvGrpSpPr>
        <p:grpSpPr>
          <a:xfrm>
            <a:off x="752479" y="1827299"/>
            <a:ext cx="1384712" cy="1383398"/>
            <a:chOff x="656019" y="1879002"/>
            <a:chExt cx="1384712" cy="1383398"/>
          </a:xfrm>
        </p:grpSpPr>
        <p:sp>
          <p:nvSpPr>
            <p:cNvPr id="33" name="Oval 32"/>
            <p:cNvSpPr/>
            <p:nvPr/>
          </p:nvSpPr>
          <p:spPr>
            <a:xfrm>
              <a:off x="656019" y="1879002"/>
              <a:ext cx="1383398" cy="1383398"/>
            </a:xfrm>
            <a:prstGeom prst="ellipse">
              <a:avLst/>
            </a:prstGeom>
            <a:solidFill>
              <a:srgbClr val="18A0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rotWithShape="1">
            <a:blip r:embed="rId8" cstate="print">
              <a:extLst>
                <a:ext uri="{28A0092B-C50C-407E-A947-70E740481C1C}">
                  <a14:useLocalDpi xmlns:a14="http://schemas.microsoft.com/office/drawing/2010/main" val="0"/>
                </a:ext>
              </a:extLst>
            </a:blip>
            <a:srcRect l="55363" t="7484" r="2176" b="32363"/>
            <a:stretch/>
          </p:blipFill>
          <p:spPr>
            <a:xfrm>
              <a:off x="664370" y="1885950"/>
              <a:ext cx="1366836" cy="1369219"/>
            </a:xfrm>
            <a:prstGeom prst="ellipse">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13114" t="-6364" r="31359" b="19628"/>
            <a:stretch/>
          </p:blipFill>
          <p:spPr>
            <a:xfrm>
              <a:off x="659606" y="1881189"/>
              <a:ext cx="1381125" cy="1373980"/>
            </a:xfrm>
            <a:prstGeom prst="ellipse">
              <a:avLst/>
            </a:prstGeom>
          </p:spPr>
        </p:pic>
      </p:grpSp>
      <p:grpSp>
        <p:nvGrpSpPr>
          <p:cNvPr id="15" name="Group 14"/>
          <p:cNvGrpSpPr/>
          <p:nvPr/>
        </p:nvGrpSpPr>
        <p:grpSpPr>
          <a:xfrm>
            <a:off x="1853911" y="2164213"/>
            <a:ext cx="1381701" cy="1381701"/>
            <a:chOff x="1777708" y="2164213"/>
            <a:chExt cx="1381701" cy="1381701"/>
          </a:xfrm>
        </p:grpSpPr>
        <p:sp>
          <p:nvSpPr>
            <p:cNvPr id="41" name="Oval 40"/>
            <p:cNvSpPr/>
            <p:nvPr/>
          </p:nvSpPr>
          <p:spPr>
            <a:xfrm>
              <a:off x="1777708" y="2164213"/>
              <a:ext cx="1381701" cy="138170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l="13613" t="2234" r="20909" b="3983"/>
            <a:stretch/>
          </p:blipFill>
          <p:spPr>
            <a:xfrm>
              <a:off x="1783556" y="2171701"/>
              <a:ext cx="1371600" cy="1366838"/>
            </a:xfrm>
            <a:prstGeom prst="ellipse">
              <a:avLst/>
            </a:prstGeom>
          </p:spPr>
        </p:pic>
      </p:grpSp>
      <p:grpSp>
        <p:nvGrpSpPr>
          <p:cNvPr id="17" name="Group 16"/>
          <p:cNvGrpSpPr/>
          <p:nvPr/>
        </p:nvGrpSpPr>
        <p:grpSpPr>
          <a:xfrm>
            <a:off x="3770889" y="2307088"/>
            <a:ext cx="2942042" cy="727680"/>
            <a:chOff x="3770889" y="2322307"/>
            <a:chExt cx="2942042" cy="727680"/>
          </a:xfrm>
        </p:grpSpPr>
        <p:pic>
          <p:nvPicPr>
            <p:cNvPr id="43" name="Picture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770889" y="2322307"/>
              <a:ext cx="2942042" cy="727680"/>
            </a:xfrm>
            <a:prstGeom prst="rect">
              <a:avLst/>
            </a:prstGeom>
          </p:spPr>
        </p:pic>
        <p:sp>
          <p:nvSpPr>
            <p:cNvPr id="44" name="Rectangle 43"/>
            <p:cNvSpPr/>
            <p:nvPr/>
          </p:nvSpPr>
          <p:spPr>
            <a:xfrm>
              <a:off x="3861694" y="2333634"/>
              <a:ext cx="1313180" cy="584775"/>
            </a:xfrm>
            <a:prstGeom prst="rect">
              <a:avLst/>
            </a:prstGeom>
          </p:spPr>
          <p:txBody>
            <a:bodyPr wrap="none">
              <a:spAutoFit/>
            </a:bodyPr>
            <a:lstStyle/>
            <a:p>
              <a:r>
                <a:rPr lang="en-GB" sz="1600" b="1" dirty="0"/>
                <a:t>Jonesy1010:</a:t>
              </a:r>
              <a:endParaRPr lang="en-GB" sz="1600" b="1" dirty="0" smtClean="0"/>
            </a:p>
            <a:p>
              <a:r>
                <a:rPr lang="en-GB" sz="1600" dirty="0"/>
                <a:t>I’m Lauren. </a:t>
              </a:r>
            </a:p>
          </p:txBody>
        </p:sp>
      </p:grpSp>
    </p:spTree>
    <p:extLst>
      <p:ext uri="{BB962C8B-B14F-4D97-AF65-F5344CB8AC3E}">
        <p14:creationId xmlns:p14="http://schemas.microsoft.com/office/powerpoint/2010/main" val="97930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p:tgtEl>
                                          <p:spTgt spid="19"/>
                                        </p:tgtEl>
                                        <p:attrNameLst>
                                          <p:attrName>ppt_y</p:attrName>
                                        </p:attrNameLst>
                                      </p:cBhvr>
                                      <p:tavLst>
                                        <p:tav tm="0">
                                          <p:val>
                                            <p:strVal val="#ppt_y+#ppt_h*1.125000"/>
                                          </p:val>
                                        </p:tav>
                                        <p:tav tm="100000">
                                          <p:val>
                                            <p:strVal val="#ppt_y"/>
                                          </p:val>
                                        </p:tav>
                                      </p:tavLst>
                                    </p:anim>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If You’re Worried…</a:t>
            </a:r>
          </a:p>
        </p:txBody>
      </p:sp>
      <p:sp>
        <p:nvSpPr>
          <p:cNvPr id="3" name="Rectangle 2"/>
          <p:cNvSpPr/>
          <p:nvPr/>
        </p:nvSpPr>
        <p:spPr>
          <a:xfrm>
            <a:off x="857250" y="1473201"/>
            <a:ext cx="4524375" cy="923330"/>
          </a:xfrm>
          <a:prstGeom prst="rect">
            <a:avLst/>
          </a:prstGeom>
        </p:spPr>
        <p:txBody>
          <a:bodyPr wrap="square">
            <a:spAutoFit/>
          </a:bodyPr>
          <a:lstStyle/>
          <a:p>
            <a:r>
              <a:rPr lang="en-GB" dirty="0"/>
              <a:t>If you are worried about online chats and friendships there are lots of good sources of advice online:</a:t>
            </a:r>
          </a:p>
        </p:txBody>
      </p:sp>
      <p:grpSp>
        <p:nvGrpSpPr>
          <p:cNvPr id="14" name="Group 13"/>
          <p:cNvGrpSpPr/>
          <p:nvPr/>
        </p:nvGrpSpPr>
        <p:grpSpPr>
          <a:xfrm>
            <a:off x="857249" y="2523066"/>
            <a:ext cx="5780618" cy="1219200"/>
            <a:chOff x="857249" y="2523066"/>
            <a:chExt cx="5780618" cy="1219200"/>
          </a:xfrm>
        </p:grpSpPr>
        <p:sp>
          <p:nvSpPr>
            <p:cNvPr id="11" name="Rectangle 10"/>
            <p:cNvSpPr/>
            <p:nvPr/>
          </p:nvSpPr>
          <p:spPr>
            <a:xfrm>
              <a:off x="857249" y="2523066"/>
              <a:ext cx="5780618" cy="1219200"/>
            </a:xfrm>
            <a:prstGeom prst="rect">
              <a:avLst/>
            </a:prstGeom>
            <a:solidFill>
              <a:schemeClr val="bg1"/>
            </a:solidFill>
            <a:ln w="28575">
              <a:solidFill>
                <a:srgbClr val="8BC1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076325" y="2662535"/>
              <a:ext cx="4572000" cy="923330"/>
            </a:xfrm>
            <a:prstGeom prst="rect">
              <a:avLst/>
            </a:prstGeom>
          </p:spPr>
          <p:txBody>
            <a:bodyPr>
              <a:spAutoFit/>
            </a:bodyPr>
            <a:lstStyle/>
            <a:p>
              <a:r>
                <a:rPr lang="en-GB" dirty="0">
                  <a:hlinkClick r:id="rId2"/>
                </a:rPr>
                <a:t>www.safekids.com/chat-room-safety</a:t>
              </a:r>
              <a:r>
                <a:rPr lang="en-GB" dirty="0"/>
                <a:t> </a:t>
              </a:r>
            </a:p>
            <a:p>
              <a:r>
                <a:rPr lang="en-GB" dirty="0">
                  <a:hlinkClick r:id="rId3"/>
                </a:rPr>
                <a:t>www.kidsmart.org.uk</a:t>
              </a:r>
              <a:r>
                <a:rPr lang="en-GB" dirty="0"/>
                <a:t> </a:t>
              </a:r>
            </a:p>
            <a:p>
              <a:r>
                <a:rPr lang="en-GB" dirty="0">
                  <a:hlinkClick r:id="rId4"/>
                </a:rPr>
                <a:t>www.bbc.co.uk/cbbc/shows/stay-safe</a:t>
              </a:r>
              <a:r>
                <a:rPr lang="en-GB" dirty="0"/>
                <a:t> </a:t>
              </a:r>
            </a:p>
          </p:txBody>
        </p:sp>
      </p:grpSp>
      <p:grpSp>
        <p:nvGrpSpPr>
          <p:cNvPr id="15" name="Group 14"/>
          <p:cNvGrpSpPr/>
          <p:nvPr/>
        </p:nvGrpSpPr>
        <p:grpSpPr>
          <a:xfrm>
            <a:off x="823912" y="3990060"/>
            <a:ext cx="5813955" cy="1064540"/>
            <a:chOff x="823912" y="3990060"/>
            <a:chExt cx="5813955" cy="1064540"/>
          </a:xfrm>
        </p:grpSpPr>
        <p:sp>
          <p:nvSpPr>
            <p:cNvPr id="12" name="Rectangle 11"/>
            <p:cNvSpPr/>
            <p:nvPr/>
          </p:nvSpPr>
          <p:spPr>
            <a:xfrm>
              <a:off x="823912" y="3990060"/>
              <a:ext cx="5813955" cy="1064540"/>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857249" y="4066262"/>
              <a:ext cx="4572000" cy="923330"/>
            </a:xfrm>
            <a:prstGeom prst="rect">
              <a:avLst/>
            </a:prstGeom>
          </p:spPr>
          <p:txBody>
            <a:bodyPr>
              <a:spAutoFit/>
            </a:bodyPr>
            <a:lstStyle/>
            <a:p>
              <a:r>
                <a:rPr lang="en-GB" dirty="0"/>
                <a:t>If you want to talk to somebody about something online, then you can call </a:t>
              </a:r>
              <a:r>
                <a:rPr lang="en-GB" dirty="0" err="1"/>
                <a:t>Childline</a:t>
              </a:r>
              <a:r>
                <a:rPr lang="en-GB" dirty="0"/>
                <a:t>, anytime, on: 0800 1111</a:t>
              </a:r>
            </a:p>
          </p:txBody>
        </p:sp>
      </p:grpSp>
      <p:grpSp>
        <p:nvGrpSpPr>
          <p:cNvPr id="10" name="Group 9"/>
          <p:cNvGrpSpPr/>
          <p:nvPr/>
        </p:nvGrpSpPr>
        <p:grpSpPr>
          <a:xfrm>
            <a:off x="5201413" y="2246955"/>
            <a:ext cx="3290654" cy="3290654"/>
            <a:chOff x="5934074" y="2396531"/>
            <a:chExt cx="2378668" cy="2378668"/>
          </a:xfrm>
        </p:grpSpPr>
        <p:sp>
          <p:nvSpPr>
            <p:cNvPr id="8" name="Oval 7"/>
            <p:cNvSpPr/>
            <p:nvPr/>
          </p:nvSpPr>
          <p:spPr>
            <a:xfrm>
              <a:off x="5934074" y="2396531"/>
              <a:ext cx="2378668" cy="2378668"/>
            </a:xfrm>
            <a:prstGeom prst="ellipse">
              <a:avLst/>
            </a:prstGeom>
            <a:solidFill>
              <a:srgbClr val="18A0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931" t="12303" r="5679" b="27643"/>
            <a:stretch/>
          </p:blipFill>
          <p:spPr>
            <a:xfrm>
              <a:off x="5940425" y="2404533"/>
              <a:ext cx="2365375" cy="2364317"/>
            </a:xfrm>
            <a:prstGeom prst="ellipse">
              <a:avLst/>
            </a:prstGeom>
          </p:spPr>
        </p:pic>
      </p:grpSp>
      <p:grpSp>
        <p:nvGrpSpPr>
          <p:cNvPr id="16" name="Group 15"/>
          <p:cNvGrpSpPr/>
          <p:nvPr/>
        </p:nvGrpSpPr>
        <p:grpSpPr>
          <a:xfrm>
            <a:off x="814307" y="5284420"/>
            <a:ext cx="7668156" cy="761181"/>
            <a:chOff x="814307" y="5284420"/>
            <a:chExt cx="7668156" cy="761181"/>
          </a:xfrm>
        </p:grpSpPr>
        <p:sp>
          <p:nvSpPr>
            <p:cNvPr id="13" name="Rectangle 12"/>
            <p:cNvSpPr/>
            <p:nvPr/>
          </p:nvSpPr>
          <p:spPr>
            <a:xfrm>
              <a:off x="814307" y="5284420"/>
              <a:ext cx="7668156" cy="761181"/>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14308" y="5332195"/>
              <a:ext cx="7504487" cy="646331"/>
            </a:xfrm>
            <a:prstGeom prst="rect">
              <a:avLst/>
            </a:prstGeom>
          </p:spPr>
          <p:txBody>
            <a:bodyPr wrap="square">
              <a:spAutoFit/>
            </a:bodyPr>
            <a:lstStyle/>
            <a:p>
              <a:r>
                <a:rPr lang="en-GB" dirty="0"/>
                <a:t>Remember, if you think that something is serious enough to report to the police, you can ask an adult for advice on, or help to do this.</a:t>
              </a:r>
            </a:p>
          </p:txBody>
        </p:sp>
      </p:grpSp>
    </p:spTree>
    <p:extLst>
      <p:ext uri="{BB962C8B-B14F-4D97-AF65-F5344CB8AC3E}">
        <p14:creationId xmlns:p14="http://schemas.microsoft.com/office/powerpoint/2010/main" val="88751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left)">
                                      <p:cBhvr>
                                        <p:cTn id="8" dur="500"/>
                                        <p:tgtEl>
                                          <p:spTgt spid="1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ppt_x</p:attrName>
                                        </p:attrNameLst>
                                      </p:cBhvr>
                                      <p:tavLst>
                                        <p:tav tm="0">
                                          <p:val>
                                            <p:strVal val="#ppt_x+#ppt_w*1.125000"/>
                                          </p:val>
                                        </p:tav>
                                        <p:tav tm="100000">
                                          <p:val>
                                            <p:strVal val="#ppt_x"/>
                                          </p:val>
                                        </p:tav>
                                      </p:tavLst>
                                    </p:anim>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8388350" cy="1409700"/>
          </a:xfrm>
        </p:spPr>
        <p:txBody>
          <a:bodyPr>
            <a:normAutofit/>
          </a:bodyPr>
          <a:lstStyle/>
          <a:p>
            <a:pPr marL="0" indent="0">
              <a:buNone/>
            </a:pPr>
            <a:r>
              <a:rPr lang="en-GB" dirty="0"/>
              <a:t>I understand the benefits and pitfalls of online relationships.</a:t>
            </a:r>
          </a:p>
          <a:p>
            <a:pPr marL="0" indent="0">
              <a:buNone/>
            </a:pPr>
            <a:r>
              <a:rPr lang="en-GB" dirty="0"/>
              <a:t>I can identify information that I should never share.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a:t>
            </a:r>
            <a:r>
              <a:rPr lang="en-GB">
                <a:latin typeface="Twinkl" pitchFamily="50" charset="0"/>
              </a:rPr>
              <a:t>personal </a:t>
            </a:r>
            <a:r>
              <a:rPr lang="en-GB" smtClean="0">
                <a:latin typeface="Twinkl" pitchFamily="50" charset="0"/>
              </a:rPr>
              <a:t>information.</a:t>
            </a:r>
            <a:endParaRPr lang="en-GB" dirty="0">
              <a:latin typeface="Twinkl" pitchFamily="50" charset="0"/>
            </a:endParaRPr>
          </a:p>
          <a:p>
            <a:r>
              <a:rPr lang="en-GB" dirty="0">
                <a:latin typeface="Twinkl" pitchFamily="50" charset="0"/>
              </a:rPr>
              <a:t>I can explain why someone might have an online </a:t>
            </a:r>
            <a:r>
              <a:rPr lang="en-GB" dirty="0" smtClean="0">
                <a:latin typeface="Twinkl" pitchFamily="50" charset="0"/>
              </a:rPr>
              <a:t>friendship.</a:t>
            </a:r>
            <a:endParaRPr lang="en-GB" dirty="0">
              <a:latin typeface="Twinkl" pitchFamily="50" charset="0"/>
            </a:endParaRPr>
          </a:p>
          <a:p>
            <a:r>
              <a:rPr lang="en-GB" dirty="0">
                <a:latin typeface="Twinkl" pitchFamily="50" charset="0"/>
              </a:rPr>
              <a:t>I can explain what to do if I am asked or told something online which makes me uncomfortable.</a:t>
            </a:r>
          </a:p>
          <a:p>
            <a:r>
              <a:rPr lang="en-GB" dirty="0">
                <a:latin typeface="Twinkl" pitchFamily="50" charset="0"/>
              </a:rPr>
              <a:t>I can explain some of the dangers of revealing personal information to an online friend.</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42576926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82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1"/>
          </p:nvPr>
        </p:nvSpPr>
        <p:spPr>
          <a:xfrm>
            <a:off x="628650" y="1127760"/>
            <a:ext cx="8388350" cy="1409700"/>
          </a:xfrm>
        </p:spPr>
        <p:txBody>
          <a:bodyPr>
            <a:normAutofit/>
          </a:bodyPr>
          <a:lstStyle/>
          <a:p>
            <a:pPr marL="0" indent="0">
              <a:buNone/>
            </a:pPr>
            <a:r>
              <a:rPr lang="en-GB" dirty="0"/>
              <a:t>I understand the benefits and pitfalls of online relationships.</a:t>
            </a:r>
          </a:p>
          <a:p>
            <a:pPr marL="0" indent="0">
              <a:buNone/>
            </a:pPr>
            <a:r>
              <a:rPr lang="en-GB" dirty="0"/>
              <a:t>I can identify information that I should never share.</a:t>
            </a:r>
          </a:p>
        </p:txBody>
      </p:sp>
      <p:sp>
        <p:nvSpPr>
          <p:cNvPr id="20" name="Content Placeholder 15"/>
          <p:cNvSpPr txBox="1">
            <a:spLocks/>
          </p:cNvSpPr>
          <p:nvPr/>
        </p:nvSpPr>
        <p:spPr>
          <a:xfrm>
            <a:off x="628650" y="3466803"/>
            <a:ext cx="7886700" cy="1409700"/>
          </a:xfrm>
          <a:prstGeom prst="rect">
            <a:avLst/>
          </a:prstGeom>
          <a:noFill/>
          <a:ln w="25400">
            <a:noFill/>
          </a:ln>
        </p:spPr>
        <p:txBody>
          <a:bodyPr vert="horz" lIns="180000" tIns="252000" rIns="252000" bIns="180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I can identify personal </a:t>
            </a:r>
            <a:r>
              <a:rPr lang="en-GB" dirty="0" smtClean="0">
                <a:latin typeface="Twinkl" pitchFamily="50" charset="0"/>
              </a:rPr>
              <a:t>information.</a:t>
            </a:r>
            <a:endParaRPr lang="en-GB" dirty="0">
              <a:latin typeface="Twinkl" pitchFamily="50" charset="0"/>
            </a:endParaRPr>
          </a:p>
          <a:p>
            <a:r>
              <a:rPr lang="en-GB" dirty="0">
                <a:latin typeface="Twinkl" pitchFamily="50" charset="0"/>
              </a:rPr>
              <a:t>I can explain why someone might have an online </a:t>
            </a:r>
            <a:r>
              <a:rPr lang="en-GB" dirty="0" smtClean="0">
                <a:latin typeface="Twinkl" pitchFamily="50" charset="0"/>
              </a:rPr>
              <a:t>friendship.</a:t>
            </a:r>
            <a:endParaRPr lang="en-GB" dirty="0">
              <a:latin typeface="Twinkl" pitchFamily="50" charset="0"/>
            </a:endParaRPr>
          </a:p>
          <a:p>
            <a:r>
              <a:rPr lang="en-GB" dirty="0">
                <a:latin typeface="Twinkl" pitchFamily="50" charset="0"/>
              </a:rPr>
              <a:t>I can explain what to do if I am asked or told something online which makes me uncomfortable.</a:t>
            </a:r>
          </a:p>
          <a:p>
            <a:r>
              <a:rPr lang="en-GB" dirty="0">
                <a:latin typeface="Twinkl" pitchFamily="50" charset="0"/>
              </a:rPr>
              <a:t>I can explain some of the dangers of revealing personal information to an online friend.</a:t>
            </a:r>
          </a:p>
        </p:txBody>
      </p:sp>
    </p:spTree>
    <p:extLst>
      <p:ext uri="{BB962C8B-B14F-4D97-AF65-F5344CB8AC3E}">
        <p14:creationId xmlns:p14="http://schemas.microsoft.com/office/powerpoint/2010/main" val="4472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Chatting </a:t>
            </a:r>
            <a:r>
              <a:rPr lang="en-GB" dirty="0" smtClean="0"/>
              <a:t>Online</a:t>
            </a:r>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722"/>
          <a:stretch/>
        </p:blipFill>
        <p:spPr>
          <a:xfrm>
            <a:off x="524932" y="1320799"/>
            <a:ext cx="8085667" cy="4995333"/>
          </a:xfrm>
          <a:prstGeom prst="rect">
            <a:avLst/>
          </a:prstGeom>
        </p:spPr>
      </p:pic>
      <p:pic>
        <p:nvPicPr>
          <p:cNvPr id="3" name="Whole Clas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751" y="612000"/>
            <a:ext cx="1238498" cy="864000"/>
          </a:xfrm>
          <a:prstGeom prst="rect">
            <a:avLst/>
          </a:prstGeom>
        </p:spPr>
      </p:pic>
      <p:sp>
        <p:nvSpPr>
          <p:cNvPr id="33" name="Rectangle 32"/>
          <p:cNvSpPr/>
          <p:nvPr/>
        </p:nvSpPr>
        <p:spPr>
          <a:xfrm>
            <a:off x="524932" y="1320799"/>
            <a:ext cx="8085667" cy="5020737"/>
          </a:xfrm>
          <a:prstGeom prst="rect">
            <a:avLst/>
          </a:prstGeom>
          <a:solidFill>
            <a:schemeClr val="bg1">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2324"/>
          <a:stretch/>
        </p:blipFill>
        <p:spPr>
          <a:xfrm flipH="1">
            <a:off x="5249332" y="2929468"/>
            <a:ext cx="3367035" cy="341206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6027" y="1668651"/>
            <a:ext cx="2435801" cy="444923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62161" b="70099"/>
          <a:stretch/>
        </p:blipFill>
        <p:spPr>
          <a:xfrm flipH="1">
            <a:off x="6973254" y="2926669"/>
            <a:ext cx="1640230" cy="1020254"/>
          </a:xfrm>
          <a:prstGeom prst="rect">
            <a:avLst/>
          </a:prstGeom>
        </p:spPr>
      </p:pic>
      <p:sp>
        <p:nvSpPr>
          <p:cNvPr id="8" name="Rectangle 7"/>
          <p:cNvSpPr/>
          <p:nvPr/>
        </p:nvSpPr>
        <p:spPr>
          <a:xfrm>
            <a:off x="5253445" y="2391876"/>
            <a:ext cx="1867020" cy="646331"/>
          </a:xfrm>
          <a:prstGeom prst="rect">
            <a:avLst/>
          </a:prstGeom>
        </p:spPr>
        <p:txBody>
          <a:bodyPr wrap="square">
            <a:spAutoFit/>
          </a:bodyPr>
          <a:lstStyle/>
          <a:p>
            <a:r>
              <a:rPr lang="en-GB" b="1" dirty="0"/>
              <a:t>How do you chat online?</a:t>
            </a:r>
          </a:p>
        </p:txBody>
      </p:sp>
      <p:sp>
        <p:nvSpPr>
          <p:cNvPr id="9" name="Rectangle 8"/>
          <p:cNvSpPr/>
          <p:nvPr/>
        </p:nvSpPr>
        <p:spPr>
          <a:xfrm>
            <a:off x="5244978" y="3089009"/>
            <a:ext cx="2070222" cy="1400383"/>
          </a:xfrm>
          <a:prstGeom prst="rect">
            <a:avLst/>
          </a:prstGeom>
        </p:spPr>
        <p:txBody>
          <a:bodyPr wrap="square">
            <a:spAutoFit/>
          </a:bodyPr>
          <a:lstStyle/>
          <a:p>
            <a:r>
              <a:rPr lang="en-GB" sz="1700" dirty="0"/>
              <a:t>How is chatting </a:t>
            </a:r>
            <a:r>
              <a:rPr lang="en-GB" sz="1700" dirty="0" smtClean="0"/>
              <a:t/>
            </a:r>
            <a:br>
              <a:rPr lang="en-GB" sz="1700" dirty="0" smtClean="0"/>
            </a:br>
            <a:r>
              <a:rPr lang="en-GB" sz="1700" dirty="0" smtClean="0"/>
              <a:t>to </a:t>
            </a:r>
            <a:r>
              <a:rPr lang="en-GB" sz="1700" dirty="0"/>
              <a:t>someone </a:t>
            </a:r>
            <a:r>
              <a:rPr lang="en-GB" sz="1700" dirty="0" smtClean="0"/>
              <a:t>you’ve </a:t>
            </a:r>
            <a:r>
              <a:rPr lang="en-GB" sz="1700" dirty="0"/>
              <a:t>never met, different to an in-person friendship? </a:t>
            </a:r>
          </a:p>
        </p:txBody>
      </p:sp>
      <p:sp>
        <p:nvSpPr>
          <p:cNvPr id="10" name="Rectangle 9"/>
          <p:cNvSpPr/>
          <p:nvPr/>
        </p:nvSpPr>
        <p:spPr>
          <a:xfrm>
            <a:off x="5244978" y="4582638"/>
            <a:ext cx="1985552" cy="615553"/>
          </a:xfrm>
          <a:prstGeom prst="rect">
            <a:avLst/>
          </a:prstGeom>
        </p:spPr>
        <p:txBody>
          <a:bodyPr wrap="square">
            <a:spAutoFit/>
          </a:bodyPr>
          <a:lstStyle/>
          <a:p>
            <a:r>
              <a:rPr lang="en-GB" sz="1700" dirty="0"/>
              <a:t>That’s what we’ll look at today</a:t>
            </a:r>
            <a:r>
              <a:rPr lang="en-GB" sz="1700" dirty="0" smtClean="0"/>
              <a:t>.</a:t>
            </a:r>
            <a:endParaRPr lang="en-GB" sz="1700" dirty="0"/>
          </a:p>
        </p:txBody>
      </p:sp>
      <p:grpSp>
        <p:nvGrpSpPr>
          <p:cNvPr id="23" name="Group 22"/>
          <p:cNvGrpSpPr/>
          <p:nvPr/>
        </p:nvGrpSpPr>
        <p:grpSpPr>
          <a:xfrm>
            <a:off x="914399" y="1761066"/>
            <a:ext cx="1790876" cy="461477"/>
            <a:chOff x="914399" y="1930399"/>
            <a:chExt cx="1790876" cy="461477"/>
          </a:xfrm>
        </p:grpSpPr>
        <p:sp>
          <p:nvSpPr>
            <p:cNvPr id="11" name="Rectangle 10"/>
            <p:cNvSpPr/>
            <p:nvPr/>
          </p:nvSpPr>
          <p:spPr>
            <a:xfrm>
              <a:off x="914399" y="1930399"/>
              <a:ext cx="1790875"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914400" y="1978094"/>
              <a:ext cx="1790875" cy="369332"/>
            </a:xfrm>
            <a:prstGeom prst="rect">
              <a:avLst/>
            </a:prstGeom>
          </p:spPr>
          <p:txBody>
            <a:bodyPr wrap="none">
              <a:spAutoFit/>
            </a:bodyPr>
            <a:lstStyle/>
            <a:p>
              <a:pPr algn="ctr"/>
              <a:r>
                <a:rPr lang="en-GB" dirty="0"/>
                <a:t>Messaging Apps</a:t>
              </a:r>
            </a:p>
          </p:txBody>
        </p:sp>
      </p:grpSp>
      <p:grpSp>
        <p:nvGrpSpPr>
          <p:cNvPr id="24" name="Group 23"/>
          <p:cNvGrpSpPr/>
          <p:nvPr/>
        </p:nvGrpSpPr>
        <p:grpSpPr>
          <a:xfrm>
            <a:off x="914399" y="2361688"/>
            <a:ext cx="2545891" cy="461477"/>
            <a:chOff x="914399" y="2509642"/>
            <a:chExt cx="2545891" cy="461477"/>
          </a:xfrm>
        </p:grpSpPr>
        <p:sp>
          <p:nvSpPr>
            <p:cNvPr id="13" name="Rectangle 12"/>
            <p:cNvSpPr/>
            <p:nvPr/>
          </p:nvSpPr>
          <p:spPr>
            <a:xfrm>
              <a:off x="914399" y="2509642"/>
              <a:ext cx="2545891"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914400" y="2557337"/>
              <a:ext cx="2545890" cy="369332"/>
            </a:xfrm>
            <a:prstGeom prst="rect">
              <a:avLst/>
            </a:prstGeom>
          </p:spPr>
          <p:txBody>
            <a:bodyPr wrap="none">
              <a:spAutoFit/>
            </a:bodyPr>
            <a:lstStyle/>
            <a:p>
              <a:r>
                <a:rPr lang="en-GB" dirty="0"/>
                <a:t>Online Gaming- typing</a:t>
              </a:r>
            </a:p>
          </p:txBody>
        </p:sp>
      </p:grpSp>
      <p:grpSp>
        <p:nvGrpSpPr>
          <p:cNvPr id="25" name="Group 24"/>
          <p:cNvGrpSpPr/>
          <p:nvPr/>
        </p:nvGrpSpPr>
        <p:grpSpPr>
          <a:xfrm>
            <a:off x="914399" y="2962310"/>
            <a:ext cx="3068470" cy="461477"/>
            <a:chOff x="914399" y="3088885"/>
            <a:chExt cx="3068470" cy="461477"/>
          </a:xfrm>
        </p:grpSpPr>
        <p:sp>
          <p:nvSpPr>
            <p:cNvPr id="15" name="Rectangle 14"/>
            <p:cNvSpPr/>
            <p:nvPr/>
          </p:nvSpPr>
          <p:spPr>
            <a:xfrm>
              <a:off x="914399" y="3088885"/>
              <a:ext cx="3068470"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914400" y="3136580"/>
              <a:ext cx="3068469" cy="369332"/>
            </a:xfrm>
            <a:prstGeom prst="rect">
              <a:avLst/>
            </a:prstGeom>
          </p:spPr>
          <p:txBody>
            <a:bodyPr wrap="none">
              <a:spAutoFit/>
            </a:bodyPr>
            <a:lstStyle/>
            <a:p>
              <a:r>
                <a:rPr lang="en-GB" dirty="0"/>
                <a:t>Forums and Message Boards</a:t>
              </a:r>
            </a:p>
          </p:txBody>
        </p:sp>
      </p:grpSp>
      <p:grpSp>
        <p:nvGrpSpPr>
          <p:cNvPr id="26" name="Group 25"/>
          <p:cNvGrpSpPr/>
          <p:nvPr/>
        </p:nvGrpSpPr>
        <p:grpSpPr>
          <a:xfrm>
            <a:off x="914399" y="3562932"/>
            <a:ext cx="1473481" cy="461477"/>
            <a:chOff x="914399" y="3663928"/>
            <a:chExt cx="1473481" cy="461477"/>
          </a:xfrm>
        </p:grpSpPr>
        <p:sp>
          <p:nvSpPr>
            <p:cNvPr id="17" name="Rectangle 16"/>
            <p:cNvSpPr/>
            <p:nvPr/>
          </p:nvSpPr>
          <p:spPr>
            <a:xfrm>
              <a:off x="914399" y="3663928"/>
              <a:ext cx="1473481"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914400" y="3711623"/>
              <a:ext cx="1473480" cy="369332"/>
            </a:xfrm>
            <a:prstGeom prst="rect">
              <a:avLst/>
            </a:prstGeom>
          </p:spPr>
          <p:txBody>
            <a:bodyPr wrap="none">
              <a:spAutoFit/>
            </a:bodyPr>
            <a:lstStyle/>
            <a:p>
              <a:r>
                <a:rPr lang="en-GB" dirty="0"/>
                <a:t>Social Media</a:t>
              </a:r>
            </a:p>
          </p:txBody>
        </p:sp>
      </p:grpSp>
      <p:grpSp>
        <p:nvGrpSpPr>
          <p:cNvPr id="27" name="Group 26"/>
          <p:cNvGrpSpPr/>
          <p:nvPr/>
        </p:nvGrpSpPr>
        <p:grpSpPr>
          <a:xfrm>
            <a:off x="914399" y="4163554"/>
            <a:ext cx="2443299" cy="461477"/>
            <a:chOff x="914399" y="4238971"/>
            <a:chExt cx="2443299" cy="461477"/>
          </a:xfrm>
        </p:grpSpPr>
        <p:sp>
          <p:nvSpPr>
            <p:cNvPr id="19" name="Rectangle 18"/>
            <p:cNvSpPr/>
            <p:nvPr/>
          </p:nvSpPr>
          <p:spPr>
            <a:xfrm>
              <a:off x="914399" y="4238971"/>
              <a:ext cx="2443299"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14400" y="4286666"/>
              <a:ext cx="2443298" cy="369332"/>
            </a:xfrm>
            <a:prstGeom prst="rect">
              <a:avLst/>
            </a:prstGeom>
          </p:spPr>
          <p:txBody>
            <a:bodyPr wrap="none">
              <a:spAutoFit/>
            </a:bodyPr>
            <a:lstStyle/>
            <a:p>
              <a:r>
                <a:rPr lang="en-GB" dirty="0"/>
                <a:t>Comments on Content</a:t>
              </a:r>
            </a:p>
          </p:txBody>
        </p:sp>
      </p:grpSp>
      <p:grpSp>
        <p:nvGrpSpPr>
          <p:cNvPr id="28" name="Group 27"/>
          <p:cNvGrpSpPr/>
          <p:nvPr/>
        </p:nvGrpSpPr>
        <p:grpSpPr>
          <a:xfrm>
            <a:off x="914400" y="4764176"/>
            <a:ext cx="1215398" cy="461477"/>
            <a:chOff x="914400" y="4789754"/>
            <a:chExt cx="1215398" cy="461477"/>
          </a:xfrm>
        </p:grpSpPr>
        <p:sp>
          <p:nvSpPr>
            <p:cNvPr id="21" name="Rectangle 20"/>
            <p:cNvSpPr/>
            <p:nvPr/>
          </p:nvSpPr>
          <p:spPr>
            <a:xfrm>
              <a:off x="914400" y="4789754"/>
              <a:ext cx="1215398"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914400" y="4837449"/>
              <a:ext cx="1215397" cy="369332"/>
            </a:xfrm>
            <a:prstGeom prst="rect">
              <a:avLst/>
            </a:prstGeom>
          </p:spPr>
          <p:txBody>
            <a:bodyPr wrap="none">
              <a:spAutoFit/>
            </a:bodyPr>
            <a:lstStyle/>
            <a:p>
              <a:r>
                <a:rPr lang="en-GB" dirty="0"/>
                <a:t>Chat Sites</a:t>
              </a:r>
            </a:p>
          </p:txBody>
        </p:sp>
      </p:grpSp>
      <p:grpSp>
        <p:nvGrpSpPr>
          <p:cNvPr id="32" name="Group 31"/>
          <p:cNvGrpSpPr/>
          <p:nvPr/>
        </p:nvGrpSpPr>
        <p:grpSpPr>
          <a:xfrm>
            <a:off x="914399" y="5364797"/>
            <a:ext cx="3078088" cy="461477"/>
            <a:chOff x="914399" y="5364797"/>
            <a:chExt cx="3078088" cy="461477"/>
          </a:xfrm>
        </p:grpSpPr>
        <p:sp>
          <p:nvSpPr>
            <p:cNvPr id="30" name="Rectangle 29"/>
            <p:cNvSpPr/>
            <p:nvPr/>
          </p:nvSpPr>
          <p:spPr>
            <a:xfrm>
              <a:off x="914399" y="5364797"/>
              <a:ext cx="3068470" cy="461477"/>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14400" y="5412492"/>
              <a:ext cx="3078087" cy="369332"/>
            </a:xfrm>
            <a:prstGeom prst="rect">
              <a:avLst/>
            </a:prstGeom>
          </p:spPr>
          <p:txBody>
            <a:bodyPr wrap="none">
              <a:spAutoFit/>
            </a:bodyPr>
            <a:lstStyle/>
            <a:p>
              <a:r>
                <a:rPr lang="en-GB" dirty="0"/>
                <a:t>Online Gaming- microphone</a:t>
              </a:r>
            </a:p>
          </p:txBody>
        </p:sp>
      </p:grpSp>
    </p:spTree>
    <p:extLst>
      <p:ext uri="{BB962C8B-B14F-4D97-AF65-F5344CB8AC3E}">
        <p14:creationId xmlns:p14="http://schemas.microsoft.com/office/powerpoint/2010/main" val="3617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par>
                          <p:cTn id="48" fill="hold">
                            <p:stCondLst>
                              <p:cond delay="500"/>
                            </p:stCondLst>
                            <p:childTnLst>
                              <p:par>
                                <p:cTn id="49" presetID="10" presetClass="entr" presetSubtype="0"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Why Do We Chat Online?</a:t>
            </a:r>
          </a:p>
        </p:txBody>
      </p:sp>
      <p:sp>
        <p:nvSpPr>
          <p:cNvPr id="7" name="Rectangle 6"/>
          <p:cNvSpPr/>
          <p:nvPr/>
        </p:nvSpPr>
        <p:spPr>
          <a:xfrm>
            <a:off x="851153" y="1473201"/>
            <a:ext cx="3716082" cy="369332"/>
          </a:xfrm>
          <a:prstGeom prst="rect">
            <a:avLst/>
          </a:prstGeom>
        </p:spPr>
        <p:txBody>
          <a:bodyPr wrap="none">
            <a:spAutoFit/>
          </a:bodyPr>
          <a:lstStyle/>
          <a:p>
            <a:r>
              <a:rPr lang="en-GB" dirty="0"/>
              <a:t>Why do people like to chat online?</a:t>
            </a:r>
          </a:p>
        </p:txBody>
      </p:sp>
      <p:grpSp>
        <p:nvGrpSpPr>
          <p:cNvPr id="4" name="Group 3"/>
          <p:cNvGrpSpPr/>
          <p:nvPr/>
        </p:nvGrpSpPr>
        <p:grpSpPr>
          <a:xfrm>
            <a:off x="736599" y="2006601"/>
            <a:ext cx="5469467" cy="2105966"/>
            <a:chOff x="736599" y="2006601"/>
            <a:chExt cx="5469467" cy="2105966"/>
          </a:xfrm>
        </p:grpSpPr>
        <p:sp>
          <p:nvSpPr>
            <p:cNvPr id="8" name="Rectangle 7"/>
            <p:cNvSpPr/>
            <p:nvPr/>
          </p:nvSpPr>
          <p:spPr>
            <a:xfrm>
              <a:off x="736599" y="2006601"/>
              <a:ext cx="5469467" cy="2105966"/>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783417" y="2055840"/>
              <a:ext cx="4990847" cy="2031325"/>
            </a:xfrm>
            <a:prstGeom prst="rect">
              <a:avLst/>
            </a:prstGeom>
          </p:spPr>
          <p:txBody>
            <a:bodyPr wrap="square">
              <a:spAutoFit/>
            </a:bodyPr>
            <a:lstStyle/>
            <a:p>
              <a:pPr marL="285750" indent="-285750">
                <a:buFont typeface="Arial" panose="020B0604020202020204" pitchFamily="34" charset="0"/>
                <a:buChar char="•"/>
              </a:pPr>
              <a:r>
                <a:rPr lang="en-GB" dirty="0"/>
                <a:t>To make new friends with similar interests.</a:t>
              </a:r>
            </a:p>
            <a:p>
              <a:pPr marL="285750" indent="-285750">
                <a:buFont typeface="Arial" panose="020B0604020202020204" pitchFamily="34" charset="0"/>
                <a:buChar char="•"/>
              </a:pPr>
              <a:r>
                <a:rPr lang="en-GB" dirty="0"/>
                <a:t>To talk to someone who can’t tell any of your real-life friends.</a:t>
              </a:r>
            </a:p>
            <a:p>
              <a:pPr marL="285750" indent="-285750">
                <a:buFont typeface="Arial" panose="020B0604020202020204" pitchFamily="34" charset="0"/>
                <a:buChar char="•"/>
              </a:pPr>
              <a:r>
                <a:rPr lang="en-GB" dirty="0"/>
                <a:t>To get advice.</a:t>
              </a:r>
            </a:p>
            <a:p>
              <a:pPr marL="285750" indent="-285750">
                <a:buFont typeface="Arial" panose="020B0604020202020204" pitchFamily="34" charset="0"/>
                <a:buChar char="•"/>
              </a:pPr>
              <a:r>
                <a:rPr lang="en-GB" dirty="0"/>
                <a:t>To meet people to game with regularly.</a:t>
              </a:r>
            </a:p>
            <a:p>
              <a:pPr marL="285750" indent="-285750">
                <a:buFont typeface="Arial" panose="020B0604020202020204" pitchFamily="34" charset="0"/>
                <a:buChar char="•"/>
              </a:pPr>
              <a:r>
                <a:rPr lang="en-GB" dirty="0"/>
                <a:t>To gossip.</a:t>
              </a:r>
            </a:p>
            <a:p>
              <a:pPr marL="285750" indent="-285750">
                <a:buFont typeface="Arial" panose="020B0604020202020204" pitchFamily="34" charset="0"/>
                <a:buChar char="•"/>
              </a:pPr>
              <a:r>
                <a:rPr lang="en-GB" dirty="0"/>
                <a:t>Just for fun!</a:t>
              </a:r>
            </a:p>
          </p:txBody>
        </p:sp>
      </p:grpSp>
      <p:grpSp>
        <p:nvGrpSpPr>
          <p:cNvPr id="5" name="Group 4"/>
          <p:cNvGrpSpPr/>
          <p:nvPr/>
        </p:nvGrpSpPr>
        <p:grpSpPr>
          <a:xfrm>
            <a:off x="736599" y="4293569"/>
            <a:ext cx="5037665" cy="710232"/>
            <a:chOff x="736599" y="4293569"/>
            <a:chExt cx="5037665" cy="710232"/>
          </a:xfrm>
        </p:grpSpPr>
        <p:sp>
          <p:nvSpPr>
            <p:cNvPr id="18" name="Rectangle 17"/>
            <p:cNvSpPr/>
            <p:nvPr/>
          </p:nvSpPr>
          <p:spPr>
            <a:xfrm>
              <a:off x="736599" y="4293569"/>
              <a:ext cx="5037665" cy="710232"/>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83417" y="4325032"/>
              <a:ext cx="4330450" cy="646331"/>
            </a:xfrm>
            <a:prstGeom prst="rect">
              <a:avLst/>
            </a:prstGeom>
          </p:spPr>
          <p:txBody>
            <a:bodyPr wrap="square">
              <a:spAutoFit/>
            </a:bodyPr>
            <a:lstStyle/>
            <a:p>
              <a:r>
                <a:rPr lang="en-GB" dirty="0"/>
                <a:t>So… can online friendships and chatting be good? Of course! </a:t>
              </a:r>
            </a:p>
          </p:txBody>
        </p:sp>
      </p:gr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29812"/>
          <a:stretch/>
        </p:blipFill>
        <p:spPr>
          <a:xfrm>
            <a:off x="5537202" y="1508947"/>
            <a:ext cx="2960224" cy="4815654"/>
          </a:xfrm>
          <a:prstGeom prst="rect">
            <a:avLst/>
          </a:prstGeom>
        </p:spPr>
      </p:pic>
      <p:grpSp>
        <p:nvGrpSpPr>
          <p:cNvPr id="6" name="Group 5"/>
          <p:cNvGrpSpPr/>
          <p:nvPr/>
        </p:nvGrpSpPr>
        <p:grpSpPr>
          <a:xfrm>
            <a:off x="736599" y="5173131"/>
            <a:ext cx="3556001" cy="510632"/>
            <a:chOff x="736599" y="5173131"/>
            <a:chExt cx="3556001" cy="510632"/>
          </a:xfrm>
        </p:grpSpPr>
        <p:sp>
          <p:nvSpPr>
            <p:cNvPr id="21" name="Rectangle 20"/>
            <p:cNvSpPr/>
            <p:nvPr/>
          </p:nvSpPr>
          <p:spPr>
            <a:xfrm>
              <a:off x="736599" y="5173131"/>
              <a:ext cx="3556001" cy="510632"/>
            </a:xfrm>
            <a:prstGeom prst="rect">
              <a:avLst/>
            </a:prstGeom>
            <a:solidFill>
              <a:srgbClr val="3B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778813" y="5238233"/>
              <a:ext cx="3308919" cy="369332"/>
            </a:xfrm>
            <a:prstGeom prst="rect">
              <a:avLst/>
            </a:prstGeom>
          </p:spPr>
          <p:txBody>
            <a:bodyPr wrap="none">
              <a:spAutoFit/>
            </a:bodyPr>
            <a:lstStyle/>
            <a:p>
              <a:r>
                <a:rPr lang="en-GB" b="1" dirty="0">
                  <a:solidFill>
                    <a:schemeClr val="bg1"/>
                  </a:solidFill>
                </a:rPr>
                <a:t>If you know how to stay safe.</a:t>
              </a:r>
            </a:p>
          </p:txBody>
        </p:sp>
      </p:grpSp>
    </p:spTree>
    <p:extLst>
      <p:ext uri="{BB962C8B-B14F-4D97-AF65-F5344CB8AC3E}">
        <p14:creationId xmlns:p14="http://schemas.microsoft.com/office/powerpoint/2010/main" val="16208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ppt_x</p:attrName>
                                        </p:attrNameLst>
                                      </p:cBhvr>
                                      <p:tavLst>
                                        <p:tav tm="0">
                                          <p:val>
                                            <p:strVal val="#ppt_x+#ppt_w*1.125000"/>
                                          </p:val>
                                        </p:tav>
                                        <p:tav tm="100000">
                                          <p:val>
                                            <p:strVal val="#ppt_x"/>
                                          </p:val>
                                        </p:tav>
                                      </p:tavLst>
                                    </p:anim>
                                    <p:animEffect transition="in" filter="wipe(left)">
                                      <p:cBhvr>
                                        <p:cTn id="14" dur="500"/>
                                        <p:tgtEl>
                                          <p:spTgt spid="5"/>
                                        </p:tgtEl>
                                      </p:cBhvr>
                                    </p:animEffect>
                                  </p:childTnLst>
                                </p:cTn>
                              </p:par>
                            </p:childTnLst>
                          </p:cTn>
                        </p:par>
                        <p:par>
                          <p:cTn id="15" fill="hold">
                            <p:stCondLst>
                              <p:cond delay="500"/>
                            </p:stCondLst>
                            <p:childTnLst>
                              <p:par>
                                <p:cTn id="16" presetID="10" presetClass="entr" presetSubtype="0" fill="hold" nodeType="after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567267" y="2968041"/>
            <a:ext cx="3053103" cy="3161824"/>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31798" y="478895"/>
            <a:ext cx="3163171" cy="994306"/>
          </a:xfrm>
        </p:spPr>
        <p:txBody>
          <a:bodyPr/>
          <a:lstStyle/>
          <a:p>
            <a:r>
              <a:rPr lang="en-GB" dirty="0"/>
              <a:t>Who Am I?</a:t>
            </a:r>
          </a:p>
        </p:txBody>
      </p:sp>
      <p:sp>
        <p:nvSpPr>
          <p:cNvPr id="10" name="Rectangle 9"/>
          <p:cNvSpPr/>
          <p:nvPr/>
        </p:nvSpPr>
        <p:spPr>
          <a:xfrm>
            <a:off x="638874" y="1311879"/>
            <a:ext cx="2981496" cy="1569660"/>
          </a:xfrm>
          <a:prstGeom prst="rect">
            <a:avLst/>
          </a:prstGeom>
        </p:spPr>
        <p:txBody>
          <a:bodyPr wrap="square">
            <a:spAutoFit/>
          </a:bodyPr>
          <a:lstStyle/>
          <a:p>
            <a:r>
              <a:rPr lang="en-GB" sz="1600" dirty="0"/>
              <a:t>Maisie is chatting to a friend she’s met online. She a 12 year old girl who lives in West London and goes to a school called Rosebank Secondary. Here’s their conversation:</a:t>
            </a:r>
          </a:p>
        </p:txBody>
      </p:sp>
      <p:grpSp>
        <p:nvGrpSpPr>
          <p:cNvPr id="6" name="Group 5"/>
          <p:cNvGrpSpPr/>
          <p:nvPr/>
        </p:nvGrpSpPr>
        <p:grpSpPr>
          <a:xfrm>
            <a:off x="3731517" y="934873"/>
            <a:ext cx="3899081" cy="838682"/>
            <a:chOff x="3731517" y="934873"/>
            <a:chExt cx="3899081" cy="838682"/>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1517" y="934873"/>
              <a:ext cx="3899081" cy="838682"/>
            </a:xfrm>
            <a:prstGeom prst="rect">
              <a:avLst/>
            </a:prstGeom>
          </p:spPr>
        </p:pic>
        <p:sp>
          <p:nvSpPr>
            <p:cNvPr id="12" name="TextBox 11"/>
            <p:cNvSpPr txBox="1"/>
            <p:nvPr/>
          </p:nvSpPr>
          <p:spPr>
            <a:xfrm>
              <a:off x="3848623" y="997401"/>
              <a:ext cx="2238931" cy="584775"/>
            </a:xfrm>
            <a:prstGeom prst="rect">
              <a:avLst/>
            </a:prstGeom>
            <a:noFill/>
          </p:spPr>
          <p:txBody>
            <a:bodyPr wrap="square" rtlCol="0">
              <a:spAutoFit/>
            </a:bodyPr>
            <a:lstStyle/>
            <a:p>
              <a:r>
                <a:rPr lang="en-GB" sz="1600" b="1" dirty="0"/>
                <a:t>MaisieMoo12: </a:t>
              </a:r>
              <a:r>
                <a:rPr lang="en-GB" sz="1600" b="1" dirty="0" smtClean="0"/>
                <a:t/>
              </a:r>
              <a:br>
                <a:rPr lang="en-GB" sz="1600" b="1" dirty="0" smtClean="0"/>
              </a:br>
              <a:r>
                <a:rPr lang="en-GB" sz="1600" dirty="0" smtClean="0"/>
                <a:t>Hi </a:t>
              </a:r>
              <a:r>
                <a:rPr lang="en-GB" sz="1600" dirty="0"/>
                <a:t>nice to meet </a:t>
              </a:r>
              <a:r>
                <a:rPr lang="en-GB" sz="1600" dirty="0" smtClean="0"/>
                <a:t>you.</a:t>
              </a:r>
              <a:endParaRPr lang="en-GB" sz="1600" dirty="0"/>
            </a:p>
          </p:txBody>
        </p:sp>
      </p:grpSp>
      <p:grpSp>
        <p:nvGrpSpPr>
          <p:cNvPr id="8" name="Group 7"/>
          <p:cNvGrpSpPr/>
          <p:nvPr/>
        </p:nvGrpSpPr>
        <p:grpSpPr>
          <a:xfrm>
            <a:off x="4314305" y="1715957"/>
            <a:ext cx="3705761" cy="761898"/>
            <a:chOff x="4314305" y="1732891"/>
            <a:chExt cx="3705761" cy="761898"/>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4305" y="1732891"/>
              <a:ext cx="3705761" cy="761898"/>
            </a:xfrm>
            <a:prstGeom prst="rect">
              <a:avLst/>
            </a:prstGeom>
          </p:spPr>
        </p:pic>
        <p:sp>
          <p:nvSpPr>
            <p:cNvPr id="17" name="Rectangle 16"/>
            <p:cNvSpPr/>
            <p:nvPr/>
          </p:nvSpPr>
          <p:spPr>
            <a:xfrm>
              <a:off x="4405318" y="1766081"/>
              <a:ext cx="922047" cy="584775"/>
            </a:xfrm>
            <a:prstGeom prst="rect">
              <a:avLst/>
            </a:prstGeom>
          </p:spPr>
          <p:txBody>
            <a:bodyPr wrap="none">
              <a:spAutoFit/>
            </a:bodyPr>
            <a:lstStyle/>
            <a:p>
              <a:r>
                <a:rPr lang="en-GB" sz="1600" b="1" dirty="0"/>
                <a:t>Jas719:</a:t>
              </a:r>
              <a:r>
                <a:rPr lang="en-GB" sz="1600" dirty="0"/>
                <a:t> </a:t>
              </a:r>
              <a:br>
                <a:rPr lang="en-GB" sz="1600" dirty="0"/>
              </a:br>
              <a:r>
                <a:rPr lang="en-GB" sz="1600" dirty="0" smtClean="0"/>
                <a:t>Hey</a:t>
              </a:r>
              <a:r>
                <a:rPr lang="en-GB" sz="1600" dirty="0"/>
                <a:t>.</a:t>
              </a:r>
            </a:p>
          </p:txBody>
        </p:sp>
      </p:grpSp>
      <p:grpSp>
        <p:nvGrpSpPr>
          <p:cNvPr id="9" name="Group 8"/>
          <p:cNvGrpSpPr/>
          <p:nvPr/>
        </p:nvGrpSpPr>
        <p:grpSpPr>
          <a:xfrm>
            <a:off x="3727888" y="2437014"/>
            <a:ext cx="3902710" cy="821953"/>
            <a:chOff x="3727888" y="2453948"/>
            <a:chExt cx="3902710" cy="821953"/>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888" y="2453948"/>
              <a:ext cx="3902710" cy="821953"/>
            </a:xfrm>
            <a:prstGeom prst="rect">
              <a:avLst/>
            </a:prstGeom>
          </p:spPr>
        </p:pic>
        <p:sp>
          <p:nvSpPr>
            <p:cNvPr id="19" name="Rectangle 18"/>
            <p:cNvSpPr/>
            <p:nvPr/>
          </p:nvSpPr>
          <p:spPr>
            <a:xfrm>
              <a:off x="3899792" y="2524274"/>
              <a:ext cx="2764630" cy="584775"/>
            </a:xfrm>
            <a:prstGeom prst="rect">
              <a:avLst/>
            </a:prstGeom>
          </p:spPr>
          <p:txBody>
            <a:bodyPr wrap="square">
              <a:spAutoFit/>
            </a:bodyPr>
            <a:lstStyle/>
            <a:p>
              <a:r>
                <a:rPr lang="en-GB" sz="1600" b="1" dirty="0"/>
                <a:t>MaisieMoo12: </a:t>
              </a:r>
              <a:r>
                <a:rPr lang="en-GB" sz="1600" dirty="0" smtClean="0"/>
                <a:t/>
              </a:r>
              <a:br>
                <a:rPr lang="en-GB" sz="1600" dirty="0" smtClean="0"/>
              </a:br>
              <a:r>
                <a:rPr lang="en-GB" sz="1600" dirty="0" smtClean="0"/>
                <a:t>What’s </a:t>
              </a:r>
              <a:r>
                <a:rPr lang="en-GB" sz="1600" dirty="0"/>
                <a:t>your name? Age?</a:t>
              </a:r>
            </a:p>
          </p:txBody>
        </p:sp>
      </p:grpSp>
      <p:grpSp>
        <p:nvGrpSpPr>
          <p:cNvPr id="16" name="Group 15"/>
          <p:cNvGrpSpPr/>
          <p:nvPr/>
        </p:nvGrpSpPr>
        <p:grpSpPr>
          <a:xfrm>
            <a:off x="4320002" y="3198268"/>
            <a:ext cx="3700064" cy="1075034"/>
            <a:chOff x="4320002" y="3215202"/>
            <a:chExt cx="3700064" cy="1075034"/>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002" y="3215202"/>
              <a:ext cx="3700064" cy="1075034"/>
            </a:xfrm>
            <a:prstGeom prst="rect">
              <a:avLst/>
            </a:prstGeom>
          </p:spPr>
        </p:pic>
        <p:sp>
          <p:nvSpPr>
            <p:cNvPr id="20" name="Rectangle 19"/>
            <p:cNvSpPr/>
            <p:nvPr/>
          </p:nvSpPr>
          <p:spPr>
            <a:xfrm>
              <a:off x="4405317" y="3241953"/>
              <a:ext cx="3503233" cy="830997"/>
            </a:xfrm>
            <a:prstGeom prst="rect">
              <a:avLst/>
            </a:prstGeom>
          </p:spPr>
          <p:txBody>
            <a:bodyPr wrap="square">
              <a:spAutoFit/>
            </a:bodyPr>
            <a:lstStyle/>
            <a:p>
              <a:r>
                <a:rPr lang="en-GB" sz="1600" b="1" dirty="0"/>
                <a:t>Jas719:</a:t>
              </a:r>
              <a:r>
                <a:rPr lang="en-GB" sz="1600" dirty="0"/>
                <a:t> </a:t>
              </a:r>
              <a:r>
                <a:rPr lang="en-GB" sz="1600" dirty="0" smtClean="0"/>
                <a:t/>
              </a:r>
              <a:br>
                <a:rPr lang="en-GB" sz="1600" dirty="0" smtClean="0"/>
              </a:br>
              <a:r>
                <a:rPr lang="en-GB" sz="1600" dirty="0" smtClean="0"/>
                <a:t>Jack</a:t>
              </a:r>
              <a:r>
                <a:rPr lang="en-GB" sz="1600" dirty="0"/>
                <a:t>, I’m 13. Where do you </a:t>
              </a:r>
              <a:r>
                <a:rPr lang="en-GB" sz="1600" dirty="0" smtClean="0"/>
                <a:t>live?</a:t>
              </a:r>
            </a:p>
            <a:p>
              <a:r>
                <a:rPr lang="en-GB" sz="1600" dirty="0" smtClean="0"/>
                <a:t>I </a:t>
              </a:r>
              <a:r>
                <a:rPr lang="en-GB" sz="1600" dirty="0"/>
                <a:t>live in Brighton</a:t>
              </a:r>
              <a:r>
                <a:rPr lang="en-GB" sz="1600" dirty="0" smtClean="0"/>
                <a:t>.</a:t>
              </a:r>
              <a:endParaRPr lang="en-GB" sz="1600" dirty="0"/>
            </a:p>
          </p:txBody>
        </p:sp>
      </p:grpSp>
      <p:grpSp>
        <p:nvGrpSpPr>
          <p:cNvPr id="22" name="Group 21"/>
          <p:cNvGrpSpPr/>
          <p:nvPr/>
        </p:nvGrpSpPr>
        <p:grpSpPr>
          <a:xfrm>
            <a:off x="3706486" y="4188177"/>
            <a:ext cx="3924111" cy="1063403"/>
            <a:chOff x="3706486" y="4205111"/>
            <a:chExt cx="3924111" cy="1063403"/>
          </a:xfrm>
        </p:grpSpPr>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6486" y="4205111"/>
              <a:ext cx="3924111" cy="1063403"/>
            </a:xfrm>
            <a:prstGeom prst="rect">
              <a:avLst/>
            </a:prstGeom>
          </p:spPr>
        </p:pic>
        <p:sp>
          <p:nvSpPr>
            <p:cNvPr id="26" name="Rectangle 25"/>
            <p:cNvSpPr/>
            <p:nvPr/>
          </p:nvSpPr>
          <p:spPr>
            <a:xfrm>
              <a:off x="3899792" y="4247728"/>
              <a:ext cx="3536074" cy="830997"/>
            </a:xfrm>
            <a:prstGeom prst="rect">
              <a:avLst/>
            </a:prstGeom>
          </p:spPr>
          <p:txBody>
            <a:bodyPr wrap="square">
              <a:spAutoFit/>
            </a:bodyPr>
            <a:lstStyle/>
            <a:p>
              <a:r>
                <a:rPr lang="en-GB" sz="1600" b="1" dirty="0"/>
                <a:t>MaisieMoo12: </a:t>
              </a:r>
              <a:r>
                <a:rPr lang="en-GB" sz="1600" b="1" dirty="0" smtClean="0"/>
                <a:t/>
              </a:r>
              <a:br>
                <a:rPr lang="en-GB" sz="1600" b="1" dirty="0" smtClean="0"/>
              </a:br>
              <a:r>
                <a:rPr lang="en-GB" sz="1600" dirty="0" smtClean="0"/>
                <a:t>I’m </a:t>
              </a:r>
              <a:r>
                <a:rPr lang="en-GB" sz="1600" dirty="0"/>
                <a:t>in London. Do you have a photo so I know what you look like?</a:t>
              </a:r>
            </a:p>
          </p:txBody>
        </p:sp>
      </p:grpSp>
      <p:grpSp>
        <p:nvGrpSpPr>
          <p:cNvPr id="23" name="Group 22"/>
          <p:cNvGrpSpPr/>
          <p:nvPr/>
        </p:nvGrpSpPr>
        <p:grpSpPr>
          <a:xfrm>
            <a:off x="4314305" y="5168216"/>
            <a:ext cx="4061360" cy="1074781"/>
            <a:chOff x="4314305" y="5185150"/>
            <a:chExt cx="4061360" cy="1074781"/>
          </a:xfrm>
        </p:grpSpPr>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14305" y="5185150"/>
              <a:ext cx="3985298" cy="1074781"/>
            </a:xfrm>
            <a:prstGeom prst="rect">
              <a:avLst/>
            </a:prstGeom>
          </p:spPr>
        </p:pic>
        <p:sp>
          <p:nvSpPr>
            <p:cNvPr id="31" name="Rectangle 30"/>
            <p:cNvSpPr/>
            <p:nvPr/>
          </p:nvSpPr>
          <p:spPr>
            <a:xfrm>
              <a:off x="4375492" y="5219446"/>
              <a:ext cx="4000173" cy="830997"/>
            </a:xfrm>
            <a:prstGeom prst="rect">
              <a:avLst/>
            </a:prstGeom>
          </p:spPr>
          <p:txBody>
            <a:bodyPr wrap="square">
              <a:spAutoFit/>
            </a:bodyPr>
            <a:lstStyle/>
            <a:p>
              <a:r>
                <a:rPr lang="en-GB" sz="1600" b="1" dirty="0"/>
                <a:t>Jas719: </a:t>
              </a:r>
              <a:endParaRPr lang="en-GB" sz="1600" b="1" dirty="0" smtClean="0"/>
            </a:p>
            <a:p>
              <a:r>
                <a:rPr lang="en-GB" sz="1600" dirty="0" smtClean="0"/>
                <a:t>I’ll </a:t>
              </a:r>
              <a:r>
                <a:rPr lang="en-GB" sz="1600" dirty="0"/>
                <a:t>send you one later. I have brown hair and eyes and I’m quite tall I suppose.</a:t>
              </a:r>
            </a:p>
          </p:txBody>
        </p:sp>
      </p:grpSp>
      <p:pic>
        <p:nvPicPr>
          <p:cNvPr id="33" name="Group Work"/>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
        <p:nvSpPr>
          <p:cNvPr id="37" name="Rectangle 36"/>
          <p:cNvSpPr/>
          <p:nvPr/>
        </p:nvSpPr>
        <p:spPr>
          <a:xfrm>
            <a:off x="638874" y="3018843"/>
            <a:ext cx="3547137" cy="3046988"/>
          </a:xfrm>
          <a:prstGeom prst="rect">
            <a:avLst/>
          </a:prstGeom>
        </p:spPr>
        <p:txBody>
          <a:bodyPr wrap="square">
            <a:spAutoFit/>
          </a:bodyPr>
          <a:lstStyle/>
          <a:p>
            <a:r>
              <a:rPr lang="en-GB" sz="1600" dirty="0"/>
              <a:t>How old is Jas719?</a:t>
            </a:r>
          </a:p>
          <a:p>
            <a:endParaRPr lang="en-GB" sz="1600" dirty="0"/>
          </a:p>
          <a:p>
            <a:r>
              <a:rPr lang="en-GB" sz="1600" dirty="0"/>
              <a:t>Is Jas719 a boy?</a:t>
            </a:r>
          </a:p>
          <a:p>
            <a:endParaRPr lang="en-GB" sz="1600" dirty="0"/>
          </a:p>
          <a:p>
            <a:r>
              <a:rPr lang="en-GB" sz="1600" dirty="0"/>
              <a:t>What is Jas719’s real name?</a:t>
            </a:r>
          </a:p>
          <a:p>
            <a:endParaRPr lang="en-GB" sz="1600" dirty="0"/>
          </a:p>
          <a:p>
            <a:r>
              <a:rPr lang="en-GB" sz="1600" dirty="0"/>
              <a:t>Where does Jas719 live?</a:t>
            </a:r>
          </a:p>
          <a:p>
            <a:endParaRPr lang="en-GB" sz="1600" dirty="0"/>
          </a:p>
          <a:p>
            <a:r>
              <a:rPr lang="en-GB" sz="1600" dirty="0"/>
              <a:t>Can you describe what Jas719 </a:t>
            </a:r>
            <a:r>
              <a:rPr lang="en-GB" sz="1600" dirty="0" smtClean="0"/>
              <a:t/>
            </a:r>
            <a:br>
              <a:rPr lang="en-GB" sz="1600" dirty="0" smtClean="0"/>
            </a:br>
            <a:r>
              <a:rPr lang="en-GB" sz="1600" dirty="0" smtClean="0"/>
              <a:t>looks </a:t>
            </a:r>
            <a:r>
              <a:rPr lang="en-GB" sz="1600" dirty="0"/>
              <a:t>like</a:t>
            </a:r>
            <a:r>
              <a:rPr lang="en-GB" sz="1600" dirty="0" smtClean="0"/>
              <a:t>?</a:t>
            </a:r>
          </a:p>
          <a:p>
            <a:endParaRPr lang="en-GB" sz="1600" dirty="0"/>
          </a:p>
          <a:p>
            <a:r>
              <a:rPr lang="en-GB" sz="1600" b="1" dirty="0"/>
              <a:t>How do you know</a:t>
            </a:r>
            <a:r>
              <a:rPr lang="en-GB" sz="1600" b="1" dirty="0" smtClean="0"/>
              <a:t>?</a:t>
            </a:r>
            <a:endParaRPr lang="en-GB" sz="1600" b="1" dirty="0"/>
          </a:p>
        </p:txBody>
      </p:sp>
    </p:spTree>
    <p:extLst>
      <p:ext uri="{BB962C8B-B14F-4D97-AF65-F5344CB8AC3E}">
        <p14:creationId xmlns:p14="http://schemas.microsoft.com/office/powerpoint/2010/main" val="22726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p:tgtEl>
                                          <p:spTgt spid="16"/>
                                        </p:tgtEl>
                                        <p:attrNameLst>
                                          <p:attrName>ppt_y</p:attrName>
                                        </p:attrNameLst>
                                      </p:cBhvr>
                                      <p:tavLst>
                                        <p:tav tm="0">
                                          <p:val>
                                            <p:strVal val="#ppt_y+#ppt_h*1.125000"/>
                                          </p:val>
                                        </p:tav>
                                        <p:tav tm="100000">
                                          <p:val>
                                            <p:strVal val="#ppt_y"/>
                                          </p:val>
                                        </p:tav>
                                      </p:tavLst>
                                    </p:anim>
                                    <p:animEffect transition="in" filter="wipe(up)">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p:tgtEl>
                                          <p:spTgt spid="23"/>
                                        </p:tgtEl>
                                        <p:attrNameLst>
                                          <p:attrName>ppt_y</p:attrName>
                                        </p:attrNameLst>
                                      </p:cBhvr>
                                      <p:tavLst>
                                        <p:tav tm="0">
                                          <p:val>
                                            <p:strVal val="#ppt_y+#ppt_h*1.125000"/>
                                          </p:val>
                                        </p:tav>
                                        <p:tav tm="100000">
                                          <p:val>
                                            <p:strVal val="#ppt_y"/>
                                          </p:val>
                                        </p:tav>
                                      </p:tavLst>
                                    </p:anim>
                                    <p:animEffect transition="in" filter="wipe(up)">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 b="39430"/>
          <a:stretch/>
        </p:blipFill>
        <p:spPr>
          <a:xfrm>
            <a:off x="114300" y="1287780"/>
            <a:ext cx="9083040" cy="5120640"/>
          </a:xfrm>
          <a:prstGeom prst="rect">
            <a:avLst/>
          </a:prstGeom>
        </p:spPr>
      </p:pic>
      <p:sp>
        <p:nvSpPr>
          <p:cNvPr id="9" name="Rectangle 8"/>
          <p:cNvSpPr/>
          <p:nvPr/>
        </p:nvSpPr>
        <p:spPr>
          <a:xfrm>
            <a:off x="1117406" y="1670954"/>
            <a:ext cx="6905223" cy="4205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t>Who Am I?</a:t>
            </a:r>
          </a:p>
        </p:txBody>
      </p:sp>
      <p:sp>
        <p:nvSpPr>
          <p:cNvPr id="21" name="Rectangle 20"/>
          <p:cNvSpPr/>
          <p:nvPr/>
        </p:nvSpPr>
        <p:spPr>
          <a:xfrm>
            <a:off x="1117406" y="1670954"/>
            <a:ext cx="6905223" cy="4205829"/>
          </a:xfrm>
          <a:prstGeom prst="rect">
            <a:avLst/>
          </a:prstGeom>
          <a:solidFill>
            <a:srgbClr val="9CDCF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2404192" y="769633"/>
            <a:ext cx="2030365" cy="2030365"/>
            <a:chOff x="2273069" y="3215202"/>
            <a:chExt cx="1202267" cy="1202267"/>
          </a:xfrm>
          <a:solidFill>
            <a:schemeClr val="tx1"/>
          </a:solidFill>
        </p:grpSpPr>
        <p:sp>
          <p:nvSpPr>
            <p:cNvPr id="4" name="Oval 3"/>
            <p:cNvSpPr/>
            <p:nvPr/>
          </p:nvSpPr>
          <p:spPr>
            <a:xfrm>
              <a:off x="2273069" y="3215202"/>
              <a:ext cx="1202267" cy="1202267"/>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087" t="3580" r="21887" b="2443"/>
            <a:stretch/>
          </p:blipFill>
          <p:spPr>
            <a:xfrm>
              <a:off x="2282115" y="3221832"/>
              <a:ext cx="1187367" cy="1190624"/>
            </a:xfrm>
            <a:prstGeom prst="ellipse">
              <a:avLst/>
            </a:prstGeom>
            <a:grpFill/>
          </p:spPr>
        </p:pic>
      </p:grpSp>
      <p:grpSp>
        <p:nvGrpSpPr>
          <p:cNvPr id="6" name="Group 5"/>
          <p:cNvGrpSpPr/>
          <p:nvPr/>
        </p:nvGrpSpPr>
        <p:grpSpPr>
          <a:xfrm>
            <a:off x="3652651" y="2080269"/>
            <a:ext cx="4137824" cy="791726"/>
            <a:chOff x="3652651" y="2080269"/>
            <a:chExt cx="4137824" cy="791726"/>
          </a:xfrm>
        </p:grpSpPr>
        <p:sp>
          <p:nvSpPr>
            <p:cNvPr id="16" name="Rectangle 15"/>
            <p:cNvSpPr/>
            <p:nvPr/>
          </p:nvSpPr>
          <p:spPr>
            <a:xfrm>
              <a:off x="3652651" y="2080269"/>
              <a:ext cx="4137824" cy="791726"/>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751711" y="2134109"/>
              <a:ext cx="4038764" cy="646331"/>
            </a:xfrm>
            <a:prstGeom prst="rect">
              <a:avLst/>
            </a:prstGeom>
          </p:spPr>
          <p:txBody>
            <a:bodyPr wrap="square">
              <a:spAutoFit/>
            </a:bodyPr>
            <a:lstStyle/>
            <a:p>
              <a:r>
                <a:rPr lang="en-GB" dirty="0"/>
                <a:t>Can you see why Maisie shouldn’t have told Jas719 certain things?</a:t>
              </a:r>
            </a:p>
          </p:txBody>
        </p:sp>
      </p:grpSp>
      <p:pic>
        <p:nvPicPr>
          <p:cNvPr id="2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7791" b="62870"/>
          <a:stretch/>
        </p:blipFill>
        <p:spPr>
          <a:xfrm>
            <a:off x="449580" y="1670954"/>
            <a:ext cx="4986234" cy="4737466"/>
          </a:xfrm>
          <a:prstGeom prst="rect">
            <a:avLst/>
          </a:prstGeom>
        </p:spPr>
      </p:pic>
      <p:grpSp>
        <p:nvGrpSpPr>
          <p:cNvPr id="7" name="Group 6"/>
          <p:cNvGrpSpPr/>
          <p:nvPr/>
        </p:nvGrpSpPr>
        <p:grpSpPr>
          <a:xfrm>
            <a:off x="3652651" y="3404171"/>
            <a:ext cx="3221993" cy="531449"/>
            <a:chOff x="3652651" y="3404171"/>
            <a:chExt cx="3221993" cy="531449"/>
          </a:xfrm>
        </p:grpSpPr>
        <p:sp>
          <p:nvSpPr>
            <p:cNvPr id="18" name="Rectangle 17"/>
            <p:cNvSpPr/>
            <p:nvPr/>
          </p:nvSpPr>
          <p:spPr>
            <a:xfrm>
              <a:off x="3652651" y="3404171"/>
              <a:ext cx="3221993" cy="531449"/>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751712" y="3477383"/>
              <a:ext cx="2438400" cy="369332"/>
            </a:xfrm>
            <a:prstGeom prst="rect">
              <a:avLst/>
            </a:prstGeom>
          </p:spPr>
          <p:txBody>
            <a:bodyPr wrap="square">
              <a:spAutoFit/>
            </a:bodyPr>
            <a:lstStyle/>
            <a:p>
              <a:r>
                <a:rPr lang="en-GB" dirty="0"/>
                <a:t>Who could Jas719 be?</a:t>
              </a:r>
            </a:p>
          </p:txBody>
        </p:sp>
      </p:grpSp>
      <p:grpSp>
        <p:nvGrpSpPr>
          <p:cNvPr id="15" name="Group 14"/>
          <p:cNvGrpSpPr/>
          <p:nvPr/>
        </p:nvGrpSpPr>
        <p:grpSpPr>
          <a:xfrm>
            <a:off x="5966279" y="3403632"/>
            <a:ext cx="1824197" cy="1824197"/>
            <a:chOff x="5257871" y="3422168"/>
            <a:chExt cx="2030365" cy="2030365"/>
          </a:xfrm>
        </p:grpSpPr>
        <p:sp>
          <p:nvSpPr>
            <p:cNvPr id="12" name="Oval 11"/>
            <p:cNvSpPr/>
            <p:nvPr/>
          </p:nvSpPr>
          <p:spPr>
            <a:xfrm>
              <a:off x="5257871" y="3422168"/>
              <a:ext cx="2030365" cy="203036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l="12431" t="-1" r="12315" b="46708"/>
            <a:stretch/>
          </p:blipFill>
          <p:spPr>
            <a:xfrm>
              <a:off x="5267325" y="3428425"/>
              <a:ext cx="2014538" cy="2017494"/>
            </a:xfrm>
            <a:prstGeom prst="ellipse">
              <a:avLst/>
            </a:prstGeom>
          </p:spPr>
        </p:pic>
      </p:grpSp>
    </p:spTree>
    <p:extLst>
      <p:ext uri="{BB962C8B-B14F-4D97-AF65-F5344CB8AC3E}">
        <p14:creationId xmlns:p14="http://schemas.microsoft.com/office/powerpoint/2010/main" val="155009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par>
                          <p:cTn id="13" fill="hold">
                            <p:stCondLst>
                              <p:cond delay="500"/>
                            </p:stCondLst>
                            <p:childTnLst>
                              <p:par>
                                <p:cTn id="14" presetID="12" presetClass="entr" presetSubtype="2"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p:tgtEl>
                                          <p:spTgt spid="7"/>
                                        </p:tgtEl>
                                        <p:attrNameLst>
                                          <p:attrName>ppt_x</p:attrName>
                                        </p:attrNameLst>
                                      </p:cBhvr>
                                      <p:tavLst>
                                        <p:tav tm="0">
                                          <p:val>
                                            <p:strVal val="#ppt_x+#ppt_w*1.125000"/>
                                          </p:val>
                                        </p:tav>
                                        <p:tav tm="100000">
                                          <p:val>
                                            <p:strVal val="#ppt_x"/>
                                          </p:val>
                                        </p:tav>
                                      </p:tavLst>
                                    </p:anim>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1694"/>
            <a:ext cx="8220075" cy="994306"/>
          </a:xfrm>
        </p:spPr>
        <p:txBody>
          <a:bodyPr/>
          <a:lstStyle/>
          <a:p>
            <a:r>
              <a:rPr lang="en-GB" dirty="0"/>
              <a:t>What Can We Talk About?</a:t>
            </a:r>
          </a:p>
        </p:txBody>
      </p:sp>
      <p:pic>
        <p:nvPicPr>
          <p:cNvPr id="3" name="Individual Work"/>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grpSp>
        <p:nvGrpSpPr>
          <p:cNvPr id="11" name="Group 10"/>
          <p:cNvGrpSpPr/>
          <p:nvPr/>
        </p:nvGrpSpPr>
        <p:grpSpPr>
          <a:xfrm>
            <a:off x="685800" y="1775460"/>
            <a:ext cx="5532120" cy="1318260"/>
            <a:chOff x="685800" y="1775460"/>
            <a:chExt cx="5532120" cy="1318260"/>
          </a:xfrm>
        </p:grpSpPr>
        <p:sp>
          <p:nvSpPr>
            <p:cNvPr id="8" name="Rectangle 7"/>
            <p:cNvSpPr/>
            <p:nvPr/>
          </p:nvSpPr>
          <p:spPr>
            <a:xfrm>
              <a:off x="685800" y="1775460"/>
              <a:ext cx="5532120" cy="1318260"/>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62000" y="1831275"/>
              <a:ext cx="4541520" cy="1200329"/>
            </a:xfrm>
            <a:prstGeom prst="rect">
              <a:avLst/>
            </a:prstGeom>
          </p:spPr>
          <p:txBody>
            <a:bodyPr wrap="square">
              <a:spAutoFit/>
            </a:bodyPr>
            <a:lstStyle/>
            <a:p>
              <a:r>
                <a:rPr lang="en-GB" dirty="0"/>
                <a:t>Thinking about the kind of information Maisie shared with Jas719, and what we know already, what kind of things </a:t>
              </a:r>
              <a:r>
                <a:rPr lang="en-GB" b="1" dirty="0"/>
                <a:t>can</a:t>
              </a:r>
              <a:r>
                <a:rPr lang="en-GB" i="1" dirty="0"/>
                <a:t> </a:t>
              </a:r>
              <a:r>
                <a:rPr lang="en-GB" dirty="0"/>
                <a:t>you talk about online?</a:t>
              </a:r>
            </a:p>
          </p:txBody>
        </p:sp>
      </p:grpSp>
      <p:grpSp>
        <p:nvGrpSpPr>
          <p:cNvPr id="12" name="Group 11"/>
          <p:cNvGrpSpPr/>
          <p:nvPr/>
        </p:nvGrpSpPr>
        <p:grpSpPr>
          <a:xfrm>
            <a:off x="685800" y="3429000"/>
            <a:ext cx="5158740" cy="1036714"/>
            <a:chOff x="685800" y="3429000"/>
            <a:chExt cx="5158740" cy="1036714"/>
          </a:xfrm>
        </p:grpSpPr>
        <p:sp>
          <p:nvSpPr>
            <p:cNvPr id="9" name="Rectangle 8"/>
            <p:cNvSpPr/>
            <p:nvPr/>
          </p:nvSpPr>
          <p:spPr>
            <a:xfrm>
              <a:off x="685800" y="3429000"/>
              <a:ext cx="5158740" cy="1036714"/>
            </a:xfrm>
            <a:prstGeom prst="rect">
              <a:avLst/>
            </a:prstGeom>
            <a:solidFill>
              <a:srgbClr val="B3D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62000" y="3481424"/>
              <a:ext cx="4419600" cy="923330"/>
            </a:xfrm>
            <a:prstGeom prst="rect">
              <a:avLst/>
            </a:prstGeom>
          </p:spPr>
          <p:txBody>
            <a:bodyPr wrap="square">
              <a:spAutoFit/>
            </a:bodyPr>
            <a:lstStyle/>
            <a:p>
              <a:r>
                <a:rPr lang="en-GB" dirty="0"/>
                <a:t>Sort the conversation topics on your activity sheet into the categories, </a:t>
              </a:r>
              <a:r>
                <a:rPr lang="en-GB" b="1" dirty="0"/>
                <a:t>safe</a:t>
              </a:r>
              <a:r>
                <a:rPr lang="en-GB" dirty="0"/>
                <a:t> and </a:t>
              </a:r>
              <a:r>
                <a:rPr lang="en-GB" b="1" dirty="0"/>
                <a:t>unsafe</a:t>
              </a:r>
              <a:r>
                <a:rPr lang="en-GB" dirty="0"/>
                <a:t> to reveal to a stranger online.</a:t>
              </a:r>
            </a:p>
          </p:txBody>
        </p:sp>
      </p:grpSp>
      <p:grpSp>
        <p:nvGrpSpPr>
          <p:cNvPr id="13" name="Group 12"/>
          <p:cNvGrpSpPr/>
          <p:nvPr/>
        </p:nvGrpSpPr>
        <p:grpSpPr>
          <a:xfrm>
            <a:off x="685800" y="4793374"/>
            <a:ext cx="4754880" cy="791745"/>
            <a:chOff x="685800" y="4793374"/>
            <a:chExt cx="4754880" cy="791745"/>
          </a:xfrm>
        </p:grpSpPr>
        <p:sp>
          <p:nvSpPr>
            <p:cNvPr id="10" name="Rectangle 9"/>
            <p:cNvSpPr/>
            <p:nvPr/>
          </p:nvSpPr>
          <p:spPr>
            <a:xfrm>
              <a:off x="685800" y="4793374"/>
              <a:ext cx="4754880" cy="791745"/>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762000" y="4854574"/>
              <a:ext cx="4572000" cy="646331"/>
            </a:xfrm>
            <a:prstGeom prst="rect">
              <a:avLst/>
            </a:prstGeom>
          </p:spPr>
          <p:txBody>
            <a:bodyPr>
              <a:spAutoFit/>
            </a:bodyPr>
            <a:lstStyle/>
            <a:p>
              <a:r>
                <a:rPr lang="en-GB" dirty="0"/>
                <a:t>Remember, any </a:t>
              </a:r>
              <a:r>
                <a:rPr lang="en-GB" b="1" dirty="0"/>
                <a:t>personal </a:t>
              </a:r>
              <a:r>
                <a:rPr lang="en-GB" dirty="0"/>
                <a:t>information should be kept private.</a:t>
              </a:r>
            </a:p>
          </p:txBody>
        </p:sp>
      </p:gr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27300"/>
          <a:stretch/>
        </p:blipFill>
        <p:spPr>
          <a:xfrm>
            <a:off x="4927642" y="1422660"/>
            <a:ext cx="3656018" cy="4985760"/>
          </a:xfrm>
          <a:prstGeom prst="rect">
            <a:avLst/>
          </a:prstGeom>
        </p:spPr>
      </p:pic>
    </p:spTree>
    <p:extLst>
      <p:ext uri="{BB962C8B-B14F-4D97-AF65-F5344CB8AC3E}">
        <p14:creationId xmlns:p14="http://schemas.microsoft.com/office/powerpoint/2010/main" val="195168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lef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p:tgtEl>
                                          <p:spTgt spid="13"/>
                                        </p:tgtEl>
                                        <p:attrNameLst>
                                          <p:attrName>ppt_x</p:attrName>
                                        </p:attrNameLst>
                                      </p:cBhvr>
                                      <p:tavLst>
                                        <p:tav tm="0">
                                          <p:val>
                                            <p:strVal val="#ppt_x+#ppt_w*1.125000"/>
                                          </p:val>
                                        </p:tav>
                                        <p:tav tm="100000">
                                          <p:val>
                                            <p:strVal val="#ppt_x"/>
                                          </p:val>
                                        </p:tav>
                                      </p:tavLst>
                                    </p:anim>
                                    <p:animEffect transition="in" filter="wipe(left)">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We Talk About?</a:t>
            </a:r>
          </a:p>
        </p:txBody>
      </p:sp>
      <p:grpSp>
        <p:nvGrpSpPr>
          <p:cNvPr id="12" name="Group 11"/>
          <p:cNvGrpSpPr/>
          <p:nvPr/>
        </p:nvGrpSpPr>
        <p:grpSpPr>
          <a:xfrm>
            <a:off x="1005840" y="5672323"/>
            <a:ext cx="3562779" cy="632803"/>
            <a:chOff x="1005840" y="5672323"/>
            <a:chExt cx="3562779" cy="632803"/>
          </a:xfrm>
        </p:grpSpPr>
        <p:sp>
          <p:nvSpPr>
            <p:cNvPr id="19" name="Rectangle 18"/>
            <p:cNvSpPr/>
            <p:nvPr/>
          </p:nvSpPr>
          <p:spPr>
            <a:xfrm>
              <a:off x="1005840" y="5672323"/>
              <a:ext cx="3562779" cy="632803"/>
            </a:xfrm>
            <a:prstGeom prst="rect">
              <a:avLst/>
            </a:prstGeom>
            <a:solidFill>
              <a:srgbClr val="9CD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1005840" y="5696181"/>
              <a:ext cx="3546149" cy="584775"/>
            </a:xfrm>
            <a:prstGeom prst="rect">
              <a:avLst/>
            </a:prstGeom>
          </p:spPr>
          <p:txBody>
            <a:bodyPr wrap="square">
              <a:spAutoFit/>
            </a:bodyPr>
            <a:lstStyle/>
            <a:p>
              <a:r>
                <a:rPr lang="en-GB" sz="1600" dirty="0"/>
                <a:t>Did you get them right? If not, can you explain why?</a:t>
              </a:r>
            </a:p>
          </p:txBody>
        </p:sp>
      </p:grpSp>
      <p:grpSp>
        <p:nvGrpSpPr>
          <p:cNvPr id="4" name="Group 3"/>
          <p:cNvGrpSpPr/>
          <p:nvPr/>
        </p:nvGrpSpPr>
        <p:grpSpPr>
          <a:xfrm>
            <a:off x="1005840" y="1348385"/>
            <a:ext cx="3562781" cy="519096"/>
            <a:chOff x="804333" y="2548468"/>
            <a:chExt cx="2040468" cy="519096"/>
          </a:xfrm>
        </p:grpSpPr>
        <p:sp>
          <p:nvSpPr>
            <p:cNvPr id="5" name="Rectangle 4"/>
            <p:cNvSpPr/>
            <p:nvPr/>
          </p:nvSpPr>
          <p:spPr>
            <a:xfrm>
              <a:off x="804333" y="2548468"/>
              <a:ext cx="2040468" cy="519096"/>
            </a:xfrm>
            <a:prstGeom prst="rect">
              <a:avLst/>
            </a:prstGeom>
            <a:solidFill>
              <a:srgbClr val="8B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p:cNvSpPr txBox="1"/>
            <p:nvPr/>
          </p:nvSpPr>
          <p:spPr>
            <a:xfrm>
              <a:off x="804333" y="2622878"/>
              <a:ext cx="2040467" cy="369332"/>
            </a:xfrm>
            <a:prstGeom prst="rect">
              <a:avLst/>
            </a:prstGeom>
            <a:noFill/>
          </p:spPr>
          <p:txBody>
            <a:bodyPr wrap="square" rtlCol="0">
              <a:spAutoFit/>
            </a:bodyPr>
            <a:lstStyle/>
            <a:p>
              <a:pPr algn="ctr"/>
              <a:r>
                <a:rPr lang="en-GB" b="1" dirty="0">
                  <a:solidFill>
                    <a:schemeClr val="bg1"/>
                  </a:solidFill>
                </a:rPr>
                <a:t>Safe to talk about </a:t>
              </a:r>
              <a:r>
                <a:rPr lang="en-GB" b="1" dirty="0" smtClean="0">
                  <a:solidFill>
                    <a:schemeClr val="bg1"/>
                  </a:solidFill>
                </a:rPr>
                <a:t>online</a:t>
              </a:r>
              <a:endParaRPr lang="en-GB" b="1" dirty="0">
                <a:solidFill>
                  <a:schemeClr val="bg1"/>
                </a:solidFill>
              </a:endParaRPr>
            </a:p>
          </p:txBody>
        </p:sp>
      </p:grpSp>
      <p:grpSp>
        <p:nvGrpSpPr>
          <p:cNvPr id="7" name="Group 6"/>
          <p:cNvGrpSpPr/>
          <p:nvPr/>
        </p:nvGrpSpPr>
        <p:grpSpPr>
          <a:xfrm>
            <a:off x="4551994" y="1348385"/>
            <a:ext cx="3830005" cy="519096"/>
            <a:chOff x="4848148" y="2548468"/>
            <a:chExt cx="3036985" cy="519096"/>
          </a:xfrm>
        </p:grpSpPr>
        <p:sp>
          <p:nvSpPr>
            <p:cNvPr id="8" name="Rectangle 7"/>
            <p:cNvSpPr/>
            <p:nvPr/>
          </p:nvSpPr>
          <p:spPr>
            <a:xfrm>
              <a:off x="4952999" y="2548468"/>
              <a:ext cx="2830406" cy="519096"/>
            </a:xfrm>
            <a:prstGeom prst="rect">
              <a:avLst/>
            </a:prstGeom>
            <a:solidFill>
              <a:srgbClr val="F68A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848148" y="2622878"/>
              <a:ext cx="3036985" cy="369332"/>
            </a:xfrm>
            <a:prstGeom prst="rect">
              <a:avLst/>
            </a:prstGeom>
            <a:noFill/>
          </p:spPr>
          <p:txBody>
            <a:bodyPr wrap="square" rtlCol="0">
              <a:spAutoFit/>
            </a:bodyPr>
            <a:lstStyle/>
            <a:p>
              <a:pPr algn="ctr"/>
              <a:r>
                <a:rPr lang="en-GB" b="1" dirty="0">
                  <a:solidFill>
                    <a:schemeClr val="bg1"/>
                  </a:solidFill>
                </a:rPr>
                <a:t>Unsafe to talk about </a:t>
              </a:r>
              <a:r>
                <a:rPr lang="en-GB" b="1" dirty="0" smtClean="0">
                  <a:solidFill>
                    <a:schemeClr val="bg1"/>
                  </a:solidFill>
                </a:rPr>
                <a:t>online</a:t>
              </a:r>
              <a:endParaRPr lang="en-GB" b="1" dirty="0">
                <a:solidFill>
                  <a:schemeClr val="bg1"/>
                </a:solidFill>
              </a:endParaRPr>
            </a:p>
          </p:txBody>
        </p:sp>
      </p:grpSp>
      <p:sp>
        <p:nvSpPr>
          <p:cNvPr id="10" name="Rectangle 9"/>
          <p:cNvSpPr/>
          <p:nvPr/>
        </p:nvSpPr>
        <p:spPr>
          <a:xfrm>
            <a:off x="1005840" y="1963559"/>
            <a:ext cx="3562781" cy="3633410"/>
          </a:xfrm>
          <a:prstGeom prst="rect">
            <a:avLst/>
          </a:prstGeom>
          <a:solidFill>
            <a:srgbClr val="B3D682">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4666288" y="1972415"/>
            <a:ext cx="3601412" cy="3898764"/>
          </a:xfrm>
          <a:prstGeom prst="rect">
            <a:avLst/>
          </a:prstGeom>
          <a:solidFill>
            <a:srgbClr val="FAB78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1038861" y="1993193"/>
            <a:ext cx="3451860" cy="3539430"/>
          </a:xfrm>
          <a:prstGeom prst="rect">
            <a:avLst/>
          </a:prstGeom>
        </p:spPr>
        <p:txBody>
          <a:bodyPr wrap="square">
            <a:spAutoFit/>
          </a:bodyPr>
          <a:lstStyle/>
          <a:p>
            <a:pPr marL="285750" indent="-285750">
              <a:buFont typeface="Arial" panose="020B0604020202020204" pitchFamily="34" charset="0"/>
              <a:buChar char="•"/>
            </a:pPr>
            <a:r>
              <a:rPr lang="en-GB" sz="1600" dirty="0"/>
              <a:t>Favourite subject at </a:t>
            </a:r>
            <a:r>
              <a:rPr lang="en-GB" sz="1600" dirty="0" smtClean="0"/>
              <a:t>school</a:t>
            </a:r>
          </a:p>
          <a:p>
            <a:endParaRPr lang="en-GB" sz="1600" dirty="0" smtClean="0"/>
          </a:p>
          <a:p>
            <a:pPr marL="285750" indent="-285750">
              <a:buFont typeface="Arial" panose="020B0604020202020204" pitchFamily="34" charset="0"/>
              <a:buChar char="•"/>
            </a:pPr>
            <a:r>
              <a:rPr lang="en-GB" sz="1600" dirty="0"/>
              <a:t>What your hobby </a:t>
            </a:r>
            <a:r>
              <a:rPr lang="en-GB" sz="1600" dirty="0" smtClean="0"/>
              <a:t>is</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How </a:t>
            </a:r>
            <a:r>
              <a:rPr lang="en-GB" sz="1600" dirty="0"/>
              <a:t>many brothers and sisters </a:t>
            </a:r>
            <a:r>
              <a:rPr lang="en-GB" sz="1600" dirty="0" smtClean="0"/>
              <a:t/>
            </a:r>
            <a:br>
              <a:rPr lang="en-GB" sz="1600" dirty="0" smtClean="0"/>
            </a:br>
            <a:r>
              <a:rPr lang="en-GB" sz="1600" dirty="0" smtClean="0"/>
              <a:t>you have</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What </a:t>
            </a:r>
            <a:r>
              <a:rPr lang="en-GB" sz="1600" dirty="0"/>
              <a:t>you did at the </a:t>
            </a:r>
            <a:r>
              <a:rPr lang="en-GB" sz="1600" dirty="0" smtClean="0"/>
              <a:t>weekend</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Your </a:t>
            </a:r>
            <a:r>
              <a:rPr lang="en-GB" sz="1600" dirty="0"/>
              <a:t>friends (without names) </a:t>
            </a:r>
            <a:endParaRPr lang="en-GB" sz="1600" dirty="0" smtClean="0"/>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Your </a:t>
            </a:r>
            <a:r>
              <a:rPr lang="en-GB" sz="1600" dirty="0"/>
              <a:t>teachers (without names</a:t>
            </a:r>
            <a:r>
              <a:rPr lang="en-GB" sz="1600" dirty="0" smtClean="0"/>
              <a:t>)</a:t>
            </a:r>
          </a:p>
          <a:p>
            <a:pPr marL="285750" indent="-285750">
              <a:buFont typeface="Arial" panose="020B0604020202020204" pitchFamily="34" charset="0"/>
              <a:buChar char="•"/>
            </a:pPr>
            <a:endParaRPr lang="en-GB" sz="1600" dirty="0" smtClean="0"/>
          </a:p>
          <a:p>
            <a:pPr marL="285750" indent="-285750">
              <a:buFont typeface="Arial" panose="020B0604020202020204" pitchFamily="34" charset="0"/>
              <a:buChar char="•"/>
            </a:pPr>
            <a:r>
              <a:rPr lang="en-GB" sz="1600" dirty="0" smtClean="0"/>
              <a:t>Your </a:t>
            </a:r>
            <a:r>
              <a:rPr lang="en-GB" sz="1600" dirty="0"/>
              <a:t>favourite TV </a:t>
            </a:r>
            <a:r>
              <a:rPr lang="en-GB" sz="1600" dirty="0" smtClean="0"/>
              <a:t>show</a:t>
            </a:r>
            <a:endParaRPr lang="en-GB" sz="1600" dirty="0"/>
          </a:p>
        </p:txBody>
      </p:sp>
      <p:sp>
        <p:nvSpPr>
          <p:cNvPr id="18" name="Rectangle 17"/>
          <p:cNvSpPr/>
          <p:nvPr/>
        </p:nvSpPr>
        <p:spPr>
          <a:xfrm>
            <a:off x="4712040" y="1993193"/>
            <a:ext cx="3703827" cy="3877985"/>
          </a:xfrm>
          <a:prstGeom prst="rect">
            <a:avLst/>
          </a:prstGeom>
        </p:spPr>
        <p:txBody>
          <a:bodyPr wrap="square">
            <a:spAutoFit/>
          </a:bodyPr>
          <a:lstStyle/>
          <a:p>
            <a:pPr marL="285750" indent="-285750">
              <a:buFont typeface="Arial" panose="020B0604020202020204" pitchFamily="34" charset="0"/>
              <a:buChar char="•"/>
            </a:pPr>
            <a:r>
              <a:rPr lang="en-GB" sz="1600" dirty="0"/>
              <a:t>Your date of birth</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Which school you go to</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a:t>Where</a:t>
            </a:r>
            <a:r>
              <a:rPr lang="en-GB" sz="1600" dirty="0"/>
              <a:t> you do your hobbies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Home address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Your full name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Your parents’ full names</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The town/city you live in</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b="1" dirty="0"/>
              <a:t>Where </a:t>
            </a:r>
            <a:r>
              <a:rPr lang="en-GB" sz="1600" dirty="0"/>
              <a:t>you went at the weekend.</a:t>
            </a:r>
            <a:endParaRPr lang="en-GB" sz="1600" b="1" dirty="0"/>
          </a:p>
        </p:txBody>
      </p:sp>
    </p:spTree>
    <p:extLst>
      <p:ext uri="{BB962C8B-B14F-4D97-AF65-F5344CB8AC3E}">
        <p14:creationId xmlns:p14="http://schemas.microsoft.com/office/powerpoint/2010/main" val="228641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xEl>
                                              <p:pRg st="0" end="0"/>
                                            </p:txEl>
                                          </p:spTgt>
                                        </p:tgtEl>
                                        <p:attrNameLst>
                                          <p:attrName>style.visibility</p:attrName>
                                        </p:attrNameLst>
                                      </p:cBhvr>
                                      <p:to>
                                        <p:strVal val="visible"/>
                                      </p:to>
                                    </p:set>
                                    <p:animEffect transition="in" filter="fade">
                                      <p:cBhvr>
                                        <p:cTn id="16" dur="500"/>
                                        <p:tgtEl>
                                          <p:spTgt spid="1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xEl>
                                              <p:pRg st="2" end="2"/>
                                            </p:txEl>
                                          </p:spTgt>
                                        </p:tgtEl>
                                        <p:attrNameLst>
                                          <p:attrName>style.visibility</p:attrName>
                                        </p:attrNameLst>
                                      </p:cBhvr>
                                      <p:to>
                                        <p:strVal val="visible"/>
                                      </p:to>
                                    </p:set>
                                    <p:animEffect transition="in" filter="fade">
                                      <p:cBhvr>
                                        <p:cTn id="21" dur="500"/>
                                        <p:tgtEl>
                                          <p:spTgt spid="16">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xEl>
                                              <p:pRg st="4" end="4"/>
                                            </p:txEl>
                                          </p:spTgt>
                                        </p:tgtEl>
                                        <p:attrNameLst>
                                          <p:attrName>style.visibility</p:attrName>
                                        </p:attrNameLst>
                                      </p:cBhvr>
                                      <p:to>
                                        <p:strVal val="visible"/>
                                      </p:to>
                                    </p:set>
                                    <p:animEffect transition="in" filter="fade">
                                      <p:cBhvr>
                                        <p:cTn id="26" dur="500"/>
                                        <p:tgtEl>
                                          <p:spTgt spid="1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Effect transition="in" filter="fade">
                                      <p:cBhvr>
                                        <p:cTn id="31" dur="500"/>
                                        <p:tgtEl>
                                          <p:spTgt spid="16">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fade">
                                      <p:cBhvr>
                                        <p:cTn id="36" dur="500"/>
                                        <p:tgtEl>
                                          <p:spTgt spid="16">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xEl>
                                              <p:pRg st="10" end="10"/>
                                            </p:txEl>
                                          </p:spTgt>
                                        </p:tgtEl>
                                        <p:attrNameLst>
                                          <p:attrName>style.visibility</p:attrName>
                                        </p:attrNameLst>
                                      </p:cBhvr>
                                      <p:to>
                                        <p:strVal val="visible"/>
                                      </p:to>
                                    </p:set>
                                    <p:animEffect transition="in" filter="fade">
                                      <p:cBhvr>
                                        <p:cTn id="41" dur="500"/>
                                        <p:tgtEl>
                                          <p:spTgt spid="16">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xEl>
                                              <p:pRg st="12" end="12"/>
                                            </p:txEl>
                                          </p:spTgt>
                                        </p:tgtEl>
                                        <p:attrNameLst>
                                          <p:attrName>style.visibility</p:attrName>
                                        </p:attrNameLst>
                                      </p:cBhvr>
                                      <p:to>
                                        <p:strVal val="visible"/>
                                      </p:to>
                                    </p:set>
                                    <p:animEffect transition="in" filter="fade">
                                      <p:cBhvr>
                                        <p:cTn id="46" dur="500"/>
                                        <p:tgtEl>
                                          <p:spTgt spid="16">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500"/>
                                        <p:tgtEl>
                                          <p:spTgt spid="11"/>
                                        </p:tgtEl>
                                      </p:cBhvr>
                                    </p:animEffec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8">
                                            <p:txEl>
                                              <p:pRg st="0" end="0"/>
                                            </p:txEl>
                                          </p:spTgt>
                                        </p:tgtEl>
                                        <p:attrNameLst>
                                          <p:attrName>style.visibility</p:attrName>
                                        </p:attrNameLst>
                                      </p:cBhvr>
                                      <p:to>
                                        <p:strVal val="visible"/>
                                      </p:to>
                                    </p:set>
                                    <p:animEffect transition="in" filter="fade">
                                      <p:cBhvr>
                                        <p:cTn id="60" dur="500"/>
                                        <p:tgtEl>
                                          <p:spTgt spid="18">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8">
                                            <p:txEl>
                                              <p:pRg st="2" end="2"/>
                                            </p:txEl>
                                          </p:spTgt>
                                        </p:tgtEl>
                                        <p:attrNameLst>
                                          <p:attrName>style.visibility</p:attrName>
                                        </p:attrNameLst>
                                      </p:cBhvr>
                                      <p:to>
                                        <p:strVal val="visible"/>
                                      </p:to>
                                    </p:set>
                                    <p:animEffect transition="in" filter="fade">
                                      <p:cBhvr>
                                        <p:cTn id="65" dur="500"/>
                                        <p:tgtEl>
                                          <p:spTgt spid="18">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8">
                                            <p:txEl>
                                              <p:pRg st="4" end="4"/>
                                            </p:txEl>
                                          </p:spTgt>
                                        </p:tgtEl>
                                        <p:attrNameLst>
                                          <p:attrName>style.visibility</p:attrName>
                                        </p:attrNameLst>
                                      </p:cBhvr>
                                      <p:to>
                                        <p:strVal val="visible"/>
                                      </p:to>
                                    </p:set>
                                    <p:animEffect transition="in" filter="fade">
                                      <p:cBhvr>
                                        <p:cTn id="70" dur="500"/>
                                        <p:tgtEl>
                                          <p:spTgt spid="18">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8">
                                            <p:txEl>
                                              <p:pRg st="6" end="6"/>
                                            </p:txEl>
                                          </p:spTgt>
                                        </p:tgtEl>
                                        <p:attrNameLst>
                                          <p:attrName>style.visibility</p:attrName>
                                        </p:attrNameLst>
                                      </p:cBhvr>
                                      <p:to>
                                        <p:strVal val="visible"/>
                                      </p:to>
                                    </p:set>
                                    <p:animEffect transition="in" filter="fade">
                                      <p:cBhvr>
                                        <p:cTn id="75" dur="500"/>
                                        <p:tgtEl>
                                          <p:spTgt spid="18">
                                            <p:txEl>
                                              <p:pRg st="6" end="6"/>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xEl>
                                              <p:pRg st="8" end="8"/>
                                            </p:txEl>
                                          </p:spTgt>
                                        </p:tgtEl>
                                        <p:attrNameLst>
                                          <p:attrName>style.visibility</p:attrName>
                                        </p:attrNameLst>
                                      </p:cBhvr>
                                      <p:to>
                                        <p:strVal val="visible"/>
                                      </p:to>
                                    </p:set>
                                    <p:animEffect transition="in" filter="fade">
                                      <p:cBhvr>
                                        <p:cTn id="80" dur="500"/>
                                        <p:tgtEl>
                                          <p:spTgt spid="18">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8">
                                            <p:txEl>
                                              <p:pRg st="10" end="10"/>
                                            </p:txEl>
                                          </p:spTgt>
                                        </p:tgtEl>
                                        <p:attrNameLst>
                                          <p:attrName>style.visibility</p:attrName>
                                        </p:attrNameLst>
                                      </p:cBhvr>
                                      <p:to>
                                        <p:strVal val="visible"/>
                                      </p:to>
                                    </p:set>
                                    <p:animEffect transition="in" filter="fade">
                                      <p:cBhvr>
                                        <p:cTn id="85" dur="500"/>
                                        <p:tgtEl>
                                          <p:spTgt spid="18">
                                            <p:txEl>
                                              <p:pRg st="10" end="1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8">
                                            <p:txEl>
                                              <p:pRg st="12" end="12"/>
                                            </p:txEl>
                                          </p:spTgt>
                                        </p:tgtEl>
                                        <p:attrNameLst>
                                          <p:attrName>style.visibility</p:attrName>
                                        </p:attrNameLst>
                                      </p:cBhvr>
                                      <p:to>
                                        <p:strVal val="visible"/>
                                      </p:to>
                                    </p:set>
                                    <p:animEffect transition="in" filter="fade">
                                      <p:cBhvr>
                                        <p:cTn id="90" dur="500"/>
                                        <p:tgtEl>
                                          <p:spTgt spid="18">
                                            <p:txEl>
                                              <p:pRg st="12" end="1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8">
                                            <p:txEl>
                                              <p:pRg st="14" end="14"/>
                                            </p:txEl>
                                          </p:spTgt>
                                        </p:tgtEl>
                                        <p:attrNameLst>
                                          <p:attrName>style.visibility</p:attrName>
                                        </p:attrNameLst>
                                      </p:cBhvr>
                                      <p:to>
                                        <p:strVal val="visible"/>
                                      </p:to>
                                    </p:set>
                                    <p:animEffect transition="in" filter="fade">
                                      <p:cBhvr>
                                        <p:cTn id="95" dur="500"/>
                                        <p:tgtEl>
                                          <p:spTgt spid="18">
                                            <p:txEl>
                                              <p:pRg st="14" end="14"/>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12"/>
                                        </p:tgtEl>
                                        <p:attrNameLst>
                                          <p:attrName>style.visibility</p:attrName>
                                        </p:attrNameLst>
                                      </p:cBhvr>
                                      <p:to>
                                        <p:strVal val="visible"/>
                                      </p:to>
                                    </p:set>
                                    <p:animEffect transition="in" filter="fade">
                                      <p:cBhvr>
                                        <p:cTn id="10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 id="{1A02F134-1E0F-46F1-8366-AE0E981ECB8A}" vid="{21996438-2B25-4C91-8451-190E7D1A29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344</TotalTime>
  <Words>885</Words>
  <Application>Microsoft Office PowerPoint</Application>
  <PresentationFormat>On-screen Show (4:3)</PresentationFormat>
  <Paragraphs>168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Twinkl SemiBold</vt:lpstr>
      <vt:lpstr>Tuffy</vt:lpstr>
      <vt:lpstr>Sassoon Infant Rg</vt:lpstr>
      <vt:lpstr>Twinkl</vt:lpstr>
      <vt:lpstr>Calibri</vt:lpstr>
      <vt:lpstr>Office Theme</vt:lpstr>
      <vt:lpstr>Computing</vt:lpstr>
      <vt:lpstr>PowerPoint Presentation</vt:lpstr>
      <vt:lpstr>PowerPoint Presentation</vt:lpstr>
      <vt:lpstr>Chatting Online</vt:lpstr>
      <vt:lpstr>Why Do We Chat Online?</vt:lpstr>
      <vt:lpstr>Who Am I?</vt:lpstr>
      <vt:lpstr>Who Am I?</vt:lpstr>
      <vt:lpstr>What Can We Talk About?</vt:lpstr>
      <vt:lpstr>What Can We Talk About?</vt:lpstr>
      <vt:lpstr>What Would You Do?</vt:lpstr>
      <vt:lpstr>What Would You Do?</vt:lpstr>
      <vt:lpstr>What Would You Do?</vt:lpstr>
      <vt:lpstr>What Would You Do?</vt:lpstr>
      <vt:lpstr>If You’re Worried…</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Tinkler</dc:creator>
  <cp:lastModifiedBy>Philip Tinkler</cp:lastModifiedBy>
  <cp:revision>40</cp:revision>
  <dcterms:created xsi:type="dcterms:W3CDTF">2018-01-19T16:01:01Z</dcterms:created>
  <dcterms:modified xsi:type="dcterms:W3CDTF">2019-01-28T16:17:37Z</dcterms:modified>
</cp:coreProperties>
</file>