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9" r:id="rId3"/>
    <p:sldId id="280" r:id="rId4"/>
    <p:sldId id="281" r:id="rId5"/>
    <p:sldId id="296" r:id="rId6"/>
    <p:sldId id="297" r:id="rId7"/>
    <p:sldId id="257" r:id="rId8"/>
    <p:sldId id="258" r:id="rId9"/>
    <p:sldId id="260" r:id="rId10"/>
    <p:sldId id="286" r:id="rId11"/>
    <p:sldId id="287" r:id="rId12"/>
    <p:sldId id="288" r:id="rId13"/>
    <p:sldId id="289" r:id="rId14"/>
    <p:sldId id="290" r:id="rId15"/>
    <p:sldId id="263" r:id="rId16"/>
    <p:sldId id="301" r:id="rId17"/>
    <p:sldId id="300" r:id="rId18"/>
    <p:sldId id="264" r:id="rId19"/>
    <p:sldId id="266" r:id="rId20"/>
    <p:sldId id="261" r:id="rId21"/>
    <p:sldId id="291" r:id="rId22"/>
    <p:sldId id="298" r:id="rId23"/>
    <p:sldId id="303" r:id="rId24"/>
    <p:sldId id="304" r:id="rId25"/>
    <p:sldId id="299" r:id="rId26"/>
    <p:sldId id="305" r:id="rId27"/>
    <p:sldId id="292" r:id="rId28"/>
    <p:sldId id="277" r:id="rId29"/>
    <p:sldId id="302" r:id="rId3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9BD"/>
    <a:srgbClr val="9933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4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03C43D-ACCB-4519-B082-EA193F7B7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77E2B-C0CA-4933-8EE7-15BD6101B2BC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E89C2-AD24-4A6D-ACBB-1B49FE8378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1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775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289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40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12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39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6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0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87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95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93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1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77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748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7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6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662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98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31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93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915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57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4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0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1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71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14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55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7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E89C2-AD24-4A6D-ACBB-1B49FE8378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5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9009-0AEB-4C70-8C8A-5CA35C9C4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5674C-CD62-4101-975F-F55653F14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6DD31-6805-4E4F-8D60-94FDD6F24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39DA-B27D-4C34-AFF7-70D055D49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54C01-EF2D-4CCC-87A1-5AB8F3271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87D-06ED-484B-AC8F-C3A1478ED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1B63-F55E-4067-ADCD-388D2F4A5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122EE-B562-4D7B-9C42-C881B3FAF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FC627-2A2F-4982-A509-FB21EDF4F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73D2-DC53-41CD-9D24-BE92E22FC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2A0B-64ED-4FC8-A04C-A1778EBA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3CA067-971D-4E48-BB58-273D8297C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820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GB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905000" y="2209800"/>
            <a:ext cx="5562600" cy="4343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GB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  <a:p>
            <a:pPr algn="ctr"/>
            <a:endParaRPr lang="en-GB" sz="3600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762000"/>
            <a:ext cx="8001000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Bridge of Weir </a:t>
            </a:r>
          </a:p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School</a:t>
            </a:r>
          </a:p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1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Curriculum Evening</a:t>
            </a:r>
          </a:p>
          <a:p>
            <a:pPr algn="ctr"/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Wednesday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6 </a:t>
            </a:r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September 2017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411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933FF"/>
                </a:solidFill>
                <a:latin typeface="Comic Sans MS" pitchFamily="66" charset="0"/>
              </a:rPr>
              <a:t>Stage 1  See Saw Approach</a:t>
            </a:r>
            <a:endParaRPr lang="en-US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4" name="Picture 3" descr="100_1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066800"/>
            <a:ext cx="7162800" cy="53721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685800"/>
            <a:ext cx="6888480" cy="516636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533400"/>
            <a:ext cx="4389120" cy="5852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7620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33FF"/>
                </a:solidFill>
                <a:latin typeface="Comic Sans MS" pitchFamily="66" charset="0"/>
              </a:rPr>
              <a:t>Stages 2 and 3 </a:t>
            </a:r>
          </a:p>
          <a:p>
            <a:r>
              <a:rPr lang="en-US" dirty="0" smtClean="0">
                <a:solidFill>
                  <a:srgbClr val="9933FF"/>
                </a:solidFill>
                <a:latin typeface="Comic Sans MS" pitchFamily="66" charset="0"/>
              </a:rPr>
              <a:t>Springboard Approach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6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061210" y="72390"/>
            <a:ext cx="5052060" cy="673608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1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371600"/>
            <a:ext cx="5852160" cy="438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933FF"/>
                </a:solidFill>
                <a:latin typeface="Comic Sans MS" pitchFamily="66" charset="0"/>
              </a:rPr>
              <a:t>Stage 4 onwards – child reads independently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53340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>
                <a:solidFill>
                  <a:srgbClr val="9933FF"/>
                </a:solidFill>
                <a:latin typeface="Comic Sans MS" pitchFamily="66" charset="0"/>
              </a:rPr>
              <a:t>Hearing reading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1" y="15240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9933FF"/>
                </a:solidFill>
                <a:latin typeface="Comic Sans MS" pitchFamily="66" charset="0"/>
              </a:rPr>
              <a:t>Not heard </a:t>
            </a:r>
            <a:r>
              <a:rPr lang="en-US" sz="3600" dirty="0" smtClean="0">
                <a:solidFill>
                  <a:srgbClr val="9933FF"/>
                </a:solidFill>
                <a:latin typeface="Comic Sans MS" pitchFamily="66" charset="0"/>
              </a:rPr>
              <a:t>by teacher every day </a:t>
            </a:r>
            <a:r>
              <a:rPr lang="en-US" sz="3600" dirty="0">
                <a:solidFill>
                  <a:srgbClr val="9933FF"/>
                </a:solidFill>
                <a:latin typeface="Comic Sans MS" pitchFamily="66" charset="0"/>
              </a:rPr>
              <a:t>but the child </a:t>
            </a:r>
            <a:r>
              <a:rPr lang="en-US" sz="3600" dirty="0" smtClean="0">
                <a:solidFill>
                  <a:srgbClr val="9933FF"/>
                </a:solidFill>
                <a:latin typeface="Comic Sans MS" pitchFamily="66" charset="0"/>
              </a:rPr>
              <a:t>may -</a:t>
            </a:r>
            <a:endParaRPr lang="en-US" sz="36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" y="2362200"/>
            <a:ext cx="91440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endParaRPr lang="en-US" sz="10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 read </a:t>
            </a: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with </a:t>
            </a: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a classroom assistant or parent helper</a:t>
            </a: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play </a:t>
            </a:r>
            <a:r>
              <a:rPr lang="en-US" sz="2800" dirty="0" err="1" smtClean="0">
                <a:solidFill>
                  <a:srgbClr val="9933FF"/>
                </a:solidFill>
                <a:latin typeface="Comic Sans MS" pitchFamily="66" charset="0"/>
              </a:rPr>
              <a:t>Storyworlds</a:t>
            </a: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 computer game</a:t>
            </a: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read a workbook or worksheet</a:t>
            </a: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  play reading games</a:t>
            </a:r>
          </a:p>
          <a:p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10245" name="Picture 8" descr="Phonics Bow 005"/>
          <p:cNvPicPr>
            <a:picLocks noChangeAspect="1" noChangeArrowheads="1"/>
          </p:cNvPicPr>
          <p:nvPr/>
        </p:nvPicPr>
        <p:blipFill>
          <a:blip r:embed="rId3" cstate="print"/>
          <a:srcRect l="8385" t="40573" r="55901" b="29507"/>
          <a:stretch>
            <a:fillRect/>
          </a:stretch>
        </p:blipFill>
        <p:spPr bwMode="auto">
          <a:xfrm>
            <a:off x="6096000" y="4724400"/>
            <a:ext cx="251734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1" grpId="0" build="p" autoUpdateAnimBg="0" advAuto="2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629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9933FF"/>
                </a:solidFill>
                <a:latin typeface="Comic Sans MS" pitchFamily="66" charset="0"/>
              </a:rPr>
              <a:t>Reading skills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 Letter/sound correspondence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Blending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Whole word recognition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Following the text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Understanding punctuation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Visualising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Predicting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Summarising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Comprehension</a:t>
            </a:r>
          </a:p>
          <a:p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en-GB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solidFill>
                  <a:srgbClr val="9933FF"/>
                </a:solidFill>
                <a:latin typeface="Comic Sans MS" pitchFamily="66" charset="0"/>
              </a:rPr>
              <a:t>What if my child gets stuck on a word?</a:t>
            </a: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 Try sounding it out</a:t>
            </a: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What letter does it start with?</a:t>
            </a: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Look at the picture</a:t>
            </a: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Read on to the end of the sentence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1000" y="1752600"/>
            <a:ext cx="87630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Choose a time that suits you and your child best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Sit </a:t>
            </a: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comfortably</a:t>
            </a:r>
          </a:p>
          <a:p>
            <a:pPr>
              <a:buFont typeface="Wingdings" pitchFamily="2" charset="2"/>
              <a:buChar char="§"/>
            </a:pPr>
            <a:endParaRPr lang="en-US" sz="10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Look at the title</a:t>
            </a:r>
          </a:p>
          <a:p>
            <a:pPr>
              <a:buFont typeface="Wingdings" pitchFamily="2" charset="2"/>
              <a:buChar char="§"/>
            </a:pPr>
            <a:endParaRPr lang="en-US" sz="10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Discuss pictures</a:t>
            </a:r>
          </a:p>
          <a:p>
            <a:pPr>
              <a:buFont typeface="Wingdings" pitchFamily="2" charset="2"/>
              <a:buChar char="§"/>
            </a:pPr>
            <a:endParaRPr lang="en-US" sz="10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Predict</a:t>
            </a:r>
          </a:p>
          <a:p>
            <a:pPr>
              <a:buFont typeface="Wingdings" pitchFamily="2" charset="2"/>
              <a:buChar char="§"/>
            </a:pPr>
            <a:endParaRPr lang="en-US" sz="10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You may wish to read the story to your child first</a:t>
            </a: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endParaRPr lang="en-US" sz="10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Praise and </a:t>
            </a: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encourage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9933FF"/>
              </a:solidFill>
              <a:latin typeface="Comic Sans MS" pitchFamily="66" charset="0"/>
            </a:endParaRPr>
          </a:p>
          <a:p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5" name="Picture 4" descr="home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04800"/>
            <a:ext cx="5257800" cy="1046941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04800" y="1524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9933FF"/>
                </a:solidFill>
                <a:latin typeface="Comic Sans MS" pitchFamily="66" charset="0"/>
              </a:rPr>
              <a:t>Reading marker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1143000"/>
            <a:ext cx="891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9933FF"/>
                </a:solidFill>
                <a:latin typeface="Comic Sans MS" pitchFamily="66" charset="0"/>
              </a:rPr>
              <a:t>You: </a:t>
            </a:r>
            <a:endParaRPr lang="en-US" sz="36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9933FF"/>
                </a:solidFill>
                <a:latin typeface="Comic Sans MS" pitchFamily="66" charset="0"/>
              </a:rPr>
              <a:t>Teacher: </a:t>
            </a: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18288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Sign to show you have heard the reading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Write a comment or a word your child is unsure of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52400" y="4191000"/>
            <a:ext cx="87899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Writes a comment or draws a star/happy face etc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Writes word(s) your child is unsure of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  <p:bldP spid="12295" grpId="0" build="p" autoUpdateAnimBg="0"/>
      <p:bldP spid="1229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1"/>
            <a:ext cx="6248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Wingdings" pitchFamily="2" charset="2"/>
              </a:rPr>
              <a:t>Welcome to Bridge of Weir Primary School</a:t>
            </a:r>
            <a:endParaRPr lang="en-GB" sz="5400" dirty="0">
              <a:solidFill>
                <a:schemeClr val="tx2">
                  <a:lumMod val="95000"/>
                  <a:lumOff val="5000"/>
                </a:schemeClr>
              </a:solidFill>
              <a:latin typeface="Wingdings" pitchFamily="2" charset="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8077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9933FF"/>
                </a:solidFill>
                <a:latin typeface="Comic Sans MS" pitchFamily="66" charset="0"/>
              </a:rPr>
              <a:t>Foundations of Writing</a:t>
            </a:r>
          </a:p>
          <a:p>
            <a:endParaRPr lang="en-GB" sz="36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9933FF"/>
                </a:solidFill>
                <a:latin typeface="Comic Sans MS" pitchFamily="66" charset="0"/>
              </a:rPr>
              <a:t> Start with themselves</a:t>
            </a:r>
          </a:p>
          <a:p>
            <a:pPr>
              <a:buFont typeface="Wingdings" pitchFamily="2" charset="2"/>
              <a:buChar char="§"/>
            </a:pPr>
            <a:endParaRPr lang="en-GB" sz="3200" dirty="0" smtClean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9933FF"/>
                </a:solidFill>
                <a:latin typeface="Comic Sans MS" pitchFamily="66" charset="0"/>
              </a:rPr>
              <a:t> Children draw and tell the story and  teacher scribes</a:t>
            </a:r>
          </a:p>
          <a:p>
            <a:pPr>
              <a:buFont typeface="Wingdings" pitchFamily="2" charset="2"/>
              <a:buChar char="§"/>
            </a:pPr>
            <a:endParaRPr lang="en-GB" sz="32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9933FF"/>
                </a:solidFill>
                <a:latin typeface="Comic Sans MS" pitchFamily="66" charset="0"/>
              </a:rPr>
              <a:t> Later children draw and write</a:t>
            </a:r>
          </a:p>
          <a:p>
            <a:endParaRPr lang="en-GB" sz="32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9933FF"/>
                </a:solidFill>
                <a:latin typeface="Comic Sans MS" pitchFamily="66" charset="0"/>
              </a:rPr>
              <a:t>“Have a go” at writing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bwkente1\Desktop\100_1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14600"/>
            <a:ext cx="5181600" cy="3886200"/>
          </a:xfrm>
          <a:prstGeom prst="rect">
            <a:avLst/>
          </a:prstGeom>
          <a:noFill/>
        </p:spPr>
      </p:pic>
      <p:pic>
        <p:nvPicPr>
          <p:cNvPr id="2051" name="Picture 3" descr="C:\Documents and Settings\pbwkente1\Desktop\100_1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4648200" cy="3486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0"/>
            <a:ext cx="7696200" cy="742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8439BD"/>
                </a:solidFill>
                <a:latin typeface="Comic Sans MS" pitchFamily="66" charset="0"/>
              </a:rPr>
              <a:t>Reading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identify an information book and a story book.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identify parts of a book (cover /page/blurb); describe the role of author and illustrator.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identify rhyming words in a story.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identify and read most single letter sounds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identify and read some two letter digraphs </a:t>
            </a:r>
            <a:r>
              <a:rPr lang="en-GB" sz="2000" dirty="0" err="1" smtClean="0">
                <a:solidFill>
                  <a:srgbClr val="8439BD"/>
                </a:solidFill>
                <a:latin typeface="Comic Sans MS" pitchFamily="66" charset="0"/>
              </a:rPr>
              <a:t>eg</a:t>
            </a: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srgbClr val="8439BD"/>
                </a:solidFill>
                <a:latin typeface="Comic Sans MS" pitchFamily="66" charset="0"/>
              </a:rPr>
              <a:t>ss</a:t>
            </a: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, </a:t>
            </a:r>
            <a:r>
              <a:rPr lang="en-GB" sz="2000" dirty="0" err="1" smtClean="0">
                <a:solidFill>
                  <a:srgbClr val="8439BD"/>
                </a:solidFill>
                <a:latin typeface="Comic Sans MS" pitchFamily="66" charset="0"/>
              </a:rPr>
              <a:t>ch</a:t>
            </a: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, </a:t>
            </a:r>
            <a:r>
              <a:rPr lang="en-GB" sz="2000" dirty="0" err="1" smtClean="0">
                <a:solidFill>
                  <a:srgbClr val="8439BD"/>
                </a:solidFill>
                <a:latin typeface="Comic Sans MS" pitchFamily="66" charset="0"/>
              </a:rPr>
              <a:t>sh</a:t>
            </a: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, </a:t>
            </a:r>
            <a:r>
              <a:rPr lang="en-GB" sz="2000" dirty="0" err="1" smtClean="0">
                <a:solidFill>
                  <a:srgbClr val="8439BD"/>
                </a:solidFill>
                <a:latin typeface="Comic Sans MS" pitchFamily="66" charset="0"/>
              </a:rPr>
              <a:t>ee</a:t>
            </a:r>
            <a:endParaRPr lang="en-GB" sz="2000" dirty="0" smtClean="0">
              <a:solidFill>
                <a:srgbClr val="8439BD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read simple, unfamiliar words by sounding   out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read a selection of common words which can’t be sounded out </a:t>
            </a:r>
            <a:r>
              <a:rPr lang="en-GB" sz="2000" dirty="0" err="1" smtClean="0">
                <a:solidFill>
                  <a:srgbClr val="8439BD"/>
                </a:solidFill>
                <a:latin typeface="Comic Sans MS" pitchFamily="66" charset="0"/>
              </a:rPr>
              <a:t>eg</a:t>
            </a: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 said, the, come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read prepared text by myself.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ask questions about what I have read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recall key points about what I have read.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know that I can find information from a variety of sources (books, internet, </a:t>
            </a:r>
            <a:r>
              <a:rPr lang="en-GB" sz="2000" dirty="0" err="1" smtClean="0">
                <a:solidFill>
                  <a:srgbClr val="8439BD"/>
                </a:solidFill>
                <a:latin typeface="Comic Sans MS" pitchFamily="66" charset="0"/>
              </a:rPr>
              <a:t>Smartboard</a:t>
            </a: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, displays).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>
              <a:solidFill>
                <a:srgbClr val="8439B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8001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8439BD"/>
                </a:solidFill>
                <a:latin typeface="Comic Sans MS" pitchFamily="66" charset="0"/>
              </a:rPr>
              <a:t>Writing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recognise writing and know that it means something.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hold a pencil properly when writing.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form most letters correctly.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leave finger spaces between words.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write a three letter  (CVC) word correctly on my own.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write using different materials and for different purposes.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use letter sounds and common words I know to “have a go” at writing words or a  story.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write a sentence on my own using a capital letter and  full stop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391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439BD"/>
                </a:solidFill>
                <a:latin typeface="Comic Sans MS" pitchFamily="66" charset="0"/>
              </a:rPr>
              <a:t>Talking &amp; Listening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talk to different people.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talk about my ideas, thoughts and feelings.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talk about my experiences and things I have done.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talk about why I like some texts better than others.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listen well when others are speaking.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listen to learn new things.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ask questions to help me understand what I have listened to or watched.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8439BD"/>
                </a:solidFill>
                <a:latin typeface="Comic Sans MS" pitchFamily="66" charset="0"/>
              </a:rPr>
              <a:t>answer questions to show I understand what I have listened to or watched.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04801"/>
            <a:ext cx="7467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solidFill>
                  <a:srgbClr val="9933FF"/>
                </a:solidFill>
                <a:latin typeface="Comic Sans MS" pitchFamily="66" charset="0"/>
              </a:rPr>
              <a:t>Numeracy and Mathematics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Estimation and  rounding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Number </a:t>
            </a:r>
            <a:r>
              <a:rPr lang="en-GB" dirty="0" smtClean="0">
                <a:solidFill>
                  <a:srgbClr val="8439BD"/>
                </a:solidFill>
                <a:latin typeface="Comic Sans MS" pitchFamily="66" charset="0"/>
              </a:rPr>
              <a:t>and</a:t>
            </a: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  number processes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Fractions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Money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Time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Measurement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Patterns and relationships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Properties of 2D shapes and  3D objects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Symmetry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9933FF"/>
                </a:solidFill>
                <a:latin typeface="Comic Sans MS" pitchFamily="66" charset="0"/>
              </a:rPr>
              <a:t>Data and analysis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bwkente1\Desktop\IMG_2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066800"/>
            <a:ext cx="5938712" cy="4435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bwkente1\Desktop\DSCN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_1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5920" y="1234440"/>
            <a:ext cx="5852160" cy="438912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ve sum f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04800"/>
            <a:ext cx="5765800" cy="571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6019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www.educationscotland.gov.uk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1"/>
            <a:ext cx="6248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Wingdings" pitchFamily="2" charset="2"/>
              </a:rPr>
              <a:t>Welcome to Bridge of Weir Primary School</a:t>
            </a:r>
          </a:p>
          <a:p>
            <a:endParaRPr lang="en-GB" sz="2800" dirty="0">
              <a:solidFill>
                <a:srgbClr val="7030A0"/>
              </a:solidFill>
              <a:latin typeface="Wingdings" pitchFamily="2" charset="2"/>
            </a:endParaRPr>
          </a:p>
          <a:p>
            <a:r>
              <a:rPr lang="en-GB" sz="5400" dirty="0" smtClean="0">
                <a:solidFill>
                  <a:srgbClr val="FF0000"/>
                </a:solidFill>
                <a:latin typeface="Wingdings" pitchFamily="2" charset="2"/>
              </a:rPr>
              <a:t>o </a:t>
            </a:r>
            <a:r>
              <a:rPr lang="en-GB" sz="5400" dirty="0" smtClean="0">
                <a:solidFill>
                  <a:srgbClr val="FF0000"/>
                </a:solidFill>
                <a:latin typeface="Comic Sans MS" pitchFamily="66" charset="0"/>
              </a:rPr>
              <a:t>=    </a:t>
            </a:r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endParaRPr lang="en-GB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6248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Wingdings" pitchFamily="2" charset="2"/>
              </a:rPr>
              <a:t>Welcome to Bridge of Weir Primary School</a:t>
            </a:r>
          </a:p>
          <a:p>
            <a:r>
              <a:rPr lang="en-GB" sz="5400" dirty="0" smtClean="0">
                <a:solidFill>
                  <a:srgbClr val="FF0000"/>
                </a:solidFill>
                <a:latin typeface="Wingdings" pitchFamily="2" charset="2"/>
              </a:rPr>
              <a:t>o </a:t>
            </a:r>
            <a:r>
              <a:rPr lang="en-GB" sz="5400" dirty="0" smtClean="0">
                <a:solidFill>
                  <a:srgbClr val="FF0000"/>
                </a:solidFill>
                <a:latin typeface="Comic Sans MS" pitchFamily="66" charset="0"/>
              </a:rPr>
              <a:t>=    </a:t>
            </a:r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endParaRPr lang="en-GB" sz="5400" dirty="0" smtClean="0">
              <a:solidFill>
                <a:schemeClr val="tx2">
                  <a:lumMod val="95000"/>
                  <a:lumOff val="5000"/>
                </a:schemeClr>
              </a:solidFill>
              <a:latin typeface="Wingdings" pitchFamily="2" charset="2"/>
            </a:endParaRPr>
          </a:p>
          <a:p>
            <a:r>
              <a:rPr lang="en-GB" sz="5400" dirty="0">
                <a:solidFill>
                  <a:srgbClr val="FF0000"/>
                </a:solidFill>
                <a:latin typeface="Wingdings" pitchFamily="2" charset="2"/>
              </a:rPr>
              <a:t>e</a:t>
            </a:r>
            <a:r>
              <a:rPr lang="en-GB" sz="5400" dirty="0" smtClean="0">
                <a:solidFill>
                  <a:srgbClr val="FF0000"/>
                </a:solidFill>
                <a:latin typeface="Wingdings" pitchFamily="2" charset="2"/>
              </a:rPr>
              <a:t>  </a:t>
            </a:r>
            <a:r>
              <a:rPr lang="en-GB" sz="5400" dirty="0" smtClean="0">
                <a:solidFill>
                  <a:srgbClr val="FF0000"/>
                </a:solidFill>
                <a:latin typeface="Comic Sans MS" pitchFamily="66" charset="0"/>
              </a:rPr>
              <a:t>=  e</a:t>
            </a:r>
          </a:p>
          <a:p>
            <a:endParaRPr lang="en-GB" sz="1800" dirty="0" smtClean="0">
              <a:solidFill>
                <a:schemeClr val="tx2">
                  <a:lumMod val="95000"/>
                  <a:lumOff val="5000"/>
                </a:schemeClr>
              </a:solidFill>
              <a:latin typeface="Wingdings" pitchFamily="2" charset="2"/>
            </a:endParaRPr>
          </a:p>
          <a:p>
            <a:endParaRPr lang="en-GB" sz="5400" dirty="0">
              <a:solidFill>
                <a:schemeClr val="tx2">
                  <a:lumMod val="95000"/>
                  <a:lumOff val="5000"/>
                </a:schemeClr>
              </a:solidFill>
              <a:latin typeface="Wingdings" pitchFamily="2" charset="2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6019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Comic Sans MS" pitchFamily="66" charset="0"/>
              </a:rPr>
              <a:t>Welcome </a:t>
            </a:r>
          </a:p>
          <a:p>
            <a:r>
              <a:rPr lang="en-GB" sz="6000" b="1" dirty="0" smtClean="0">
                <a:latin typeface="Comic Sans MS" pitchFamily="66" charset="0"/>
              </a:rPr>
              <a:t>to Bridge </a:t>
            </a:r>
          </a:p>
          <a:p>
            <a:r>
              <a:rPr lang="en-GB" sz="6000" b="1" dirty="0" smtClean="0">
                <a:latin typeface="Comic Sans MS" pitchFamily="66" charset="0"/>
              </a:rPr>
              <a:t>of Weir </a:t>
            </a:r>
          </a:p>
          <a:p>
            <a:r>
              <a:rPr lang="en-GB" sz="6000" b="1" dirty="0" smtClean="0">
                <a:latin typeface="Comic Sans MS" pitchFamily="66" charset="0"/>
              </a:rPr>
              <a:t>Primary </a:t>
            </a:r>
          </a:p>
          <a:p>
            <a:r>
              <a:rPr lang="en-GB" sz="6000" b="1" dirty="0" smtClean="0">
                <a:latin typeface="Comic Sans MS" pitchFamily="66" charset="0"/>
              </a:rPr>
              <a:t>School!</a:t>
            </a:r>
            <a:endParaRPr lang="en-GB" sz="6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81000"/>
            <a:ext cx="670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4000" b="1" dirty="0" smtClean="0">
                <a:solidFill>
                  <a:srgbClr val="9933FF"/>
                </a:solidFill>
                <a:latin typeface="Comic Sans MS" pitchFamily="66" charset="0"/>
              </a:rPr>
              <a:t>Curriculum for Excellence</a:t>
            </a:r>
          </a:p>
          <a:p>
            <a:pPr>
              <a:buFont typeface="Wingdings" pitchFamily="2" charset="2"/>
              <a:buChar char="§"/>
            </a:pPr>
            <a:endParaRPr lang="en-GB" sz="3200" b="1" dirty="0" smtClean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3200" b="1" dirty="0" smtClean="0">
                <a:solidFill>
                  <a:srgbClr val="9933FF"/>
                </a:solidFill>
                <a:latin typeface="Comic Sans MS" pitchFamily="66" charset="0"/>
              </a:rPr>
              <a:t>English and Literacy</a:t>
            </a:r>
          </a:p>
          <a:p>
            <a:pPr>
              <a:buFont typeface="Wingdings" pitchFamily="2" charset="2"/>
              <a:buChar char="§"/>
            </a:pPr>
            <a:r>
              <a:rPr lang="en-GB" sz="3200" b="1" dirty="0" smtClean="0">
                <a:solidFill>
                  <a:srgbClr val="9933FF"/>
                </a:solidFill>
                <a:latin typeface="Comic Sans MS" pitchFamily="66" charset="0"/>
              </a:rPr>
              <a:t>Numeracy and Mathematics</a:t>
            </a:r>
          </a:p>
          <a:p>
            <a:pPr>
              <a:buFont typeface="Wingdings" pitchFamily="2" charset="2"/>
              <a:buChar char="§"/>
            </a:pPr>
            <a:r>
              <a:rPr lang="en-GB" sz="3200" b="1" dirty="0" smtClean="0">
                <a:solidFill>
                  <a:srgbClr val="9933FF"/>
                </a:solidFill>
                <a:latin typeface="Comic Sans MS" pitchFamily="66" charset="0"/>
              </a:rPr>
              <a:t>Health and Wellbeing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9933FF"/>
                </a:solidFill>
                <a:latin typeface="Comic Sans MS" pitchFamily="66" charset="0"/>
              </a:rPr>
              <a:t>Expressive Arts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9933FF"/>
                </a:solidFill>
                <a:latin typeface="Comic Sans MS" pitchFamily="66" charset="0"/>
              </a:rPr>
              <a:t>Sciences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9933FF"/>
                </a:solidFill>
                <a:latin typeface="Comic Sans MS" pitchFamily="66" charset="0"/>
              </a:rPr>
              <a:t>Religious and Moral Education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9933FF"/>
                </a:solidFill>
                <a:latin typeface="Comic Sans MS" pitchFamily="66" charset="0"/>
              </a:rPr>
              <a:t>Social Studies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rgbClr val="9933FF"/>
                </a:solidFill>
                <a:latin typeface="Comic Sans MS" pitchFamily="66" charset="0"/>
              </a:rPr>
              <a:t>Technologies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19200" y="838200"/>
            <a:ext cx="68389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9933FF"/>
                </a:solidFill>
                <a:latin typeface="Comic Sans MS" pitchFamily="66" charset="0"/>
              </a:rPr>
              <a:t>Fast Phonics First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610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rgbClr val="9933FF"/>
                </a:solidFill>
                <a:latin typeface="Comic Sans MS" pitchFamily="66" charset="0"/>
              </a:rPr>
              <a:t>Three or four letters a week</a:t>
            </a:r>
          </a:p>
          <a:p>
            <a:endParaRPr lang="en-US" sz="3200" dirty="0">
              <a:solidFill>
                <a:srgbClr val="9933FF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rgbClr val="9933FF"/>
                </a:solidFill>
                <a:latin typeface="Comic Sans MS" pitchFamily="66" charset="0"/>
              </a:rPr>
              <a:t>Alphabet book home with each new sound</a:t>
            </a:r>
          </a:p>
          <a:p>
            <a:endParaRPr lang="en-US" sz="3200" dirty="0">
              <a:solidFill>
                <a:srgbClr val="9933FF"/>
              </a:solidFill>
              <a:latin typeface="Comic Sans MS" pitchFamily="66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3200" dirty="0">
                <a:solidFill>
                  <a:srgbClr val="9933FF"/>
                </a:solidFill>
                <a:latin typeface="Comic Sans MS" pitchFamily="66" charset="0"/>
              </a:rPr>
              <a:t>Sound and name of the </a:t>
            </a:r>
            <a:r>
              <a:rPr lang="en-US" sz="3200" dirty="0" smtClean="0">
                <a:solidFill>
                  <a:srgbClr val="9933FF"/>
                </a:solidFill>
                <a:latin typeface="Comic Sans MS" pitchFamily="66" charset="0"/>
              </a:rPr>
              <a:t>letter – for lower      case </a:t>
            </a:r>
            <a:r>
              <a:rPr lang="en-US" sz="3200" u="sng" dirty="0" smtClean="0">
                <a:solidFill>
                  <a:srgbClr val="9933FF"/>
                </a:solidFill>
                <a:latin typeface="Comic Sans MS" pitchFamily="66" charset="0"/>
              </a:rPr>
              <a:t>and </a:t>
            </a:r>
            <a:r>
              <a:rPr lang="en-US" sz="3200" dirty="0" smtClean="0">
                <a:solidFill>
                  <a:srgbClr val="9933FF"/>
                </a:solidFill>
                <a:latin typeface="Comic Sans MS" pitchFamily="66" charset="0"/>
              </a:rPr>
              <a:t>capitals</a:t>
            </a:r>
            <a:endParaRPr lang="en-US" sz="3200" dirty="0">
              <a:solidFill>
                <a:srgbClr val="99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9933FF"/>
                </a:solidFill>
                <a:latin typeface="Comic Sans MS" pitchFamily="66" charset="0"/>
              </a:rPr>
              <a:t>Wordbuilding</a:t>
            </a:r>
            <a:endParaRPr lang="en-US" sz="48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90800" y="1524000"/>
            <a:ext cx="57165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9933FF"/>
                </a:solidFill>
                <a:latin typeface="Comic Sans MS" pitchFamily="66" charset="0"/>
              </a:rPr>
              <a:t>Magnet boards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9933FF"/>
                </a:solidFill>
                <a:latin typeface="Comic Sans MS" pitchFamily="66" charset="0"/>
              </a:rPr>
              <a:t>Writing letters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9933FF"/>
                </a:solidFill>
                <a:latin typeface="Comic Sans MS" pitchFamily="66" charset="0"/>
              </a:rPr>
              <a:t>Word attack skills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562600" y="2743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7" name="Picture 3" descr="C:\Users\pbwkente1\Desktop\image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91000"/>
            <a:ext cx="2856555" cy="2133600"/>
          </a:xfrm>
          <a:prstGeom prst="rect">
            <a:avLst/>
          </a:prstGeom>
          <a:noFill/>
        </p:spPr>
      </p:pic>
      <p:pic>
        <p:nvPicPr>
          <p:cNvPr id="7" name="Picture 6" descr="C:\Users\pbwkente1\Desktop\image 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343400"/>
            <a:ext cx="2667000" cy="1992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533400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9933FF"/>
                </a:solidFill>
                <a:latin typeface="Comic Sans MS" pitchFamily="66" charset="0"/>
              </a:rPr>
              <a:t>Storyworlds</a:t>
            </a:r>
            <a:endParaRPr lang="en-US" sz="48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9933FF"/>
                </a:solidFill>
                <a:latin typeface="Comic Sans MS" pitchFamily="66" charset="0"/>
              </a:rPr>
              <a:t>Four Worlds</a:t>
            </a:r>
            <a:endParaRPr lang="en-US" sz="280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3048000"/>
            <a:ext cx="838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     Our </a:t>
            </a: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World	 </a:t>
            </a: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             Fantasy </a:t>
            </a: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World</a:t>
            </a:r>
          </a:p>
          <a:p>
            <a:pPr>
              <a:buFont typeface="Wingdings" pitchFamily="2" charset="2"/>
              <a:buNone/>
            </a:pP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en-US" sz="2800" dirty="0">
              <a:solidFill>
                <a:srgbClr val="9933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    Animal </a:t>
            </a: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World    	</a:t>
            </a: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Once </a:t>
            </a: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Upon </a:t>
            </a:r>
            <a:r>
              <a:rPr lang="en-US" sz="2800" dirty="0" smtClean="0">
                <a:solidFill>
                  <a:srgbClr val="9933FF"/>
                </a:solidFill>
                <a:latin typeface="Comic Sans MS" pitchFamily="66" charset="0"/>
              </a:rPr>
              <a:t> A Time </a:t>
            </a:r>
            <a:r>
              <a:rPr lang="en-US" sz="2800" dirty="0">
                <a:solidFill>
                  <a:srgbClr val="9933FF"/>
                </a:solidFill>
                <a:latin typeface="Comic Sans MS" pitchFamily="66" charset="0"/>
              </a:rPr>
              <a:t>World</a:t>
            </a:r>
          </a:p>
        </p:txBody>
      </p:sp>
      <p:pic>
        <p:nvPicPr>
          <p:cNvPr id="8197" name="Picture 8" descr="boo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17795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9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673</Words>
  <Application>Microsoft Office PowerPoint</Application>
  <PresentationFormat>On-screen Show (4:3)</PresentationFormat>
  <Paragraphs>183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Comic Sans MS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Brian</dc:creator>
  <cp:lastModifiedBy>pbwkente1</cp:lastModifiedBy>
  <cp:revision>107</cp:revision>
  <cp:lastPrinted>2017-09-19T16:37:06Z</cp:lastPrinted>
  <dcterms:created xsi:type="dcterms:W3CDTF">2003-10-18T11:10:38Z</dcterms:created>
  <dcterms:modified xsi:type="dcterms:W3CDTF">2017-09-19T16:50:27Z</dcterms:modified>
</cp:coreProperties>
</file>