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258" r:id="rId2"/>
    <p:sldId id="264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67" r:id="rId15"/>
  </p:sldIdLst>
  <p:sldSz cx="9144000" cy="6858000" type="screen4x3"/>
  <p:notesSz cx="6858000" cy="9144000"/>
  <p:embeddedFontLst>
    <p:embeddedFont>
      <p:font typeface="Twinkl" panose="02000000000000000000" pitchFamily="2" charset="0"/>
      <p:regular r:id="rId18"/>
      <p:bold r:id="rId19"/>
    </p:embeddedFont>
    <p:embeddedFont>
      <p:font typeface="Twinkl SemiBold" panose="02000000000000000000" pitchFamily="2" charset="0"/>
      <p:bold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4" pos="340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pos="5420" userDrawn="1">
          <p15:clr>
            <a:srgbClr val="A4A3A4"/>
          </p15:clr>
        </p15:guide>
        <p15:guide id="7" orient="horz" pos="346" userDrawn="1">
          <p15:clr>
            <a:srgbClr val="A4A3A4"/>
          </p15:clr>
        </p15:guide>
        <p15:guide id="8" pos="476" userDrawn="1">
          <p15:clr>
            <a:srgbClr val="A4A3A4"/>
          </p15:clr>
        </p15:guide>
        <p15:guide id="9" orient="horz" pos="482" userDrawn="1">
          <p15:clr>
            <a:srgbClr val="A4A3A4"/>
          </p15:clr>
        </p15:guide>
        <p15:guide id="10" orient="horz" pos="3838" userDrawn="1">
          <p15:clr>
            <a:srgbClr val="A4A3A4"/>
          </p15:clr>
        </p15:guide>
        <p15:guide id="11" pos="52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A0DB"/>
    <a:srgbClr val="ACDDFC"/>
    <a:srgbClr val="DE1E5A"/>
    <a:srgbClr val="BC0105"/>
    <a:srgbClr val="4DB1E3"/>
    <a:srgbClr val="80C1EB"/>
    <a:srgbClr val="FFFFFF"/>
    <a:srgbClr val="4AA1D9"/>
    <a:srgbClr val="21A6F9"/>
    <a:srgbClr val="1C1C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4" autoAdjust="0"/>
    <p:restoredTop sz="94660"/>
  </p:normalViewPr>
  <p:slideViewPr>
    <p:cSldViewPr snapToGrid="0" showGuides="1">
      <p:cViewPr varScale="1">
        <p:scale>
          <a:sx n="63" d="100"/>
          <a:sy n="63" d="100"/>
        </p:scale>
        <p:origin x="1288" y="56"/>
      </p:cViewPr>
      <p:guideLst>
        <p:guide orient="horz" pos="2160"/>
        <p:guide pos="2880"/>
        <p:guide pos="340"/>
        <p:guide orient="horz" pos="3974"/>
        <p:guide pos="5420"/>
        <p:guide orient="horz" pos="346"/>
        <p:guide pos="476"/>
        <p:guide orient="horz" pos="482"/>
        <p:guide orient="horz" pos="3838"/>
        <p:guide pos="528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264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4F151-63AC-41CE-96F5-7702E930870C}" type="datetimeFigureOut">
              <a:rPr lang="en-GB" smtClean="0"/>
              <a:t>12/09/2026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6B846-B279-40AC-BFF5-DBC401337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397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2C5D1-7818-41B5-ABAD-5E4B38A5388F}" type="datetimeFigureOut">
              <a:rPr lang="en-GB" smtClean="0"/>
              <a:t>12/09/2026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21341-850D-40E1-BB3D-87946DC9B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048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04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497" y="5734211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871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>
            <a:lvl1pPr>
              <a:defRPr>
                <a:latin typeface="Twinkl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079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7523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973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745" y="695325"/>
            <a:ext cx="8164510" cy="1150938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745" y="1957386"/>
            <a:ext cx="8164510" cy="4387851"/>
          </a:xfrm>
          <a:prstGeom prst="roundRect">
            <a:avLst>
              <a:gd name="adj" fmla="val 2585"/>
            </a:avLst>
          </a:prstGeom>
          <a:noFill/>
          <a:ln w="25400">
            <a:noFill/>
          </a:ln>
        </p:spPr>
        <p:txBody>
          <a:bodyPr vert="horz" lIns="252000" tIns="252000" rIns="252000" bIns="25200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38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2" r:id="rId3"/>
    <p:sldLayoutId id="2147483663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1886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7F8C3C34-7FF6-441E-971C-D64B4B49E621}"/>
              </a:ext>
            </a:extLst>
          </p:cNvPr>
          <p:cNvSpPr/>
          <p:nvPr/>
        </p:nvSpPr>
        <p:spPr>
          <a:xfrm>
            <a:off x="746616" y="3855512"/>
            <a:ext cx="4836258" cy="1331949"/>
          </a:xfrm>
          <a:prstGeom prst="roundRect">
            <a:avLst/>
          </a:prstGeom>
          <a:solidFill>
            <a:srgbClr val="18A0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bg1"/>
                </a:solidFill>
              </a:rPr>
              <a:t>The couple give each other rings as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bg1"/>
                </a:solidFill>
              </a:rPr>
              <a:t>a sign of their love and to show that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bg1"/>
                </a:solidFill>
              </a:rPr>
              <a:t>they are married.</a:t>
            </a:r>
          </a:p>
        </p:txBody>
      </p:sp>
      <p:pic>
        <p:nvPicPr>
          <p:cNvPr id="4098" name="Picture 2" descr="Vows, Wedding, Ring, Married, Bride, Groom, Love">
            <a:extLst>
              <a:ext uri="{FF2B5EF4-FFF2-40B4-BE49-F238E27FC236}">
                <a16:creationId xmlns:a16="http://schemas.microsoft.com/office/drawing/2014/main" id="{B71602FF-C547-494E-82A7-979EC0DC48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/>
        </p:blipFill>
        <p:spPr bwMode="auto">
          <a:xfrm>
            <a:off x="4660133" y="2364367"/>
            <a:ext cx="3737251" cy="3737251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39615" y="765175"/>
            <a:ext cx="8273561" cy="994306"/>
          </a:xfrm>
          <a:solidFill>
            <a:srgbClr val="18A0DB"/>
          </a:solidFill>
        </p:spPr>
        <p:txBody>
          <a:bodyPr/>
          <a:lstStyle/>
          <a:p>
            <a:r>
              <a:rPr lang="en-GB" sz="3600" dirty="0">
                <a:solidFill>
                  <a:schemeClr val="bg1"/>
                </a:solidFill>
                <a:latin typeface="Twinkl SemiBold" pitchFamily="2" charset="0"/>
              </a:rPr>
              <a:t>What Happens at a Wedding?</a:t>
            </a:r>
          </a:p>
        </p:txBody>
      </p:sp>
      <p:sp>
        <p:nvSpPr>
          <p:cNvPr id="5" name="Rectangle 4"/>
          <p:cNvSpPr/>
          <p:nvPr/>
        </p:nvSpPr>
        <p:spPr>
          <a:xfrm>
            <a:off x="755650" y="1962354"/>
            <a:ext cx="7632700" cy="1661993"/>
          </a:xfrm>
          <a:prstGeom prst="rect">
            <a:avLst/>
          </a:prstGeom>
        </p:spPr>
        <p:txBody>
          <a:bodyPr wrap="square" lIns="10800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/>
              <a:t>The couple make promises to each other called vows.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/>
              <a:t>These often include these words: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/>
              <a:t>‘…for better, for worse,</a:t>
            </a:r>
            <a:br>
              <a:rPr lang="en-GB" altLang="en-US" dirty="0"/>
            </a:br>
            <a:r>
              <a:rPr lang="en-GB" altLang="en-US" dirty="0"/>
              <a:t>for richer, for poorer,</a:t>
            </a:r>
            <a:br>
              <a:rPr lang="en-GB" altLang="en-US" dirty="0"/>
            </a:br>
            <a:r>
              <a:rPr lang="en-GB" altLang="en-US" dirty="0"/>
              <a:t>in sickness and in health,</a:t>
            </a:r>
            <a:br>
              <a:rPr lang="en-GB" altLang="en-US" dirty="0"/>
            </a:br>
            <a:r>
              <a:rPr lang="en-GB" altLang="en-US" dirty="0"/>
              <a:t>to love and to cherish…’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A6D4D72-8DD3-4446-ACE8-7E538A62E728}"/>
              </a:ext>
            </a:extLst>
          </p:cNvPr>
          <p:cNvSpPr/>
          <p:nvPr/>
        </p:nvSpPr>
        <p:spPr>
          <a:xfrm>
            <a:off x="4668713" y="2381982"/>
            <a:ext cx="3719636" cy="371963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06641A88-10AE-4BDF-926A-F2DC9233FA4B}"/>
              </a:ext>
            </a:extLst>
          </p:cNvPr>
          <p:cNvSpPr/>
          <p:nvPr/>
        </p:nvSpPr>
        <p:spPr>
          <a:xfrm>
            <a:off x="4668715" y="2373190"/>
            <a:ext cx="3719636" cy="3719636"/>
          </a:xfrm>
          <a:prstGeom prst="ellipse">
            <a:avLst/>
          </a:prstGeom>
          <a:noFill/>
          <a:ln w="38100">
            <a:solidFill>
              <a:srgbClr val="18A0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3095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D895876-CA2A-4284-A447-4184FE7DCA26}"/>
              </a:ext>
            </a:extLst>
          </p:cNvPr>
          <p:cNvSpPr/>
          <p:nvPr/>
        </p:nvSpPr>
        <p:spPr>
          <a:xfrm>
            <a:off x="755650" y="5253405"/>
            <a:ext cx="5794619" cy="826476"/>
          </a:xfrm>
          <a:prstGeom prst="roundRect">
            <a:avLst/>
          </a:prstGeom>
          <a:solidFill>
            <a:srgbClr val="18A0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bg1"/>
                </a:solidFill>
              </a:rPr>
              <a:t>Guests sometimes throw confetti or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bg1"/>
                </a:solidFill>
              </a:rPr>
              <a:t>flower petals in celebration.</a:t>
            </a:r>
          </a:p>
        </p:txBody>
      </p:sp>
      <p:pic>
        <p:nvPicPr>
          <p:cNvPr id="5122" name="Picture 2" descr="Bloom, Blossom, Bouquet, Bride, Ceremony, Couple">
            <a:extLst>
              <a:ext uri="{FF2B5EF4-FFF2-40B4-BE49-F238E27FC236}">
                <a16:creationId xmlns:a16="http://schemas.microsoft.com/office/drawing/2014/main" id="{A222B62C-3FB0-49C3-B92C-27A561A679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2" r="17292"/>
          <a:stretch/>
        </p:blipFill>
        <p:spPr bwMode="auto">
          <a:xfrm>
            <a:off x="4668711" y="2347297"/>
            <a:ext cx="3719639" cy="371963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39615" y="765175"/>
            <a:ext cx="8273561" cy="994306"/>
          </a:xfrm>
          <a:solidFill>
            <a:srgbClr val="18A0DB"/>
          </a:solidFill>
        </p:spPr>
        <p:txBody>
          <a:bodyPr/>
          <a:lstStyle/>
          <a:p>
            <a:r>
              <a:rPr lang="en-GB" sz="3600" dirty="0">
                <a:solidFill>
                  <a:schemeClr val="bg1"/>
                </a:solidFill>
                <a:latin typeface="Twinkl SemiBold" pitchFamily="2" charset="0"/>
              </a:rPr>
              <a:t>What Happens at a Wedding?</a:t>
            </a:r>
          </a:p>
        </p:txBody>
      </p:sp>
      <p:sp>
        <p:nvSpPr>
          <p:cNvPr id="5" name="Rectangle 4"/>
          <p:cNvSpPr/>
          <p:nvPr/>
        </p:nvSpPr>
        <p:spPr>
          <a:xfrm>
            <a:off x="755650" y="1962354"/>
            <a:ext cx="7632700" cy="3046988"/>
          </a:xfrm>
          <a:prstGeom prst="rect">
            <a:avLst/>
          </a:prstGeom>
        </p:spPr>
        <p:txBody>
          <a:bodyPr wrap="square" lIns="10800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/>
              <a:t>After the vows and giving of the rings, the vicar, minister or priest says that the couple are now married. Often they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/>
              <a:t>then kiss.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dirty="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/>
              <a:t>The couple sign a register, which is a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/>
              <a:t>legal record to show that they are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/>
              <a:t>now married.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dirty="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/>
              <a:t>After that, special music will play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/>
              <a:t>and they walk back up the church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/>
              <a:t>aisle and outside.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A6D4D72-8DD3-4446-ACE8-7E538A62E728}"/>
              </a:ext>
            </a:extLst>
          </p:cNvPr>
          <p:cNvSpPr/>
          <p:nvPr/>
        </p:nvSpPr>
        <p:spPr>
          <a:xfrm>
            <a:off x="4668713" y="2381982"/>
            <a:ext cx="3719636" cy="371963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06641A88-10AE-4BDF-926A-F2DC9233FA4B}"/>
              </a:ext>
            </a:extLst>
          </p:cNvPr>
          <p:cNvSpPr/>
          <p:nvPr/>
        </p:nvSpPr>
        <p:spPr>
          <a:xfrm>
            <a:off x="4668715" y="2373190"/>
            <a:ext cx="3719636" cy="3719636"/>
          </a:xfrm>
          <a:prstGeom prst="ellipse">
            <a:avLst/>
          </a:prstGeom>
          <a:noFill/>
          <a:ln w="38100">
            <a:solidFill>
              <a:srgbClr val="18A0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100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18BB45B-3A80-4B80-8898-8EB120676173}"/>
              </a:ext>
            </a:extLst>
          </p:cNvPr>
          <p:cNvSpPr/>
          <p:nvPr/>
        </p:nvSpPr>
        <p:spPr>
          <a:xfrm>
            <a:off x="755649" y="3897559"/>
            <a:ext cx="5772882" cy="826476"/>
          </a:xfrm>
          <a:prstGeom prst="roundRect">
            <a:avLst/>
          </a:prstGeom>
          <a:solidFill>
            <a:srgbClr val="18A0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bg1"/>
                </a:solidFill>
              </a:rPr>
              <a:t>After the food, people sometimes dance to a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bg1"/>
                </a:solidFill>
              </a:rPr>
              <a:t>band or a DJ. It is a happy time.</a:t>
            </a:r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39615" y="765175"/>
            <a:ext cx="8273561" cy="994306"/>
          </a:xfrm>
          <a:solidFill>
            <a:srgbClr val="18A0DB"/>
          </a:solidFill>
        </p:spPr>
        <p:txBody>
          <a:bodyPr/>
          <a:lstStyle/>
          <a:p>
            <a:r>
              <a:rPr lang="en-GB" sz="3600" dirty="0">
                <a:solidFill>
                  <a:schemeClr val="bg1"/>
                </a:solidFill>
                <a:latin typeface="Twinkl SemiBold" pitchFamily="2" charset="0"/>
              </a:rPr>
              <a:t>What Happens After the Wedding?</a:t>
            </a:r>
          </a:p>
        </p:txBody>
      </p:sp>
      <p:sp>
        <p:nvSpPr>
          <p:cNvPr id="5" name="Rectangle 4"/>
          <p:cNvSpPr/>
          <p:nvPr/>
        </p:nvSpPr>
        <p:spPr>
          <a:xfrm>
            <a:off x="755649" y="1962354"/>
            <a:ext cx="5381381" cy="1661993"/>
          </a:xfrm>
          <a:prstGeom prst="rect">
            <a:avLst/>
          </a:prstGeom>
        </p:spPr>
        <p:txBody>
          <a:bodyPr wrap="square" lIns="10800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/>
              <a:t>After the wedding ceremony, there is a big party called a wedding reception.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dirty="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/>
              <a:t>The guests have lots of yummy food.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/>
              <a:t>Some of the people make speeches about the special day. There is a cake which the couple cut.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A6D4D72-8DD3-4446-ACE8-7E538A62E728}"/>
              </a:ext>
            </a:extLst>
          </p:cNvPr>
          <p:cNvSpPr/>
          <p:nvPr/>
        </p:nvSpPr>
        <p:spPr>
          <a:xfrm>
            <a:off x="4668713" y="2381982"/>
            <a:ext cx="3719636" cy="371963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E2D5D8-02AE-439B-87F9-9959B445A2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029" y="1962354"/>
            <a:ext cx="3181320" cy="4151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08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39615" y="765175"/>
            <a:ext cx="8273561" cy="994306"/>
          </a:xfrm>
          <a:solidFill>
            <a:srgbClr val="18A0DB"/>
          </a:solidFill>
        </p:spPr>
        <p:txBody>
          <a:bodyPr/>
          <a:lstStyle/>
          <a:p>
            <a:r>
              <a:rPr lang="en-GB" sz="3600" dirty="0">
                <a:solidFill>
                  <a:schemeClr val="bg1"/>
                </a:solidFill>
                <a:latin typeface="Twinkl SemiBold" pitchFamily="2" charset="0"/>
              </a:rPr>
              <a:t>What Happens After the Wedding?</a:t>
            </a:r>
          </a:p>
        </p:txBody>
      </p:sp>
      <p:sp>
        <p:nvSpPr>
          <p:cNvPr id="5" name="Rectangle 4"/>
          <p:cNvSpPr/>
          <p:nvPr/>
        </p:nvSpPr>
        <p:spPr>
          <a:xfrm>
            <a:off x="755650" y="1962354"/>
            <a:ext cx="7632700" cy="553998"/>
          </a:xfrm>
          <a:prstGeom prst="rect">
            <a:avLst/>
          </a:prstGeom>
        </p:spPr>
        <p:txBody>
          <a:bodyPr wrap="square" lIns="108000" tIns="0" rIns="0" bIns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/>
              <a:t>At the end of the wedding reception, the guests go home.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/>
              <a:t>The newly-weds go on a special holiday called a honeymoon.</a:t>
            </a:r>
          </a:p>
        </p:txBody>
      </p:sp>
      <p:pic>
        <p:nvPicPr>
          <p:cNvPr id="6146" name="Picture 2" descr="Wedding, Car, Old-Fashioned, Vintage, Love, White">
            <a:extLst>
              <a:ext uri="{FF2B5EF4-FFF2-40B4-BE49-F238E27FC236}">
                <a16:creationId xmlns:a16="http://schemas.microsoft.com/office/drawing/2014/main" id="{1C28B7FE-BD94-434F-BE7B-2580E2E398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20" b="10277"/>
          <a:stretch/>
        </p:blipFill>
        <p:spPr bwMode="auto">
          <a:xfrm>
            <a:off x="755650" y="2719225"/>
            <a:ext cx="7632700" cy="337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01792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8075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FCF8CF97-879B-4A39-9556-77175597EDA0}"/>
              </a:ext>
            </a:extLst>
          </p:cNvPr>
          <p:cNvSpPr/>
          <p:nvPr/>
        </p:nvSpPr>
        <p:spPr>
          <a:xfrm>
            <a:off x="4092573" y="4885734"/>
            <a:ext cx="993531" cy="993531"/>
          </a:xfrm>
          <a:prstGeom prst="ellipse">
            <a:avLst/>
          </a:prstGeom>
          <a:solidFill>
            <a:srgbClr val="18A0DB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5325408-88BA-4180-A41E-FA7AD4631DFE}"/>
              </a:ext>
            </a:extLst>
          </p:cNvPr>
          <p:cNvSpPr/>
          <p:nvPr/>
        </p:nvSpPr>
        <p:spPr>
          <a:xfrm>
            <a:off x="755650" y="3273223"/>
            <a:ext cx="6075973" cy="1247490"/>
          </a:xfrm>
          <a:prstGeom prst="roundRect">
            <a:avLst/>
          </a:prstGeom>
          <a:solidFill>
            <a:srgbClr val="18A0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altLang="en-US" dirty="0">
                <a:solidFill>
                  <a:schemeClr val="bg1"/>
                </a:solidFill>
              </a:rPr>
              <a:t>Have you ever been to a wedding? </a:t>
            </a:r>
          </a:p>
          <a:p>
            <a:r>
              <a:rPr lang="en-GB" altLang="en-US" dirty="0">
                <a:solidFill>
                  <a:schemeClr val="bg1"/>
                </a:solidFill>
              </a:rPr>
              <a:t>Who got married? </a:t>
            </a:r>
          </a:p>
          <a:p>
            <a:r>
              <a:rPr lang="en-GB" altLang="en-US" dirty="0">
                <a:solidFill>
                  <a:schemeClr val="bg1"/>
                </a:solidFill>
              </a:rPr>
              <a:t>What was it like?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8581C0E-32B4-454F-9398-684B95FE94D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47" t="10056" r="5472" b="4976"/>
          <a:stretch/>
        </p:blipFill>
        <p:spPr>
          <a:xfrm>
            <a:off x="4994031" y="2698506"/>
            <a:ext cx="3394319" cy="3394319"/>
          </a:xfrm>
          <a:prstGeom prst="flowChartConnector">
            <a:avLst/>
          </a:prstGeom>
        </p:spPr>
      </p:pic>
      <p:sp>
        <p:nvSpPr>
          <p:cNvPr id="3" name="Talk about It"/>
          <p:cNvSpPr/>
          <p:nvPr/>
        </p:nvSpPr>
        <p:spPr>
          <a:xfrm>
            <a:off x="755650" y="5688623"/>
            <a:ext cx="1745517" cy="404202"/>
          </a:xfrm>
          <a:prstGeom prst="roundRect">
            <a:avLst/>
          </a:prstGeom>
          <a:solidFill>
            <a:srgbClr val="DE1E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noAutofit/>
          </a:bodyPr>
          <a:lstStyle/>
          <a:p>
            <a:pPr algn="ctr"/>
            <a:r>
              <a:rPr lang="en-GB" dirty="0"/>
              <a:t>Talk About It</a:t>
            </a:r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39615" y="765175"/>
            <a:ext cx="8273561" cy="994306"/>
          </a:xfrm>
          <a:solidFill>
            <a:srgbClr val="18A0DB"/>
          </a:solidFill>
        </p:spPr>
        <p:txBody>
          <a:bodyPr/>
          <a:lstStyle/>
          <a:p>
            <a:r>
              <a:rPr lang="en-GB" sz="3600" dirty="0">
                <a:solidFill>
                  <a:schemeClr val="bg1"/>
                </a:solidFill>
                <a:latin typeface="Twinkl SemiBold" pitchFamily="2" charset="0"/>
              </a:rPr>
              <a:t>What Is a Wedding?</a:t>
            </a:r>
          </a:p>
        </p:txBody>
      </p:sp>
      <p:sp>
        <p:nvSpPr>
          <p:cNvPr id="5" name="Rectangle 4"/>
          <p:cNvSpPr/>
          <p:nvPr/>
        </p:nvSpPr>
        <p:spPr>
          <a:xfrm>
            <a:off x="755650" y="1962354"/>
            <a:ext cx="7632700" cy="1107996"/>
          </a:xfrm>
          <a:prstGeom prst="rect">
            <a:avLst/>
          </a:prstGeom>
        </p:spPr>
        <p:txBody>
          <a:bodyPr wrap="square" lIns="10800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/>
              <a:t>A wedding is when two people who love each other make special promises to one another. It is a happy time when friends and family come together to celebrate the love that the two people have for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/>
              <a:t>each other. 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8A80AE16-104B-4475-81AC-1891A6461300}"/>
              </a:ext>
            </a:extLst>
          </p:cNvPr>
          <p:cNvSpPr/>
          <p:nvPr/>
        </p:nvSpPr>
        <p:spPr>
          <a:xfrm>
            <a:off x="4994031" y="2698506"/>
            <a:ext cx="3394319" cy="3394319"/>
          </a:xfrm>
          <a:prstGeom prst="ellipse">
            <a:avLst/>
          </a:prstGeom>
          <a:noFill/>
          <a:ln w="38100">
            <a:solidFill>
              <a:srgbClr val="18A0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7481D61-33F3-4ACF-A531-99741BFE13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36416" y="3318747"/>
            <a:ext cx="1397956" cy="205044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33D8D2D-98B8-48F7-BE5D-5417757B59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3707" y="3234776"/>
            <a:ext cx="781331" cy="213441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97C901E-EE14-4A2F-9453-A035A9F105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270" y="4758755"/>
            <a:ext cx="1836731" cy="1247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237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5325408-88BA-4180-A41E-FA7AD4631DFE}"/>
              </a:ext>
            </a:extLst>
          </p:cNvPr>
          <p:cNvSpPr/>
          <p:nvPr/>
        </p:nvSpPr>
        <p:spPr>
          <a:xfrm>
            <a:off x="755650" y="3429000"/>
            <a:ext cx="4264758" cy="911916"/>
          </a:xfrm>
          <a:prstGeom prst="roundRect">
            <a:avLst/>
          </a:prstGeom>
          <a:solidFill>
            <a:srgbClr val="18A0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bg1"/>
                </a:solidFill>
              </a:rPr>
              <a:t>Tell your partner anything you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bg1"/>
                </a:solidFill>
              </a:rPr>
              <a:t>know about the Christian faith.</a:t>
            </a:r>
          </a:p>
        </p:txBody>
      </p:sp>
      <p:sp>
        <p:nvSpPr>
          <p:cNvPr id="3" name="Talk about Ity"/>
          <p:cNvSpPr/>
          <p:nvPr/>
        </p:nvSpPr>
        <p:spPr>
          <a:xfrm>
            <a:off x="755650" y="5688623"/>
            <a:ext cx="1745517" cy="404202"/>
          </a:xfrm>
          <a:prstGeom prst="roundRect">
            <a:avLst/>
          </a:prstGeom>
          <a:solidFill>
            <a:srgbClr val="DE1E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noAutofit/>
          </a:bodyPr>
          <a:lstStyle/>
          <a:p>
            <a:pPr algn="ctr"/>
            <a:r>
              <a:rPr lang="en-GB" dirty="0"/>
              <a:t>Talk About It</a:t>
            </a:r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39615" y="765175"/>
            <a:ext cx="8273561" cy="994306"/>
          </a:xfrm>
          <a:solidFill>
            <a:srgbClr val="18A0DB"/>
          </a:solidFill>
        </p:spPr>
        <p:txBody>
          <a:bodyPr/>
          <a:lstStyle/>
          <a:p>
            <a:r>
              <a:rPr lang="en-GB" sz="3600" dirty="0">
                <a:solidFill>
                  <a:schemeClr val="bg1"/>
                </a:solidFill>
                <a:latin typeface="Twinkl SemiBold" pitchFamily="2" charset="0"/>
              </a:rPr>
              <a:t>Who Are Christians?</a:t>
            </a:r>
          </a:p>
        </p:txBody>
      </p:sp>
      <p:sp>
        <p:nvSpPr>
          <p:cNvPr id="5" name="Rectangle 4"/>
          <p:cNvSpPr/>
          <p:nvPr/>
        </p:nvSpPr>
        <p:spPr>
          <a:xfrm>
            <a:off x="755650" y="1962354"/>
            <a:ext cx="3816350" cy="1107996"/>
          </a:xfrm>
          <a:prstGeom prst="rect">
            <a:avLst/>
          </a:prstGeom>
        </p:spPr>
        <p:txBody>
          <a:bodyPr wrap="square" lIns="10800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/>
              <a:t>Christians are a group of people who follow Jesus. Their special building is called a church and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/>
              <a:t>their special book is the Bible.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1D1B0C-FBF0-4240-967A-59281D6A400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1" r="25393"/>
          <a:stretch/>
        </p:blipFill>
        <p:spPr>
          <a:xfrm flipH="1">
            <a:off x="4571999" y="1759481"/>
            <a:ext cx="3816351" cy="4333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130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val 17">
            <a:extLst>
              <a:ext uri="{FF2B5EF4-FFF2-40B4-BE49-F238E27FC236}">
                <a16:creationId xmlns:a16="http://schemas.microsoft.com/office/drawing/2014/main" id="{B23A5756-A418-4CA4-AC65-6044830F26F8}"/>
              </a:ext>
            </a:extLst>
          </p:cNvPr>
          <p:cNvSpPr/>
          <p:nvPr/>
        </p:nvSpPr>
        <p:spPr>
          <a:xfrm>
            <a:off x="4994029" y="2707298"/>
            <a:ext cx="3394319" cy="3394319"/>
          </a:xfrm>
          <a:prstGeom prst="ellipse">
            <a:avLst/>
          </a:prstGeom>
          <a:solidFill>
            <a:srgbClr val="ACD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itle 20">
            <a:extLst>
              <a:ext uri="{FF2B5EF4-FFF2-40B4-BE49-F238E27FC236}">
                <a16:creationId xmlns:a16="http://schemas.microsoft.com/office/drawing/2014/main" id="{973BFC93-62E9-4E7F-9B87-90E71E947838}"/>
              </a:ext>
            </a:extLst>
          </p:cNvPr>
          <p:cNvSpPr txBox="1">
            <a:spLocks/>
          </p:cNvSpPr>
          <p:nvPr/>
        </p:nvSpPr>
        <p:spPr>
          <a:xfrm>
            <a:off x="439615" y="4967857"/>
            <a:ext cx="8273561" cy="404202"/>
          </a:xfrm>
          <a:prstGeom prst="roundRect">
            <a:avLst>
              <a:gd name="adj" fmla="val 9641"/>
            </a:avLst>
          </a:prstGeom>
          <a:solidFill>
            <a:srgbClr val="18A0DB"/>
          </a:solidFill>
          <a:ln w="25400">
            <a:noFill/>
          </a:ln>
        </p:spPr>
        <p:txBody>
          <a:bodyPr vert="horz" lIns="252000" tIns="252000" rIns="252000" bIns="252000" rtlCol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endParaRPr lang="en-GB" sz="3600" dirty="0">
              <a:solidFill>
                <a:schemeClr val="bg1"/>
              </a:solidFill>
              <a:latin typeface="Twinkl SemiBold" pitchFamily="2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B5A2C89-A3E0-4655-ACC4-3E2FCAAD0800}"/>
              </a:ext>
            </a:extLst>
          </p:cNvPr>
          <p:cNvSpPr/>
          <p:nvPr/>
        </p:nvSpPr>
        <p:spPr>
          <a:xfrm>
            <a:off x="755650" y="3550222"/>
            <a:ext cx="4836258" cy="790694"/>
          </a:xfrm>
          <a:prstGeom prst="roundRect">
            <a:avLst/>
          </a:prstGeom>
          <a:solidFill>
            <a:srgbClr val="18A0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bg1"/>
                </a:solidFill>
              </a:rPr>
              <a:t>What would you put on a wedding gift </a:t>
            </a:r>
            <a:br>
              <a:rPr lang="en-GB" altLang="en-US" dirty="0">
                <a:solidFill>
                  <a:schemeClr val="bg1"/>
                </a:solidFill>
              </a:rPr>
            </a:br>
            <a:r>
              <a:rPr lang="en-GB" altLang="en-US" dirty="0">
                <a:solidFill>
                  <a:schemeClr val="bg1"/>
                </a:solidFill>
              </a:rPr>
              <a:t>list?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89F2510-F374-4672-A2D8-4AB7704AA1C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82" t="-13321" r="22509" b="353"/>
          <a:stretch/>
        </p:blipFill>
        <p:spPr>
          <a:xfrm>
            <a:off x="4994030" y="2698506"/>
            <a:ext cx="3394319" cy="3394319"/>
          </a:xfrm>
          <a:prstGeom prst="flowChartConnector">
            <a:avLst/>
          </a:prstGeom>
        </p:spPr>
      </p:pic>
      <p:sp>
        <p:nvSpPr>
          <p:cNvPr id="3" name="Talk about It"/>
          <p:cNvSpPr/>
          <p:nvPr/>
        </p:nvSpPr>
        <p:spPr>
          <a:xfrm>
            <a:off x="755650" y="5688623"/>
            <a:ext cx="1745517" cy="404202"/>
          </a:xfrm>
          <a:prstGeom prst="roundRect">
            <a:avLst/>
          </a:prstGeom>
          <a:solidFill>
            <a:srgbClr val="DE1E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noAutofit/>
          </a:bodyPr>
          <a:lstStyle/>
          <a:p>
            <a:pPr algn="ctr"/>
            <a:r>
              <a:rPr lang="en-GB" dirty="0"/>
              <a:t>Talk About It</a:t>
            </a:r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39615" y="765175"/>
            <a:ext cx="8273561" cy="994306"/>
          </a:xfrm>
          <a:solidFill>
            <a:srgbClr val="18A0DB"/>
          </a:solidFill>
        </p:spPr>
        <p:txBody>
          <a:bodyPr/>
          <a:lstStyle/>
          <a:p>
            <a:r>
              <a:rPr lang="en-GB" sz="3600" dirty="0">
                <a:solidFill>
                  <a:schemeClr val="bg1"/>
                </a:solidFill>
                <a:latin typeface="Twinkl SemiBold" pitchFamily="2" charset="0"/>
              </a:rPr>
              <a:t>Before the Wedding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755650" y="1962354"/>
            <a:ext cx="7632700" cy="1384995"/>
          </a:xfrm>
          <a:prstGeom prst="rect">
            <a:avLst/>
          </a:prstGeom>
        </p:spPr>
        <p:txBody>
          <a:bodyPr wrap="square" lIns="10800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/>
              <a:t>The people getting married decide when they are going to get married.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 dirty="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/>
              <a:t>They send invitations to their friends and family.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/>
              <a:t>Sometimes they send out a gift list. The guests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/>
              <a:t>can buy presents from this list.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1DBC8F2-84F6-4CBB-B542-0D83B2B0D59A}"/>
              </a:ext>
            </a:extLst>
          </p:cNvPr>
          <p:cNvSpPr/>
          <p:nvPr/>
        </p:nvSpPr>
        <p:spPr>
          <a:xfrm>
            <a:off x="4994031" y="2698506"/>
            <a:ext cx="3394319" cy="3394319"/>
          </a:xfrm>
          <a:prstGeom prst="ellipse">
            <a:avLst/>
          </a:prstGeom>
          <a:noFill/>
          <a:ln w="38100">
            <a:solidFill>
              <a:srgbClr val="18A0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3343FD-856B-4099-97C4-0713013562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6724" y="4703885"/>
            <a:ext cx="2137760" cy="138894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2C2F80EC-CD46-4EBF-9593-913CD56C86CB}"/>
              </a:ext>
            </a:extLst>
          </p:cNvPr>
          <p:cNvSpPr/>
          <p:nvPr/>
        </p:nvSpPr>
        <p:spPr>
          <a:xfrm>
            <a:off x="0" y="5177021"/>
            <a:ext cx="7632700" cy="492443"/>
          </a:xfrm>
          <a:prstGeom prst="rect">
            <a:avLst/>
          </a:prstGeom>
        </p:spPr>
        <p:txBody>
          <a:bodyPr wrap="square" lIns="108000" tIns="0" rIns="0" bIns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sz="1600" dirty="0">
                <a:solidFill>
                  <a:schemeClr val="bg2">
                    <a:lumMod val="25000"/>
                  </a:schemeClr>
                </a:solidFill>
              </a:rPr>
              <a:t>Wedding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600" dirty="0">
                <a:solidFill>
                  <a:schemeClr val="bg2">
                    <a:lumMod val="25000"/>
                  </a:schemeClr>
                </a:solidFill>
              </a:rPr>
              <a:t>Invitation</a:t>
            </a:r>
          </a:p>
        </p:txBody>
      </p:sp>
    </p:spTree>
    <p:extLst>
      <p:ext uri="{BB962C8B-B14F-4D97-AF65-F5344CB8AC3E}">
        <p14:creationId xmlns:p14="http://schemas.microsoft.com/office/powerpoint/2010/main" val="825907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9F2483BD-1D3D-46A4-9CF0-A0C41C492105}"/>
              </a:ext>
            </a:extLst>
          </p:cNvPr>
          <p:cNvSpPr/>
          <p:nvPr/>
        </p:nvSpPr>
        <p:spPr>
          <a:xfrm>
            <a:off x="2736606" y="2531940"/>
            <a:ext cx="3670788" cy="3581074"/>
          </a:xfrm>
          <a:prstGeom prst="ellipse">
            <a:avLst/>
          </a:prstGeom>
          <a:solidFill>
            <a:srgbClr val="18A0DB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39615" y="765175"/>
            <a:ext cx="8273561" cy="994306"/>
          </a:xfrm>
          <a:solidFill>
            <a:srgbClr val="18A0DB"/>
          </a:solidFill>
        </p:spPr>
        <p:txBody>
          <a:bodyPr/>
          <a:lstStyle/>
          <a:p>
            <a:r>
              <a:rPr lang="en-GB" sz="2800" dirty="0">
                <a:solidFill>
                  <a:schemeClr val="bg1"/>
                </a:solidFill>
                <a:latin typeface="Twinkl SemiBold" pitchFamily="2" charset="0"/>
              </a:rPr>
              <a:t>Where Does a Christian Wedding Take Place?</a:t>
            </a:r>
          </a:p>
        </p:txBody>
      </p:sp>
      <p:sp>
        <p:nvSpPr>
          <p:cNvPr id="5" name="Rectangle 4"/>
          <p:cNvSpPr/>
          <p:nvPr/>
        </p:nvSpPr>
        <p:spPr>
          <a:xfrm>
            <a:off x="755650" y="1962354"/>
            <a:ext cx="6946412" cy="276999"/>
          </a:xfrm>
          <a:prstGeom prst="rect">
            <a:avLst/>
          </a:prstGeom>
        </p:spPr>
        <p:txBody>
          <a:bodyPr wrap="square" lIns="108000" tIns="0" rIns="0" bIns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/>
              <a:t>A Christian wedding happens in a church.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7EBFD8-DC8E-4F55-9D44-C9D65EE8FC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8017" y="2522903"/>
            <a:ext cx="3947966" cy="356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845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39615" y="765175"/>
            <a:ext cx="8273561" cy="994306"/>
          </a:xfrm>
          <a:solidFill>
            <a:srgbClr val="18A0DB"/>
          </a:solidFill>
        </p:spPr>
        <p:txBody>
          <a:bodyPr/>
          <a:lstStyle/>
          <a:p>
            <a:r>
              <a:rPr lang="en-GB" sz="3300" dirty="0">
                <a:solidFill>
                  <a:schemeClr val="bg1"/>
                </a:solidFill>
                <a:latin typeface="Twinkl SemiBold" pitchFamily="2" charset="0"/>
              </a:rPr>
              <a:t>Who Takes Part in a Christian Wedding?</a:t>
            </a:r>
          </a:p>
        </p:txBody>
      </p:sp>
      <p:sp>
        <p:nvSpPr>
          <p:cNvPr id="5" name="Rectangle 4"/>
          <p:cNvSpPr/>
          <p:nvPr/>
        </p:nvSpPr>
        <p:spPr>
          <a:xfrm>
            <a:off x="755650" y="1962354"/>
            <a:ext cx="6946412" cy="276999"/>
          </a:xfrm>
          <a:prstGeom prst="rect">
            <a:avLst/>
          </a:prstGeom>
        </p:spPr>
        <p:txBody>
          <a:bodyPr wrap="square" lIns="108000" tIns="0" rIns="0" bIns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/>
              <a:t>Click on the circle to find out more about the people in a wedding.</a:t>
            </a:r>
          </a:p>
        </p:txBody>
      </p:sp>
      <p:sp>
        <p:nvSpPr>
          <p:cNvPr id="2" name="1">
            <a:extLst>
              <a:ext uri="{FF2B5EF4-FFF2-40B4-BE49-F238E27FC236}">
                <a16:creationId xmlns:a16="http://schemas.microsoft.com/office/drawing/2014/main" id="{1021CD88-E4F0-4C0E-AD36-CF698E987D98}"/>
              </a:ext>
            </a:extLst>
          </p:cNvPr>
          <p:cNvSpPr/>
          <p:nvPr/>
        </p:nvSpPr>
        <p:spPr>
          <a:xfrm>
            <a:off x="1247102" y="2440352"/>
            <a:ext cx="1712831" cy="1712831"/>
          </a:xfrm>
          <a:prstGeom prst="ellipse">
            <a:avLst/>
          </a:prstGeom>
          <a:solidFill>
            <a:schemeClr val="bg1"/>
          </a:solidFill>
          <a:ln w="38100">
            <a:solidFill>
              <a:srgbClr val="18A0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The Couple</a:t>
            </a:r>
          </a:p>
        </p:txBody>
      </p:sp>
      <p:sp>
        <p:nvSpPr>
          <p:cNvPr id="8" name="2">
            <a:extLst>
              <a:ext uri="{FF2B5EF4-FFF2-40B4-BE49-F238E27FC236}">
                <a16:creationId xmlns:a16="http://schemas.microsoft.com/office/drawing/2014/main" id="{6FD213E7-D6BC-4E6F-AF9F-D2F9D6EEC2F2}"/>
              </a:ext>
            </a:extLst>
          </p:cNvPr>
          <p:cNvSpPr/>
          <p:nvPr/>
        </p:nvSpPr>
        <p:spPr>
          <a:xfrm>
            <a:off x="4469450" y="2440352"/>
            <a:ext cx="1712831" cy="1712831"/>
          </a:xfrm>
          <a:prstGeom prst="ellipse">
            <a:avLst/>
          </a:prstGeom>
          <a:solidFill>
            <a:schemeClr val="bg1"/>
          </a:solidFill>
          <a:ln w="38100">
            <a:solidFill>
              <a:srgbClr val="18A0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dirty="0">
                <a:solidFill>
                  <a:schemeClr val="tx1"/>
                </a:solidFill>
              </a:rPr>
              <a:t>The priest, minister </a:t>
            </a:r>
            <a:br>
              <a:rPr lang="en-GB" dirty="0">
                <a:solidFill>
                  <a:schemeClr val="tx1"/>
                </a:solidFill>
              </a:rPr>
            </a:br>
            <a:r>
              <a:rPr lang="en-GB" dirty="0">
                <a:solidFill>
                  <a:schemeClr val="tx1"/>
                </a:solidFill>
              </a:rPr>
              <a:t>or vicar</a:t>
            </a:r>
          </a:p>
        </p:txBody>
      </p:sp>
      <p:sp>
        <p:nvSpPr>
          <p:cNvPr id="10" name="3">
            <a:extLst>
              <a:ext uri="{FF2B5EF4-FFF2-40B4-BE49-F238E27FC236}">
                <a16:creationId xmlns:a16="http://schemas.microsoft.com/office/drawing/2014/main" id="{CC1EB0E2-A8DA-4B22-B6AA-809D942B62D9}"/>
              </a:ext>
            </a:extLst>
          </p:cNvPr>
          <p:cNvSpPr/>
          <p:nvPr/>
        </p:nvSpPr>
        <p:spPr>
          <a:xfrm>
            <a:off x="7431169" y="2440351"/>
            <a:ext cx="1712831" cy="1712831"/>
          </a:xfrm>
          <a:prstGeom prst="ellipse">
            <a:avLst/>
          </a:prstGeom>
          <a:solidFill>
            <a:schemeClr val="bg1"/>
          </a:solidFill>
          <a:ln w="38100">
            <a:solidFill>
              <a:srgbClr val="18A0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The best man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5">
            <a:extLst>
              <a:ext uri="{FF2B5EF4-FFF2-40B4-BE49-F238E27FC236}">
                <a16:creationId xmlns:a16="http://schemas.microsoft.com/office/drawing/2014/main" id="{C21010EF-D751-4146-9190-1212B07336CB}"/>
              </a:ext>
            </a:extLst>
          </p:cNvPr>
          <p:cNvSpPr/>
          <p:nvPr/>
        </p:nvSpPr>
        <p:spPr>
          <a:xfrm>
            <a:off x="4575959" y="4354180"/>
            <a:ext cx="1712831" cy="1712831"/>
          </a:xfrm>
          <a:prstGeom prst="ellipse">
            <a:avLst/>
          </a:prstGeom>
          <a:solidFill>
            <a:schemeClr val="bg1"/>
          </a:solidFill>
          <a:ln w="38100">
            <a:solidFill>
              <a:srgbClr val="18A0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Bridesmaids</a:t>
            </a:r>
          </a:p>
        </p:txBody>
      </p:sp>
      <p:sp>
        <p:nvSpPr>
          <p:cNvPr id="14" name="4">
            <a:extLst>
              <a:ext uri="{FF2B5EF4-FFF2-40B4-BE49-F238E27FC236}">
                <a16:creationId xmlns:a16="http://schemas.microsoft.com/office/drawing/2014/main" id="{C916F7F7-233F-4DC3-9452-AA8560D9E11F}"/>
              </a:ext>
            </a:extLst>
          </p:cNvPr>
          <p:cNvSpPr/>
          <p:nvPr/>
        </p:nvSpPr>
        <p:spPr>
          <a:xfrm>
            <a:off x="1479966" y="4354182"/>
            <a:ext cx="1712831" cy="1712831"/>
          </a:xfrm>
          <a:prstGeom prst="ellipse">
            <a:avLst/>
          </a:prstGeom>
          <a:solidFill>
            <a:schemeClr val="bg1"/>
          </a:solidFill>
          <a:ln w="38100">
            <a:solidFill>
              <a:srgbClr val="18A0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The father of the bride</a:t>
            </a:r>
          </a:p>
        </p:txBody>
      </p:sp>
      <p:sp>
        <p:nvSpPr>
          <p:cNvPr id="15" name="6">
            <a:extLst>
              <a:ext uri="{FF2B5EF4-FFF2-40B4-BE49-F238E27FC236}">
                <a16:creationId xmlns:a16="http://schemas.microsoft.com/office/drawing/2014/main" id="{C58AFDDC-7346-4099-8553-0A1AD47BD1A0}"/>
              </a:ext>
            </a:extLst>
          </p:cNvPr>
          <p:cNvSpPr/>
          <p:nvPr/>
        </p:nvSpPr>
        <p:spPr>
          <a:xfrm>
            <a:off x="7649607" y="4379993"/>
            <a:ext cx="1712831" cy="1712831"/>
          </a:xfrm>
          <a:prstGeom prst="ellipse">
            <a:avLst/>
          </a:prstGeom>
          <a:solidFill>
            <a:schemeClr val="bg1"/>
          </a:solidFill>
          <a:ln w="38100">
            <a:solidFill>
              <a:srgbClr val="18A0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Ushers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BEB8844-4D27-4683-AF78-54CBB4C2C09D}"/>
              </a:ext>
            </a:extLst>
          </p:cNvPr>
          <p:cNvSpPr/>
          <p:nvPr/>
        </p:nvSpPr>
        <p:spPr>
          <a:xfrm>
            <a:off x="0" y="2440353"/>
            <a:ext cx="1712831" cy="1712831"/>
          </a:xfrm>
          <a:prstGeom prst="ellipse">
            <a:avLst/>
          </a:prstGeom>
          <a:solidFill>
            <a:srgbClr val="18A0DB"/>
          </a:solidFill>
          <a:ln w="38100">
            <a:solidFill>
              <a:srgbClr val="18A0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700" dirty="0">
                <a:solidFill>
                  <a:schemeClr val="bg1"/>
                </a:solidFill>
              </a:rPr>
              <a:t>The people getting married.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58C4EE4-BDDB-4DAB-B940-4A9D7E445FED}"/>
              </a:ext>
            </a:extLst>
          </p:cNvPr>
          <p:cNvSpPr/>
          <p:nvPr/>
        </p:nvSpPr>
        <p:spPr>
          <a:xfrm>
            <a:off x="3043933" y="2453258"/>
            <a:ext cx="1712831" cy="1712831"/>
          </a:xfrm>
          <a:prstGeom prst="ellipse">
            <a:avLst/>
          </a:prstGeom>
          <a:solidFill>
            <a:srgbClr val="18A0DB"/>
          </a:solidFill>
          <a:ln w="38100">
            <a:solidFill>
              <a:srgbClr val="18A0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700" dirty="0">
                <a:solidFill>
                  <a:schemeClr val="bg1"/>
                </a:solidFill>
              </a:rPr>
              <a:t>Performs the marriage ceremony.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2AFCBA9-FDC5-4C02-88A4-EC90B5816991}"/>
              </a:ext>
            </a:extLst>
          </p:cNvPr>
          <p:cNvSpPr/>
          <p:nvPr/>
        </p:nvSpPr>
        <p:spPr>
          <a:xfrm>
            <a:off x="6243241" y="2440351"/>
            <a:ext cx="1712831" cy="1712831"/>
          </a:xfrm>
          <a:prstGeom prst="ellipse">
            <a:avLst/>
          </a:prstGeom>
          <a:solidFill>
            <a:srgbClr val="18A0DB"/>
          </a:solidFill>
          <a:ln w="38100">
            <a:solidFill>
              <a:srgbClr val="18A0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700" dirty="0">
                <a:solidFill>
                  <a:schemeClr val="bg1"/>
                </a:solidFill>
              </a:rPr>
              <a:t>A good friend or relative of the groom.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9AF991D-69EA-4459-986F-FB3F5F2E1213}"/>
              </a:ext>
            </a:extLst>
          </p:cNvPr>
          <p:cNvSpPr/>
          <p:nvPr/>
        </p:nvSpPr>
        <p:spPr>
          <a:xfrm>
            <a:off x="0" y="4379994"/>
            <a:ext cx="1712831" cy="1712831"/>
          </a:xfrm>
          <a:prstGeom prst="ellipse">
            <a:avLst/>
          </a:prstGeom>
          <a:solidFill>
            <a:srgbClr val="18A0DB"/>
          </a:solidFill>
          <a:ln w="38100">
            <a:solidFill>
              <a:srgbClr val="18A0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700" dirty="0">
                <a:solidFill>
                  <a:schemeClr val="bg1"/>
                </a:solidFill>
              </a:rPr>
              <a:t>Walks the bride to the front of the church.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BCE3FE2-BED2-4EC5-9078-E8CD9DA72AED}"/>
              </a:ext>
            </a:extLst>
          </p:cNvPr>
          <p:cNvSpPr/>
          <p:nvPr/>
        </p:nvSpPr>
        <p:spPr>
          <a:xfrm>
            <a:off x="3215142" y="4379993"/>
            <a:ext cx="1712831" cy="1712831"/>
          </a:xfrm>
          <a:prstGeom prst="ellipse">
            <a:avLst/>
          </a:prstGeom>
          <a:solidFill>
            <a:srgbClr val="18A0DB"/>
          </a:solidFill>
          <a:ln w="38100">
            <a:solidFill>
              <a:srgbClr val="18A0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700" dirty="0">
                <a:solidFill>
                  <a:schemeClr val="bg1"/>
                </a:solidFill>
              </a:rPr>
              <a:t>Friends or relatives of the bride. 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31E52F9-0F6B-4EAE-8E8A-AADC9D464BE2}"/>
              </a:ext>
            </a:extLst>
          </p:cNvPr>
          <p:cNvSpPr/>
          <p:nvPr/>
        </p:nvSpPr>
        <p:spPr>
          <a:xfrm>
            <a:off x="6311135" y="4354180"/>
            <a:ext cx="1712831" cy="1712831"/>
          </a:xfrm>
          <a:prstGeom prst="ellipse">
            <a:avLst/>
          </a:prstGeom>
          <a:solidFill>
            <a:srgbClr val="18A0DB"/>
          </a:solidFill>
          <a:ln w="38100">
            <a:solidFill>
              <a:srgbClr val="18A0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500" dirty="0">
                <a:solidFill>
                  <a:schemeClr val="bg1"/>
                </a:solidFill>
              </a:rPr>
              <a:t>Shows the guests where they need to sit before the wedding.</a:t>
            </a:r>
          </a:p>
        </p:txBody>
      </p:sp>
    </p:spTree>
    <p:extLst>
      <p:ext uri="{BB962C8B-B14F-4D97-AF65-F5344CB8AC3E}">
        <p14:creationId xmlns:p14="http://schemas.microsoft.com/office/powerpoint/2010/main" val="549433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6" grpId="0" animBg="1"/>
      <p:bldP spid="19" grpId="0" animBg="1"/>
      <p:bldP spid="20" grpId="0" animBg="1"/>
      <p:bldP spid="22" grpId="0" animBg="1"/>
      <p:bldP spid="23" grpId="0" animBg="1"/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407EC7A-65E4-4980-9242-C39418CA05A7}"/>
              </a:ext>
            </a:extLst>
          </p:cNvPr>
          <p:cNvSpPr/>
          <p:nvPr/>
        </p:nvSpPr>
        <p:spPr>
          <a:xfrm>
            <a:off x="755650" y="3280996"/>
            <a:ext cx="5135196" cy="219416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18A0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1008000" rtlCol="0" anchor="ctr"/>
          <a:lstStyle/>
          <a:p>
            <a:r>
              <a:rPr lang="en-GB" altLang="en-US" dirty="0">
                <a:solidFill>
                  <a:schemeClr val="tx1"/>
                </a:solidFill>
              </a:rPr>
              <a:t>A bride often wears a long white dress. Sometimes a bride wears a veil, which is a see-through material which goes over her head. The bride often  carries a bunch of flowers.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40249923-82F1-4DA5-81D2-C023F711198D}"/>
              </a:ext>
            </a:extLst>
          </p:cNvPr>
          <p:cNvSpPr/>
          <p:nvPr/>
        </p:nvSpPr>
        <p:spPr>
          <a:xfrm>
            <a:off x="738066" y="3280996"/>
            <a:ext cx="5135196" cy="219416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18A0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1008000" rtlCol="0" anchor="ctr"/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tx1"/>
                </a:solidFill>
              </a:rPr>
              <a:t>A groom will wear a smart suit and have a flower in his button hole. Sometimes grooms have a special hat called a top hat.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E3D246EB-895B-4BA9-AEB8-8F333C5528EC}"/>
              </a:ext>
            </a:extLst>
          </p:cNvPr>
          <p:cNvSpPr/>
          <p:nvPr/>
        </p:nvSpPr>
        <p:spPr>
          <a:xfrm>
            <a:off x="746858" y="3289790"/>
            <a:ext cx="5135196" cy="219416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18A0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1008000" rtlCol="0" anchor="ctr"/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tx1"/>
                </a:solidFill>
              </a:rPr>
              <a:t>Bridesmaids wear nice dresses. They sometimes wear flowers in their hair and carry a bunch of flowers. They help the bride on her special day.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C77DE0E-711F-471A-90B3-A3A4F6E409B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47" t="10056" r="5472" b="4976"/>
          <a:stretch/>
        </p:blipFill>
        <p:spPr>
          <a:xfrm>
            <a:off x="4958864" y="2680924"/>
            <a:ext cx="3447070" cy="3411902"/>
          </a:xfrm>
          <a:prstGeom prst="flowChartConnector">
            <a:avLst/>
          </a:prstGeom>
        </p:spPr>
      </p:pic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39615" y="765175"/>
            <a:ext cx="8273561" cy="994306"/>
          </a:xfrm>
          <a:solidFill>
            <a:srgbClr val="18A0DB"/>
          </a:solidFill>
        </p:spPr>
        <p:txBody>
          <a:bodyPr/>
          <a:lstStyle/>
          <a:p>
            <a:r>
              <a:rPr lang="en-GB" sz="3600" dirty="0">
                <a:solidFill>
                  <a:schemeClr val="bg1"/>
                </a:solidFill>
                <a:latin typeface="Twinkl SemiBold" pitchFamily="2" charset="0"/>
              </a:rPr>
              <a:t>What Do People Wear at a Wedding?</a:t>
            </a:r>
          </a:p>
        </p:txBody>
      </p:sp>
      <p:sp>
        <p:nvSpPr>
          <p:cNvPr id="5" name="Rectangle 4"/>
          <p:cNvSpPr/>
          <p:nvPr/>
        </p:nvSpPr>
        <p:spPr>
          <a:xfrm>
            <a:off x="755650" y="1962354"/>
            <a:ext cx="7632700" cy="553998"/>
          </a:xfrm>
          <a:prstGeom prst="rect">
            <a:avLst/>
          </a:prstGeom>
        </p:spPr>
        <p:txBody>
          <a:bodyPr wrap="square" lIns="108000" tIns="0" rIns="0" bIns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/>
              <a:t>Guests at a wedding will wear smart clothes.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/>
              <a:t>Sometimes women wear big hats.</a:t>
            </a:r>
            <a:endParaRPr lang="en-GB" altLang="en-US" dirty="0">
              <a:solidFill>
                <a:srgbClr val="FF0000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4B6B195-C602-4EBF-8875-75FBBB69FC5F}"/>
              </a:ext>
            </a:extLst>
          </p:cNvPr>
          <p:cNvSpPr/>
          <p:nvPr/>
        </p:nvSpPr>
        <p:spPr>
          <a:xfrm>
            <a:off x="4958863" y="2663338"/>
            <a:ext cx="3429487" cy="3429487"/>
          </a:xfrm>
          <a:prstGeom prst="ellipse">
            <a:avLst/>
          </a:prstGeom>
          <a:noFill/>
          <a:ln w="38100">
            <a:solidFill>
              <a:srgbClr val="18A0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4AB2F76-8F4C-419A-ADDF-63DAF6759B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954" y="3043553"/>
            <a:ext cx="1716110" cy="251709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3263E5D-0466-488B-AE0E-236D585898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191" y="3107638"/>
            <a:ext cx="951763" cy="259999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B621F76-22CF-476F-8047-F55BB34BA7A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160" y="3274038"/>
            <a:ext cx="1573824" cy="2552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34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39615" y="765175"/>
            <a:ext cx="8273561" cy="994306"/>
          </a:xfrm>
          <a:solidFill>
            <a:srgbClr val="18A0DB"/>
          </a:solidFill>
        </p:spPr>
        <p:txBody>
          <a:bodyPr/>
          <a:lstStyle/>
          <a:p>
            <a:r>
              <a:rPr lang="en-GB" sz="3600" dirty="0">
                <a:solidFill>
                  <a:schemeClr val="bg1"/>
                </a:solidFill>
                <a:latin typeface="Twinkl SemiBold" pitchFamily="2" charset="0"/>
              </a:rPr>
              <a:t>What Happens at a Wedding?</a:t>
            </a:r>
          </a:p>
        </p:txBody>
      </p:sp>
      <p:sp>
        <p:nvSpPr>
          <p:cNvPr id="5" name="Rectangle 4"/>
          <p:cNvSpPr/>
          <p:nvPr/>
        </p:nvSpPr>
        <p:spPr>
          <a:xfrm>
            <a:off x="755650" y="1962354"/>
            <a:ext cx="3614127" cy="1661993"/>
          </a:xfrm>
          <a:prstGeom prst="rect">
            <a:avLst/>
          </a:prstGeom>
        </p:spPr>
        <p:txBody>
          <a:bodyPr wrap="square" lIns="10800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/>
              <a:t>When the couple arrive at the church, special music will start playing. The guests all stand up and </a:t>
            </a:r>
            <a:r>
              <a:rPr lang="en-GB" altLang="en-US"/>
              <a:t>the couple </a:t>
            </a:r>
            <a:r>
              <a:rPr lang="en-GB" altLang="en-US" dirty="0"/>
              <a:t>walk to the front of the church where the vicar is waiting.</a:t>
            </a:r>
            <a:endParaRPr lang="en-GB" altLang="en-US" dirty="0">
              <a:solidFill>
                <a:srgbClr val="FF0000"/>
              </a:solidFill>
            </a:endParaRPr>
          </a:p>
        </p:txBody>
      </p:sp>
      <p:pic>
        <p:nvPicPr>
          <p:cNvPr id="2050" name="Picture 2" descr="Architecture, Candles, Cathedral, Chandeliers, Church">
            <a:extLst>
              <a:ext uri="{FF2B5EF4-FFF2-40B4-BE49-F238E27FC236}">
                <a16:creationId xmlns:a16="http://schemas.microsoft.com/office/drawing/2014/main" id="{D4DEA31C-386D-47F5-8D36-9FE61D9CD4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59" r="15912"/>
          <a:stretch/>
        </p:blipFill>
        <p:spPr bwMode="auto">
          <a:xfrm>
            <a:off x="4572000" y="1759482"/>
            <a:ext cx="3816350" cy="4333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18495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>
          <a:xfrm>
            <a:off x="439615" y="765175"/>
            <a:ext cx="8273561" cy="994306"/>
          </a:xfrm>
          <a:solidFill>
            <a:srgbClr val="18A0DB"/>
          </a:solidFill>
        </p:spPr>
        <p:txBody>
          <a:bodyPr/>
          <a:lstStyle/>
          <a:p>
            <a:r>
              <a:rPr lang="en-GB" sz="3600" dirty="0">
                <a:solidFill>
                  <a:schemeClr val="bg1"/>
                </a:solidFill>
                <a:latin typeface="Twinkl SemiBold" pitchFamily="2" charset="0"/>
              </a:rPr>
              <a:t>What Happens at a Wedding?</a:t>
            </a:r>
          </a:p>
        </p:txBody>
      </p:sp>
      <p:sp>
        <p:nvSpPr>
          <p:cNvPr id="5" name="Rectangle 4"/>
          <p:cNvSpPr/>
          <p:nvPr/>
        </p:nvSpPr>
        <p:spPr>
          <a:xfrm>
            <a:off x="755650" y="1962354"/>
            <a:ext cx="3614127" cy="830997"/>
          </a:xfrm>
          <a:prstGeom prst="rect">
            <a:avLst/>
          </a:prstGeom>
        </p:spPr>
        <p:txBody>
          <a:bodyPr wrap="square" lIns="10800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dirty="0"/>
              <a:t>Sometimes special songs called hymns are sung. Parts from the Bible or special poems are read.</a:t>
            </a:r>
            <a:endParaRPr lang="en-GB" altLang="en-US" dirty="0">
              <a:solidFill>
                <a:srgbClr val="FF0000"/>
              </a:solidFill>
            </a:endParaRPr>
          </a:p>
        </p:txBody>
      </p:sp>
      <p:pic>
        <p:nvPicPr>
          <p:cNvPr id="3074" name="Picture 2" descr="Bible, Church, Wedding, Christian, Catholic, Worship">
            <a:extLst>
              <a:ext uri="{FF2B5EF4-FFF2-40B4-BE49-F238E27FC236}">
                <a16:creationId xmlns:a16="http://schemas.microsoft.com/office/drawing/2014/main" id="{BE1E227D-EF6A-4DCB-847E-3621BE343F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12" r="10375"/>
          <a:stretch/>
        </p:blipFill>
        <p:spPr bwMode="auto">
          <a:xfrm>
            <a:off x="4572000" y="1759481"/>
            <a:ext cx="3816350" cy="4333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41211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owerPoint Guidance.pptx" id="{180D27B9-5640-447B-B5C0-DD73573B2821}" vid="{310EF2B5-F8B8-4941-8818-76ED4D5D305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</Template>
  <TotalTime>195</TotalTime>
  <Words>702</Words>
  <Application>Microsoft Office PowerPoint</Application>
  <PresentationFormat>On-screen Show (4:3)</PresentationFormat>
  <Paragraphs>79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Twinkl SemiBold</vt:lpstr>
      <vt:lpstr>Calibri</vt:lpstr>
      <vt:lpstr>Twinkl</vt:lpstr>
      <vt:lpstr>Arial</vt:lpstr>
      <vt:lpstr>Office Theme</vt:lpstr>
      <vt:lpstr>PowerPoint Presentation</vt:lpstr>
      <vt:lpstr>What Is a Wedding?</vt:lpstr>
      <vt:lpstr>Who Are Christians?</vt:lpstr>
      <vt:lpstr>Before the Wedding</vt:lpstr>
      <vt:lpstr>Where Does a Christian Wedding Take Place?</vt:lpstr>
      <vt:lpstr>Who Takes Part in a Christian Wedding?</vt:lpstr>
      <vt:lpstr>What Do People Wear at a Wedding?</vt:lpstr>
      <vt:lpstr>What Happens at a Wedding?</vt:lpstr>
      <vt:lpstr>What Happens at a Wedding?</vt:lpstr>
      <vt:lpstr>What Happens at a Wedding?</vt:lpstr>
      <vt:lpstr>What Happens at a Wedding?</vt:lpstr>
      <vt:lpstr>What Happens After the Wedding?</vt:lpstr>
      <vt:lpstr>What Happens After the Wedding?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Harvey Johnson</dc:creator>
  <cp:lastModifiedBy>Miss McDowall</cp:lastModifiedBy>
  <cp:revision>13</cp:revision>
  <dcterms:created xsi:type="dcterms:W3CDTF">2019-03-11T13:01:00Z</dcterms:created>
  <dcterms:modified xsi:type="dcterms:W3CDTF">2026-09-12T11:25:33Z</dcterms:modified>
</cp:coreProperties>
</file>