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77" r:id="rId2"/>
    <p:sldId id="314" r:id="rId3"/>
    <p:sldId id="316" r:id="rId4"/>
    <p:sldId id="317" r:id="rId5"/>
    <p:sldId id="318" r:id="rId6"/>
    <p:sldId id="307" r:id="rId7"/>
    <p:sldId id="320" r:id="rId8"/>
    <p:sldId id="321" r:id="rId9"/>
    <p:sldId id="322" r:id="rId10"/>
    <p:sldId id="323" r:id="rId11"/>
    <p:sldId id="300" r:id="rId12"/>
    <p:sldId id="267" r:id="rId13"/>
  </p:sldIdLst>
  <p:sldSz cx="9144000" cy="6858000" type="screen4x3"/>
  <p:notesSz cx="6858000" cy="9144000"/>
  <p:embeddedFontLst>
    <p:embeddedFont>
      <p:font typeface="Twinkl" panose="02000000000000000000" pitchFamily="2" charset="0"/>
      <p:regular r:id="rId16"/>
      <p:bold r:id="rId17"/>
    </p:embeddedFont>
    <p:embeddedFont>
      <p:font typeface="Twinkl SemiBold" panose="02000000000000000000" pitchFamily="2" charset="0"/>
      <p:regular r:id="rId18"/>
      <p:bold r:id="rId19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77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77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77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77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inkl" pitchFamily="2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inkl" pitchFamily="2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inkl" pitchFamily="2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inkl" pitchFamily="2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40">
          <p15:clr>
            <a:srgbClr val="A4A3A4"/>
          </p15:clr>
        </p15:guide>
        <p15:guide id="4" orient="horz" pos="3952">
          <p15:clr>
            <a:srgbClr val="A4A3A4"/>
          </p15:clr>
        </p15:guide>
        <p15:guide id="5" pos="5420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pos="476">
          <p15:clr>
            <a:srgbClr val="A4A3A4"/>
          </p15:clr>
        </p15:guide>
        <p15:guide id="8" orient="horz" pos="482">
          <p15:clr>
            <a:srgbClr val="A4A3A4"/>
          </p15:clr>
        </p15:guide>
        <p15:guide id="9" orient="horz" pos="3861">
          <p15:clr>
            <a:srgbClr val="A4A3A4"/>
          </p15:clr>
        </p15:guide>
        <p15:guide id="10" pos="528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AB9"/>
    <a:srgbClr val="E86F8A"/>
    <a:srgbClr val="FFE0D8"/>
    <a:srgbClr val="FFC5C2"/>
    <a:srgbClr val="419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58" autoAdjust="0"/>
    <p:restoredTop sz="94660"/>
  </p:normalViewPr>
  <p:slideViewPr>
    <p:cSldViewPr snapToGrid="0">
      <p:cViewPr varScale="1">
        <p:scale>
          <a:sx n="63" d="100"/>
          <a:sy n="63" d="100"/>
        </p:scale>
        <p:origin x="1200" y="56"/>
      </p:cViewPr>
      <p:guideLst>
        <p:guide orient="horz" pos="2160"/>
        <p:guide pos="2880"/>
        <p:guide pos="340"/>
        <p:guide orient="horz" pos="3952"/>
        <p:guide pos="5420"/>
        <p:guide orient="horz" pos="346"/>
        <p:guide pos="476"/>
        <p:guide orient="horz" pos="482"/>
        <p:guide orient="horz" pos="3861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6AFD6C9-BC6E-FB4B-9B16-736AE505324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38984C-0D64-E548-B217-3F28576BDD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D4D3E72-F1CE-FF47-8B46-8526A13E857C}" type="datetimeFigureOut">
              <a:rPr lang="en-GB"/>
              <a:pPr>
                <a:defRPr/>
              </a:pPr>
              <a:t>12/09/2026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04DE59-5D25-9E44-8853-F288FF9544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536F4F-41FA-4D4F-A4DB-CE7921EBDE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2E94101-09D4-F14A-BE41-E6CEBB640C7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867A542-6236-B84E-8FCD-EFB556ED5C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9445DD-B15E-A143-BBAE-4739C3C3752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8B46403-CB4B-8246-BDAD-CA7E4D57AECF}" type="datetimeFigureOut">
              <a:rPr lang="en-GB"/>
              <a:pPr>
                <a:defRPr/>
              </a:pPr>
              <a:t>12/09/2026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BF04557-084C-824F-BF4A-7D261D041B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57BA9A1-D03C-A541-9606-09A35C87A8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CC234-4F06-1948-AC4B-9452C73D2A1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6947AA-4D2F-474C-809C-F5D3F3C599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9378937-AB28-F544-83A8-7A22A6C372F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resources/topics/festivals-and-cultural-celebrations/wedding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resources/topics/festivals-and-cultural-celebrations/wedding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topics/festivals-and-cultural-celebrations/wedding" TargetMode="Externa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resources/topics/festivals-and-cultural-celebrations/wedding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95487D69-CB45-DF4B-BD9D-EE13FA6CA7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hlinkClick r:id="rId4"/>
            <a:extLst>
              <a:ext uri="{FF2B5EF4-FFF2-40B4-BE49-F238E27FC236}">
                <a16:creationId xmlns:a16="http://schemas.microsoft.com/office/drawing/2014/main" id="{8B40BDFB-3A5E-8F42-807D-8FC9F6A4570D}"/>
              </a:ext>
            </a:extLst>
          </p:cNvPr>
          <p:cNvSpPr/>
          <p:nvPr userDrawn="1"/>
        </p:nvSpPr>
        <p:spPr>
          <a:xfrm>
            <a:off x="486888" y="6196013"/>
            <a:ext cx="902525" cy="661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534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B3A3C9B-9C8D-904C-9B7C-6A16146C6FCF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E2FDB56-A1F7-0B40-9155-E097952F00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5734050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hlinkClick r:id="rId4"/>
            <a:extLst>
              <a:ext uri="{FF2B5EF4-FFF2-40B4-BE49-F238E27FC236}">
                <a16:creationId xmlns:a16="http://schemas.microsoft.com/office/drawing/2014/main" id="{2642D222-2D9A-6242-BE5F-AE8A8E6DB5ED}"/>
              </a:ext>
            </a:extLst>
          </p:cNvPr>
          <p:cNvSpPr/>
          <p:nvPr userDrawn="1"/>
        </p:nvSpPr>
        <p:spPr>
          <a:xfrm>
            <a:off x="8526483" y="6638306"/>
            <a:ext cx="617517" cy="219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88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AAFD048-5F87-3442-A52B-38E95B543CED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1279542C-3934-D948-9B20-4E09FE8F6D84}"/>
              </a:ext>
            </a:extLst>
          </p:cNvPr>
          <p:cNvSpPr/>
          <p:nvPr userDrawn="1"/>
        </p:nvSpPr>
        <p:spPr>
          <a:xfrm>
            <a:off x="8526483" y="6638306"/>
            <a:ext cx="617517" cy="219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01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9791FCF-CC4F-8D4E-9948-406926ADDF01}"/>
              </a:ext>
            </a:extLst>
          </p:cNvPr>
          <p:cNvSpPr/>
          <p:nvPr userDrawn="1"/>
        </p:nvSpPr>
        <p:spPr bwMode="auto">
          <a:xfrm>
            <a:off x="503238" y="2930525"/>
            <a:ext cx="8137525" cy="341471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4D60C86-1037-2D4A-9ACE-A82EAFFB10F9}"/>
              </a:ext>
            </a:extLst>
          </p:cNvPr>
          <p:cNvSpPr/>
          <p:nvPr userDrawn="1"/>
        </p:nvSpPr>
        <p:spPr bwMode="auto">
          <a:xfrm>
            <a:off x="503238" y="512763"/>
            <a:ext cx="8137525" cy="2192337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5C9B734-1C6B-B545-AB87-160A41338BED}"/>
              </a:ext>
            </a:extLst>
          </p:cNvPr>
          <p:cNvSpPr txBox="1">
            <a:spLocks/>
          </p:cNvSpPr>
          <p:nvPr userDrawn="1"/>
        </p:nvSpPr>
        <p:spPr>
          <a:xfrm>
            <a:off x="628650" y="3071813"/>
            <a:ext cx="78867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Twinkl" pitchFamily="50" charset="0"/>
              </a:rPr>
              <a:t>Success Criteria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A3B277-6B1B-1045-9C26-DF0520A819FD}"/>
              </a:ext>
            </a:extLst>
          </p:cNvPr>
          <p:cNvSpPr txBox="1">
            <a:spLocks/>
          </p:cNvSpPr>
          <p:nvPr userDrawn="1"/>
        </p:nvSpPr>
        <p:spPr>
          <a:xfrm>
            <a:off x="628650" y="735013"/>
            <a:ext cx="78867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2ADFBFCC-F158-E242-A92A-A600995F16B5}"/>
              </a:ext>
            </a:extLst>
          </p:cNvPr>
          <p:cNvSpPr txBox="1">
            <a:spLocks/>
          </p:cNvSpPr>
          <p:nvPr userDrawn="1"/>
        </p:nvSpPr>
        <p:spPr>
          <a:xfrm>
            <a:off x="628650" y="3467100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lIns="180000" tIns="252000" rIns="252000" bIns="18000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Statement 2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Sub statement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79810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A5D05B25-C5D8-7F48-A23B-8A66C65BD7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hlinkClick r:id="rId4"/>
            <a:extLst>
              <a:ext uri="{FF2B5EF4-FFF2-40B4-BE49-F238E27FC236}">
                <a16:creationId xmlns:a16="http://schemas.microsoft.com/office/drawing/2014/main" id="{D298905D-90DB-074D-A0E2-9AB1164152D2}"/>
              </a:ext>
            </a:extLst>
          </p:cNvPr>
          <p:cNvSpPr/>
          <p:nvPr userDrawn="1"/>
        </p:nvSpPr>
        <p:spPr>
          <a:xfrm>
            <a:off x="486888" y="6196013"/>
            <a:ext cx="902525" cy="661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3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winkl.co.uk/resources/topics/festivals-and-cultural-celebrations/wedding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7C0C4DE-A6D6-4444-AB1A-83D463C6548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0538" y="695325"/>
            <a:ext cx="8162925" cy="115093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11AEA69-1864-2A42-9726-CEF16FDDB3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0538" y="1957388"/>
            <a:ext cx="8162925" cy="4387850"/>
          </a:xfrm>
          <a:prstGeom prst="roundRect">
            <a:avLst>
              <a:gd name="adj" fmla="val 258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Rectangle 3">
            <a:hlinkClick r:id="rId8"/>
            <a:extLst>
              <a:ext uri="{FF2B5EF4-FFF2-40B4-BE49-F238E27FC236}">
                <a16:creationId xmlns:a16="http://schemas.microsoft.com/office/drawing/2014/main" id="{BCA824A4-ACF8-D346-8F18-BDF33AF06412}"/>
              </a:ext>
            </a:extLst>
          </p:cNvPr>
          <p:cNvSpPr/>
          <p:nvPr userDrawn="1"/>
        </p:nvSpPr>
        <p:spPr>
          <a:xfrm>
            <a:off x="8526483" y="6638306"/>
            <a:ext cx="617517" cy="219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DB4784-5FF9-2445-916D-0D4C13ABC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5916613"/>
            <a:ext cx="2192338" cy="409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C182FE-DB6F-8547-8845-0FC563CE6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4486275"/>
            <a:ext cx="1860550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6B8660-3EE0-AA47-A0BD-7594F90E3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25" y="2401888"/>
            <a:ext cx="150177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4BC27C-9195-DC44-8579-1BEE6EC1A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688" y="1936750"/>
            <a:ext cx="1501775" cy="2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15486 L 2.77778E-7 -1.7129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8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15487 L -3.88889E-6 -1.7129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8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0.15486 L -3.61111E-6 -1.71296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8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15486 L -3.88889E-6 -1.71296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20">
            <a:extLst>
              <a:ext uri="{FF2B5EF4-FFF2-40B4-BE49-F238E27FC236}">
                <a16:creationId xmlns:a16="http://schemas.microsoft.com/office/drawing/2014/main" id="{01E12544-7ECE-EF41-A869-678E55C78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dirty="0">
                <a:solidFill>
                  <a:schemeClr val="accent1"/>
                </a:solidFill>
                <a:latin typeface="Twinkl" pitchFamily="2" charset="77"/>
              </a:rPr>
              <a:t>The Wedding Ceremony</a:t>
            </a:r>
            <a:endParaRPr lang="en-GB" altLang="en-US" sz="3600" dirty="0">
              <a:solidFill>
                <a:schemeClr val="accent1"/>
              </a:solidFill>
              <a:latin typeface="Twinkl" pitchFamily="2" charset="77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4DC930-BB77-B547-8262-E4C145B60EBA}"/>
              </a:ext>
            </a:extLst>
          </p:cNvPr>
          <p:cNvGrpSpPr/>
          <p:nvPr/>
        </p:nvGrpSpPr>
        <p:grpSpPr>
          <a:xfrm>
            <a:off x="625033" y="1592162"/>
            <a:ext cx="7893934" cy="1247890"/>
            <a:chOff x="625033" y="1522712"/>
            <a:chExt cx="7893934" cy="1247890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BBADCBD1-DDB7-A540-85FE-9EABA67A936B}"/>
                </a:ext>
              </a:extLst>
            </p:cNvPr>
            <p:cNvSpPr/>
            <p:nvPr/>
          </p:nvSpPr>
          <p:spPr>
            <a:xfrm>
              <a:off x="625033" y="1522712"/>
              <a:ext cx="7893934" cy="124789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buNone/>
              </a:pPr>
              <a:endParaRPr lang="en-GB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B7B05F3-F1AA-B047-82B6-60DE9E2A9719}"/>
                </a:ext>
              </a:extLst>
            </p:cNvPr>
            <p:cNvSpPr/>
            <p:nvPr/>
          </p:nvSpPr>
          <p:spPr>
            <a:xfrm>
              <a:off x="850740" y="1731225"/>
              <a:ext cx="6037024" cy="8771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GB" sz="1700" dirty="0"/>
                <a:t>At the end of the wedding ceremony, the groom stamps on a wine glass as a sign of the start of the couple’s life together. Guests shout ‘mazel tov’, which means ‘congratulations!’</a:t>
              </a:r>
            </a:p>
          </p:txBody>
        </p:sp>
      </p:grp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2F5BB17-2F0B-8745-8F78-B324A9CCB3FF}"/>
              </a:ext>
            </a:extLst>
          </p:cNvPr>
          <p:cNvSpPr/>
          <p:nvPr/>
        </p:nvSpPr>
        <p:spPr>
          <a:xfrm>
            <a:off x="2476983" y="4960393"/>
            <a:ext cx="6041984" cy="1247890"/>
          </a:xfrm>
          <a:prstGeom prst="roundRect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None/>
            </a:pPr>
            <a:endParaRPr lang="en-GB" altLang="en-US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71DA61A-E430-8D45-8132-B5A97D6F229F}"/>
              </a:ext>
            </a:extLst>
          </p:cNvPr>
          <p:cNvGrpSpPr/>
          <p:nvPr/>
        </p:nvGrpSpPr>
        <p:grpSpPr>
          <a:xfrm>
            <a:off x="1620456" y="3276277"/>
            <a:ext cx="6898510" cy="1247890"/>
            <a:chOff x="1759352" y="3324690"/>
            <a:chExt cx="6759614" cy="1247890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158FF727-632E-9B4E-89E8-3055EC8B53AB}"/>
                </a:ext>
              </a:extLst>
            </p:cNvPr>
            <p:cNvSpPr/>
            <p:nvPr/>
          </p:nvSpPr>
          <p:spPr>
            <a:xfrm>
              <a:off x="1759352" y="3324690"/>
              <a:ext cx="6759614" cy="124789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buNone/>
              </a:pPr>
              <a:endParaRPr lang="en-GB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B5B1882-F768-EA4A-AACA-CAF85A1310D8}"/>
                </a:ext>
              </a:extLst>
            </p:cNvPr>
            <p:cNvSpPr/>
            <p:nvPr/>
          </p:nvSpPr>
          <p:spPr>
            <a:xfrm>
              <a:off x="2312897" y="3640859"/>
              <a:ext cx="5854388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GB" sz="1700" dirty="0">
                  <a:solidFill>
                    <a:schemeClr val="bg1"/>
                  </a:solidFill>
                </a:rPr>
                <a:t>A lot of dancing takes place. A very fast dance called ‘hora’ starts when the bride and groom go into the party room.</a:t>
              </a:r>
              <a:endParaRPr lang="en-GB" altLang="en-US" sz="1700" dirty="0">
                <a:solidFill>
                  <a:schemeClr val="bg1"/>
                </a:solidFill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9DD09AA7-3C8A-2A49-81BE-AF0B050FDB87}"/>
              </a:ext>
            </a:extLst>
          </p:cNvPr>
          <p:cNvSpPr/>
          <p:nvPr/>
        </p:nvSpPr>
        <p:spPr>
          <a:xfrm>
            <a:off x="2794494" y="5291950"/>
            <a:ext cx="372126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altLang="en-US" sz="1700" dirty="0">
                <a:solidFill>
                  <a:schemeClr val="bg1"/>
                </a:solidFill>
              </a:rPr>
              <a:t>The bride and groom are carried on their chairs as part of the dancing.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37C984C-CAAC-F545-9790-1E71CA7A4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898" y="4490361"/>
            <a:ext cx="2228920" cy="1927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0E10A72-0F92-FE42-A631-FE6B56210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11172" y="2959014"/>
            <a:ext cx="1074204" cy="2006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8C823D8-1D89-BA42-AF28-C92DA87BA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87764" y="1473200"/>
            <a:ext cx="1515060" cy="1384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637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9FC2D4C-2103-374D-A05A-EBF3A4CD955E}"/>
              </a:ext>
            </a:extLst>
          </p:cNvPr>
          <p:cNvGrpSpPr/>
          <p:nvPr/>
        </p:nvGrpSpPr>
        <p:grpSpPr>
          <a:xfrm>
            <a:off x="625033" y="3144745"/>
            <a:ext cx="3171465" cy="1694370"/>
            <a:chOff x="4745619" y="3681409"/>
            <a:chExt cx="3171465" cy="1694370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3ACD8E37-27E3-B345-939B-38EE2B9F222E}"/>
                </a:ext>
              </a:extLst>
            </p:cNvPr>
            <p:cNvSpPr/>
            <p:nvPr/>
          </p:nvSpPr>
          <p:spPr>
            <a:xfrm>
              <a:off x="4745619" y="3681409"/>
              <a:ext cx="3171465" cy="169437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buNone/>
              </a:pPr>
              <a:endParaRPr lang="en-GB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2291" name="Rectangle 4">
              <a:extLst>
                <a:ext uri="{FF2B5EF4-FFF2-40B4-BE49-F238E27FC236}">
                  <a16:creationId xmlns:a16="http://schemas.microsoft.com/office/drawing/2014/main" id="{6D1127BE-C973-FC49-B7E3-8481222EA4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5621" y="3881741"/>
              <a:ext cx="2413172" cy="1392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72000" rIns="0" bIns="72000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>
                  <a:solidFill>
                    <a:srgbClr val="1C1C1C"/>
                  </a:solidFill>
                  <a:latin typeface="Twinkl" pitchFamily="2" charset="77"/>
                  <a:ea typeface="Sassoon Infant Rg" panose="02000803050000020003" pitchFamily="2" charset="0"/>
                  <a:cs typeface="Sassoon Infant Rg" panose="02000803050000020003" pitchFamily="2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rgbClr val="1C1C1C"/>
                  </a:solidFill>
                  <a:latin typeface="Twinkl" pitchFamily="2" charset="77"/>
                  <a:ea typeface="Sassoon Infant Rg" panose="02000803050000020003" pitchFamily="2" charset="0"/>
                  <a:cs typeface="Sassoon Infant Rg" panose="02000803050000020003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77"/>
                  <a:ea typeface="Sassoon Infant Rg" panose="02000803050000020003" pitchFamily="2" charset="0"/>
                  <a:cs typeface="Sassoon Infant Rg" panose="02000803050000020003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77"/>
                  <a:ea typeface="Sassoon Infant Rg" panose="02000803050000020003" pitchFamily="2" charset="0"/>
                  <a:cs typeface="Sassoon Infant Rg" panose="02000803050000020003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77"/>
                  <a:ea typeface="Sassoon Infant Rg" panose="02000803050000020003" pitchFamily="2" charset="0"/>
                  <a:cs typeface="Sassoon Infant Rg" panose="02000803050000020003" pitchFamily="2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77"/>
                  <a:ea typeface="Sassoon Infant Rg" panose="02000803050000020003" pitchFamily="2" charset="0"/>
                  <a:cs typeface="Sassoon Infant Rg" panose="02000803050000020003" pitchFamily="2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77"/>
                  <a:ea typeface="Sassoon Infant Rg" panose="02000803050000020003" pitchFamily="2" charset="0"/>
                  <a:cs typeface="Sassoon Infant Rg" panose="02000803050000020003" pitchFamily="2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77"/>
                  <a:ea typeface="Sassoon Infant Rg" panose="02000803050000020003" pitchFamily="2" charset="0"/>
                  <a:cs typeface="Sassoon Infant Rg" panose="02000803050000020003" pitchFamily="2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400">
                  <a:solidFill>
                    <a:srgbClr val="1C1C1C"/>
                  </a:solidFill>
                  <a:latin typeface="Twinkl" pitchFamily="2" charset="77"/>
                  <a:ea typeface="Sassoon Infant Rg" panose="02000803050000020003" pitchFamily="2" charset="0"/>
                  <a:cs typeface="Sassoon Infant Rg" panose="02000803050000020003" pitchFamily="2" charset="0"/>
                </a:defRPr>
              </a:lvl9pPr>
            </a:lstStyle>
            <a:p>
              <a:pPr>
                <a:buFont typeface="Arial" panose="020B0604020202020204" pitchFamily="34" charset="0"/>
                <a:buNone/>
              </a:pPr>
              <a:r>
                <a:rPr lang="en-GB" altLang="en-US" dirty="0">
                  <a:solidFill>
                    <a:schemeClr val="bg1"/>
                  </a:solidFill>
                </a:rPr>
                <a:t>At the end of the party, the guests go home. The bride and groom go on a special holiday called a honeymoon.</a:t>
              </a:r>
            </a:p>
          </p:txBody>
        </p:sp>
      </p:grpSp>
      <p:pic>
        <p:nvPicPr>
          <p:cNvPr id="54274" name="Picture 2">
            <a:extLst>
              <a:ext uri="{FF2B5EF4-FFF2-40B4-BE49-F238E27FC236}">
                <a16:creationId xmlns:a16="http://schemas.microsoft.com/office/drawing/2014/main" id="{F370274C-230E-8948-819D-D6C4DAF26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63119" y="3860635"/>
            <a:ext cx="5555848" cy="2362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DB49C94-D895-DB41-8D63-8542F6A1388E}"/>
              </a:ext>
            </a:extLst>
          </p:cNvPr>
          <p:cNvSpPr/>
          <p:nvPr/>
        </p:nvSpPr>
        <p:spPr>
          <a:xfrm>
            <a:off x="625033" y="1482221"/>
            <a:ext cx="7893934" cy="127322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GB" altLang="en-US" dirty="0">
                <a:solidFill>
                  <a:schemeClr val="bg1"/>
                </a:solidFill>
              </a:rPr>
              <a:t>After the wedding ceremony, there is a big meal for all the guests. The groom and some other guests make speeches. Then, a band might play music for everyone to carry on dancing.</a:t>
            </a:r>
          </a:p>
        </p:txBody>
      </p:sp>
      <p:sp>
        <p:nvSpPr>
          <p:cNvPr id="12289" name="Title 20">
            <a:extLst>
              <a:ext uri="{FF2B5EF4-FFF2-40B4-BE49-F238E27FC236}">
                <a16:creationId xmlns:a16="http://schemas.microsoft.com/office/drawing/2014/main" id="{1BB3A3D8-0465-114F-9C7A-A96AC91AF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dirty="0">
                <a:solidFill>
                  <a:schemeClr val="accent6"/>
                </a:solidFill>
                <a:latin typeface="Twinkl" pitchFamily="2" charset="77"/>
              </a:rPr>
              <a:t>After the Wedding</a:t>
            </a:r>
            <a:endParaRPr lang="en-GB" altLang="en-US" sz="3600" dirty="0">
              <a:solidFill>
                <a:schemeClr val="accent6"/>
              </a:solidFill>
              <a:latin typeface="Twinkl" pitchFamily="2" charset="7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86ABFB-C0BB-3740-96F5-8C2E48EDA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5916613"/>
            <a:ext cx="2192338" cy="409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814951F-CC33-7C47-AECD-9BCDE6787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4486275"/>
            <a:ext cx="1860550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5E08F5-A02B-3B4A-9116-4735A729C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25" y="2401888"/>
            <a:ext cx="150177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0AF489-DCC5-614A-A051-CEF2B4914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2688" y="1936750"/>
            <a:ext cx="1501775" cy="2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15486 L 2.77778E-7 -1.7129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89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15487 L -3.88889E-6 -1.71297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8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0.15486 L -3.61111E-6 -1.71296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8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15486 L -3.88889E-6 -1.71296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20">
            <a:extLst>
              <a:ext uri="{FF2B5EF4-FFF2-40B4-BE49-F238E27FC236}">
                <a16:creationId xmlns:a16="http://schemas.microsoft.com/office/drawing/2014/main" id="{01E12544-7ECE-EF41-A869-678E55C78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dirty="0">
                <a:solidFill>
                  <a:schemeClr val="accent1"/>
                </a:solidFill>
                <a:latin typeface="Twinkl" pitchFamily="2" charset="77"/>
              </a:rPr>
              <a:t>Before the Wedding</a:t>
            </a:r>
            <a:endParaRPr lang="en-GB" altLang="en-US" sz="3600" dirty="0">
              <a:solidFill>
                <a:schemeClr val="accent1"/>
              </a:solidFill>
              <a:latin typeface="Twinkl" pitchFamily="2" charset="7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BADCBD1-DDB7-A540-85FE-9EABA67A936B}"/>
              </a:ext>
            </a:extLst>
          </p:cNvPr>
          <p:cNvSpPr/>
          <p:nvPr/>
        </p:nvSpPr>
        <p:spPr>
          <a:xfrm>
            <a:off x="625033" y="1522712"/>
            <a:ext cx="7893934" cy="124789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altLang="en-US" dirty="0">
                <a:solidFill>
                  <a:schemeClr val="bg1"/>
                </a:solidFill>
              </a:rPr>
              <a:t>There are many traditions that can take place before and during a Jewish wedding. A tradition is something that has happened for many years and has a special meaning.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B4B21C5-1B53-E140-8716-ACCE08A140B6}"/>
              </a:ext>
            </a:extLst>
          </p:cNvPr>
          <p:cNvSpPr/>
          <p:nvPr/>
        </p:nvSpPr>
        <p:spPr>
          <a:xfrm>
            <a:off x="625033" y="3026899"/>
            <a:ext cx="4178461" cy="18140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None/>
            </a:pPr>
            <a:r>
              <a:rPr lang="en-GB" altLang="en-US" sz="1700" dirty="0">
                <a:solidFill>
                  <a:schemeClr val="tx1"/>
                </a:solidFill>
              </a:rPr>
              <a:t>In some Jewish families, the parents have help finding a wife or husband for their son or daughter. A matchmaker, known as a shadchan, is a woman who will help them to find someone who could marry their daughter or son.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B1D93D8-B753-0A43-A841-71FAE38A9CEF}"/>
              </a:ext>
            </a:extLst>
          </p:cNvPr>
          <p:cNvGrpSpPr/>
          <p:nvPr/>
        </p:nvGrpSpPr>
        <p:grpSpPr>
          <a:xfrm>
            <a:off x="4972226" y="2908459"/>
            <a:ext cx="3638240" cy="3379993"/>
            <a:chOff x="4572000" y="2525887"/>
            <a:chExt cx="4050041" cy="376256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03A2C0F-2CEB-C74A-98A4-BB5CDD2EB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2525887"/>
              <a:ext cx="4050041" cy="3725006"/>
            </a:xfrm>
            <a:prstGeom prst="rect">
              <a:avLst/>
            </a:prstGeom>
          </p:spPr>
        </p:pic>
        <p:pic>
          <p:nvPicPr>
            <p:cNvPr id="12294" name="Picture 7">
              <a:extLst>
                <a:ext uri="{FF2B5EF4-FFF2-40B4-BE49-F238E27FC236}">
                  <a16:creationId xmlns:a16="http://schemas.microsoft.com/office/drawing/2014/main" id="{B7020C28-62BB-EB41-AE36-C22777A9A5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7506" y="2983162"/>
              <a:ext cx="2968590" cy="3305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A93F19E-89FF-114F-808A-8EB15A3F3A19}"/>
              </a:ext>
            </a:extLst>
          </p:cNvPr>
          <p:cNvSpPr/>
          <p:nvPr/>
        </p:nvSpPr>
        <p:spPr>
          <a:xfrm>
            <a:off x="625032" y="5097208"/>
            <a:ext cx="3252487" cy="10984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None/>
            </a:pPr>
            <a:r>
              <a:rPr lang="en-GB" altLang="en-US" sz="1700" dirty="0">
                <a:solidFill>
                  <a:schemeClr val="tx1"/>
                </a:solidFill>
              </a:rPr>
              <a:t>Nowadays, it is more common for Jewish people to choose their own husband and wife.</a:t>
            </a:r>
          </a:p>
        </p:txBody>
      </p:sp>
    </p:spTree>
    <p:extLst>
      <p:ext uri="{BB962C8B-B14F-4D97-AF65-F5344CB8AC3E}">
        <p14:creationId xmlns:p14="http://schemas.microsoft.com/office/powerpoint/2010/main" val="580859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A93F19E-89FF-114F-808A-8EB15A3F3A19}"/>
              </a:ext>
            </a:extLst>
          </p:cNvPr>
          <p:cNvSpPr/>
          <p:nvPr/>
        </p:nvSpPr>
        <p:spPr>
          <a:xfrm>
            <a:off x="625032" y="4974668"/>
            <a:ext cx="4849792" cy="12210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GB" altLang="en-US" dirty="0">
                <a:solidFill>
                  <a:schemeClr val="tx1"/>
                </a:solidFill>
              </a:rPr>
              <a:t>The groom asks the bride’s father if he can marry his daughter.</a:t>
            </a:r>
          </a:p>
        </p:txBody>
      </p:sp>
      <p:sp>
        <p:nvSpPr>
          <p:cNvPr id="12289" name="Title 20">
            <a:extLst>
              <a:ext uri="{FF2B5EF4-FFF2-40B4-BE49-F238E27FC236}">
                <a16:creationId xmlns:a16="http://schemas.microsoft.com/office/drawing/2014/main" id="{01E12544-7ECE-EF41-A869-678E55C78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dirty="0">
                <a:solidFill>
                  <a:schemeClr val="accent6"/>
                </a:solidFill>
                <a:latin typeface="Twinkl" pitchFamily="2" charset="77"/>
              </a:rPr>
              <a:t>The Bride and Groom</a:t>
            </a:r>
            <a:endParaRPr lang="en-GB" altLang="en-US" sz="3600" dirty="0">
              <a:solidFill>
                <a:schemeClr val="accent1"/>
              </a:solidFill>
              <a:latin typeface="Twinkl" pitchFamily="2" charset="7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BADCBD1-DDB7-A540-85FE-9EABA67A936B}"/>
              </a:ext>
            </a:extLst>
          </p:cNvPr>
          <p:cNvSpPr/>
          <p:nvPr/>
        </p:nvSpPr>
        <p:spPr>
          <a:xfrm>
            <a:off x="625033" y="1522712"/>
            <a:ext cx="7893934" cy="11163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GB" altLang="en-US" dirty="0">
                <a:solidFill>
                  <a:schemeClr val="bg1"/>
                </a:solidFill>
              </a:rPr>
              <a:t>The man who is getting married is known as the groom or ‘</a:t>
            </a:r>
            <a:r>
              <a:rPr lang="en-GB" altLang="en-US" dirty="0" err="1">
                <a:solidFill>
                  <a:schemeClr val="bg1"/>
                </a:solidFill>
              </a:rPr>
              <a:t>chatan</a:t>
            </a:r>
            <a:r>
              <a:rPr lang="en-GB" altLang="en-US" dirty="0">
                <a:solidFill>
                  <a:schemeClr val="bg1"/>
                </a:solidFill>
              </a:rPr>
              <a:t>’.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B4B21C5-1B53-E140-8716-ACCE08A140B6}"/>
              </a:ext>
            </a:extLst>
          </p:cNvPr>
          <p:cNvSpPr/>
          <p:nvPr/>
        </p:nvSpPr>
        <p:spPr>
          <a:xfrm>
            <a:off x="625033" y="3152168"/>
            <a:ext cx="4849792" cy="131334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GB" altLang="en-US" dirty="0">
                <a:solidFill>
                  <a:schemeClr val="tx1"/>
                </a:solidFill>
              </a:rPr>
              <a:t>The woman who is getting married is the bride or ‘</a:t>
            </a:r>
            <a:r>
              <a:rPr lang="en-GB" altLang="en-US" dirty="0" err="1">
                <a:solidFill>
                  <a:schemeClr val="tx1"/>
                </a:solidFill>
              </a:rPr>
              <a:t>kallah</a:t>
            </a:r>
            <a:r>
              <a:rPr lang="en-GB" altLang="en-US" dirty="0">
                <a:solidFill>
                  <a:schemeClr val="tx1"/>
                </a:solidFill>
              </a:rPr>
              <a:t>’.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B1D93D8-B753-0A43-A841-71FAE38A9CEF}"/>
              </a:ext>
            </a:extLst>
          </p:cNvPr>
          <p:cNvGrpSpPr/>
          <p:nvPr/>
        </p:nvGrpSpPr>
        <p:grpSpPr>
          <a:xfrm>
            <a:off x="4972226" y="2908459"/>
            <a:ext cx="3638240" cy="3379993"/>
            <a:chOff x="4572000" y="2525887"/>
            <a:chExt cx="4050041" cy="376256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03A2C0F-2CEB-C74A-98A4-BB5CDD2EB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2525887"/>
              <a:ext cx="4050041" cy="3725006"/>
            </a:xfrm>
            <a:prstGeom prst="rect">
              <a:avLst/>
            </a:prstGeom>
          </p:spPr>
        </p:pic>
        <p:pic>
          <p:nvPicPr>
            <p:cNvPr id="12294" name="Picture 7">
              <a:extLst>
                <a:ext uri="{FF2B5EF4-FFF2-40B4-BE49-F238E27FC236}">
                  <a16:creationId xmlns:a16="http://schemas.microsoft.com/office/drawing/2014/main" id="{B7020C28-62BB-EB41-AE36-C22777A9A5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244406" y="2983162"/>
              <a:ext cx="2814790" cy="3305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1690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A70622E-4354-7643-A0DB-C59E8FBB7F3D}"/>
              </a:ext>
            </a:extLst>
          </p:cNvPr>
          <p:cNvGrpSpPr/>
          <p:nvPr/>
        </p:nvGrpSpPr>
        <p:grpSpPr>
          <a:xfrm>
            <a:off x="625033" y="3553383"/>
            <a:ext cx="7893934" cy="2414918"/>
            <a:chOff x="625033" y="3553383"/>
            <a:chExt cx="7893934" cy="2414918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CC770938-F416-D54C-B445-8EE6E736A4FF}"/>
                </a:ext>
              </a:extLst>
            </p:cNvPr>
            <p:cNvSpPr/>
            <p:nvPr/>
          </p:nvSpPr>
          <p:spPr>
            <a:xfrm>
              <a:off x="625033" y="3553383"/>
              <a:ext cx="7893934" cy="2414918"/>
            </a:xfrm>
            <a:prstGeom prst="roundRect">
              <a:avLst/>
            </a:prstGeom>
            <a:solidFill>
              <a:srgbClr val="E86F8A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None/>
              </a:pPr>
              <a:endParaRPr lang="en-GB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AE55EB6-8618-FB47-9097-320EBAFBD10A}"/>
                </a:ext>
              </a:extLst>
            </p:cNvPr>
            <p:cNvSpPr/>
            <p:nvPr/>
          </p:nvSpPr>
          <p:spPr>
            <a:xfrm>
              <a:off x="4518670" y="4346361"/>
              <a:ext cx="366554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GB" altLang="en-US" dirty="0">
                  <a:solidFill>
                    <a:schemeClr val="bg1"/>
                  </a:solidFill>
                </a:rPr>
                <a:t>In some Jewish families, the bride and groom do not see each other in the week before the wedding.</a:t>
              </a:r>
            </a:p>
          </p:txBody>
        </p:sp>
      </p:grpSp>
      <p:sp>
        <p:nvSpPr>
          <p:cNvPr id="12289" name="Title 20">
            <a:extLst>
              <a:ext uri="{FF2B5EF4-FFF2-40B4-BE49-F238E27FC236}">
                <a16:creationId xmlns:a16="http://schemas.microsoft.com/office/drawing/2014/main" id="{1639CB76-CC2B-4844-8FDA-AA7451F97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dirty="0">
                <a:solidFill>
                  <a:srgbClr val="E86F8A"/>
                </a:solidFill>
                <a:latin typeface="Twinkl" pitchFamily="2" charset="77"/>
              </a:rPr>
              <a:t>A Special Ceremony</a:t>
            </a:r>
            <a:endParaRPr lang="en-GB" altLang="en-US" sz="3600" dirty="0">
              <a:solidFill>
                <a:srgbClr val="E86F8A"/>
              </a:solidFill>
              <a:latin typeface="Twinkl" pitchFamily="2" charset="77"/>
            </a:endParaRPr>
          </a:p>
        </p:txBody>
      </p:sp>
      <p:sp>
        <p:nvSpPr>
          <p:cNvPr id="12290" name="Rectangle 4">
            <a:extLst>
              <a:ext uri="{FF2B5EF4-FFF2-40B4-BE49-F238E27FC236}">
                <a16:creationId xmlns:a16="http://schemas.microsoft.com/office/drawing/2014/main" id="{FAD0F26B-EB4A-B24C-A4CD-6887BB28B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575" y="1478547"/>
            <a:ext cx="76327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2000" rIns="0" bIns="720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77"/>
                <a:ea typeface="Sassoon Infant Rg" panose="02000803050000020003" pitchFamily="2" charset="0"/>
                <a:cs typeface="Sassoon Infant Rg" panose="02000803050000020003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77"/>
                <a:ea typeface="Sassoon Infant Rg" panose="02000803050000020003" pitchFamily="2" charset="0"/>
                <a:cs typeface="Sassoon Infant Rg" panose="02000803050000020003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77"/>
                <a:ea typeface="Sassoon Infant Rg" panose="02000803050000020003" pitchFamily="2" charset="0"/>
                <a:cs typeface="Sassoon Infant Rg" panose="02000803050000020003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77"/>
                <a:ea typeface="Sassoon Infant Rg" panose="02000803050000020003" pitchFamily="2" charset="0"/>
                <a:cs typeface="Sassoon Infant Rg" panose="02000803050000020003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77"/>
                <a:ea typeface="Sassoon Infant Rg" panose="02000803050000020003" pitchFamily="2" charset="0"/>
                <a:cs typeface="Sassoon Infant Rg" panose="02000803050000020003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77"/>
                <a:ea typeface="Sassoon Infant Rg" panose="02000803050000020003" pitchFamily="2" charset="0"/>
                <a:cs typeface="Sassoon Infant Rg" panose="02000803050000020003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77"/>
                <a:ea typeface="Sassoon Infant Rg" panose="02000803050000020003" pitchFamily="2" charset="0"/>
                <a:cs typeface="Sassoon Infant Rg" panose="02000803050000020003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77"/>
                <a:ea typeface="Sassoon Infant Rg" panose="02000803050000020003" pitchFamily="2" charset="0"/>
                <a:cs typeface="Sassoon Infant Rg" panose="02000803050000020003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77"/>
                <a:ea typeface="Sassoon Infant Rg" panose="02000803050000020003" pitchFamily="2" charset="0"/>
                <a:cs typeface="Sassoon Infant Rg" panose="02000803050000020003" pitchFamily="2" charset="0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GB" altLang="en-US" dirty="0"/>
              <a:t>When the couple have agreed to marry each other, they are engaged.</a:t>
            </a:r>
          </a:p>
        </p:txBody>
      </p:sp>
      <p:pic>
        <p:nvPicPr>
          <p:cNvPr id="12294" name="Picture 7">
            <a:extLst>
              <a:ext uri="{FF2B5EF4-FFF2-40B4-BE49-F238E27FC236}">
                <a16:creationId xmlns:a16="http://schemas.microsoft.com/office/drawing/2014/main" id="{9E75BAB5-1984-EB46-9CFC-25261E896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64" y="3248686"/>
            <a:ext cx="3330575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5C4320A-1934-F745-B801-D41358B0C138}"/>
              </a:ext>
            </a:extLst>
          </p:cNvPr>
          <p:cNvSpPr/>
          <p:nvPr/>
        </p:nvSpPr>
        <p:spPr>
          <a:xfrm>
            <a:off x="625033" y="2058173"/>
            <a:ext cx="7893934" cy="1004881"/>
          </a:xfrm>
          <a:prstGeom prst="roundRect">
            <a:avLst/>
          </a:prstGeom>
          <a:solidFill>
            <a:srgbClr val="FFAAB9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GB" altLang="en-US" dirty="0">
                <a:solidFill>
                  <a:schemeClr val="tx1"/>
                </a:solidFill>
              </a:rPr>
              <a:t>Then, they have a special ceremony called ‘</a:t>
            </a:r>
            <a:r>
              <a:rPr lang="en-GB" altLang="en-US" dirty="0" err="1">
                <a:solidFill>
                  <a:schemeClr val="tx1"/>
                </a:solidFill>
              </a:rPr>
              <a:t>tenaim</a:t>
            </a:r>
            <a:r>
              <a:rPr lang="en-GB" altLang="en-US" dirty="0">
                <a:solidFill>
                  <a:schemeClr val="tx1"/>
                </a:solidFill>
              </a:rPr>
              <a:t>’. A plate is broken as a sign that a broken engagement cannot be mended.</a:t>
            </a:r>
          </a:p>
        </p:txBody>
      </p:sp>
    </p:spTree>
    <p:extLst>
      <p:ext uri="{BB962C8B-B14F-4D97-AF65-F5344CB8AC3E}">
        <p14:creationId xmlns:p14="http://schemas.microsoft.com/office/powerpoint/2010/main" val="71684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20">
            <a:extLst>
              <a:ext uri="{FF2B5EF4-FFF2-40B4-BE49-F238E27FC236}">
                <a16:creationId xmlns:a16="http://schemas.microsoft.com/office/drawing/2014/main" id="{296A7358-9802-EF4A-9928-0895ADE74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800" dirty="0">
                <a:solidFill>
                  <a:schemeClr val="accent1"/>
                </a:solidFill>
                <a:latin typeface="Twinkl" pitchFamily="2" charset="77"/>
              </a:rPr>
              <a:t>A Special Ceremony for the Groom</a:t>
            </a:r>
          </a:p>
        </p:txBody>
      </p:sp>
      <p:pic>
        <p:nvPicPr>
          <p:cNvPr id="12294" name="Picture 7">
            <a:extLst>
              <a:ext uri="{FF2B5EF4-FFF2-40B4-BE49-F238E27FC236}">
                <a16:creationId xmlns:a16="http://schemas.microsoft.com/office/drawing/2014/main" id="{3A438645-75D1-1F44-BCB0-27543613A4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" b="11913"/>
          <a:stretch/>
        </p:blipFill>
        <p:spPr bwMode="auto">
          <a:xfrm>
            <a:off x="3582174" y="2721899"/>
            <a:ext cx="4722214" cy="2934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CFD3EBC-F7FE-E74C-91B1-35F662012F5F}"/>
              </a:ext>
            </a:extLst>
          </p:cNvPr>
          <p:cNvSpPr/>
          <p:nvPr/>
        </p:nvSpPr>
        <p:spPr>
          <a:xfrm>
            <a:off x="1251214" y="3255536"/>
            <a:ext cx="1704779" cy="170477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chemeClr val="accent1"/>
                </a:solidFill>
              </a:rPr>
              <a:t>Did You Know…?</a:t>
            </a:r>
            <a:endParaRPr lang="en-GB" sz="2000" dirty="0">
              <a:solidFill>
                <a:schemeClr val="accent1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05D3A05A-3C13-054A-AA73-AED19DF38B80}"/>
              </a:ext>
            </a:extLst>
          </p:cNvPr>
          <p:cNvSpPr/>
          <p:nvPr/>
        </p:nvSpPr>
        <p:spPr>
          <a:xfrm>
            <a:off x="625033" y="1448670"/>
            <a:ext cx="7893934" cy="127322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GB" altLang="en-US" sz="1700" dirty="0">
                <a:solidFill>
                  <a:schemeClr val="bg1"/>
                </a:solidFill>
              </a:rPr>
              <a:t>The groom goes to the synagogue for a ceremony called ‘</a:t>
            </a:r>
            <a:r>
              <a:rPr lang="en-GB" altLang="en-US" sz="1700" dirty="0" err="1">
                <a:solidFill>
                  <a:schemeClr val="bg1"/>
                </a:solidFill>
              </a:rPr>
              <a:t>aufruf</a:t>
            </a:r>
            <a:r>
              <a:rPr lang="en-GB" altLang="en-US" sz="1700" dirty="0">
                <a:solidFill>
                  <a:schemeClr val="bg1"/>
                </a:solidFill>
              </a:rPr>
              <a:t>’. He takes part in the service where sweets are showered on him. Then, everyone has food and drink to celebrate.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D29A792-1AC1-E142-B63A-74E3CC4295B9}"/>
              </a:ext>
            </a:extLst>
          </p:cNvPr>
          <p:cNvSpPr/>
          <p:nvPr/>
        </p:nvSpPr>
        <p:spPr>
          <a:xfrm>
            <a:off x="625032" y="5656000"/>
            <a:ext cx="7893934" cy="522857"/>
          </a:xfrm>
          <a:prstGeom prst="roundRect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dirty="0">
                <a:solidFill>
                  <a:schemeClr val="bg1"/>
                </a:solidFill>
              </a:rPr>
              <a:t>A synagogue is a Jewish place of worship.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747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20">
            <a:extLst>
              <a:ext uri="{FF2B5EF4-FFF2-40B4-BE49-F238E27FC236}">
                <a16:creationId xmlns:a16="http://schemas.microsoft.com/office/drawing/2014/main" id="{2E61660A-77BE-D74F-97FD-81992827A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sz="3800" dirty="0">
                <a:solidFill>
                  <a:schemeClr val="accent6"/>
                </a:solidFill>
                <a:latin typeface="Twinkl" pitchFamily="2" charset="77"/>
              </a:rPr>
              <a:t>A Special Ceremony for the Bride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F89FAE4-C7C8-A846-AC0D-E2B433ECB392}"/>
              </a:ext>
            </a:extLst>
          </p:cNvPr>
          <p:cNvGrpSpPr/>
          <p:nvPr/>
        </p:nvGrpSpPr>
        <p:grpSpPr>
          <a:xfrm>
            <a:off x="864747" y="2673752"/>
            <a:ext cx="7414505" cy="3393133"/>
            <a:chOff x="0" y="2833963"/>
            <a:chExt cx="8793126" cy="40240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ACDD23F-7BF8-4948-8228-DC5D11529B27}"/>
                </a:ext>
              </a:extLst>
            </p:cNvPr>
            <p:cNvSpPr/>
            <p:nvPr/>
          </p:nvSpPr>
          <p:spPr>
            <a:xfrm>
              <a:off x="434445" y="3637146"/>
              <a:ext cx="8276509" cy="233614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/>
            </a:p>
          </p:txBody>
        </p:sp>
        <p:pic>
          <p:nvPicPr>
            <p:cNvPr id="12294" name="Picture 7">
              <a:extLst>
                <a:ext uri="{FF2B5EF4-FFF2-40B4-BE49-F238E27FC236}">
                  <a16:creationId xmlns:a16="http://schemas.microsoft.com/office/drawing/2014/main" id="{9E7FA5FE-6518-494E-ACF3-4014A1F5D7C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245"/>
            <a:stretch/>
          </p:blipFill>
          <p:spPr bwMode="auto">
            <a:xfrm>
              <a:off x="0" y="2833963"/>
              <a:ext cx="8793126" cy="4024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26C2753-00E8-8243-8A09-417ACA95FB69}"/>
              </a:ext>
            </a:extLst>
          </p:cNvPr>
          <p:cNvSpPr/>
          <p:nvPr/>
        </p:nvSpPr>
        <p:spPr>
          <a:xfrm>
            <a:off x="625033" y="1507517"/>
            <a:ext cx="7893934" cy="127322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GB" altLang="en-US" dirty="0">
                <a:solidFill>
                  <a:schemeClr val="bg1"/>
                </a:solidFill>
              </a:rPr>
              <a:t>Traditionally, the bride has a special bath called a ‘mikveh’. </a:t>
            </a:r>
            <a:br>
              <a:rPr lang="en-GB" altLang="en-US" dirty="0">
                <a:solidFill>
                  <a:schemeClr val="bg1"/>
                </a:solidFill>
              </a:rPr>
            </a:br>
            <a:r>
              <a:rPr lang="en-GB" altLang="en-US" dirty="0">
                <a:solidFill>
                  <a:schemeClr val="bg1"/>
                </a:solidFill>
              </a:rPr>
              <a:t>She says a prayer as she gets into the water.</a:t>
            </a:r>
          </a:p>
        </p:txBody>
      </p:sp>
    </p:spTree>
    <p:extLst>
      <p:ext uri="{BB962C8B-B14F-4D97-AF65-F5344CB8AC3E}">
        <p14:creationId xmlns:p14="http://schemas.microsoft.com/office/powerpoint/2010/main" val="323107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20">
            <a:extLst>
              <a:ext uri="{FF2B5EF4-FFF2-40B4-BE49-F238E27FC236}">
                <a16:creationId xmlns:a16="http://schemas.microsoft.com/office/drawing/2014/main" id="{01E12544-7ECE-EF41-A869-678E55C78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dirty="0">
                <a:solidFill>
                  <a:schemeClr val="accent1"/>
                </a:solidFill>
                <a:latin typeface="Twinkl" pitchFamily="2" charset="77"/>
              </a:rPr>
              <a:t>What Do People Wear?</a:t>
            </a:r>
            <a:endParaRPr lang="en-GB" altLang="en-US" sz="3600" dirty="0">
              <a:solidFill>
                <a:schemeClr val="accent1"/>
              </a:solidFill>
              <a:latin typeface="Twinkl" pitchFamily="2" charset="7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BADCBD1-DDB7-A540-85FE-9EABA67A936B}"/>
              </a:ext>
            </a:extLst>
          </p:cNvPr>
          <p:cNvSpPr/>
          <p:nvPr/>
        </p:nvSpPr>
        <p:spPr>
          <a:xfrm>
            <a:off x="625033" y="1522712"/>
            <a:ext cx="7893934" cy="124789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GB" altLang="en-US" dirty="0">
                <a:solidFill>
                  <a:schemeClr val="bg1"/>
                </a:solidFill>
              </a:rPr>
              <a:t>At a Jewish wedding, men wear suits and a kippah, which is a small, round cap.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B4B21C5-1B53-E140-8716-ACCE08A140B6}"/>
              </a:ext>
            </a:extLst>
          </p:cNvPr>
          <p:cNvSpPr/>
          <p:nvPr/>
        </p:nvSpPr>
        <p:spPr>
          <a:xfrm>
            <a:off x="625033" y="3026899"/>
            <a:ext cx="4178461" cy="18140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GB" altLang="en-US" sz="1600" dirty="0">
                <a:solidFill>
                  <a:schemeClr val="tx1"/>
                </a:solidFill>
              </a:rPr>
              <a:t>Women sometimes cover their shoulders with jackets or wraps. They take these off for the party.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03A2C0F-2CEB-C74A-98A4-BB5CDD2EB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226" y="2908459"/>
            <a:ext cx="3638240" cy="3346253"/>
          </a:xfrm>
          <a:prstGeom prst="rect">
            <a:avLst/>
          </a:prstGeom>
        </p:spPr>
      </p:pic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A93F19E-89FF-114F-808A-8EB15A3F3A19}"/>
              </a:ext>
            </a:extLst>
          </p:cNvPr>
          <p:cNvSpPr/>
          <p:nvPr/>
        </p:nvSpPr>
        <p:spPr>
          <a:xfrm>
            <a:off x="625032" y="5097208"/>
            <a:ext cx="3816097" cy="109847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GB" altLang="en-US" sz="1600" dirty="0">
                <a:solidFill>
                  <a:schemeClr val="tx1"/>
                </a:solidFill>
              </a:rPr>
              <a:t>The bride usually wears a white dress with a veil. The groom wears a suit.</a:t>
            </a:r>
          </a:p>
        </p:txBody>
      </p:sp>
      <p:pic>
        <p:nvPicPr>
          <p:cNvPr id="9" name="Picture 7">
            <a:extLst>
              <a:ext uri="{FF2B5EF4-FFF2-40B4-BE49-F238E27FC236}">
                <a16:creationId xmlns:a16="http://schemas.microsoft.com/office/drawing/2014/main" id="{1F7E4FFA-D24E-704F-8E24-DA7B165D0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963" y="3369800"/>
            <a:ext cx="999803" cy="282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35FD5210-DCC4-CB40-BAF4-EEB82F29D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201" y="3388850"/>
            <a:ext cx="1255193" cy="282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54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C6EAF2A-482C-194C-9416-4FCE8A60E712}"/>
              </a:ext>
            </a:extLst>
          </p:cNvPr>
          <p:cNvGrpSpPr/>
          <p:nvPr/>
        </p:nvGrpSpPr>
        <p:grpSpPr>
          <a:xfrm>
            <a:off x="3136739" y="2746418"/>
            <a:ext cx="5346612" cy="2120859"/>
            <a:chOff x="3136739" y="2720051"/>
            <a:chExt cx="5346612" cy="2120859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FB4B21C5-1B53-E140-8716-ACCE08A140B6}"/>
                </a:ext>
              </a:extLst>
            </p:cNvPr>
            <p:cNvSpPr/>
            <p:nvPr/>
          </p:nvSpPr>
          <p:spPr>
            <a:xfrm>
              <a:off x="3136739" y="2720051"/>
              <a:ext cx="5346612" cy="2120859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buFont typeface="Arial" panose="020B0604020202020204" pitchFamily="34" charset="0"/>
                <a:buNone/>
              </a:pPr>
              <a:endParaRPr lang="en-GB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28DA6E0C-9F1B-8F48-834E-244139562C3F}"/>
                </a:ext>
              </a:extLst>
            </p:cNvPr>
            <p:cNvSpPr/>
            <p:nvPr/>
          </p:nvSpPr>
          <p:spPr>
            <a:xfrm>
              <a:off x="4642342" y="2975583"/>
              <a:ext cx="3608622" cy="16619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GB" altLang="en-US" sz="1700" dirty="0"/>
                <a:t>At some Jewish weddings, the bride sits on a special seat and they both greet their guests separately in different rooms. This is called ‘</a:t>
              </a:r>
              <a:r>
                <a:rPr lang="en-GB" altLang="en-US" sz="1700" dirty="0" err="1"/>
                <a:t>kabbalat</a:t>
              </a:r>
              <a:r>
                <a:rPr lang="en-GB" altLang="en-US" sz="1700" dirty="0"/>
                <a:t> panim’. Sometimes, there is food and drink for the guests.</a:t>
              </a:r>
            </a:p>
          </p:txBody>
        </p:sp>
      </p:grpSp>
      <p:sp>
        <p:nvSpPr>
          <p:cNvPr id="12289" name="Title 20">
            <a:extLst>
              <a:ext uri="{FF2B5EF4-FFF2-40B4-BE49-F238E27FC236}">
                <a16:creationId xmlns:a16="http://schemas.microsoft.com/office/drawing/2014/main" id="{01E12544-7ECE-EF41-A869-678E55C78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dirty="0">
                <a:solidFill>
                  <a:schemeClr val="accent1"/>
                </a:solidFill>
                <a:latin typeface="Twinkl" pitchFamily="2" charset="77"/>
              </a:rPr>
              <a:t>The Wedding Day</a:t>
            </a:r>
            <a:endParaRPr lang="en-GB" altLang="en-US" sz="3600" dirty="0">
              <a:solidFill>
                <a:schemeClr val="accent1"/>
              </a:solidFill>
              <a:latin typeface="Twinkl" pitchFamily="2" charset="77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BADCBD1-DDB7-A540-85FE-9EABA67A936B}"/>
              </a:ext>
            </a:extLst>
          </p:cNvPr>
          <p:cNvSpPr/>
          <p:nvPr/>
        </p:nvSpPr>
        <p:spPr>
          <a:xfrm>
            <a:off x="625033" y="1522712"/>
            <a:ext cx="7893934" cy="9937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anose="020B0604020202020204" pitchFamily="34" charset="0"/>
              <a:buNone/>
            </a:pPr>
            <a:r>
              <a:rPr lang="en-GB" altLang="en-US" dirty="0">
                <a:solidFill>
                  <a:schemeClr val="bg1"/>
                </a:solidFill>
              </a:rPr>
              <a:t>Traditionally, the bride and groom don’t eat anything before the wedding.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5EBB00-BA44-844C-8D14-419180C71D9F}"/>
              </a:ext>
            </a:extLst>
          </p:cNvPr>
          <p:cNvGrpSpPr/>
          <p:nvPr/>
        </p:nvGrpSpPr>
        <p:grpSpPr>
          <a:xfrm>
            <a:off x="2928396" y="5097208"/>
            <a:ext cx="5554954" cy="1098471"/>
            <a:chOff x="2928396" y="5097208"/>
            <a:chExt cx="5554954" cy="1098471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7A93F19E-89FF-114F-808A-8EB15A3F3A19}"/>
                </a:ext>
              </a:extLst>
            </p:cNvPr>
            <p:cNvSpPr/>
            <p:nvPr/>
          </p:nvSpPr>
          <p:spPr>
            <a:xfrm>
              <a:off x="2928396" y="5097208"/>
              <a:ext cx="5554954" cy="1098471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Font typeface="Arial" panose="020B0604020202020204" pitchFamily="34" charset="0"/>
                <a:buNone/>
              </a:pPr>
              <a:endParaRPr lang="en-GB" altLang="en-US" sz="1700" dirty="0">
                <a:solidFill>
                  <a:schemeClr val="tx1"/>
                </a:solidFill>
              </a:endParaRPr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97CBDE6-F481-7F47-B84C-7F2F9F1CFE91}"/>
                </a:ext>
              </a:extLst>
            </p:cNvPr>
            <p:cNvSpPr/>
            <p:nvPr/>
          </p:nvSpPr>
          <p:spPr>
            <a:xfrm>
              <a:off x="4642342" y="5207861"/>
              <a:ext cx="3608622" cy="8771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en-GB" altLang="en-US" sz="1700" dirty="0"/>
                <a:t>Nowadays, it is more common for Jewish people to choose their own husband and wife.</a:t>
              </a: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AA1FD3B5-5F31-4B49-A50F-273C19CB84CA}"/>
              </a:ext>
            </a:extLst>
          </p:cNvPr>
          <p:cNvSpPr/>
          <p:nvPr/>
        </p:nvSpPr>
        <p:spPr>
          <a:xfrm>
            <a:off x="660650" y="2374439"/>
            <a:ext cx="3911350" cy="391135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6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20">
            <a:extLst>
              <a:ext uri="{FF2B5EF4-FFF2-40B4-BE49-F238E27FC236}">
                <a16:creationId xmlns:a16="http://schemas.microsoft.com/office/drawing/2014/main" id="{01E12544-7ECE-EF41-A869-678E55C78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425"/>
            <a:ext cx="8220075" cy="993775"/>
          </a:xfrm>
        </p:spPr>
        <p:txBody>
          <a:bodyPr/>
          <a:lstStyle/>
          <a:p>
            <a:r>
              <a:rPr lang="en-GB" altLang="en-US" dirty="0">
                <a:solidFill>
                  <a:schemeClr val="accent1"/>
                </a:solidFill>
                <a:latin typeface="Twinkl" pitchFamily="2" charset="77"/>
              </a:rPr>
              <a:t>The Wedding Ceremony</a:t>
            </a:r>
            <a:endParaRPr lang="en-GB" altLang="en-US" sz="3600" dirty="0">
              <a:solidFill>
                <a:schemeClr val="accent1"/>
              </a:solidFill>
              <a:latin typeface="Twinkl" pitchFamily="2" charset="77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4DC930-BB77-B547-8262-E4C145B60EBA}"/>
              </a:ext>
            </a:extLst>
          </p:cNvPr>
          <p:cNvGrpSpPr/>
          <p:nvPr/>
        </p:nvGrpSpPr>
        <p:grpSpPr>
          <a:xfrm>
            <a:off x="625033" y="1592162"/>
            <a:ext cx="7893934" cy="1247890"/>
            <a:chOff x="625033" y="1522712"/>
            <a:chExt cx="7893934" cy="1247890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BBADCBD1-DDB7-A540-85FE-9EABA67A936B}"/>
                </a:ext>
              </a:extLst>
            </p:cNvPr>
            <p:cNvSpPr/>
            <p:nvPr/>
          </p:nvSpPr>
          <p:spPr>
            <a:xfrm>
              <a:off x="625033" y="1522712"/>
              <a:ext cx="7893934" cy="124789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buNone/>
              </a:pPr>
              <a:endParaRPr lang="en-GB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B7B05F3-F1AA-B047-82B6-60DE9E2A9719}"/>
                </a:ext>
              </a:extLst>
            </p:cNvPr>
            <p:cNvSpPr/>
            <p:nvPr/>
          </p:nvSpPr>
          <p:spPr>
            <a:xfrm>
              <a:off x="850740" y="1719650"/>
              <a:ext cx="5399590" cy="8771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GB" altLang="en-US" sz="1700" dirty="0"/>
                <a:t>The wedding ceremony usually takes place outside, under a canopy called a ‘chuppah’. The bride walks around the groom seven times under the chuppah.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0E39E447-53E2-C34D-87BA-18C38153D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78276" y="1425886"/>
            <a:ext cx="1462165" cy="134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71DA61A-E430-8D45-8132-B5A97D6F229F}"/>
              </a:ext>
            </a:extLst>
          </p:cNvPr>
          <p:cNvGrpSpPr/>
          <p:nvPr/>
        </p:nvGrpSpPr>
        <p:grpSpPr>
          <a:xfrm>
            <a:off x="1759352" y="3276277"/>
            <a:ext cx="6759614" cy="1247890"/>
            <a:chOff x="1759352" y="3324690"/>
            <a:chExt cx="6759614" cy="1247890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158FF727-632E-9B4E-89E8-3055EC8B53AB}"/>
                </a:ext>
              </a:extLst>
            </p:cNvPr>
            <p:cNvSpPr/>
            <p:nvPr/>
          </p:nvSpPr>
          <p:spPr>
            <a:xfrm>
              <a:off x="1759352" y="3324690"/>
              <a:ext cx="6759614" cy="124789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buNone/>
              </a:pPr>
              <a:endParaRPr lang="en-GB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B5B1882-F768-EA4A-AACA-CAF85A1310D8}"/>
                </a:ext>
              </a:extLst>
            </p:cNvPr>
            <p:cNvSpPr/>
            <p:nvPr/>
          </p:nvSpPr>
          <p:spPr>
            <a:xfrm>
              <a:off x="2110911" y="3533203"/>
              <a:ext cx="6056374" cy="8771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GB" altLang="en-US" sz="1700" dirty="0">
                  <a:solidFill>
                    <a:schemeClr val="bg1"/>
                  </a:solidFill>
                </a:rPr>
                <a:t>The rabbi, or spiritual leader, usually takes the ceremony. At the end, the rabbi reads out seven blessings known as ‘</a:t>
              </a:r>
              <a:r>
                <a:rPr lang="en-GB" altLang="en-US" sz="1700" dirty="0" err="1">
                  <a:solidFill>
                    <a:schemeClr val="bg1"/>
                  </a:solidFill>
                </a:rPr>
                <a:t>sheva</a:t>
              </a:r>
              <a:r>
                <a:rPr lang="en-GB" altLang="en-US" sz="1700" dirty="0">
                  <a:solidFill>
                    <a:schemeClr val="bg1"/>
                  </a:solidFill>
                </a:rPr>
                <a:t> </a:t>
              </a:r>
              <a:r>
                <a:rPr lang="en-GB" altLang="en-US" sz="1700" dirty="0" err="1">
                  <a:solidFill>
                    <a:schemeClr val="bg1"/>
                  </a:solidFill>
                </a:rPr>
                <a:t>brachot</a:t>
              </a:r>
              <a:r>
                <a:rPr lang="en-GB" altLang="en-US" sz="1700" dirty="0">
                  <a:solidFill>
                    <a:schemeClr val="bg1"/>
                  </a:solidFill>
                </a:rPr>
                <a:t>’. The guests can join in.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983EB7C5-D166-8146-AF4C-14DE6CA76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2541" y="2701256"/>
            <a:ext cx="819402" cy="2095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2FECE70-3628-7346-98E6-B481A3172B87}"/>
              </a:ext>
            </a:extLst>
          </p:cNvPr>
          <p:cNvGrpSpPr/>
          <p:nvPr/>
        </p:nvGrpSpPr>
        <p:grpSpPr>
          <a:xfrm>
            <a:off x="625033" y="4960393"/>
            <a:ext cx="7893934" cy="1247890"/>
            <a:chOff x="625033" y="4960393"/>
            <a:chExt cx="7893934" cy="1247890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02F5BB17-2F0B-8745-8F78-B324A9CCB3FF}"/>
                </a:ext>
              </a:extLst>
            </p:cNvPr>
            <p:cNvSpPr/>
            <p:nvPr/>
          </p:nvSpPr>
          <p:spPr>
            <a:xfrm>
              <a:off x="625033" y="4960393"/>
              <a:ext cx="7893934" cy="1247890"/>
            </a:xfrm>
            <a:prstGeom prst="roundRect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buNone/>
              </a:pPr>
              <a:endParaRPr lang="en-GB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DD09AA7-3C8A-2A49-81BE-AF0B050FDB87}"/>
                </a:ext>
              </a:extLst>
            </p:cNvPr>
            <p:cNvSpPr/>
            <p:nvPr/>
          </p:nvSpPr>
          <p:spPr>
            <a:xfrm>
              <a:off x="850740" y="5157331"/>
              <a:ext cx="5706079" cy="8771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GB" altLang="en-US" sz="1700" dirty="0">
                  <a:solidFill>
                    <a:schemeClr val="bg1"/>
                  </a:solidFill>
                </a:rPr>
                <a:t>The groom will often give the bride a gold ring as a sign of hope for a happy marriage. He also puts the veil over his bride’s face as a sign that he will protect her.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2B79B42-66D5-5548-A6F0-8D4C63D34379}"/>
              </a:ext>
            </a:extLst>
          </p:cNvPr>
          <p:cNvGrpSpPr>
            <a:grpSpLocks/>
          </p:cNvGrpSpPr>
          <p:nvPr/>
        </p:nvGrpSpPr>
        <p:grpSpPr bwMode="auto">
          <a:xfrm>
            <a:off x="6887764" y="4831114"/>
            <a:ext cx="1279521" cy="1228243"/>
            <a:chOff x="6216686" y="1661064"/>
            <a:chExt cx="1772884" cy="1702258"/>
          </a:xfrm>
        </p:grpSpPr>
        <p:pic>
          <p:nvPicPr>
            <p:cNvPr id="23" name="Picture 8">
              <a:extLst>
                <a:ext uri="{FF2B5EF4-FFF2-40B4-BE49-F238E27FC236}">
                  <a16:creationId xmlns:a16="http://schemas.microsoft.com/office/drawing/2014/main" id="{AC4D1BA6-8DA5-6B4B-BB7E-ECB1877BFC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6686" y="1969674"/>
              <a:ext cx="1498564" cy="1393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9">
              <a:extLst>
                <a:ext uri="{FF2B5EF4-FFF2-40B4-BE49-F238E27FC236}">
                  <a16:creationId xmlns:a16="http://schemas.microsoft.com/office/drawing/2014/main" id="{BF3AC23E-4C81-6742-B920-6B84EEE120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1006" y="1661064"/>
              <a:ext cx="1498564" cy="1393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902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C2D07FF1-3EB1-4D9E-84F9-D2450425A22C}" vid="{819F8316-0E89-457C-B2A7-A168B6D0BF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3582</TotalTime>
  <Words>678</Words>
  <Application>Microsoft Office PowerPoint</Application>
  <PresentationFormat>On-screen Show (4:3)</PresentationFormat>
  <Paragraphs>37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Twinkl</vt:lpstr>
      <vt:lpstr>Twinkl SemiBold</vt:lpstr>
      <vt:lpstr>Arial</vt:lpstr>
      <vt:lpstr>Calibri</vt:lpstr>
      <vt:lpstr>Office Theme</vt:lpstr>
      <vt:lpstr>PowerPoint Presentation</vt:lpstr>
      <vt:lpstr>Before the Wedding</vt:lpstr>
      <vt:lpstr>The Bride and Groom</vt:lpstr>
      <vt:lpstr>A Special Ceremony</vt:lpstr>
      <vt:lpstr>A Special Ceremony for the Groom</vt:lpstr>
      <vt:lpstr>A Special Ceremony for the Bride</vt:lpstr>
      <vt:lpstr>What Do People Wear?</vt:lpstr>
      <vt:lpstr>The Wedding Day</vt:lpstr>
      <vt:lpstr>The Wedding Ceremony</vt:lpstr>
      <vt:lpstr>The Wedding Ceremony</vt:lpstr>
      <vt:lpstr>After the Wedding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Buckland</dc:creator>
  <cp:lastModifiedBy>Miss McDowall</cp:lastModifiedBy>
  <cp:revision>658</cp:revision>
  <dcterms:created xsi:type="dcterms:W3CDTF">2018-04-20T10:24:32Z</dcterms:created>
  <dcterms:modified xsi:type="dcterms:W3CDTF">2026-09-12T11:10:35Z</dcterms:modified>
</cp:coreProperties>
</file>