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8" r:id="rId4"/>
    <p:sldId id="269" r:id="rId5"/>
    <p:sldId id="270" r:id="rId6"/>
    <p:sldId id="271" r:id="rId7"/>
    <p:sldId id="273" r:id="rId8"/>
    <p:sldId id="272" r:id="rId9"/>
    <p:sldId id="274" r:id="rId10"/>
    <p:sldId id="275" r:id="rId11"/>
    <p:sldId id="276" r:id="rId12"/>
    <p:sldId id="277" r:id="rId13"/>
    <p:sldId id="278" r:id="rId14"/>
    <p:sldId id="267" r:id="rId15"/>
  </p:sldIdLst>
  <p:sldSz cx="9144000" cy="6858000" type="screen4x3"/>
  <p:notesSz cx="6858000" cy="9144000"/>
  <p:embeddedFontLst>
    <p:embeddedFont>
      <p:font typeface="Roboto" panose="02000000000000000000" pitchFamily="2" charset="0"/>
      <p:regular r:id="rId18"/>
      <p:bold r:id="rId19"/>
      <p:italic r:id="rId20"/>
      <p:boldItalic r:id="rId21"/>
    </p:embeddedFont>
    <p:embeddedFont>
      <p:font typeface="Twinkl" panose="02000000000000000000" pitchFamily="2"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DE9E5"/>
    <a:srgbClr val="8ACBC1"/>
    <a:srgbClr val="31B7BC"/>
    <a:srgbClr val="4DB1E3"/>
    <a:srgbClr val="8E3C4C"/>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1" autoAdjust="0"/>
    <p:restoredTop sz="94660"/>
  </p:normalViewPr>
  <p:slideViewPr>
    <p:cSldViewPr snapToGrid="0" showGuides="1">
      <p:cViewPr varScale="1">
        <p:scale>
          <a:sx n="64" d="100"/>
          <a:sy n="64" d="100"/>
        </p:scale>
        <p:origin x="1392"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subjects/ks2-history/ks2-history-significant-individual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ks2-subjects/ks2-history/ks2-history-significant-individual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hyperlink" Target="https://flickr.com/people/8376385@N06" TargetMode="External"/><Relationship Id="rId4" Type="http://schemas.openxmlformats.org/officeDocument/2006/relationships/hyperlink" Target="https://commons.wikimedia.org/wiki/File:Maya_Angelou_speech_for_Barack_Obama_campaign_2008.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D1FC9-12BA-4415-B468-28F8EDF9FC77}"/>
              </a:ext>
            </a:extLst>
          </p:cNvPr>
          <p:cNvSpPr/>
          <p:nvPr/>
        </p:nvSpPr>
        <p:spPr>
          <a:xfrm>
            <a:off x="0" y="5674290"/>
            <a:ext cx="1716066" cy="118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38DC7ACC-7924-4F2A-91E3-461F1F7E7893}"/>
              </a:ext>
            </a:extLst>
          </p:cNvPr>
          <p:cNvSpPr/>
          <p:nvPr/>
        </p:nvSpPr>
        <p:spPr>
          <a:xfrm>
            <a:off x="0" y="5977217"/>
            <a:ext cx="9144000" cy="89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Coins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7D93949-2425-4475-B396-ED55AF53A2B6}"/>
              </a:ext>
            </a:extLst>
          </p:cNvPr>
          <p:cNvSpPr txBox="1"/>
          <p:nvPr/>
        </p:nvSpPr>
        <p:spPr>
          <a:xfrm>
            <a:off x="536601" y="5692400"/>
            <a:ext cx="8170369" cy="646331"/>
          </a:xfrm>
          <a:prstGeom prst="rect">
            <a:avLst/>
          </a:prstGeom>
          <a:solidFill>
            <a:schemeClr val="bg1"/>
          </a:solidFill>
          <a:ln w="28575">
            <a:solidFill>
              <a:schemeClr val="accent2"/>
            </a:solidFill>
          </a:ln>
        </p:spPr>
        <p:txBody>
          <a:bodyPr wrap="square">
            <a:spAutoFit/>
          </a:bodyPr>
          <a:lstStyle/>
          <a:p>
            <a:r>
              <a:rPr lang="en-GB" b="1" dirty="0">
                <a:solidFill>
                  <a:schemeClr val="accent2"/>
                </a:solidFill>
              </a:rPr>
              <a:t>Think About It </a:t>
            </a:r>
          </a:p>
          <a:p>
            <a:r>
              <a:rPr lang="en-GB" dirty="0"/>
              <a:t>If you could design a new coin, who would you put on it and why?</a:t>
            </a:r>
          </a:p>
        </p:txBody>
      </p:sp>
      <p:sp>
        <p:nvSpPr>
          <p:cNvPr id="19" name="TextBox 18">
            <a:extLst>
              <a:ext uri="{FF2B5EF4-FFF2-40B4-BE49-F238E27FC236}">
                <a16:creationId xmlns:a16="http://schemas.microsoft.com/office/drawing/2014/main" id="{E9385BC1-6F1D-40E4-9555-98814BE16C45}"/>
              </a:ext>
            </a:extLst>
          </p:cNvPr>
          <p:cNvSpPr txBox="1"/>
          <p:nvPr/>
        </p:nvSpPr>
        <p:spPr>
          <a:xfrm>
            <a:off x="501863" y="1337263"/>
            <a:ext cx="3928943" cy="2031325"/>
          </a:xfrm>
          <a:prstGeom prst="rect">
            <a:avLst/>
          </a:prstGeom>
          <a:noFill/>
        </p:spPr>
        <p:txBody>
          <a:bodyPr wrap="square">
            <a:spAutoFit/>
          </a:bodyPr>
          <a:lstStyle/>
          <a:p>
            <a:r>
              <a:rPr lang="en-GB" dirty="0"/>
              <a:t>In 2021, it was announced that Maya would become the first Black woman to appear on a new series of American coins called quarters. The coins celebrate contributions made by women to the development and history of America. </a:t>
            </a:r>
          </a:p>
        </p:txBody>
      </p:sp>
      <p:sp>
        <p:nvSpPr>
          <p:cNvPr id="20" name="TextBox 19">
            <a:extLst>
              <a:ext uri="{FF2B5EF4-FFF2-40B4-BE49-F238E27FC236}">
                <a16:creationId xmlns:a16="http://schemas.microsoft.com/office/drawing/2014/main" id="{2C458B44-DDDE-4C50-B936-2E63341CE60E}"/>
              </a:ext>
            </a:extLst>
          </p:cNvPr>
          <p:cNvSpPr txBox="1"/>
          <p:nvPr/>
        </p:nvSpPr>
        <p:spPr>
          <a:xfrm>
            <a:off x="501864" y="3447161"/>
            <a:ext cx="3801195" cy="1200329"/>
          </a:xfrm>
          <a:prstGeom prst="rect">
            <a:avLst/>
          </a:prstGeom>
          <a:noFill/>
        </p:spPr>
        <p:txBody>
          <a:bodyPr wrap="square">
            <a:spAutoFit/>
          </a:bodyPr>
          <a:lstStyle/>
          <a:p>
            <a:r>
              <a:rPr lang="en-GB" dirty="0"/>
              <a:t>The coin’s image shows Maya lifting her arms. Behind her are a bird in flight and a rising sun, which relate to her poetry. </a:t>
            </a:r>
          </a:p>
        </p:txBody>
      </p:sp>
      <p:pic>
        <p:nvPicPr>
          <p:cNvPr id="11" name="Picture 10">
            <a:extLst>
              <a:ext uri="{FF2B5EF4-FFF2-40B4-BE49-F238E27FC236}">
                <a16:creationId xmlns:a16="http://schemas.microsoft.com/office/drawing/2014/main" id="{D159E854-F7E0-457E-9C07-6DA00F65D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497" y="1334925"/>
            <a:ext cx="4224473" cy="4224473"/>
          </a:xfrm>
          <a:prstGeom prst="rect">
            <a:avLst/>
          </a:prstGeom>
        </p:spPr>
      </p:pic>
    </p:spTree>
    <p:extLst>
      <p:ext uri="{BB962C8B-B14F-4D97-AF65-F5344CB8AC3E}">
        <p14:creationId xmlns:p14="http://schemas.microsoft.com/office/powerpoint/2010/main" val="7043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Did You Know…?</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9385BC1-6F1D-40E4-9555-98814BE16C45}"/>
              </a:ext>
            </a:extLst>
          </p:cNvPr>
          <p:cNvSpPr txBox="1"/>
          <p:nvPr/>
        </p:nvSpPr>
        <p:spPr>
          <a:xfrm>
            <a:off x="676066" y="2413337"/>
            <a:ext cx="3276760" cy="2031325"/>
          </a:xfrm>
          <a:prstGeom prst="rect">
            <a:avLst/>
          </a:prstGeom>
          <a:solidFill>
            <a:schemeClr val="bg1"/>
          </a:solidFill>
          <a:ln w="28575">
            <a:solidFill>
              <a:schemeClr val="accent2"/>
            </a:solidFill>
          </a:ln>
        </p:spPr>
        <p:txBody>
          <a:bodyPr wrap="square">
            <a:spAutoFit/>
          </a:bodyPr>
          <a:lstStyle/>
          <a:p>
            <a:r>
              <a:rPr lang="en-GB" dirty="0"/>
              <a:t>Maya was friends with Martin Luther King Jr. He was a famous civil rights activist who was killed on Maya’s birthday in 1968. For this reason, Maya didn’t celebrate her birthday for several years. </a:t>
            </a:r>
          </a:p>
        </p:txBody>
      </p:sp>
      <p:pic>
        <p:nvPicPr>
          <p:cNvPr id="3" name="Picture 2">
            <a:extLst>
              <a:ext uri="{FF2B5EF4-FFF2-40B4-BE49-F238E27FC236}">
                <a16:creationId xmlns:a16="http://schemas.microsoft.com/office/drawing/2014/main" id="{CD7A6410-9DFE-4851-863D-5AC248762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368" y="1337262"/>
            <a:ext cx="4530819" cy="4553193"/>
          </a:xfrm>
          <a:prstGeom prst="rect">
            <a:avLst/>
          </a:prstGeom>
          <a:ln w="28575">
            <a:solidFill>
              <a:schemeClr val="accent2"/>
            </a:solidFill>
          </a:ln>
        </p:spPr>
      </p:pic>
    </p:spTree>
    <p:extLst>
      <p:ext uri="{BB962C8B-B14F-4D97-AF65-F5344CB8AC3E}">
        <p14:creationId xmlns:p14="http://schemas.microsoft.com/office/powerpoint/2010/main" val="212962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3846C4-BE1E-4468-9A00-E0C621A64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599" y="1164513"/>
            <a:ext cx="7185481" cy="5080964"/>
          </a:xfrm>
          <a:prstGeom prst="rect">
            <a:avLst/>
          </a:prstGeom>
          <a:ln w="28575">
            <a:solidFill>
              <a:schemeClr val="accent2"/>
            </a:solidFill>
          </a:ln>
        </p:spPr>
      </p:pic>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244353"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More Fascinating Facts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9385BC1-6F1D-40E4-9555-98814BE16C45}"/>
              </a:ext>
            </a:extLst>
          </p:cNvPr>
          <p:cNvSpPr txBox="1"/>
          <p:nvPr/>
        </p:nvSpPr>
        <p:spPr>
          <a:xfrm>
            <a:off x="417813" y="1337262"/>
            <a:ext cx="4651728" cy="2031325"/>
          </a:xfrm>
          <a:prstGeom prst="rect">
            <a:avLst/>
          </a:prstGeom>
          <a:noFill/>
          <a:ln w="28575">
            <a:noFill/>
          </a:ln>
        </p:spPr>
        <p:txBody>
          <a:bodyPr wrap="square">
            <a:spAutoFit/>
          </a:bodyPr>
          <a:lstStyle/>
          <a:p>
            <a:r>
              <a:rPr lang="en-GB" dirty="0"/>
              <a:t>Maya won three Grammy awards for her spoken word albums. She was also nominated for a Tony Award for her role in a play. Tony Awards are given for acting excellence in live Broadway theatre. Broadway is an area of New York City with a high number of theatres. </a:t>
            </a:r>
          </a:p>
        </p:txBody>
      </p:sp>
      <p:sp>
        <p:nvSpPr>
          <p:cNvPr id="10" name="TextBox 9">
            <a:extLst>
              <a:ext uri="{FF2B5EF4-FFF2-40B4-BE49-F238E27FC236}">
                <a16:creationId xmlns:a16="http://schemas.microsoft.com/office/drawing/2014/main" id="{B4D4CD59-9704-49B8-ACEE-74476DFC8121}"/>
              </a:ext>
            </a:extLst>
          </p:cNvPr>
          <p:cNvSpPr txBox="1"/>
          <p:nvPr/>
        </p:nvSpPr>
        <p:spPr>
          <a:xfrm>
            <a:off x="417813" y="3589577"/>
            <a:ext cx="4012994" cy="1200329"/>
          </a:xfrm>
          <a:prstGeom prst="rect">
            <a:avLst/>
          </a:prstGeom>
          <a:noFill/>
        </p:spPr>
        <p:txBody>
          <a:bodyPr wrap="square">
            <a:spAutoFit/>
          </a:bodyPr>
          <a:lstStyle/>
          <a:p>
            <a:r>
              <a:rPr lang="en-GB" dirty="0"/>
              <a:t>Maya wrote seven autobiographies. Perhaps the most famous was her first autobiography, entitled </a:t>
            </a:r>
            <a:r>
              <a:rPr lang="en-GB" b="1" dirty="0"/>
              <a:t>‘I Know Why the Caged Bird Sings’</a:t>
            </a:r>
            <a:r>
              <a:rPr lang="en-GB" dirty="0"/>
              <a:t>. </a:t>
            </a:r>
          </a:p>
        </p:txBody>
      </p:sp>
      <p:sp>
        <p:nvSpPr>
          <p:cNvPr id="12" name="TextBox 11">
            <a:extLst>
              <a:ext uri="{FF2B5EF4-FFF2-40B4-BE49-F238E27FC236}">
                <a16:creationId xmlns:a16="http://schemas.microsoft.com/office/drawing/2014/main" id="{5130786D-0E81-48DC-A2D0-1AE5AD4806DF}"/>
              </a:ext>
            </a:extLst>
          </p:cNvPr>
          <p:cNvSpPr txBox="1"/>
          <p:nvPr/>
        </p:nvSpPr>
        <p:spPr>
          <a:xfrm>
            <a:off x="417813" y="5010896"/>
            <a:ext cx="4080228" cy="923330"/>
          </a:xfrm>
          <a:prstGeom prst="rect">
            <a:avLst/>
          </a:prstGeom>
          <a:noFill/>
        </p:spPr>
        <p:txBody>
          <a:bodyPr wrap="square">
            <a:spAutoFit/>
          </a:bodyPr>
          <a:lstStyle/>
          <a:p>
            <a:r>
              <a:rPr lang="en-GB" dirty="0"/>
              <a:t>In an interview, she said, </a:t>
            </a:r>
            <a:r>
              <a:rPr lang="en-GB" b="1" dirty="0"/>
              <a:t>“I’ll probably be writing when the Lord says Maya, Maya Angelou, it’s time.”</a:t>
            </a:r>
          </a:p>
        </p:txBody>
      </p:sp>
      <p:pic>
        <p:nvPicPr>
          <p:cNvPr id="11" name="Picture 10">
            <a:extLst>
              <a:ext uri="{FF2B5EF4-FFF2-40B4-BE49-F238E27FC236}">
                <a16:creationId xmlns:a16="http://schemas.microsoft.com/office/drawing/2014/main" id="{13362C4D-7646-4F51-BA96-A33B213E8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224"/>
          <a:stretch/>
        </p:blipFill>
        <p:spPr>
          <a:xfrm>
            <a:off x="5381077" y="1979325"/>
            <a:ext cx="3715858" cy="4225808"/>
          </a:xfrm>
          <a:prstGeom prst="rect">
            <a:avLst/>
          </a:prstGeom>
        </p:spPr>
      </p:pic>
    </p:spTree>
    <p:extLst>
      <p:ext uri="{BB962C8B-B14F-4D97-AF65-F5344CB8AC3E}">
        <p14:creationId xmlns:p14="http://schemas.microsoft.com/office/powerpoint/2010/main" val="2435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3846C4-BE1E-4468-9A00-E0C621A64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599" y="1164513"/>
            <a:ext cx="7185481" cy="5080964"/>
          </a:xfrm>
          <a:prstGeom prst="rect">
            <a:avLst/>
          </a:prstGeom>
          <a:ln w="28575">
            <a:solidFill>
              <a:schemeClr val="accent2"/>
            </a:solidFill>
          </a:ln>
        </p:spPr>
      </p:pic>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244353"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Reflection</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9385BC1-6F1D-40E4-9555-98814BE16C45}"/>
              </a:ext>
            </a:extLst>
          </p:cNvPr>
          <p:cNvSpPr txBox="1"/>
          <p:nvPr/>
        </p:nvSpPr>
        <p:spPr>
          <a:xfrm>
            <a:off x="417813" y="2967335"/>
            <a:ext cx="4651728" cy="923330"/>
          </a:xfrm>
          <a:prstGeom prst="rect">
            <a:avLst/>
          </a:prstGeom>
          <a:solidFill>
            <a:schemeClr val="bg1"/>
          </a:solidFill>
          <a:ln w="28575">
            <a:solidFill>
              <a:schemeClr val="accent2"/>
            </a:solidFill>
          </a:ln>
        </p:spPr>
        <p:txBody>
          <a:bodyPr wrap="square">
            <a:spAutoFit/>
          </a:bodyPr>
          <a:lstStyle/>
          <a:p>
            <a:r>
              <a:rPr lang="en-GB" dirty="0"/>
              <a:t>Tell your partner three facts that </a:t>
            </a:r>
            <a:r>
              <a:rPr lang="en-GB"/>
              <a:t>you’ve learnt </a:t>
            </a:r>
            <a:r>
              <a:rPr lang="en-GB" dirty="0"/>
              <a:t>about Maya’s life. Be ready to share your knowledge with the class. </a:t>
            </a:r>
          </a:p>
        </p:txBody>
      </p:sp>
      <p:pic>
        <p:nvPicPr>
          <p:cNvPr id="11" name="Picture 10">
            <a:extLst>
              <a:ext uri="{FF2B5EF4-FFF2-40B4-BE49-F238E27FC236}">
                <a16:creationId xmlns:a16="http://schemas.microsoft.com/office/drawing/2014/main" id="{13362C4D-7646-4F51-BA96-A33B213E8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224"/>
          <a:stretch/>
        </p:blipFill>
        <p:spPr>
          <a:xfrm>
            <a:off x="5381077" y="1979325"/>
            <a:ext cx="3715858" cy="4225808"/>
          </a:xfrm>
          <a:prstGeom prst="rect">
            <a:avLst/>
          </a:prstGeom>
        </p:spPr>
      </p:pic>
    </p:spTree>
    <p:extLst>
      <p:ext uri="{BB962C8B-B14F-4D97-AF65-F5344CB8AC3E}">
        <p14:creationId xmlns:p14="http://schemas.microsoft.com/office/powerpoint/2010/main" val="307381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1120B729-8432-4EBD-8FED-2E185411347C}"/>
              </a:ext>
            </a:extLst>
          </p:cNvPr>
          <p:cNvSpPr/>
          <p:nvPr/>
        </p:nvSpPr>
        <p:spPr>
          <a:xfrm>
            <a:off x="0" y="5852787"/>
            <a:ext cx="9144000" cy="1014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4908549"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Maya Angelou</a:t>
            </a:r>
          </a:p>
        </p:txBody>
      </p:sp>
      <p:sp>
        <p:nvSpPr>
          <p:cNvPr id="7" name="TextBox 6">
            <a:extLst>
              <a:ext uri="{FF2B5EF4-FFF2-40B4-BE49-F238E27FC236}">
                <a16:creationId xmlns:a16="http://schemas.microsoft.com/office/drawing/2014/main" id="{59B3EA0E-262F-4289-A632-6EB0E3B6D78B}"/>
              </a:ext>
            </a:extLst>
          </p:cNvPr>
          <p:cNvSpPr txBox="1"/>
          <p:nvPr/>
        </p:nvSpPr>
        <p:spPr>
          <a:xfrm>
            <a:off x="486634" y="1354436"/>
            <a:ext cx="4294915" cy="1200329"/>
          </a:xfrm>
          <a:prstGeom prst="rect">
            <a:avLst/>
          </a:prstGeom>
          <a:noFill/>
          <a:ln w="28575">
            <a:noFill/>
          </a:ln>
        </p:spPr>
        <p:txBody>
          <a:bodyPr wrap="square">
            <a:spAutoFit/>
          </a:bodyPr>
          <a:lstStyle/>
          <a:p>
            <a:r>
              <a:rPr lang="en-GB" dirty="0"/>
              <a:t>Maya was an American writer, </a:t>
            </a:r>
            <a:r>
              <a:rPr lang="en-GB" b="1" dirty="0"/>
              <a:t>civil rights activist</a:t>
            </a:r>
            <a:r>
              <a:rPr lang="en-GB" dirty="0"/>
              <a:t>, performer and professor. She is best known for writing poetry and books about her life. </a:t>
            </a:r>
          </a:p>
        </p:txBody>
      </p:sp>
      <p:sp>
        <p:nvSpPr>
          <p:cNvPr id="17" name="Rectangle 16">
            <a:extLst>
              <a:ext uri="{FF2B5EF4-FFF2-40B4-BE49-F238E27FC236}">
                <a16:creationId xmlns:a16="http://schemas.microsoft.com/office/drawing/2014/main" id="{F6A9A389-B4FE-46EB-8BC8-6509C7986151}"/>
              </a:ext>
            </a:extLst>
          </p:cNvPr>
          <p:cNvSpPr/>
          <p:nvPr/>
        </p:nvSpPr>
        <p:spPr>
          <a:xfrm>
            <a:off x="0" y="6175948"/>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E0F753-C871-49E9-9B77-531BD6C9FC03}"/>
              </a:ext>
            </a:extLst>
          </p:cNvPr>
          <p:cNvSpPr txBox="1"/>
          <p:nvPr/>
        </p:nvSpPr>
        <p:spPr>
          <a:xfrm>
            <a:off x="486635" y="2767989"/>
            <a:ext cx="3920266" cy="2585323"/>
          </a:xfrm>
          <a:prstGeom prst="rect">
            <a:avLst/>
          </a:prstGeom>
          <a:noFill/>
          <a:ln w="28575">
            <a:noFill/>
          </a:ln>
        </p:spPr>
        <p:txBody>
          <a:bodyPr wrap="square">
            <a:spAutoFit/>
          </a:bodyPr>
          <a:lstStyle/>
          <a:p>
            <a:r>
              <a:rPr lang="en-GB" dirty="0"/>
              <a:t>This is a photograph of Maya reading one of her poems at President Bill Clinton’s inauguration in 1993. An inauguration is when someone officially becomes US president. The poem is called ‘On the Pulse of Morning’ and aims to inspire unity and responsibility towards others and our planet. </a:t>
            </a:r>
          </a:p>
        </p:txBody>
      </p:sp>
      <p:sp>
        <p:nvSpPr>
          <p:cNvPr id="14" name="TextBox 13">
            <a:extLst>
              <a:ext uri="{FF2B5EF4-FFF2-40B4-BE49-F238E27FC236}">
                <a16:creationId xmlns:a16="http://schemas.microsoft.com/office/drawing/2014/main" id="{0E7B5F02-5017-4D8E-954F-6D33BE870433}"/>
              </a:ext>
            </a:extLst>
          </p:cNvPr>
          <p:cNvSpPr txBox="1"/>
          <p:nvPr/>
        </p:nvSpPr>
        <p:spPr>
          <a:xfrm>
            <a:off x="486635" y="5962724"/>
            <a:ext cx="8070521" cy="369332"/>
          </a:xfrm>
          <a:prstGeom prst="rect">
            <a:avLst/>
          </a:prstGeom>
          <a:solidFill>
            <a:schemeClr val="bg1"/>
          </a:solidFill>
          <a:ln w="28575">
            <a:solidFill>
              <a:schemeClr val="accent2"/>
            </a:solidFill>
          </a:ln>
        </p:spPr>
        <p:txBody>
          <a:bodyPr wrap="square">
            <a:spAutoFit/>
          </a:bodyPr>
          <a:lstStyle/>
          <a:p>
            <a:r>
              <a:rPr lang="en-GB" b="1" dirty="0"/>
              <a:t>civil rights activist </a:t>
            </a:r>
            <a:r>
              <a:rPr lang="en-GB" dirty="0"/>
              <a:t>- A person who campaigns for the equal rights of citizens. </a:t>
            </a:r>
          </a:p>
        </p:txBody>
      </p:sp>
      <p:pic>
        <p:nvPicPr>
          <p:cNvPr id="3" name="Picture 2">
            <a:extLst>
              <a:ext uri="{FF2B5EF4-FFF2-40B4-BE49-F238E27FC236}">
                <a16:creationId xmlns:a16="http://schemas.microsoft.com/office/drawing/2014/main" id="{1C5BA5CD-B491-446A-9B17-36CB48C162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411"/>
          <a:stretch/>
        </p:blipFill>
        <p:spPr>
          <a:xfrm>
            <a:off x="4659994" y="2422842"/>
            <a:ext cx="3997371" cy="3072510"/>
          </a:xfrm>
          <a:prstGeom prst="rect">
            <a:avLst/>
          </a:prstGeom>
          <a:ln w="28575">
            <a:solidFill>
              <a:schemeClr val="accent2"/>
            </a:solidFill>
          </a:ln>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4908549"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Early Life</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486634" y="1354436"/>
            <a:ext cx="4294915" cy="2308324"/>
          </a:xfrm>
          <a:prstGeom prst="rect">
            <a:avLst/>
          </a:prstGeom>
          <a:noFill/>
          <a:ln w="28575">
            <a:noFill/>
          </a:ln>
        </p:spPr>
        <p:txBody>
          <a:bodyPr wrap="square">
            <a:spAutoFit/>
          </a:bodyPr>
          <a:lstStyle/>
          <a:p>
            <a:r>
              <a:rPr lang="en-GB" dirty="0"/>
              <a:t>Marguerite Annie Johnson was born on 4</a:t>
            </a:r>
            <a:r>
              <a:rPr lang="en-GB" baseline="30000" dirty="0"/>
              <a:t>th</a:t>
            </a:r>
            <a:r>
              <a:rPr lang="en-GB" dirty="0"/>
              <a:t> April 1928 in Missouri. Her brother gave her the nickname Maya. Her parents separated when she was young. Much of her childhood was spent with her grandmother and brother in another part of America called Arkansas. Here, she encountered </a:t>
            </a:r>
            <a:r>
              <a:rPr lang="en-GB" b="1" dirty="0"/>
              <a:t>racism</a:t>
            </a:r>
            <a:r>
              <a:rPr lang="en-GB" dirty="0"/>
              <a:t>.</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E0F753-C871-49E9-9B77-531BD6C9FC03}"/>
              </a:ext>
            </a:extLst>
          </p:cNvPr>
          <p:cNvSpPr txBox="1"/>
          <p:nvPr/>
        </p:nvSpPr>
        <p:spPr>
          <a:xfrm>
            <a:off x="486635" y="3883125"/>
            <a:ext cx="3920266" cy="1477328"/>
          </a:xfrm>
          <a:prstGeom prst="rect">
            <a:avLst/>
          </a:prstGeom>
          <a:noFill/>
          <a:ln w="28575">
            <a:noFill/>
          </a:ln>
        </p:spPr>
        <p:txBody>
          <a:bodyPr wrap="square">
            <a:spAutoFit/>
          </a:bodyPr>
          <a:lstStyle/>
          <a:p>
            <a:r>
              <a:rPr lang="en-GB" dirty="0"/>
              <a:t>During a visit to her mother’s home, Maya was attacked by her mother’s boyfriend. As a result of her experiences, she didn’t speak at all for several years. </a:t>
            </a:r>
          </a:p>
        </p:txBody>
      </p:sp>
      <p:sp>
        <p:nvSpPr>
          <p:cNvPr id="14" name="TextBox 13">
            <a:extLst>
              <a:ext uri="{FF2B5EF4-FFF2-40B4-BE49-F238E27FC236}">
                <a16:creationId xmlns:a16="http://schemas.microsoft.com/office/drawing/2014/main" id="{0E7B5F02-5017-4D8E-954F-6D33BE870433}"/>
              </a:ext>
            </a:extLst>
          </p:cNvPr>
          <p:cNvSpPr txBox="1"/>
          <p:nvPr/>
        </p:nvSpPr>
        <p:spPr>
          <a:xfrm>
            <a:off x="486635" y="5747664"/>
            <a:ext cx="8070521" cy="646331"/>
          </a:xfrm>
          <a:prstGeom prst="rect">
            <a:avLst/>
          </a:prstGeom>
          <a:solidFill>
            <a:schemeClr val="bg1"/>
          </a:solidFill>
          <a:ln w="28575">
            <a:solidFill>
              <a:schemeClr val="accent2"/>
            </a:solidFill>
          </a:ln>
        </p:spPr>
        <p:txBody>
          <a:bodyPr wrap="square">
            <a:spAutoFit/>
          </a:bodyPr>
          <a:lstStyle/>
          <a:p>
            <a:r>
              <a:rPr lang="en-GB" b="1" dirty="0"/>
              <a:t>racism </a:t>
            </a:r>
            <a:r>
              <a:rPr lang="en-GB" dirty="0"/>
              <a:t>- Racism is when people are not given respect, their rights, dignity or value because of their race.</a:t>
            </a:r>
          </a:p>
        </p:txBody>
      </p:sp>
      <p:pic>
        <p:nvPicPr>
          <p:cNvPr id="5" name="Picture 4">
            <a:extLst>
              <a:ext uri="{FF2B5EF4-FFF2-40B4-BE49-F238E27FC236}">
                <a16:creationId xmlns:a16="http://schemas.microsoft.com/office/drawing/2014/main" id="{51C2FC3C-2AB6-4404-ABA2-C395ACA9F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707" y="1354435"/>
            <a:ext cx="3151030" cy="4240020"/>
          </a:xfrm>
          <a:prstGeom prst="rect">
            <a:avLst/>
          </a:prstGeom>
          <a:ln w="28575">
            <a:solidFill>
              <a:schemeClr val="accent2"/>
            </a:solidFill>
          </a:ln>
        </p:spPr>
      </p:pic>
      <p:sp>
        <p:nvSpPr>
          <p:cNvPr id="12" name="TextBox 11">
            <a:extLst>
              <a:ext uri="{FF2B5EF4-FFF2-40B4-BE49-F238E27FC236}">
                <a16:creationId xmlns:a16="http://schemas.microsoft.com/office/drawing/2014/main" id="{D8833681-20F0-41C0-812D-F0204BDD9852}"/>
              </a:ext>
            </a:extLst>
          </p:cNvPr>
          <p:cNvSpPr txBox="1"/>
          <p:nvPr/>
        </p:nvSpPr>
        <p:spPr>
          <a:xfrm>
            <a:off x="4997345" y="1489266"/>
            <a:ext cx="3345755" cy="1200329"/>
          </a:xfrm>
          <a:prstGeom prst="rect">
            <a:avLst/>
          </a:prstGeom>
          <a:solidFill>
            <a:schemeClr val="bg1"/>
          </a:solidFill>
          <a:ln w="28575">
            <a:solidFill>
              <a:schemeClr val="accent2"/>
            </a:solidFill>
          </a:ln>
        </p:spPr>
        <p:txBody>
          <a:bodyPr wrap="square">
            <a:spAutoFit/>
          </a:bodyPr>
          <a:lstStyle/>
          <a:p>
            <a:r>
              <a:rPr lang="en-GB" b="1" dirty="0">
                <a:solidFill>
                  <a:schemeClr val="accent2"/>
                </a:solidFill>
              </a:rPr>
              <a:t>Think About It</a:t>
            </a:r>
            <a:r>
              <a:rPr lang="en-GB" dirty="0">
                <a:solidFill>
                  <a:schemeClr val="accent2"/>
                </a:solidFill>
              </a:rPr>
              <a:t> </a:t>
            </a:r>
          </a:p>
          <a:p>
            <a:r>
              <a:rPr lang="en-GB" dirty="0"/>
              <a:t>Do you have a nickname given to you by a friend, sibling or parent? </a:t>
            </a:r>
          </a:p>
        </p:txBody>
      </p:sp>
    </p:spTree>
    <p:extLst>
      <p:ext uri="{BB962C8B-B14F-4D97-AF65-F5344CB8AC3E}">
        <p14:creationId xmlns:p14="http://schemas.microsoft.com/office/powerpoint/2010/main" val="188510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4908549"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Growing Up</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E0F753-C871-49E9-9B77-531BD6C9FC03}"/>
              </a:ext>
            </a:extLst>
          </p:cNvPr>
          <p:cNvSpPr txBox="1"/>
          <p:nvPr/>
        </p:nvSpPr>
        <p:spPr>
          <a:xfrm>
            <a:off x="486635" y="3321986"/>
            <a:ext cx="3920266" cy="1477328"/>
          </a:xfrm>
          <a:prstGeom prst="rect">
            <a:avLst/>
          </a:prstGeom>
          <a:noFill/>
          <a:ln w="28575">
            <a:noFill/>
          </a:ln>
        </p:spPr>
        <p:txBody>
          <a:bodyPr wrap="square">
            <a:spAutoFit/>
          </a:bodyPr>
          <a:lstStyle/>
          <a:p>
            <a:r>
              <a:rPr lang="en-GB" dirty="0"/>
              <a:t>In her early career, Maya had many jobs, including being a cook and a dancer. She also became the first Black female cable car conductor in San Francisco. </a:t>
            </a:r>
          </a:p>
        </p:txBody>
      </p:sp>
      <p:grpSp>
        <p:nvGrpSpPr>
          <p:cNvPr id="5" name="Group 4">
            <a:extLst>
              <a:ext uri="{FF2B5EF4-FFF2-40B4-BE49-F238E27FC236}">
                <a16:creationId xmlns:a16="http://schemas.microsoft.com/office/drawing/2014/main" id="{21DA0C85-FB5E-4B83-9B1A-8A9595F2C2E0}"/>
              </a:ext>
            </a:extLst>
          </p:cNvPr>
          <p:cNvGrpSpPr/>
          <p:nvPr/>
        </p:nvGrpSpPr>
        <p:grpSpPr>
          <a:xfrm>
            <a:off x="486634" y="1354436"/>
            <a:ext cx="8070522" cy="5007401"/>
            <a:chOff x="486634" y="1354436"/>
            <a:chExt cx="8070522" cy="5007401"/>
          </a:xfrm>
        </p:grpSpPr>
        <p:sp>
          <p:nvSpPr>
            <p:cNvPr id="7" name="TextBox 6">
              <a:extLst>
                <a:ext uri="{FF2B5EF4-FFF2-40B4-BE49-F238E27FC236}">
                  <a16:creationId xmlns:a16="http://schemas.microsoft.com/office/drawing/2014/main" id="{59B3EA0E-262F-4289-A632-6EB0E3B6D78B}"/>
                </a:ext>
              </a:extLst>
            </p:cNvPr>
            <p:cNvSpPr txBox="1"/>
            <p:nvPr/>
          </p:nvSpPr>
          <p:spPr>
            <a:xfrm>
              <a:off x="486634" y="1354436"/>
              <a:ext cx="4294915" cy="1754326"/>
            </a:xfrm>
            <a:prstGeom prst="rect">
              <a:avLst/>
            </a:prstGeom>
            <a:noFill/>
            <a:ln w="28575">
              <a:noFill/>
            </a:ln>
          </p:spPr>
          <p:txBody>
            <a:bodyPr wrap="square">
              <a:spAutoFit/>
            </a:bodyPr>
            <a:lstStyle/>
            <a:p>
              <a:r>
                <a:rPr lang="en-GB" dirty="0"/>
                <a:t>During the Second World War, Maya went to live with her mother in San Francisco. While attending high school, Maya also won a </a:t>
              </a:r>
              <a:r>
                <a:rPr lang="en-GB" b="1" dirty="0"/>
                <a:t>scholarship</a:t>
              </a:r>
              <a:r>
                <a:rPr lang="en-GB" dirty="0"/>
                <a:t> for dance and drama classes. At 17, she finished high school and gave birth to her son. </a:t>
              </a:r>
            </a:p>
          </p:txBody>
        </p:sp>
        <p:sp>
          <p:nvSpPr>
            <p:cNvPr id="14" name="TextBox 13">
              <a:extLst>
                <a:ext uri="{FF2B5EF4-FFF2-40B4-BE49-F238E27FC236}">
                  <a16:creationId xmlns:a16="http://schemas.microsoft.com/office/drawing/2014/main" id="{0E7B5F02-5017-4D8E-954F-6D33BE870433}"/>
                </a:ext>
              </a:extLst>
            </p:cNvPr>
            <p:cNvSpPr txBox="1"/>
            <p:nvPr/>
          </p:nvSpPr>
          <p:spPr>
            <a:xfrm>
              <a:off x="486635" y="5992505"/>
              <a:ext cx="8070521" cy="369332"/>
            </a:xfrm>
            <a:prstGeom prst="rect">
              <a:avLst/>
            </a:prstGeom>
            <a:solidFill>
              <a:schemeClr val="bg1"/>
            </a:solidFill>
            <a:ln w="28575">
              <a:solidFill>
                <a:schemeClr val="accent2"/>
              </a:solidFill>
            </a:ln>
          </p:spPr>
          <p:txBody>
            <a:bodyPr wrap="square">
              <a:spAutoFit/>
            </a:bodyPr>
            <a:lstStyle/>
            <a:p>
              <a:r>
                <a:rPr lang="en-GB" b="1" dirty="0"/>
                <a:t>scholarship </a:t>
              </a:r>
              <a:r>
                <a:rPr lang="en-GB" dirty="0"/>
                <a:t>- Money awarded to students to reduce the cost of education.</a:t>
              </a:r>
            </a:p>
          </p:txBody>
        </p:sp>
        <p:pic>
          <p:nvPicPr>
            <p:cNvPr id="4" name="Picture 3">
              <a:extLst>
                <a:ext uri="{FF2B5EF4-FFF2-40B4-BE49-F238E27FC236}">
                  <a16:creationId xmlns:a16="http://schemas.microsoft.com/office/drawing/2014/main" id="{709DAD52-A94D-4BB5-B7FE-C1CECCF9E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44"/>
            <a:stretch/>
          </p:blipFill>
          <p:spPr>
            <a:xfrm>
              <a:off x="5079857" y="1354436"/>
              <a:ext cx="3193430" cy="4442929"/>
            </a:xfrm>
            <a:prstGeom prst="rect">
              <a:avLst/>
            </a:prstGeom>
            <a:ln w="28575">
              <a:solidFill>
                <a:schemeClr val="accent2"/>
              </a:solidFill>
            </a:ln>
          </p:spPr>
        </p:pic>
      </p:grpSp>
    </p:spTree>
    <p:extLst>
      <p:ext uri="{BB962C8B-B14F-4D97-AF65-F5344CB8AC3E}">
        <p14:creationId xmlns:p14="http://schemas.microsoft.com/office/powerpoint/2010/main" val="194250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New York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D1E0F753-C871-49E9-9B77-531BD6C9FC03}"/>
              </a:ext>
            </a:extLst>
          </p:cNvPr>
          <p:cNvSpPr txBox="1"/>
          <p:nvPr/>
        </p:nvSpPr>
        <p:spPr>
          <a:xfrm>
            <a:off x="486634" y="2741430"/>
            <a:ext cx="5096015" cy="923330"/>
          </a:xfrm>
          <a:prstGeom prst="rect">
            <a:avLst/>
          </a:prstGeom>
          <a:noFill/>
          <a:ln w="28575">
            <a:noFill/>
          </a:ln>
        </p:spPr>
        <p:txBody>
          <a:bodyPr wrap="square">
            <a:spAutoFit/>
          </a:bodyPr>
          <a:lstStyle/>
          <a:p>
            <a:r>
              <a:rPr lang="en-GB" dirty="0"/>
              <a:t>Maya also sang, earning a role in an opera. She went on an international tour with a show, visiting 22 countries in Europe and Africa. </a:t>
            </a:r>
          </a:p>
        </p:txBody>
      </p:sp>
      <p:sp>
        <p:nvSpPr>
          <p:cNvPr id="12" name="TextBox 11">
            <a:extLst>
              <a:ext uri="{FF2B5EF4-FFF2-40B4-BE49-F238E27FC236}">
                <a16:creationId xmlns:a16="http://schemas.microsoft.com/office/drawing/2014/main" id="{2EF11C9D-485B-4E62-AA95-8EA591936825}"/>
              </a:ext>
            </a:extLst>
          </p:cNvPr>
          <p:cNvSpPr txBox="1"/>
          <p:nvPr/>
        </p:nvSpPr>
        <p:spPr>
          <a:xfrm>
            <a:off x="491984" y="3751989"/>
            <a:ext cx="5096016" cy="1477328"/>
          </a:xfrm>
          <a:prstGeom prst="rect">
            <a:avLst/>
          </a:prstGeom>
          <a:noFill/>
        </p:spPr>
        <p:txBody>
          <a:bodyPr wrap="square">
            <a:spAutoFit/>
          </a:bodyPr>
          <a:lstStyle/>
          <a:p>
            <a:r>
              <a:rPr lang="en-GB" dirty="0"/>
              <a:t>In the late 1950s, Maya released her own music album of </a:t>
            </a:r>
            <a:r>
              <a:rPr lang="en-GB" b="1" dirty="0"/>
              <a:t>calypso</a:t>
            </a:r>
            <a:r>
              <a:rPr lang="en-GB" dirty="0"/>
              <a:t> songs.</a:t>
            </a:r>
          </a:p>
          <a:p>
            <a:r>
              <a:rPr lang="en-GB" dirty="0"/>
              <a:t>Later, she returned to New York City to concentrate on writing and joined the Harlem Writers Guild.</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07B1C7F-2C0B-476A-A538-DEB1840DEB39}"/>
              </a:ext>
            </a:extLst>
          </p:cNvPr>
          <p:cNvGrpSpPr/>
          <p:nvPr/>
        </p:nvGrpSpPr>
        <p:grpSpPr>
          <a:xfrm>
            <a:off x="486633" y="211270"/>
            <a:ext cx="8537623" cy="6144634"/>
            <a:chOff x="486633" y="211270"/>
            <a:chExt cx="8537623" cy="6144634"/>
          </a:xfrm>
        </p:grpSpPr>
        <p:sp>
          <p:nvSpPr>
            <p:cNvPr id="7" name="TextBox 6">
              <a:extLst>
                <a:ext uri="{FF2B5EF4-FFF2-40B4-BE49-F238E27FC236}">
                  <a16:creationId xmlns:a16="http://schemas.microsoft.com/office/drawing/2014/main" id="{59B3EA0E-262F-4289-A632-6EB0E3B6D78B}"/>
                </a:ext>
              </a:extLst>
            </p:cNvPr>
            <p:cNvSpPr txBox="1"/>
            <p:nvPr/>
          </p:nvSpPr>
          <p:spPr>
            <a:xfrm>
              <a:off x="486633" y="1354436"/>
              <a:ext cx="5450315" cy="1200329"/>
            </a:xfrm>
            <a:prstGeom prst="rect">
              <a:avLst/>
            </a:prstGeom>
            <a:noFill/>
            <a:ln w="28575">
              <a:noFill/>
            </a:ln>
          </p:spPr>
          <p:txBody>
            <a:bodyPr wrap="square">
              <a:spAutoFit/>
            </a:bodyPr>
            <a:lstStyle/>
            <a:p>
              <a:r>
                <a:rPr lang="en-GB" dirty="0"/>
                <a:t>In the early 1950s, Maya married Tosh </a:t>
              </a:r>
              <a:r>
                <a:rPr lang="en-GB" dirty="0" err="1"/>
                <a:t>Angelos</a:t>
              </a:r>
              <a:r>
                <a:rPr lang="en-GB" dirty="0"/>
                <a:t> before separating a few years later. They spent a year in New York, where Maya took dance classes. She began using the </a:t>
              </a:r>
              <a:r>
                <a:rPr lang="en-GB" b="1" dirty="0"/>
                <a:t>stage name</a:t>
              </a:r>
              <a:r>
                <a:rPr lang="en-GB" dirty="0"/>
                <a:t> Maya Angelou. </a:t>
              </a:r>
            </a:p>
          </p:txBody>
        </p:sp>
        <p:pic>
          <p:nvPicPr>
            <p:cNvPr id="5" name="Picture 4">
              <a:extLst>
                <a:ext uri="{FF2B5EF4-FFF2-40B4-BE49-F238E27FC236}">
                  <a16:creationId xmlns:a16="http://schemas.microsoft.com/office/drawing/2014/main" id="{B8F9E91F-21A6-4B8A-B46E-FBC7C7C38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9346" y="211270"/>
              <a:ext cx="3564910" cy="6034207"/>
            </a:xfrm>
            <a:prstGeom prst="rect">
              <a:avLst/>
            </a:prstGeom>
          </p:spPr>
        </p:pic>
        <p:sp>
          <p:nvSpPr>
            <p:cNvPr id="14" name="TextBox 13">
              <a:extLst>
                <a:ext uri="{FF2B5EF4-FFF2-40B4-BE49-F238E27FC236}">
                  <a16:creationId xmlns:a16="http://schemas.microsoft.com/office/drawing/2014/main" id="{0E7B5F02-5017-4D8E-954F-6D33BE870433}"/>
                </a:ext>
              </a:extLst>
            </p:cNvPr>
            <p:cNvSpPr txBox="1"/>
            <p:nvPr/>
          </p:nvSpPr>
          <p:spPr>
            <a:xfrm>
              <a:off x="486635" y="5432574"/>
              <a:ext cx="8070521" cy="923330"/>
            </a:xfrm>
            <a:prstGeom prst="rect">
              <a:avLst/>
            </a:prstGeom>
            <a:solidFill>
              <a:schemeClr val="bg1"/>
            </a:solidFill>
            <a:ln w="28575">
              <a:solidFill>
                <a:schemeClr val="accent2"/>
              </a:solidFill>
            </a:ln>
          </p:spPr>
          <p:txBody>
            <a:bodyPr wrap="square">
              <a:spAutoFit/>
            </a:bodyPr>
            <a:lstStyle/>
            <a:p>
              <a:endParaRPr lang="en-GB" b="1" dirty="0"/>
            </a:p>
            <a:p>
              <a:endParaRPr lang="en-GB" b="1" dirty="0"/>
            </a:p>
            <a:p>
              <a:endParaRPr lang="en-GB" b="1" dirty="0"/>
            </a:p>
          </p:txBody>
        </p:sp>
        <p:sp>
          <p:nvSpPr>
            <p:cNvPr id="19" name="TextBox 18">
              <a:extLst>
                <a:ext uri="{FF2B5EF4-FFF2-40B4-BE49-F238E27FC236}">
                  <a16:creationId xmlns:a16="http://schemas.microsoft.com/office/drawing/2014/main" id="{CBFFB0FF-A1A6-4AF2-92AE-83561E65F6F0}"/>
                </a:ext>
              </a:extLst>
            </p:cNvPr>
            <p:cNvSpPr txBox="1"/>
            <p:nvPr/>
          </p:nvSpPr>
          <p:spPr>
            <a:xfrm>
              <a:off x="517384" y="5412188"/>
              <a:ext cx="7954962" cy="646331"/>
            </a:xfrm>
            <a:prstGeom prst="rect">
              <a:avLst/>
            </a:prstGeom>
            <a:noFill/>
          </p:spPr>
          <p:txBody>
            <a:bodyPr wrap="square">
              <a:spAutoFit/>
            </a:bodyPr>
            <a:lstStyle/>
            <a:p>
              <a:r>
                <a:rPr lang="en-GB" b="1" dirty="0"/>
                <a:t>stage name </a:t>
              </a:r>
              <a:r>
                <a:rPr lang="en-GB" dirty="0"/>
                <a:t>- Different from the name given to a person at birth and used when performing. </a:t>
              </a:r>
            </a:p>
          </p:txBody>
        </p:sp>
      </p:grpSp>
      <p:sp>
        <p:nvSpPr>
          <p:cNvPr id="20" name="TextBox 19">
            <a:extLst>
              <a:ext uri="{FF2B5EF4-FFF2-40B4-BE49-F238E27FC236}">
                <a16:creationId xmlns:a16="http://schemas.microsoft.com/office/drawing/2014/main" id="{6EC7B85A-36E8-47A7-9CD1-62539505CD7F}"/>
              </a:ext>
            </a:extLst>
          </p:cNvPr>
          <p:cNvSpPr txBox="1"/>
          <p:nvPr/>
        </p:nvSpPr>
        <p:spPr>
          <a:xfrm>
            <a:off x="517384" y="5974452"/>
            <a:ext cx="4575174" cy="369332"/>
          </a:xfrm>
          <a:prstGeom prst="rect">
            <a:avLst/>
          </a:prstGeom>
          <a:noFill/>
        </p:spPr>
        <p:txBody>
          <a:bodyPr wrap="square">
            <a:spAutoFit/>
          </a:bodyPr>
          <a:lstStyle/>
          <a:p>
            <a:r>
              <a:rPr lang="en-GB" b="1" dirty="0"/>
              <a:t>calypso </a:t>
            </a:r>
            <a:r>
              <a:rPr lang="en-GB" dirty="0"/>
              <a:t>- Folk music from the Caribbean. </a:t>
            </a:r>
          </a:p>
        </p:txBody>
      </p:sp>
    </p:spTree>
    <p:extLst>
      <p:ext uri="{BB962C8B-B14F-4D97-AF65-F5344CB8AC3E}">
        <p14:creationId xmlns:p14="http://schemas.microsoft.com/office/powerpoint/2010/main" val="17108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1960s and 1970s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EF11C9D-485B-4E62-AA95-8EA591936825}"/>
              </a:ext>
            </a:extLst>
          </p:cNvPr>
          <p:cNvSpPr txBox="1"/>
          <p:nvPr/>
        </p:nvSpPr>
        <p:spPr>
          <a:xfrm>
            <a:off x="491984" y="3901980"/>
            <a:ext cx="5096016" cy="1200329"/>
          </a:xfrm>
          <a:prstGeom prst="rect">
            <a:avLst/>
          </a:prstGeom>
          <a:noFill/>
        </p:spPr>
        <p:txBody>
          <a:bodyPr wrap="square">
            <a:spAutoFit/>
          </a:bodyPr>
          <a:lstStyle/>
          <a:p>
            <a:r>
              <a:rPr lang="en-GB" dirty="0"/>
              <a:t>Maya wrote more poetry and a film script. The script was made into a film, making her the first Black woman to achieve this goal. She also acted in films and on TV.</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07B1C7F-2C0B-476A-A538-DEB1840DEB39}"/>
              </a:ext>
            </a:extLst>
          </p:cNvPr>
          <p:cNvGrpSpPr/>
          <p:nvPr/>
        </p:nvGrpSpPr>
        <p:grpSpPr>
          <a:xfrm>
            <a:off x="486633" y="1354436"/>
            <a:ext cx="8492267" cy="5001468"/>
            <a:chOff x="486633" y="1354436"/>
            <a:chExt cx="8492267" cy="5001468"/>
          </a:xfrm>
        </p:grpSpPr>
        <p:sp>
          <p:nvSpPr>
            <p:cNvPr id="7" name="TextBox 6">
              <a:extLst>
                <a:ext uri="{FF2B5EF4-FFF2-40B4-BE49-F238E27FC236}">
                  <a16:creationId xmlns:a16="http://schemas.microsoft.com/office/drawing/2014/main" id="{59B3EA0E-262F-4289-A632-6EB0E3B6D78B}"/>
                </a:ext>
              </a:extLst>
            </p:cNvPr>
            <p:cNvSpPr txBox="1"/>
            <p:nvPr/>
          </p:nvSpPr>
          <p:spPr>
            <a:xfrm>
              <a:off x="486633" y="1354436"/>
              <a:ext cx="5653817" cy="1200329"/>
            </a:xfrm>
            <a:prstGeom prst="rect">
              <a:avLst/>
            </a:prstGeom>
            <a:noFill/>
            <a:ln w="28575">
              <a:noFill/>
            </a:ln>
          </p:spPr>
          <p:txBody>
            <a:bodyPr wrap="square">
              <a:spAutoFit/>
            </a:bodyPr>
            <a:lstStyle/>
            <a:p>
              <a:r>
                <a:rPr lang="en-GB" dirty="0"/>
                <a:t>In 1961, Maya performed in a play. In the same year, she moved to Egypt where she became a writer and </a:t>
              </a:r>
              <a:r>
                <a:rPr lang="en-GB" b="1" dirty="0"/>
                <a:t>editor</a:t>
              </a:r>
              <a:r>
                <a:rPr lang="en-GB" dirty="0"/>
                <a:t> for an English news magazine, called the ‘Arab Observer’. Maya later moved to Ghana. </a:t>
              </a:r>
            </a:p>
          </p:txBody>
        </p:sp>
        <p:pic>
          <p:nvPicPr>
            <p:cNvPr id="5" name="Picture 4">
              <a:extLst>
                <a:ext uri="{FF2B5EF4-FFF2-40B4-BE49-F238E27FC236}">
                  <a16:creationId xmlns:a16="http://schemas.microsoft.com/office/drawing/2014/main" id="{B8F9E91F-21A6-4B8A-B46E-FBC7C7C382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84846" y="1690326"/>
              <a:ext cx="2694054" cy="3044664"/>
            </a:xfrm>
            <a:prstGeom prst="rect">
              <a:avLst/>
            </a:prstGeom>
          </p:spPr>
        </p:pic>
        <p:sp>
          <p:nvSpPr>
            <p:cNvPr id="14" name="TextBox 13">
              <a:extLst>
                <a:ext uri="{FF2B5EF4-FFF2-40B4-BE49-F238E27FC236}">
                  <a16:creationId xmlns:a16="http://schemas.microsoft.com/office/drawing/2014/main" id="{0E7B5F02-5017-4D8E-954F-6D33BE870433}"/>
                </a:ext>
              </a:extLst>
            </p:cNvPr>
            <p:cNvSpPr txBox="1"/>
            <p:nvPr/>
          </p:nvSpPr>
          <p:spPr>
            <a:xfrm>
              <a:off x="486635" y="5432574"/>
              <a:ext cx="8070521" cy="923330"/>
            </a:xfrm>
            <a:prstGeom prst="rect">
              <a:avLst/>
            </a:prstGeom>
            <a:solidFill>
              <a:schemeClr val="bg1"/>
            </a:solidFill>
            <a:ln w="28575">
              <a:solidFill>
                <a:schemeClr val="accent2"/>
              </a:solidFill>
            </a:ln>
          </p:spPr>
          <p:txBody>
            <a:bodyPr wrap="square">
              <a:spAutoFit/>
            </a:bodyPr>
            <a:lstStyle/>
            <a:p>
              <a:endParaRPr lang="en-GB" b="1" dirty="0"/>
            </a:p>
            <a:p>
              <a:endParaRPr lang="en-GB" b="1" dirty="0"/>
            </a:p>
            <a:p>
              <a:endParaRPr lang="en-GB" b="1" dirty="0"/>
            </a:p>
          </p:txBody>
        </p:sp>
        <p:sp>
          <p:nvSpPr>
            <p:cNvPr id="19" name="TextBox 18">
              <a:extLst>
                <a:ext uri="{FF2B5EF4-FFF2-40B4-BE49-F238E27FC236}">
                  <a16:creationId xmlns:a16="http://schemas.microsoft.com/office/drawing/2014/main" id="{CBFFB0FF-A1A6-4AF2-92AE-83561E65F6F0}"/>
                </a:ext>
              </a:extLst>
            </p:cNvPr>
            <p:cNvSpPr txBox="1"/>
            <p:nvPr/>
          </p:nvSpPr>
          <p:spPr>
            <a:xfrm>
              <a:off x="517384" y="5412188"/>
              <a:ext cx="7954962" cy="646331"/>
            </a:xfrm>
            <a:prstGeom prst="rect">
              <a:avLst/>
            </a:prstGeom>
            <a:noFill/>
          </p:spPr>
          <p:txBody>
            <a:bodyPr wrap="square">
              <a:spAutoFit/>
            </a:bodyPr>
            <a:lstStyle/>
            <a:p>
              <a:r>
                <a:rPr lang="en-GB" b="1" dirty="0"/>
                <a:t>editor </a:t>
              </a:r>
              <a:r>
                <a:rPr lang="en-GB" dirty="0"/>
                <a:t>- Someone responsible for what is published. They decide which stories go in each edition.</a:t>
              </a:r>
            </a:p>
          </p:txBody>
        </p:sp>
      </p:grpSp>
      <p:grpSp>
        <p:nvGrpSpPr>
          <p:cNvPr id="2" name="Group 1">
            <a:extLst>
              <a:ext uri="{FF2B5EF4-FFF2-40B4-BE49-F238E27FC236}">
                <a16:creationId xmlns:a16="http://schemas.microsoft.com/office/drawing/2014/main" id="{D99F479E-5368-4DC5-8AD2-1C023E5E91B7}"/>
              </a:ext>
            </a:extLst>
          </p:cNvPr>
          <p:cNvGrpSpPr/>
          <p:nvPr/>
        </p:nvGrpSpPr>
        <p:grpSpPr>
          <a:xfrm>
            <a:off x="486634" y="2628208"/>
            <a:ext cx="7985712" cy="3715576"/>
            <a:chOff x="486634" y="2628208"/>
            <a:chExt cx="7985712" cy="3715576"/>
          </a:xfrm>
        </p:grpSpPr>
        <p:sp>
          <p:nvSpPr>
            <p:cNvPr id="13" name="TextBox 12">
              <a:extLst>
                <a:ext uri="{FF2B5EF4-FFF2-40B4-BE49-F238E27FC236}">
                  <a16:creationId xmlns:a16="http://schemas.microsoft.com/office/drawing/2014/main" id="{D1E0F753-C871-49E9-9B77-531BD6C9FC03}"/>
                </a:ext>
              </a:extLst>
            </p:cNvPr>
            <p:cNvSpPr txBox="1"/>
            <p:nvPr/>
          </p:nvSpPr>
          <p:spPr>
            <a:xfrm>
              <a:off x="486634" y="2628208"/>
              <a:ext cx="5653816" cy="1200329"/>
            </a:xfrm>
            <a:prstGeom prst="rect">
              <a:avLst/>
            </a:prstGeom>
            <a:noFill/>
            <a:ln w="28575">
              <a:noFill/>
            </a:ln>
          </p:spPr>
          <p:txBody>
            <a:bodyPr wrap="square">
              <a:spAutoFit/>
            </a:bodyPr>
            <a:lstStyle/>
            <a:p>
              <a:r>
                <a:rPr lang="en-GB" dirty="0"/>
                <a:t>In 1966, Maya moved back to America and became active in the </a:t>
              </a:r>
              <a:r>
                <a:rPr lang="en-GB" b="1" dirty="0"/>
                <a:t>civil rights movement</a:t>
              </a:r>
              <a:r>
                <a:rPr lang="en-GB" dirty="0"/>
                <a:t>. She wrote a television series about the role of African culture in American life. </a:t>
              </a:r>
            </a:p>
          </p:txBody>
        </p:sp>
        <p:sp>
          <p:nvSpPr>
            <p:cNvPr id="20" name="TextBox 19">
              <a:extLst>
                <a:ext uri="{FF2B5EF4-FFF2-40B4-BE49-F238E27FC236}">
                  <a16:creationId xmlns:a16="http://schemas.microsoft.com/office/drawing/2014/main" id="{6EC7B85A-36E8-47A7-9CD1-62539505CD7F}"/>
                </a:ext>
              </a:extLst>
            </p:cNvPr>
            <p:cNvSpPr txBox="1"/>
            <p:nvPr/>
          </p:nvSpPr>
          <p:spPr>
            <a:xfrm>
              <a:off x="517384" y="5974452"/>
              <a:ext cx="7954962" cy="369332"/>
            </a:xfrm>
            <a:prstGeom prst="rect">
              <a:avLst/>
            </a:prstGeom>
            <a:noFill/>
          </p:spPr>
          <p:txBody>
            <a:bodyPr wrap="square">
              <a:spAutoFit/>
            </a:bodyPr>
            <a:lstStyle/>
            <a:p>
              <a:r>
                <a:rPr lang="en-GB" b="1" dirty="0"/>
                <a:t>civil rights movement </a:t>
              </a:r>
              <a:r>
                <a:rPr lang="en-GB" dirty="0"/>
                <a:t>- People campaigning for equal rights for all.</a:t>
              </a:r>
            </a:p>
          </p:txBody>
        </p:sp>
      </p:grpSp>
    </p:spTree>
    <p:extLst>
      <p:ext uri="{BB962C8B-B14F-4D97-AF65-F5344CB8AC3E}">
        <p14:creationId xmlns:p14="http://schemas.microsoft.com/office/powerpoint/2010/main" val="65628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1980s and 1990s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9B3EA0E-262F-4289-A632-6EB0E3B6D78B}"/>
              </a:ext>
            </a:extLst>
          </p:cNvPr>
          <p:cNvSpPr txBox="1"/>
          <p:nvPr/>
        </p:nvSpPr>
        <p:spPr>
          <a:xfrm>
            <a:off x="486633" y="1354436"/>
            <a:ext cx="5653817" cy="923330"/>
          </a:xfrm>
          <a:prstGeom prst="rect">
            <a:avLst/>
          </a:prstGeom>
          <a:noFill/>
          <a:ln w="28575">
            <a:noFill/>
          </a:ln>
        </p:spPr>
        <p:txBody>
          <a:bodyPr wrap="square">
            <a:spAutoFit/>
          </a:bodyPr>
          <a:lstStyle/>
          <a:p>
            <a:r>
              <a:rPr lang="en-GB" dirty="0"/>
              <a:t>In 1981, Maya became a professor at a university in North Carolina. She inspired students to become better writers, thinkers and citizens. </a:t>
            </a:r>
          </a:p>
        </p:txBody>
      </p:sp>
      <p:pic>
        <p:nvPicPr>
          <p:cNvPr id="5" name="Picture 4">
            <a:extLst>
              <a:ext uri="{FF2B5EF4-FFF2-40B4-BE49-F238E27FC236}">
                <a16:creationId xmlns:a16="http://schemas.microsoft.com/office/drawing/2014/main" id="{B8F9E91F-21A6-4B8A-B46E-FBC7C7C382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890" y="1350437"/>
            <a:ext cx="3329887" cy="4709114"/>
          </a:xfrm>
          <a:prstGeom prst="rect">
            <a:avLst/>
          </a:prstGeom>
        </p:spPr>
      </p:pic>
      <p:grpSp>
        <p:nvGrpSpPr>
          <p:cNvPr id="4" name="Group 3">
            <a:extLst>
              <a:ext uri="{FF2B5EF4-FFF2-40B4-BE49-F238E27FC236}">
                <a16:creationId xmlns:a16="http://schemas.microsoft.com/office/drawing/2014/main" id="{39AC3562-7818-4B40-8C63-729E3A4B17D0}"/>
              </a:ext>
            </a:extLst>
          </p:cNvPr>
          <p:cNvGrpSpPr/>
          <p:nvPr/>
        </p:nvGrpSpPr>
        <p:grpSpPr>
          <a:xfrm>
            <a:off x="486634" y="2636216"/>
            <a:ext cx="8070522" cy="3683446"/>
            <a:chOff x="486634" y="2636216"/>
            <a:chExt cx="8070522" cy="3683446"/>
          </a:xfrm>
        </p:grpSpPr>
        <p:sp>
          <p:nvSpPr>
            <p:cNvPr id="14" name="TextBox 13">
              <a:extLst>
                <a:ext uri="{FF2B5EF4-FFF2-40B4-BE49-F238E27FC236}">
                  <a16:creationId xmlns:a16="http://schemas.microsoft.com/office/drawing/2014/main" id="{0E7B5F02-5017-4D8E-954F-6D33BE870433}"/>
                </a:ext>
              </a:extLst>
            </p:cNvPr>
            <p:cNvSpPr txBox="1"/>
            <p:nvPr/>
          </p:nvSpPr>
          <p:spPr>
            <a:xfrm>
              <a:off x="486635" y="5949323"/>
              <a:ext cx="8070521" cy="369332"/>
            </a:xfrm>
            <a:prstGeom prst="rect">
              <a:avLst/>
            </a:prstGeom>
            <a:solidFill>
              <a:schemeClr val="bg1"/>
            </a:solidFill>
            <a:ln w="28575">
              <a:solidFill>
                <a:schemeClr val="accent2"/>
              </a:solidFill>
            </a:ln>
          </p:spPr>
          <p:txBody>
            <a:bodyPr wrap="square">
              <a:spAutoFit/>
            </a:bodyPr>
            <a:lstStyle/>
            <a:p>
              <a:endParaRPr lang="en-GB" b="1" dirty="0"/>
            </a:p>
          </p:txBody>
        </p:sp>
        <p:grpSp>
          <p:nvGrpSpPr>
            <p:cNvPr id="3" name="Group 2">
              <a:extLst>
                <a:ext uri="{FF2B5EF4-FFF2-40B4-BE49-F238E27FC236}">
                  <a16:creationId xmlns:a16="http://schemas.microsoft.com/office/drawing/2014/main" id="{78001843-47B0-46EB-BFF0-392E0449F799}"/>
                </a:ext>
              </a:extLst>
            </p:cNvPr>
            <p:cNvGrpSpPr/>
            <p:nvPr/>
          </p:nvGrpSpPr>
          <p:grpSpPr>
            <a:xfrm>
              <a:off x="486634" y="2636216"/>
              <a:ext cx="6963037" cy="3683446"/>
              <a:chOff x="486634" y="2636216"/>
              <a:chExt cx="6963037" cy="3683446"/>
            </a:xfrm>
          </p:grpSpPr>
          <p:sp>
            <p:nvSpPr>
              <p:cNvPr id="19" name="TextBox 18">
                <a:extLst>
                  <a:ext uri="{FF2B5EF4-FFF2-40B4-BE49-F238E27FC236}">
                    <a16:creationId xmlns:a16="http://schemas.microsoft.com/office/drawing/2014/main" id="{CBFFB0FF-A1A6-4AF2-92AE-83561E65F6F0}"/>
                  </a:ext>
                </a:extLst>
              </p:cNvPr>
              <p:cNvSpPr txBox="1"/>
              <p:nvPr/>
            </p:nvSpPr>
            <p:spPr>
              <a:xfrm>
                <a:off x="517384" y="5950330"/>
                <a:ext cx="6932287" cy="369332"/>
              </a:xfrm>
              <a:prstGeom prst="rect">
                <a:avLst/>
              </a:prstGeom>
              <a:noFill/>
            </p:spPr>
            <p:txBody>
              <a:bodyPr wrap="square">
                <a:spAutoFit/>
              </a:bodyPr>
              <a:lstStyle/>
              <a:p>
                <a:r>
                  <a:rPr lang="en-GB" b="1" dirty="0"/>
                  <a:t>directed </a:t>
                </a:r>
                <a:r>
                  <a:rPr lang="en-GB" dirty="0"/>
                  <a:t>- Led the making of the film. </a:t>
                </a:r>
              </a:p>
            </p:txBody>
          </p:sp>
          <p:sp>
            <p:nvSpPr>
              <p:cNvPr id="13" name="TextBox 12">
                <a:extLst>
                  <a:ext uri="{FF2B5EF4-FFF2-40B4-BE49-F238E27FC236}">
                    <a16:creationId xmlns:a16="http://schemas.microsoft.com/office/drawing/2014/main" id="{D1E0F753-C871-49E9-9B77-531BD6C9FC03}"/>
                  </a:ext>
                </a:extLst>
              </p:cNvPr>
              <p:cNvSpPr txBox="1"/>
              <p:nvPr/>
            </p:nvSpPr>
            <p:spPr>
              <a:xfrm>
                <a:off x="486634" y="2636216"/>
                <a:ext cx="3463066" cy="1477328"/>
              </a:xfrm>
              <a:prstGeom prst="rect">
                <a:avLst/>
              </a:prstGeom>
              <a:noFill/>
              <a:ln w="28575">
                <a:noFill/>
              </a:ln>
            </p:spPr>
            <p:txBody>
              <a:bodyPr wrap="square">
                <a:spAutoFit/>
              </a:bodyPr>
              <a:lstStyle/>
              <a:p>
                <a:r>
                  <a:rPr lang="en-GB" dirty="0"/>
                  <a:t>During the 1980s and 1990s, she continued to act and also </a:t>
                </a:r>
                <a:r>
                  <a:rPr lang="en-GB" b="1" dirty="0"/>
                  <a:t>directed</a:t>
                </a:r>
                <a:r>
                  <a:rPr lang="en-GB" dirty="0"/>
                  <a:t> a film. Maya also continued to write poetry and began writing children’s books. </a:t>
                </a:r>
              </a:p>
            </p:txBody>
          </p:sp>
        </p:grpSp>
      </p:grpSp>
    </p:spTree>
    <p:extLst>
      <p:ext uri="{BB962C8B-B14F-4D97-AF65-F5344CB8AC3E}">
        <p14:creationId xmlns:p14="http://schemas.microsoft.com/office/powerpoint/2010/main" val="100179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6140450"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Later Life</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07B1C7F-2C0B-476A-A538-DEB1840DEB39}"/>
              </a:ext>
            </a:extLst>
          </p:cNvPr>
          <p:cNvGrpSpPr/>
          <p:nvPr/>
        </p:nvGrpSpPr>
        <p:grpSpPr>
          <a:xfrm>
            <a:off x="486633" y="1354436"/>
            <a:ext cx="8212867" cy="4891041"/>
            <a:chOff x="486633" y="1354436"/>
            <a:chExt cx="8212867" cy="4891041"/>
          </a:xfrm>
        </p:grpSpPr>
        <p:sp>
          <p:nvSpPr>
            <p:cNvPr id="7" name="TextBox 6">
              <a:extLst>
                <a:ext uri="{FF2B5EF4-FFF2-40B4-BE49-F238E27FC236}">
                  <a16:creationId xmlns:a16="http://schemas.microsoft.com/office/drawing/2014/main" id="{59B3EA0E-262F-4289-A632-6EB0E3B6D78B}"/>
                </a:ext>
              </a:extLst>
            </p:cNvPr>
            <p:cNvSpPr txBox="1"/>
            <p:nvPr/>
          </p:nvSpPr>
          <p:spPr>
            <a:xfrm>
              <a:off x="486633" y="1354436"/>
              <a:ext cx="8212867" cy="646331"/>
            </a:xfrm>
            <a:prstGeom prst="rect">
              <a:avLst/>
            </a:prstGeom>
            <a:solidFill>
              <a:schemeClr val="bg1"/>
            </a:solidFill>
            <a:ln w="28575">
              <a:solidFill>
                <a:schemeClr val="accent2"/>
              </a:solidFill>
            </a:ln>
          </p:spPr>
          <p:txBody>
            <a:bodyPr wrap="square">
              <a:spAutoFit/>
            </a:bodyPr>
            <a:lstStyle/>
            <a:p>
              <a:r>
                <a:rPr lang="en-GB" dirty="0"/>
                <a:t>In 2008, Maya wrote ‘Letter to My Daughter’. Although she didn’t have a daughter, it was her advice for life. Here are a few quotes: </a:t>
              </a:r>
            </a:p>
          </p:txBody>
        </p:sp>
        <p:pic>
          <p:nvPicPr>
            <p:cNvPr id="5" name="Picture 4">
              <a:extLst>
                <a:ext uri="{FF2B5EF4-FFF2-40B4-BE49-F238E27FC236}">
                  <a16:creationId xmlns:a16="http://schemas.microsoft.com/office/drawing/2014/main" id="{B8F9E91F-21A6-4B8A-B46E-FBC7C7C382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24390" y="3176701"/>
              <a:ext cx="3074336" cy="3068776"/>
            </a:xfrm>
            <a:prstGeom prst="rect">
              <a:avLst/>
            </a:prstGeom>
            <a:ln w="28575">
              <a:solidFill>
                <a:schemeClr val="accent2"/>
              </a:solidFill>
            </a:ln>
          </p:spPr>
        </p:pic>
      </p:grpSp>
      <p:sp>
        <p:nvSpPr>
          <p:cNvPr id="13" name="TextBox 12">
            <a:extLst>
              <a:ext uri="{FF2B5EF4-FFF2-40B4-BE49-F238E27FC236}">
                <a16:creationId xmlns:a16="http://schemas.microsoft.com/office/drawing/2014/main" id="{D1E0F753-C871-49E9-9B77-531BD6C9FC03}"/>
              </a:ext>
            </a:extLst>
          </p:cNvPr>
          <p:cNvSpPr txBox="1"/>
          <p:nvPr/>
        </p:nvSpPr>
        <p:spPr>
          <a:xfrm>
            <a:off x="486634" y="2146740"/>
            <a:ext cx="8212866" cy="369332"/>
          </a:xfrm>
          <a:prstGeom prst="rect">
            <a:avLst/>
          </a:prstGeom>
          <a:solidFill>
            <a:schemeClr val="accent2"/>
          </a:solidFill>
          <a:ln w="28575">
            <a:solidFill>
              <a:schemeClr val="accent2"/>
            </a:solidFill>
          </a:ln>
        </p:spPr>
        <p:txBody>
          <a:bodyPr wrap="square">
            <a:spAutoFit/>
          </a:bodyPr>
          <a:lstStyle/>
          <a:p>
            <a:pPr algn="ctr"/>
            <a:r>
              <a:rPr lang="en-GB" b="1" dirty="0">
                <a:solidFill>
                  <a:schemeClr val="bg1"/>
                </a:solidFill>
              </a:rPr>
              <a:t>“The human heart... tells us that we are more alike than we are unalike.”</a:t>
            </a:r>
          </a:p>
        </p:txBody>
      </p:sp>
      <p:sp>
        <p:nvSpPr>
          <p:cNvPr id="23" name="TextBox 22">
            <a:extLst>
              <a:ext uri="{FF2B5EF4-FFF2-40B4-BE49-F238E27FC236}">
                <a16:creationId xmlns:a16="http://schemas.microsoft.com/office/drawing/2014/main" id="{E7D93949-2425-4475-B396-ED55AF53A2B6}"/>
              </a:ext>
            </a:extLst>
          </p:cNvPr>
          <p:cNvSpPr txBox="1"/>
          <p:nvPr/>
        </p:nvSpPr>
        <p:spPr>
          <a:xfrm>
            <a:off x="536602" y="5426395"/>
            <a:ext cx="3947992" cy="646331"/>
          </a:xfrm>
          <a:prstGeom prst="rect">
            <a:avLst/>
          </a:prstGeom>
          <a:noFill/>
        </p:spPr>
        <p:txBody>
          <a:bodyPr wrap="square">
            <a:spAutoFit/>
          </a:bodyPr>
          <a:lstStyle/>
          <a:p>
            <a:r>
              <a:rPr lang="en-GB" dirty="0"/>
              <a:t>Maya died on 28</a:t>
            </a:r>
            <a:r>
              <a:rPr lang="en-GB" baseline="30000" dirty="0"/>
              <a:t>th</a:t>
            </a:r>
            <a:r>
              <a:rPr lang="en-GB" dirty="0"/>
              <a:t> May 2014 in North Carolina. She was 86. </a:t>
            </a:r>
          </a:p>
        </p:txBody>
      </p:sp>
      <p:grpSp>
        <p:nvGrpSpPr>
          <p:cNvPr id="10" name="Group 9">
            <a:extLst>
              <a:ext uri="{FF2B5EF4-FFF2-40B4-BE49-F238E27FC236}">
                <a16:creationId xmlns:a16="http://schemas.microsoft.com/office/drawing/2014/main" id="{17EE0BE1-2D3B-4D51-B266-5B85B918072F}"/>
              </a:ext>
            </a:extLst>
          </p:cNvPr>
          <p:cNvGrpSpPr/>
          <p:nvPr/>
        </p:nvGrpSpPr>
        <p:grpSpPr>
          <a:xfrm>
            <a:off x="517384" y="3496542"/>
            <a:ext cx="4939667" cy="1200329"/>
            <a:chOff x="517384" y="3041750"/>
            <a:chExt cx="4939667" cy="1200329"/>
          </a:xfrm>
        </p:grpSpPr>
        <p:sp>
          <p:nvSpPr>
            <p:cNvPr id="8" name="Arrow: Right 7">
              <a:extLst>
                <a:ext uri="{FF2B5EF4-FFF2-40B4-BE49-F238E27FC236}">
                  <a16:creationId xmlns:a16="http://schemas.microsoft.com/office/drawing/2014/main" id="{84289140-A841-44C8-AD8F-39DCB35B7C25}"/>
                </a:ext>
              </a:extLst>
            </p:cNvPr>
            <p:cNvSpPr/>
            <p:nvPr/>
          </p:nvSpPr>
          <p:spPr>
            <a:xfrm>
              <a:off x="3964801" y="3349497"/>
              <a:ext cx="1492250" cy="55661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F8E45B8-21DE-4C52-AD67-FA983613709F}"/>
                </a:ext>
              </a:extLst>
            </p:cNvPr>
            <p:cNvSpPr txBox="1"/>
            <p:nvPr/>
          </p:nvSpPr>
          <p:spPr>
            <a:xfrm>
              <a:off x="517384" y="3041750"/>
              <a:ext cx="4054616" cy="1200329"/>
            </a:xfrm>
            <a:prstGeom prst="rect">
              <a:avLst/>
            </a:prstGeom>
            <a:solidFill>
              <a:schemeClr val="accent2">
                <a:lumMod val="20000"/>
                <a:lumOff val="80000"/>
              </a:schemeClr>
            </a:solidFill>
            <a:ln w="28575">
              <a:solidFill>
                <a:schemeClr val="accent2"/>
              </a:solidFill>
            </a:ln>
          </p:spPr>
          <p:txBody>
            <a:bodyPr wrap="square">
              <a:spAutoFit/>
            </a:bodyPr>
            <a:lstStyle/>
            <a:p>
              <a:r>
                <a:rPr lang="en-GB" dirty="0"/>
                <a:t>In 2011, President Barack Obama presented Maya with the Presidential Medal of Freedom. This is America’s highest non-military honour. </a:t>
              </a:r>
            </a:p>
          </p:txBody>
        </p:sp>
      </p:grpSp>
      <p:sp>
        <p:nvSpPr>
          <p:cNvPr id="24" name="TextBox 23">
            <a:extLst>
              <a:ext uri="{FF2B5EF4-FFF2-40B4-BE49-F238E27FC236}">
                <a16:creationId xmlns:a16="http://schemas.microsoft.com/office/drawing/2014/main" id="{1EC3E219-FBBB-4A50-8F0F-E5AEDC7369A3}"/>
              </a:ext>
            </a:extLst>
          </p:cNvPr>
          <p:cNvSpPr txBox="1"/>
          <p:nvPr/>
        </p:nvSpPr>
        <p:spPr>
          <a:xfrm>
            <a:off x="486632" y="2614575"/>
            <a:ext cx="8212865" cy="369332"/>
          </a:xfrm>
          <a:prstGeom prst="rect">
            <a:avLst/>
          </a:prstGeom>
          <a:solidFill>
            <a:schemeClr val="accent2"/>
          </a:solidFill>
          <a:ln w="28575">
            <a:solidFill>
              <a:schemeClr val="accent2"/>
            </a:solidFill>
          </a:ln>
        </p:spPr>
        <p:txBody>
          <a:bodyPr wrap="square">
            <a:spAutoFit/>
          </a:bodyPr>
          <a:lstStyle/>
          <a:p>
            <a:pPr algn="ctr"/>
            <a:r>
              <a:rPr lang="en-GB" b="1" dirty="0">
                <a:solidFill>
                  <a:schemeClr val="bg1"/>
                </a:solidFill>
              </a:rPr>
              <a:t>“Try to be a rainbow in someone's cloud.”</a:t>
            </a:r>
          </a:p>
        </p:txBody>
      </p:sp>
    </p:spTree>
    <p:extLst>
      <p:ext uri="{BB962C8B-B14F-4D97-AF65-F5344CB8AC3E}">
        <p14:creationId xmlns:p14="http://schemas.microsoft.com/office/powerpoint/2010/main" val="38689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591627-AF6A-4158-9620-2A956BCC95ED}"/>
              </a:ext>
            </a:extLst>
          </p:cNvPr>
          <p:cNvSpPr/>
          <p:nvPr/>
        </p:nvSpPr>
        <p:spPr>
          <a:xfrm>
            <a:off x="-1" y="1204261"/>
            <a:ext cx="9143999" cy="50014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chemeClr val="accent2"/>
          </a:solidFill>
        </p:spPr>
        <p:txBody>
          <a:bodyPr/>
          <a:lstStyle/>
          <a:p>
            <a:r>
              <a:rPr lang="en-GB" sz="3600" dirty="0">
                <a:solidFill>
                  <a:schemeClr val="bg1"/>
                </a:solidFill>
                <a:latin typeface="+mn-lt"/>
              </a:rPr>
              <a:t>More Famous Quotes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8F9E91F-21A6-4B8A-B46E-FBC7C7C382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1202" y="3379544"/>
            <a:ext cx="3851061" cy="2565769"/>
          </a:xfrm>
          <a:prstGeom prst="rect">
            <a:avLst/>
          </a:prstGeom>
          <a:ln w="28575">
            <a:solidFill>
              <a:schemeClr val="accent2"/>
            </a:solidFill>
          </a:ln>
        </p:spPr>
      </p:pic>
      <p:sp>
        <p:nvSpPr>
          <p:cNvPr id="13" name="TextBox 12">
            <a:extLst>
              <a:ext uri="{FF2B5EF4-FFF2-40B4-BE49-F238E27FC236}">
                <a16:creationId xmlns:a16="http://schemas.microsoft.com/office/drawing/2014/main" id="{D1E0F753-C871-49E9-9B77-531BD6C9FC03}"/>
              </a:ext>
            </a:extLst>
          </p:cNvPr>
          <p:cNvSpPr txBox="1"/>
          <p:nvPr/>
        </p:nvSpPr>
        <p:spPr>
          <a:xfrm>
            <a:off x="486634" y="1296433"/>
            <a:ext cx="8212866" cy="923330"/>
          </a:xfrm>
          <a:prstGeom prst="rect">
            <a:avLst/>
          </a:prstGeom>
          <a:solidFill>
            <a:schemeClr val="accent2"/>
          </a:solidFill>
          <a:ln w="28575">
            <a:solidFill>
              <a:schemeClr val="accent2"/>
            </a:solidFill>
          </a:ln>
        </p:spPr>
        <p:txBody>
          <a:bodyPr wrap="square">
            <a:spAutoFit/>
          </a:bodyPr>
          <a:lstStyle/>
          <a:p>
            <a:pPr algn="ctr"/>
            <a:r>
              <a:rPr lang="en-GB" b="1" dirty="0">
                <a:solidFill>
                  <a:schemeClr val="bg1"/>
                </a:solidFill>
              </a:rPr>
              <a:t>“Make every effort to change things you do not like. If you cannot make a change, change the way you have been thinking. </a:t>
            </a:r>
          </a:p>
          <a:p>
            <a:pPr algn="ctr"/>
            <a:r>
              <a:rPr lang="en-GB" b="1" dirty="0">
                <a:solidFill>
                  <a:schemeClr val="bg1"/>
                </a:solidFill>
              </a:rPr>
              <a:t>You might find a new solution.”</a:t>
            </a:r>
          </a:p>
        </p:txBody>
      </p:sp>
      <p:sp>
        <p:nvSpPr>
          <p:cNvPr id="24" name="TextBox 23">
            <a:extLst>
              <a:ext uri="{FF2B5EF4-FFF2-40B4-BE49-F238E27FC236}">
                <a16:creationId xmlns:a16="http://schemas.microsoft.com/office/drawing/2014/main" id="{1EC3E219-FBBB-4A50-8F0F-E5AEDC7369A3}"/>
              </a:ext>
            </a:extLst>
          </p:cNvPr>
          <p:cNvSpPr txBox="1"/>
          <p:nvPr/>
        </p:nvSpPr>
        <p:spPr>
          <a:xfrm>
            <a:off x="486632" y="2311718"/>
            <a:ext cx="8212865" cy="923330"/>
          </a:xfrm>
          <a:prstGeom prst="rect">
            <a:avLst/>
          </a:prstGeom>
          <a:solidFill>
            <a:schemeClr val="accent2"/>
          </a:solidFill>
          <a:ln w="28575">
            <a:solidFill>
              <a:schemeClr val="accent2"/>
            </a:solidFill>
          </a:ln>
        </p:spPr>
        <p:txBody>
          <a:bodyPr wrap="square">
            <a:spAutoFit/>
          </a:bodyPr>
          <a:lstStyle/>
          <a:p>
            <a:pPr algn="ctr"/>
            <a:r>
              <a:rPr lang="en-GB" b="1" dirty="0">
                <a:solidFill>
                  <a:schemeClr val="bg1"/>
                </a:solidFill>
              </a:rPr>
              <a:t>“You may encounter many defeats but you must not be defeated. In fact, it may be necessary to encounter the defeats so you can know who you are, what you can rise from, how you can still come out of it.”</a:t>
            </a:r>
          </a:p>
        </p:txBody>
      </p:sp>
      <p:sp>
        <p:nvSpPr>
          <p:cNvPr id="19" name="TextBox 21">
            <a:extLst>
              <a:ext uri="{FF2B5EF4-FFF2-40B4-BE49-F238E27FC236}">
                <a16:creationId xmlns:a16="http://schemas.microsoft.com/office/drawing/2014/main" id="{A6320C2C-DE6B-48FC-9618-6E722F34991A}"/>
              </a:ext>
            </a:extLst>
          </p:cNvPr>
          <p:cNvSpPr txBox="1">
            <a:spLocks noChangeArrowheads="1"/>
          </p:cNvSpPr>
          <p:nvPr/>
        </p:nvSpPr>
        <p:spPr bwMode="auto">
          <a:xfrm>
            <a:off x="2580101" y="5931026"/>
            <a:ext cx="4233262" cy="28899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The Carolina </a:t>
            </a:r>
            <a:r>
              <a:rPr lang="en-GB" altLang="en-US" sz="600" b="1" dirty="0" err="1">
                <a:latin typeface="Roboto" panose="02000000000000000000" pitchFamily="2" charset="0"/>
                <a:ea typeface="Roboto" panose="02000000000000000000" pitchFamily="2" charset="0"/>
                <a:cs typeface="Arial" panose="020B0604020202020204" pitchFamily="34" charset="0"/>
                <a:hlinkClick r:id="rId4"/>
              </a:rPr>
              <a:t>Theater</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 Greensboro, North Carolina, September, 2008</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Talbot Troy</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7215229E-2D3E-4C3D-8536-52FDA9E24218}"/>
              </a:ext>
            </a:extLst>
          </p:cNvPr>
          <p:cNvSpPr txBox="1"/>
          <p:nvPr/>
        </p:nvSpPr>
        <p:spPr>
          <a:xfrm>
            <a:off x="486632" y="5710618"/>
            <a:ext cx="8212865" cy="646331"/>
          </a:xfrm>
          <a:prstGeom prst="rect">
            <a:avLst/>
          </a:prstGeom>
          <a:solidFill>
            <a:schemeClr val="bg1"/>
          </a:solidFill>
          <a:ln w="28575">
            <a:solidFill>
              <a:schemeClr val="accent2"/>
            </a:solidFill>
          </a:ln>
        </p:spPr>
        <p:txBody>
          <a:bodyPr wrap="square">
            <a:spAutoFit/>
          </a:bodyPr>
          <a:lstStyle/>
          <a:p>
            <a:r>
              <a:rPr lang="en-GB" b="1" dirty="0">
                <a:solidFill>
                  <a:schemeClr val="accent2"/>
                </a:solidFill>
              </a:rPr>
              <a:t>Think About It</a:t>
            </a:r>
            <a:r>
              <a:rPr lang="en-GB" dirty="0">
                <a:solidFill>
                  <a:schemeClr val="accent2"/>
                </a:solidFill>
              </a:rPr>
              <a:t> </a:t>
            </a:r>
          </a:p>
          <a:p>
            <a:r>
              <a:rPr lang="en-GB" dirty="0"/>
              <a:t>Which of Maya’s quotes do you like the best? Why? </a:t>
            </a:r>
          </a:p>
        </p:txBody>
      </p:sp>
    </p:spTree>
    <p:extLst>
      <p:ext uri="{BB962C8B-B14F-4D97-AF65-F5344CB8AC3E}">
        <p14:creationId xmlns:p14="http://schemas.microsoft.com/office/powerpoint/2010/main" val="9343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1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112</TotalTime>
  <Words>1314</Words>
  <Application>Microsoft Office PowerPoint</Application>
  <PresentationFormat>On-screen Show (4:3)</PresentationFormat>
  <Paragraphs>70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Twinkl</vt:lpstr>
      <vt:lpstr>Roboto</vt:lpstr>
      <vt:lpstr>Arial</vt:lpstr>
      <vt:lpstr>Calibri</vt:lpstr>
      <vt:lpstr>Office Theme</vt:lpstr>
      <vt:lpstr>PowerPoint Presentation</vt:lpstr>
      <vt:lpstr>Maya Angelou</vt:lpstr>
      <vt:lpstr>Early Life</vt:lpstr>
      <vt:lpstr>Growing Up</vt:lpstr>
      <vt:lpstr>New York</vt:lpstr>
      <vt:lpstr>1960s and 1970s</vt:lpstr>
      <vt:lpstr>1980s and 1990s </vt:lpstr>
      <vt:lpstr>Later Life</vt:lpstr>
      <vt:lpstr>More Famous Quotes </vt:lpstr>
      <vt:lpstr>Coins</vt:lpstr>
      <vt:lpstr>Did You Know…?</vt:lpstr>
      <vt:lpstr>More Fascinating Facts</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karen mcdowall</cp:lastModifiedBy>
  <cp:revision>13</cp:revision>
  <dcterms:created xsi:type="dcterms:W3CDTF">2020-04-13T12:09:49Z</dcterms:created>
  <dcterms:modified xsi:type="dcterms:W3CDTF">2025-01-28T11:58:31Z</dcterms:modified>
</cp:coreProperties>
</file>