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69" r:id="rId4"/>
    <p:sldId id="270" r:id="rId5"/>
    <p:sldId id="271" r:id="rId6"/>
    <p:sldId id="272" r:id="rId7"/>
    <p:sldId id="273" r:id="rId8"/>
    <p:sldId id="274" r:id="rId9"/>
    <p:sldId id="275" r:id="rId10"/>
    <p:sldId id="276" r:id="rId11"/>
    <p:sldId id="277" r:id="rId12"/>
    <p:sldId id="278" r:id="rId13"/>
    <p:sldId id="279" r:id="rId14"/>
    <p:sldId id="267" r:id="rId15"/>
  </p:sldIdLst>
  <p:sldSz cx="9144000" cy="6858000" type="screen4x3"/>
  <p:notesSz cx="6858000" cy="9144000"/>
  <p:embeddedFontLst>
    <p:embeddedFont>
      <p:font typeface="Twinkl" panose="02000000000000000000" pitchFamily="2" charset="0"/>
      <p:regular r:id="rId18"/>
      <p:bold r:id="rId19"/>
    </p:embeddedFont>
    <p:embeddedFont>
      <p:font typeface="Twinkl SemiBold" panose="02000000000000000000" pitchFamily="2" charset="0"/>
      <p:bold r:id="rId20"/>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B90"/>
    <a:srgbClr val="AFB7E7"/>
    <a:srgbClr val="FFC1C1"/>
    <a:srgbClr val="ACDDFC"/>
    <a:srgbClr val="80C1EB"/>
    <a:srgbClr val="18A0DB"/>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varScale="1">
        <p:scale>
          <a:sx n="64" d="100"/>
          <a:sy n="64" d="100"/>
        </p:scale>
        <p:origin x="1244" y="4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2176CB0-99FF-48A0-97DF-F7E355D55E61}" type="datetimeFigureOut">
              <a:rPr lang="en-GB"/>
              <a:pPr>
                <a:defRPr/>
              </a:pPr>
              <a:t>28/01/2025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2433A3B-C920-4508-AC7A-EE4CBF102305}"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D485DCC-B169-40CE-9794-8F1AAD50E6F9}" type="datetimeFigureOut">
              <a:rPr lang="en-GB"/>
              <a:pPr>
                <a:defRPr/>
              </a:pPr>
              <a:t>28/01/2025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A68A31C-46FA-42FD-BF3F-1DEA4A0A95B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28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59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pPr lvl="0"/>
            <a:r>
              <a:rPr lang="en-US"/>
              <a:t>Click to edit Master text styles</a:t>
            </a:r>
          </a:p>
        </p:txBody>
      </p:sp>
    </p:spTree>
    <p:extLst>
      <p:ext uri="{BB962C8B-B14F-4D97-AF65-F5344CB8AC3E}">
        <p14:creationId xmlns:p14="http://schemas.microsoft.com/office/powerpoint/2010/main" val="408574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405832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3308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55650" y="5308600"/>
            <a:ext cx="76327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a:solidFill>
                  <a:schemeClr val="tx1"/>
                </a:solidFill>
              </a:rPr>
              <a:t>There were so many people involved that this could not be ignored. </a:t>
            </a:r>
            <a:br>
              <a:rPr lang="en-GB" altLang="en-US">
                <a:solidFill>
                  <a:schemeClr val="tx1"/>
                </a:solidFill>
              </a:rPr>
            </a:br>
            <a:r>
              <a:rPr lang="en-GB" altLang="en-US">
                <a:solidFill>
                  <a:schemeClr val="tx1"/>
                </a:solidFill>
              </a:rPr>
              <a:t>It was noticed by the newspapers and the rest of America.</a:t>
            </a:r>
          </a:p>
        </p:txBody>
      </p:sp>
      <p:sp>
        <p:nvSpPr>
          <p:cNvPr id="12" name="Rectangle 11"/>
          <p:cNvSpPr/>
          <p:nvPr/>
        </p:nvSpPr>
        <p:spPr>
          <a:xfrm>
            <a:off x="438150" y="2830513"/>
            <a:ext cx="8270875" cy="1941512"/>
          </a:xfrm>
          <a:prstGeom prst="rect">
            <a:avLst/>
          </a:prstGeom>
          <a:solidFill>
            <a:srgbClr val="AFB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2" name="Title 20"/>
          <p:cNvSpPr>
            <a:spLocks noGrp="1"/>
          </p:cNvSpPr>
          <p:nvPr>
            <p:ph type="title"/>
          </p:nvPr>
        </p:nvSpPr>
        <p:spPr>
          <a:xfrm>
            <a:off x="457200" y="479425"/>
            <a:ext cx="8220075" cy="993775"/>
          </a:xfrm>
        </p:spPr>
        <p:txBody>
          <a:bodyPr/>
          <a:lstStyle/>
          <a:p>
            <a:pPr eaLnBrk="1" hangingPunct="1"/>
            <a:r>
              <a:rPr lang="en-GB" altLang="en-US" sz="3600"/>
              <a:t>The Bus Boycott</a:t>
            </a:r>
          </a:p>
        </p:txBody>
      </p:sp>
      <p:sp>
        <p:nvSpPr>
          <p:cNvPr id="6" name="Rectangle 5"/>
          <p:cNvSpPr>
            <a:spLocks noChangeArrowheads="1"/>
          </p:cNvSpPr>
          <p:nvPr/>
        </p:nvSpPr>
        <p:spPr bwMode="auto">
          <a:xfrm>
            <a:off x="755650" y="2924175"/>
            <a:ext cx="46942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dirty="0">
                <a:solidFill>
                  <a:schemeClr val="tx1"/>
                </a:solidFill>
              </a:rPr>
              <a:t>For 381 days, 40,000 people did not use the buses in Rosa’s home city of Montgomery. They found other ways to get to work or simply walked to show their support to the cause. </a:t>
            </a:r>
          </a:p>
        </p:txBody>
      </p:sp>
      <p:sp>
        <p:nvSpPr>
          <p:cNvPr id="17414" name="Rectangle 8"/>
          <p:cNvSpPr>
            <a:spLocks noChangeArrowheads="1"/>
          </p:cNvSpPr>
          <p:nvPr/>
        </p:nvSpPr>
        <p:spPr bwMode="auto">
          <a:xfrm>
            <a:off x="755650" y="1439863"/>
            <a:ext cx="76327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dirty="0">
                <a:solidFill>
                  <a:schemeClr val="tx1"/>
                </a:solidFill>
              </a:rPr>
              <a:t>The bus boycott was supported by the black community and also some white people, who were growing tired of the unfair treatment of black people in their community.</a:t>
            </a:r>
          </a:p>
        </p:txBody>
      </p:sp>
      <p:grpSp>
        <p:nvGrpSpPr>
          <p:cNvPr id="17415" name="Group 13"/>
          <p:cNvGrpSpPr>
            <a:grpSpLocks/>
          </p:cNvGrpSpPr>
          <p:nvPr/>
        </p:nvGrpSpPr>
        <p:grpSpPr bwMode="auto">
          <a:xfrm>
            <a:off x="5272088" y="2297113"/>
            <a:ext cx="2960687" cy="3008312"/>
            <a:chOff x="5145294" y="2435383"/>
            <a:chExt cx="2960481" cy="3008156"/>
          </a:xfrm>
        </p:grpSpPr>
        <p:grpSp>
          <p:nvGrpSpPr>
            <p:cNvPr id="17416" name="Group 10"/>
            <p:cNvGrpSpPr>
              <a:grpSpLocks/>
            </p:cNvGrpSpPr>
            <p:nvPr/>
          </p:nvGrpSpPr>
          <p:grpSpPr bwMode="auto">
            <a:xfrm>
              <a:off x="5208588" y="2487613"/>
              <a:ext cx="2897187" cy="2914650"/>
              <a:chOff x="5208588" y="2487613"/>
              <a:chExt cx="2897187" cy="2914650"/>
            </a:xfrm>
          </p:grpSpPr>
          <p:sp>
            <p:nvSpPr>
              <p:cNvPr id="10" name="Oval 9"/>
              <p:cNvSpPr/>
              <p:nvPr/>
            </p:nvSpPr>
            <p:spPr bwMode="auto">
              <a:xfrm>
                <a:off x="5208790" y="2503641"/>
                <a:ext cx="2896985" cy="2898625"/>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Oval 2"/>
              <p:cNvSpPr/>
              <p:nvPr/>
            </p:nvSpPr>
            <p:spPr bwMode="auto">
              <a:xfrm>
                <a:off x="5208790" y="2487767"/>
                <a:ext cx="2896985" cy="28986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7417" name="Group 8"/>
            <p:cNvGrpSpPr>
              <a:grpSpLocks/>
            </p:cNvGrpSpPr>
            <p:nvPr/>
          </p:nvGrpSpPr>
          <p:grpSpPr bwMode="auto">
            <a:xfrm>
              <a:off x="5145294" y="2435383"/>
              <a:ext cx="2933321" cy="3008156"/>
              <a:chOff x="5145294" y="2435383"/>
              <a:chExt cx="2933321" cy="3008156"/>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14049" t="-9411" r="10116" b="-10497"/>
              <a:stretch/>
            </p:blipFill>
            <p:spPr>
              <a:xfrm>
                <a:off x="5145294" y="2435383"/>
                <a:ext cx="2933321" cy="3008156"/>
              </a:xfrm>
              <a:prstGeom prst="ellipse">
                <a:avLst/>
              </a:prstGeom>
              <a:noFill/>
            </p:spPr>
          </p:pic>
          <p:cxnSp>
            <p:nvCxnSpPr>
              <p:cNvPr id="5" name="Straight Connector 4"/>
              <p:cNvCxnSpPr>
                <a:endCxn id="3" idx="7"/>
              </p:cNvCxnSpPr>
              <p:nvPr/>
            </p:nvCxnSpPr>
            <p:spPr bwMode="auto">
              <a:xfrm flipV="1">
                <a:off x="5646909" y="2911608"/>
                <a:ext cx="2035033" cy="20287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1963" y="2798763"/>
            <a:ext cx="8239125" cy="3303587"/>
          </a:xfrm>
          <a:prstGeom prst="rect">
            <a:avLst/>
          </a:prstGeom>
          <a:solidFill>
            <a:srgbClr val="AFB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p:cNvSpPr>
            <a:spLocks noChangeArrowheads="1"/>
          </p:cNvSpPr>
          <p:nvPr/>
        </p:nvSpPr>
        <p:spPr bwMode="auto">
          <a:xfrm>
            <a:off x="746125" y="2911475"/>
            <a:ext cx="2968625"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dirty="0">
                <a:solidFill>
                  <a:schemeClr val="tx1"/>
                </a:solidFill>
              </a:rPr>
              <a:t>Even though segregation was still in place in many other areas of society, such as restrooms and public buildings, this was a victory for equality. It made a significant start to improving the rights of the black people in society.  </a:t>
            </a:r>
          </a:p>
        </p:txBody>
      </p:sp>
      <p:sp>
        <p:nvSpPr>
          <p:cNvPr id="18436" name="Title 20"/>
          <p:cNvSpPr>
            <a:spLocks noGrp="1"/>
          </p:cNvSpPr>
          <p:nvPr>
            <p:ph type="title"/>
          </p:nvPr>
        </p:nvSpPr>
        <p:spPr>
          <a:xfrm>
            <a:off x="457200" y="479425"/>
            <a:ext cx="8220075" cy="993775"/>
          </a:xfrm>
        </p:spPr>
        <p:txBody>
          <a:bodyPr/>
          <a:lstStyle/>
          <a:p>
            <a:pPr eaLnBrk="1" hangingPunct="1"/>
            <a:r>
              <a:rPr lang="en-GB" altLang="en-US" sz="3600"/>
              <a:t>A Victory for Rosa!</a:t>
            </a:r>
          </a:p>
        </p:txBody>
      </p:sp>
      <p:sp>
        <p:nvSpPr>
          <p:cNvPr id="18437" name="Rectangle 8"/>
          <p:cNvSpPr>
            <a:spLocks noChangeArrowheads="1"/>
          </p:cNvSpPr>
          <p:nvPr/>
        </p:nvSpPr>
        <p:spPr bwMode="auto">
          <a:xfrm>
            <a:off x="755650" y="1411288"/>
            <a:ext cx="76327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dirty="0">
                <a:solidFill>
                  <a:schemeClr val="tx1"/>
                </a:solidFill>
              </a:rPr>
              <a:t>Eventually, the government noticed and finally laws were passed to remove segregation from buses. The boycott officially ended on December 20</a:t>
            </a:r>
            <a:r>
              <a:rPr lang="en-GB" altLang="en-US" baseline="30000" dirty="0">
                <a:solidFill>
                  <a:schemeClr val="tx1"/>
                </a:solidFill>
              </a:rPr>
              <a:t>th</a:t>
            </a:r>
            <a:r>
              <a:rPr lang="en-GB" altLang="en-US" dirty="0">
                <a:solidFill>
                  <a:schemeClr val="tx1"/>
                </a:solidFill>
              </a:rPr>
              <a:t> 1956.</a:t>
            </a:r>
          </a:p>
        </p:txBody>
      </p:sp>
      <p:pic>
        <p:nvPicPr>
          <p:cNvPr id="18438" name="Picture 7"/>
          <p:cNvPicPr>
            <a:picLocks noChangeAspect="1"/>
          </p:cNvPicPr>
          <p:nvPr/>
        </p:nvPicPr>
        <p:blipFill>
          <a:blip r:embed="rId2">
            <a:extLst>
              <a:ext uri="{28A0092B-C50C-407E-A947-70E740481C1C}">
                <a14:useLocalDpi xmlns:a14="http://schemas.microsoft.com/office/drawing/2010/main" val="0"/>
              </a:ext>
            </a:extLst>
          </a:blip>
          <a:srcRect b="2647"/>
          <a:stretch>
            <a:fillRect/>
          </a:stretch>
        </p:blipFill>
        <p:spPr bwMode="auto">
          <a:xfrm>
            <a:off x="3649663" y="2643188"/>
            <a:ext cx="491172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34975" y="2859088"/>
            <a:ext cx="8266113" cy="3038475"/>
          </a:xfrm>
          <a:prstGeom prst="rect">
            <a:avLst/>
          </a:prstGeom>
          <a:solidFill>
            <a:srgbClr val="AFB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59" name="Title 20"/>
          <p:cNvSpPr>
            <a:spLocks noGrp="1"/>
          </p:cNvSpPr>
          <p:nvPr>
            <p:ph type="title"/>
          </p:nvPr>
        </p:nvSpPr>
        <p:spPr>
          <a:xfrm>
            <a:off x="457200" y="479425"/>
            <a:ext cx="8220075" cy="993775"/>
          </a:xfrm>
        </p:spPr>
        <p:txBody>
          <a:bodyPr/>
          <a:lstStyle/>
          <a:p>
            <a:pPr eaLnBrk="1" hangingPunct="1"/>
            <a:r>
              <a:rPr lang="en-GB" altLang="en-US" sz="3600"/>
              <a:t>The Aftermath</a:t>
            </a:r>
          </a:p>
        </p:txBody>
      </p:sp>
      <p:sp>
        <p:nvSpPr>
          <p:cNvPr id="19460" name="Rectangle 8"/>
          <p:cNvSpPr>
            <a:spLocks noChangeArrowheads="1"/>
          </p:cNvSpPr>
          <p:nvPr/>
        </p:nvSpPr>
        <p:spPr bwMode="auto">
          <a:xfrm>
            <a:off x="755650" y="1473200"/>
            <a:ext cx="76327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dirty="0">
                <a:solidFill>
                  <a:schemeClr val="tx1"/>
                </a:solidFill>
              </a:rPr>
              <a:t>Do you think everybody in society accepted the government’s decision after the bus segregation laws changed?</a:t>
            </a:r>
          </a:p>
        </p:txBody>
      </p:sp>
      <p:pic>
        <p:nvPicPr>
          <p:cNvPr id="1946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2413000"/>
            <a:ext cx="3262313"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4975225" y="3781425"/>
            <a:ext cx="2636838" cy="1531938"/>
            <a:chOff x="4975655" y="3781612"/>
            <a:chExt cx="2636108" cy="1532238"/>
          </a:xfrm>
        </p:grpSpPr>
        <p:sp>
          <p:nvSpPr>
            <p:cNvPr id="10" name="Oval Callout 9"/>
            <p:cNvSpPr/>
            <p:nvPr/>
          </p:nvSpPr>
          <p:spPr>
            <a:xfrm>
              <a:off x="4975655" y="3781612"/>
              <a:ext cx="2636108" cy="1532238"/>
            </a:xfrm>
            <a:prstGeom prst="wedgeEllipseCallout">
              <a:avLst>
                <a:gd name="adj1" fmla="val -94583"/>
                <a:gd name="adj2" fmla="val -869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64" name="Rectangle 12"/>
            <p:cNvSpPr>
              <a:spLocks noChangeArrowheads="1"/>
            </p:cNvSpPr>
            <p:nvPr/>
          </p:nvSpPr>
          <p:spPr bwMode="auto">
            <a:xfrm>
              <a:off x="5056918" y="4363065"/>
              <a:ext cx="2473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Why or why not?</a:t>
              </a:r>
              <a:endParaRPr lang="en-GB" altLang="en-US" sz="800" i="1">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2438" y="2451100"/>
            <a:ext cx="8239125" cy="1774825"/>
          </a:xfrm>
          <a:prstGeom prst="rect">
            <a:avLst/>
          </a:prstGeom>
          <a:solidFill>
            <a:srgbClr val="AFB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p:cNvSpPr>
            <a:spLocks noChangeArrowheads="1"/>
          </p:cNvSpPr>
          <p:nvPr/>
        </p:nvSpPr>
        <p:spPr bwMode="auto">
          <a:xfrm>
            <a:off x="760413" y="2806700"/>
            <a:ext cx="41211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a:solidFill>
                  <a:schemeClr val="tx1"/>
                </a:solidFill>
              </a:rPr>
              <a:t>There was still a lot of violence after the laws changed. Some white people bombed black churches and homes. </a:t>
            </a:r>
          </a:p>
        </p:txBody>
      </p:sp>
      <p:sp>
        <p:nvSpPr>
          <p:cNvPr id="20484" name="Title 20"/>
          <p:cNvSpPr>
            <a:spLocks noGrp="1"/>
          </p:cNvSpPr>
          <p:nvPr>
            <p:ph type="title"/>
          </p:nvPr>
        </p:nvSpPr>
        <p:spPr>
          <a:xfrm>
            <a:off x="457200" y="479425"/>
            <a:ext cx="8220075" cy="993775"/>
          </a:xfrm>
        </p:spPr>
        <p:txBody>
          <a:bodyPr/>
          <a:lstStyle/>
          <a:p>
            <a:pPr eaLnBrk="1" hangingPunct="1"/>
            <a:r>
              <a:rPr lang="en-GB" altLang="en-US" sz="3600"/>
              <a:t>The Aftermath</a:t>
            </a:r>
          </a:p>
        </p:txBody>
      </p:sp>
      <p:sp>
        <p:nvSpPr>
          <p:cNvPr id="20485" name="Rectangle 8"/>
          <p:cNvSpPr>
            <a:spLocks noChangeArrowheads="1"/>
          </p:cNvSpPr>
          <p:nvPr/>
        </p:nvSpPr>
        <p:spPr bwMode="auto">
          <a:xfrm>
            <a:off x="755650" y="1366838"/>
            <a:ext cx="76327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a:solidFill>
                  <a:schemeClr val="tx1"/>
                </a:solidFill>
              </a:rPr>
              <a:t>Not everybody in society accepted the government’s decision after the bus segregation laws changed.</a:t>
            </a:r>
          </a:p>
        </p:txBody>
      </p:sp>
      <p:sp>
        <p:nvSpPr>
          <p:cNvPr id="3" name="Rectangle 2"/>
          <p:cNvSpPr>
            <a:spLocks noChangeArrowheads="1"/>
          </p:cNvSpPr>
          <p:nvPr/>
        </p:nvSpPr>
        <p:spPr bwMode="auto">
          <a:xfrm>
            <a:off x="755650" y="4505325"/>
            <a:ext cx="43783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a:solidFill>
                  <a:schemeClr val="tx1"/>
                </a:solidFill>
              </a:rPr>
              <a:t>Eventually things calmed down and the violence abated. However, there was still a long, long way to go to change the attitudes of some people within society.</a:t>
            </a:r>
          </a:p>
        </p:txBody>
      </p:sp>
      <p:pic>
        <p:nvPicPr>
          <p:cNvPr id="20487" name="Picture 3"/>
          <p:cNvPicPr>
            <a:picLocks noChangeAspect="1"/>
          </p:cNvPicPr>
          <p:nvPr/>
        </p:nvPicPr>
        <p:blipFill>
          <a:blip r:embed="rId2">
            <a:extLst>
              <a:ext uri="{28A0092B-C50C-407E-A947-70E740481C1C}">
                <a14:useLocalDpi xmlns:a14="http://schemas.microsoft.com/office/drawing/2010/main" val="0"/>
              </a:ext>
            </a:extLst>
          </a:blip>
          <a:srcRect l="-2" r="-2364" b="1228"/>
          <a:stretch>
            <a:fillRect/>
          </a:stretch>
        </p:blipFill>
        <p:spPr bwMode="auto">
          <a:xfrm>
            <a:off x="4926013" y="2206625"/>
            <a:ext cx="3678237"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2438" y="3087688"/>
            <a:ext cx="8239125" cy="2003425"/>
          </a:xfrm>
          <a:prstGeom prst="rect">
            <a:avLst/>
          </a:prstGeom>
          <a:solidFill>
            <a:srgbClr val="AFB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19" name="Title 20"/>
          <p:cNvSpPr>
            <a:spLocks noGrp="1"/>
          </p:cNvSpPr>
          <p:nvPr>
            <p:ph type="title"/>
          </p:nvPr>
        </p:nvSpPr>
        <p:spPr>
          <a:xfrm>
            <a:off x="457200" y="479425"/>
            <a:ext cx="8220075" cy="993775"/>
          </a:xfrm>
        </p:spPr>
        <p:txBody>
          <a:bodyPr/>
          <a:lstStyle/>
          <a:p>
            <a:pPr eaLnBrk="1" hangingPunct="1"/>
            <a:r>
              <a:rPr lang="en-GB" altLang="en-US" sz="3600"/>
              <a:t>Early Years</a:t>
            </a:r>
          </a:p>
        </p:txBody>
      </p:sp>
      <p:grpSp>
        <p:nvGrpSpPr>
          <p:cNvPr id="9220" name="Group 4"/>
          <p:cNvGrpSpPr>
            <a:grpSpLocks/>
          </p:cNvGrpSpPr>
          <p:nvPr/>
        </p:nvGrpSpPr>
        <p:grpSpPr bwMode="auto">
          <a:xfrm>
            <a:off x="4219575" y="2473325"/>
            <a:ext cx="4924425" cy="4384675"/>
            <a:chOff x="755650" y="1961550"/>
            <a:chExt cx="4642262" cy="4131276"/>
          </a:xfrm>
        </p:grpSpPr>
        <p:pic>
          <p:nvPicPr>
            <p:cNvPr id="922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961550"/>
              <a:ext cx="2919786" cy="413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3"/>
            <p:cNvPicPr>
              <a:picLocks noChangeAspect="1"/>
            </p:cNvPicPr>
            <p:nvPr/>
          </p:nvPicPr>
          <p:blipFill>
            <a:blip r:embed="rId3">
              <a:extLst>
                <a:ext uri="{28A0092B-C50C-407E-A947-70E740481C1C}">
                  <a14:useLocalDpi xmlns:a14="http://schemas.microsoft.com/office/drawing/2010/main" val="0"/>
                </a:ext>
              </a:extLst>
            </a:blip>
            <a:srcRect r="14101"/>
            <a:stretch>
              <a:fillRect/>
            </a:stretch>
          </p:blipFill>
          <p:spPr bwMode="auto">
            <a:xfrm>
              <a:off x="3197641" y="3428999"/>
              <a:ext cx="2200271" cy="266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p:cNvSpPr>
            <a:spLocks noChangeArrowheads="1"/>
          </p:cNvSpPr>
          <p:nvPr/>
        </p:nvSpPr>
        <p:spPr bwMode="auto">
          <a:xfrm>
            <a:off x="755650" y="3224213"/>
            <a:ext cx="386715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a:solidFill>
                  <a:schemeClr val="tx1"/>
                </a:solidFill>
              </a:rPr>
              <a:t>Her parents separated when she was a girl. She went to live on her grandparents’ farm with her mother and younger brother where she attended church and school.</a:t>
            </a:r>
          </a:p>
        </p:txBody>
      </p:sp>
      <p:sp>
        <p:nvSpPr>
          <p:cNvPr id="9222" name="Rectangle 8"/>
          <p:cNvSpPr>
            <a:spLocks noChangeArrowheads="1"/>
          </p:cNvSpPr>
          <p:nvPr/>
        </p:nvSpPr>
        <p:spPr bwMode="auto">
          <a:xfrm>
            <a:off x="717550" y="1519238"/>
            <a:ext cx="77089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dirty="0"/>
              <a:t>Rosa Parks was born Rosa Louise McCauley in Alabama on February 4</a:t>
            </a:r>
            <a:r>
              <a:rPr lang="en-GB" baseline="30000" dirty="0"/>
              <a:t>th</a:t>
            </a:r>
            <a:r>
              <a:rPr lang="en-GB" dirty="0"/>
              <a:t> 1913. </a:t>
            </a:r>
            <a:r>
              <a:rPr lang="en-GB" altLang="en-US" dirty="0">
                <a:solidFill>
                  <a:schemeClr val="tx1"/>
                </a:solidFill>
              </a:rPr>
              <a:t>Her mother was a teacher and her father was a carpenter.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42913" y="2668588"/>
            <a:ext cx="8248650" cy="2003425"/>
          </a:xfrm>
          <a:prstGeom prst="rect">
            <a:avLst/>
          </a:prstGeom>
          <a:solidFill>
            <a:srgbClr val="AFB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43" name="Title 20"/>
          <p:cNvSpPr>
            <a:spLocks noGrp="1"/>
          </p:cNvSpPr>
          <p:nvPr>
            <p:ph type="title"/>
          </p:nvPr>
        </p:nvSpPr>
        <p:spPr>
          <a:xfrm>
            <a:off x="457200" y="479425"/>
            <a:ext cx="8220075" cy="993775"/>
          </a:xfrm>
        </p:spPr>
        <p:txBody>
          <a:bodyPr/>
          <a:lstStyle/>
          <a:p>
            <a:pPr eaLnBrk="1" hangingPunct="1"/>
            <a:r>
              <a:rPr lang="en-GB" altLang="en-US" sz="3600"/>
              <a:t>Segregation</a:t>
            </a:r>
          </a:p>
        </p:txBody>
      </p:sp>
      <p:sp>
        <p:nvSpPr>
          <p:cNvPr id="6" name="Rectangle 5"/>
          <p:cNvSpPr>
            <a:spLocks noChangeArrowheads="1"/>
          </p:cNvSpPr>
          <p:nvPr/>
        </p:nvSpPr>
        <p:spPr bwMode="auto">
          <a:xfrm>
            <a:off x="755650" y="2795588"/>
            <a:ext cx="45243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dirty="0">
                <a:solidFill>
                  <a:schemeClr val="tx1"/>
                </a:solidFill>
              </a:rPr>
              <a:t>She attended a secondary school for black children. They all had to walk to school, while the white children attended their own school and were provided with a bus to get there.</a:t>
            </a:r>
          </a:p>
        </p:txBody>
      </p:sp>
      <p:sp>
        <p:nvSpPr>
          <p:cNvPr id="10245" name="Rectangle 8"/>
          <p:cNvSpPr>
            <a:spLocks noChangeArrowheads="1"/>
          </p:cNvSpPr>
          <p:nvPr/>
        </p:nvSpPr>
        <p:spPr bwMode="auto">
          <a:xfrm>
            <a:off x="755650" y="1473200"/>
            <a:ext cx="551338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a:solidFill>
                  <a:schemeClr val="tx1"/>
                </a:solidFill>
              </a:rPr>
              <a:t>As a child, Rosa experienced a lot of racism and saw how black and white people were </a:t>
            </a:r>
            <a:r>
              <a:rPr lang="en-US" altLang="en-US">
                <a:solidFill>
                  <a:schemeClr val="tx1"/>
                </a:solidFill>
              </a:rPr>
              <a:t>separated by law.</a:t>
            </a:r>
            <a:endParaRPr lang="en-GB" altLang="en-US">
              <a:solidFill>
                <a:schemeClr val="tx1"/>
              </a:solidFill>
            </a:endParaRPr>
          </a:p>
        </p:txBody>
      </p:sp>
      <p:sp>
        <p:nvSpPr>
          <p:cNvPr id="2" name="Rectangle 1"/>
          <p:cNvSpPr>
            <a:spLocks noChangeArrowheads="1"/>
          </p:cNvSpPr>
          <p:nvPr/>
        </p:nvSpPr>
        <p:spPr bwMode="auto">
          <a:xfrm>
            <a:off x="750888" y="4924425"/>
            <a:ext cx="76327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a:solidFill>
                  <a:schemeClr val="tx1"/>
                </a:solidFill>
              </a:rPr>
              <a:t>At this time in history, many other things in society were also segregated (deliberately separate for black and white people).</a:t>
            </a:r>
          </a:p>
        </p:txBody>
      </p:sp>
      <p:pic>
        <p:nvPicPr>
          <p:cNvPr id="10247" name="Picture 6"/>
          <p:cNvPicPr>
            <a:picLocks noChangeAspect="1"/>
          </p:cNvPicPr>
          <p:nvPr/>
        </p:nvPicPr>
        <p:blipFill>
          <a:blip r:embed="rId2">
            <a:extLst>
              <a:ext uri="{28A0092B-C50C-407E-A947-70E740481C1C}">
                <a14:useLocalDpi xmlns:a14="http://schemas.microsoft.com/office/drawing/2010/main" val="0"/>
              </a:ext>
            </a:extLst>
          </a:blip>
          <a:srcRect b="55750"/>
          <a:stretch>
            <a:fillRect/>
          </a:stretch>
        </p:blipFill>
        <p:spPr bwMode="auto">
          <a:xfrm>
            <a:off x="5719763" y="987425"/>
            <a:ext cx="2517775"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42913" y="3170238"/>
            <a:ext cx="8266112" cy="2651125"/>
          </a:xfrm>
          <a:prstGeom prst="rect">
            <a:avLst/>
          </a:prstGeom>
          <a:solidFill>
            <a:srgbClr val="AFB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7" name="Title 20"/>
          <p:cNvSpPr>
            <a:spLocks noGrp="1"/>
          </p:cNvSpPr>
          <p:nvPr>
            <p:ph type="title"/>
          </p:nvPr>
        </p:nvSpPr>
        <p:spPr>
          <a:xfrm>
            <a:off x="457200" y="479425"/>
            <a:ext cx="8220075" cy="993775"/>
          </a:xfrm>
        </p:spPr>
        <p:txBody>
          <a:bodyPr/>
          <a:lstStyle/>
          <a:p>
            <a:pPr eaLnBrk="1" hangingPunct="1"/>
            <a:r>
              <a:rPr lang="en-GB" altLang="en-US" sz="3600"/>
              <a:t>Segregation on Buses</a:t>
            </a:r>
          </a:p>
        </p:txBody>
      </p:sp>
      <p:sp>
        <p:nvSpPr>
          <p:cNvPr id="6" name="Rectangle 5"/>
          <p:cNvSpPr>
            <a:spLocks noChangeArrowheads="1"/>
          </p:cNvSpPr>
          <p:nvPr/>
        </p:nvSpPr>
        <p:spPr bwMode="auto">
          <a:xfrm>
            <a:off x="755650" y="3298825"/>
            <a:ext cx="3281363"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a:solidFill>
                  <a:schemeClr val="tx1"/>
                </a:solidFill>
              </a:rPr>
              <a:t>This was so that when the bus arrived, the white people could take the seats at the front of the bus first. Then, the black people could get on and use any free seats at the back of the bus.</a:t>
            </a:r>
          </a:p>
        </p:txBody>
      </p:sp>
      <p:sp>
        <p:nvSpPr>
          <p:cNvPr id="11269" name="Rectangle 8"/>
          <p:cNvSpPr>
            <a:spLocks noChangeArrowheads="1"/>
          </p:cNvSpPr>
          <p:nvPr/>
        </p:nvSpPr>
        <p:spPr bwMode="auto">
          <a:xfrm>
            <a:off x="755650" y="1601788"/>
            <a:ext cx="76327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a:solidFill>
                  <a:schemeClr val="tx1"/>
                </a:solidFill>
              </a:rPr>
              <a:t>At bus stops at this time, there had to be two lines of people: one for black people and one for white people - and the white people got to sit on a bench.</a:t>
            </a:r>
          </a:p>
        </p:txBody>
      </p:sp>
      <p:pic>
        <p:nvPicPr>
          <p:cNvPr id="112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46563" y="2547938"/>
            <a:ext cx="4230687"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42913" y="2305050"/>
            <a:ext cx="8258175" cy="3787775"/>
          </a:xfrm>
          <a:prstGeom prst="rect">
            <a:avLst/>
          </a:prstGeom>
          <a:solidFill>
            <a:srgbClr val="AFB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1" name="Title 20"/>
          <p:cNvSpPr>
            <a:spLocks noGrp="1"/>
          </p:cNvSpPr>
          <p:nvPr>
            <p:ph type="title"/>
          </p:nvPr>
        </p:nvSpPr>
        <p:spPr>
          <a:xfrm>
            <a:off x="457200" y="479425"/>
            <a:ext cx="8220075" cy="993775"/>
          </a:xfrm>
        </p:spPr>
        <p:txBody>
          <a:bodyPr/>
          <a:lstStyle/>
          <a:p>
            <a:pPr eaLnBrk="1" hangingPunct="1"/>
            <a:r>
              <a:rPr lang="en-GB" altLang="en-US" sz="3600"/>
              <a:t>The Event That Made History</a:t>
            </a:r>
          </a:p>
        </p:txBody>
      </p:sp>
      <p:sp>
        <p:nvSpPr>
          <p:cNvPr id="6" name="Rectangle 5"/>
          <p:cNvSpPr>
            <a:spLocks noChangeArrowheads="1"/>
          </p:cNvSpPr>
          <p:nvPr/>
        </p:nvSpPr>
        <p:spPr bwMode="auto">
          <a:xfrm>
            <a:off x="755650" y="2305050"/>
            <a:ext cx="33020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a:solidFill>
                  <a:schemeClr val="tx1"/>
                </a:solidFill>
              </a:rPr>
              <a:t>By the time the bus reached its third stop, all the “white only” seats were full. Rosa and three other black people were sitting in the front row of the black section of the bus.</a:t>
            </a:r>
          </a:p>
        </p:txBody>
      </p:sp>
      <p:sp>
        <p:nvSpPr>
          <p:cNvPr id="12293" name="Rectangle 8"/>
          <p:cNvSpPr>
            <a:spLocks noChangeArrowheads="1"/>
          </p:cNvSpPr>
          <p:nvPr/>
        </p:nvSpPr>
        <p:spPr bwMode="auto">
          <a:xfrm>
            <a:off x="755650" y="1473200"/>
            <a:ext cx="76327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dirty="0">
                <a:solidFill>
                  <a:schemeClr val="tx1"/>
                </a:solidFill>
              </a:rPr>
              <a:t>On December 1</a:t>
            </a:r>
            <a:r>
              <a:rPr lang="en-GB" altLang="en-US" baseline="30000" dirty="0">
                <a:solidFill>
                  <a:schemeClr val="tx1"/>
                </a:solidFill>
              </a:rPr>
              <a:t>st</a:t>
            </a:r>
            <a:r>
              <a:rPr lang="en-GB" altLang="en-US" dirty="0">
                <a:solidFill>
                  <a:schemeClr val="tx1"/>
                </a:solidFill>
              </a:rPr>
              <a:t> 1955, after a long day at work, Rosa boarded the bus home and sat in the first row of seats intended for black people.</a:t>
            </a:r>
          </a:p>
        </p:txBody>
      </p:sp>
      <p:sp>
        <p:nvSpPr>
          <p:cNvPr id="2" name="Rectangle 1"/>
          <p:cNvSpPr>
            <a:spLocks noChangeArrowheads="1"/>
          </p:cNvSpPr>
          <p:nvPr/>
        </p:nvSpPr>
        <p:spPr bwMode="auto">
          <a:xfrm>
            <a:off x="755650" y="4316413"/>
            <a:ext cx="347821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a:solidFill>
                  <a:schemeClr val="tx1"/>
                </a:solidFill>
              </a:rPr>
              <a:t>So, the white bus driver stepped back into the bus to tell the Rosa and the three other black people to move back to give their seats to the white people.</a:t>
            </a:r>
          </a:p>
        </p:txBody>
      </p:sp>
      <p:pic>
        <p:nvPicPr>
          <p:cNvPr id="1229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46563" y="2547938"/>
            <a:ext cx="4230687"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1963" y="3373438"/>
            <a:ext cx="8239125" cy="2003425"/>
          </a:xfrm>
          <a:prstGeom prst="rect">
            <a:avLst/>
          </a:prstGeom>
          <a:solidFill>
            <a:srgbClr val="AFB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15" name="Title 20"/>
          <p:cNvSpPr>
            <a:spLocks noGrp="1"/>
          </p:cNvSpPr>
          <p:nvPr>
            <p:ph type="title"/>
          </p:nvPr>
        </p:nvSpPr>
        <p:spPr>
          <a:xfrm>
            <a:off x="457200" y="479425"/>
            <a:ext cx="8220075" cy="993775"/>
          </a:xfrm>
        </p:spPr>
        <p:txBody>
          <a:bodyPr/>
          <a:lstStyle/>
          <a:p>
            <a:pPr eaLnBrk="1" hangingPunct="1"/>
            <a:r>
              <a:rPr lang="en-GB" altLang="en-US" sz="3600"/>
              <a:t>Rosa Refused to Move</a:t>
            </a:r>
          </a:p>
        </p:txBody>
      </p:sp>
      <p:sp>
        <p:nvSpPr>
          <p:cNvPr id="6" name="Rectangle 5"/>
          <p:cNvSpPr>
            <a:spLocks noChangeArrowheads="1"/>
          </p:cNvSpPr>
          <p:nvPr/>
        </p:nvSpPr>
        <p:spPr bwMode="auto">
          <a:xfrm>
            <a:off x="755650" y="3676650"/>
            <a:ext cx="4268788"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dirty="0">
                <a:solidFill>
                  <a:schemeClr val="tx1"/>
                </a:solidFill>
              </a:rPr>
              <a:t>The driver told Rosa that if she did not move back, then he would call the police. She told the driver to do </a:t>
            </a:r>
            <a:r>
              <a:rPr lang="en-GB" altLang="en-US">
                <a:solidFill>
                  <a:schemeClr val="tx1"/>
                </a:solidFill>
              </a:rPr>
              <a:t>just that - </a:t>
            </a:r>
            <a:r>
              <a:rPr lang="en-GB" altLang="en-US" dirty="0">
                <a:solidFill>
                  <a:schemeClr val="tx1"/>
                </a:solidFill>
              </a:rPr>
              <a:t>so he did. </a:t>
            </a:r>
          </a:p>
        </p:txBody>
      </p:sp>
      <p:sp>
        <p:nvSpPr>
          <p:cNvPr id="13317" name="Rectangle 8"/>
          <p:cNvSpPr>
            <a:spLocks noChangeArrowheads="1"/>
          </p:cNvSpPr>
          <p:nvPr/>
        </p:nvSpPr>
        <p:spPr bwMode="auto">
          <a:xfrm>
            <a:off x="755650" y="1558925"/>
            <a:ext cx="47466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dirty="0">
                <a:solidFill>
                  <a:schemeClr val="tx1"/>
                </a:solidFill>
              </a:rPr>
              <a:t>After being asked to move by the white bus driver, the other three black people moved further back in the bus to give the white people their seats. However, Rosa moved to the side and not back.</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1910" r="-14898" b="8512"/>
          <a:stretch/>
        </p:blipFill>
        <p:spPr>
          <a:xfrm>
            <a:off x="4934139" y="2669673"/>
            <a:ext cx="3313567" cy="3411443"/>
          </a:xfrm>
          <a:prstGeom prst="ellipse">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52438" y="2627313"/>
            <a:ext cx="8256587" cy="3040062"/>
          </a:xfrm>
          <a:prstGeom prst="rect">
            <a:avLst/>
          </a:prstGeom>
          <a:solidFill>
            <a:srgbClr val="AFB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433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1738" y="1539875"/>
            <a:ext cx="39497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itle 20"/>
          <p:cNvSpPr>
            <a:spLocks noGrp="1"/>
          </p:cNvSpPr>
          <p:nvPr>
            <p:ph type="title"/>
          </p:nvPr>
        </p:nvSpPr>
        <p:spPr>
          <a:xfrm>
            <a:off x="457200" y="479425"/>
            <a:ext cx="8220075" cy="993775"/>
          </a:xfrm>
        </p:spPr>
        <p:txBody>
          <a:bodyPr/>
          <a:lstStyle/>
          <a:p>
            <a:pPr eaLnBrk="1" hangingPunct="1"/>
            <a:r>
              <a:rPr lang="en-GB" altLang="en-US" sz="3600"/>
              <a:t>Why Didn’t She Move?</a:t>
            </a:r>
          </a:p>
        </p:txBody>
      </p:sp>
      <p:grpSp>
        <p:nvGrpSpPr>
          <p:cNvPr id="11" name="Group 10"/>
          <p:cNvGrpSpPr>
            <a:grpSpLocks/>
          </p:cNvGrpSpPr>
          <p:nvPr/>
        </p:nvGrpSpPr>
        <p:grpSpPr bwMode="auto">
          <a:xfrm>
            <a:off x="5380038" y="3228975"/>
            <a:ext cx="2635250" cy="1533525"/>
            <a:chOff x="5379309" y="3229677"/>
            <a:chExt cx="2636108" cy="1532238"/>
          </a:xfrm>
        </p:grpSpPr>
        <p:sp>
          <p:nvSpPr>
            <p:cNvPr id="10" name="Oval Callout 9"/>
            <p:cNvSpPr/>
            <p:nvPr/>
          </p:nvSpPr>
          <p:spPr>
            <a:xfrm>
              <a:off x="5379309" y="3229677"/>
              <a:ext cx="2636108" cy="1532238"/>
            </a:xfrm>
            <a:prstGeom prst="wedgeEllipseCallout">
              <a:avLst>
                <a:gd name="adj1" fmla="val -94583"/>
                <a:gd name="adj2" fmla="val -869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43" name="Rectangle 8"/>
            <p:cNvSpPr>
              <a:spLocks noChangeArrowheads="1"/>
            </p:cNvSpPr>
            <p:nvPr/>
          </p:nvSpPr>
          <p:spPr bwMode="auto">
            <a:xfrm>
              <a:off x="5453449" y="3714772"/>
              <a:ext cx="24735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Why do you think </a:t>
              </a:r>
            </a:p>
            <a:p>
              <a:pPr algn="ctr" eaLnBrk="1" hangingPunct="1">
                <a:lnSpc>
                  <a:spcPct val="100000"/>
                </a:lnSpc>
                <a:spcBef>
                  <a:spcPct val="0"/>
                </a:spcBef>
                <a:buFontTx/>
                <a:buNone/>
              </a:pPr>
              <a:r>
                <a:rPr lang="en-GB" altLang="en-US">
                  <a:solidFill>
                    <a:schemeClr val="tx1"/>
                  </a:solidFill>
                </a:rPr>
                <a:t>she didn’t move?</a:t>
              </a:r>
              <a:endParaRPr lang="en-GB" altLang="en-US" sz="800" i="1">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2438" y="3429000"/>
            <a:ext cx="8266112" cy="2663825"/>
          </a:xfrm>
          <a:prstGeom prst="rect">
            <a:avLst/>
          </a:prstGeom>
          <a:solidFill>
            <a:srgbClr val="AFB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63" name="Title 20"/>
          <p:cNvSpPr>
            <a:spLocks noGrp="1"/>
          </p:cNvSpPr>
          <p:nvPr>
            <p:ph type="title"/>
          </p:nvPr>
        </p:nvSpPr>
        <p:spPr>
          <a:xfrm>
            <a:off x="457200" y="479425"/>
            <a:ext cx="8220075" cy="993775"/>
          </a:xfrm>
        </p:spPr>
        <p:txBody>
          <a:bodyPr/>
          <a:lstStyle/>
          <a:p>
            <a:pPr eaLnBrk="1" hangingPunct="1"/>
            <a:r>
              <a:rPr lang="en-GB" altLang="en-US" sz="3600" dirty="0"/>
              <a:t>Why Didn’t She Move?</a:t>
            </a:r>
          </a:p>
        </p:txBody>
      </p:sp>
      <p:sp>
        <p:nvSpPr>
          <p:cNvPr id="15364" name="Rectangle 8"/>
          <p:cNvSpPr>
            <a:spLocks noChangeArrowheads="1"/>
          </p:cNvSpPr>
          <p:nvPr/>
        </p:nvSpPr>
        <p:spPr bwMode="auto">
          <a:xfrm>
            <a:off x="755650" y="1354138"/>
            <a:ext cx="76327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dirty="0">
                <a:solidFill>
                  <a:schemeClr val="tx1"/>
                </a:solidFill>
              </a:rPr>
              <a:t>Rosa did not feel she should have to move. She was feeling more and more angry about the unfair segregation that had been happening to black people. </a:t>
            </a:r>
            <a:r>
              <a:rPr lang="en-GB" dirty="0"/>
              <a:t>Rosa felt that black people in society were being treated differently to white people. In some situations, people were also being injured or killed.</a:t>
            </a:r>
            <a:endParaRPr lang="en-GB" altLang="en-US" dirty="0">
              <a:solidFill>
                <a:schemeClr val="tx1"/>
              </a:solidFill>
            </a:endParaRPr>
          </a:p>
        </p:txBody>
      </p:sp>
      <p:sp>
        <p:nvSpPr>
          <p:cNvPr id="3" name="Rectangle 2"/>
          <p:cNvSpPr>
            <a:spLocks noChangeArrowheads="1"/>
          </p:cNvSpPr>
          <p:nvPr/>
        </p:nvSpPr>
        <p:spPr bwMode="auto">
          <a:xfrm>
            <a:off x="750888" y="3514725"/>
            <a:ext cx="461168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20000"/>
              </a:lnSpc>
              <a:spcBef>
                <a:spcPct val="0"/>
              </a:spcBef>
              <a:buFontTx/>
              <a:buNone/>
            </a:pPr>
            <a:r>
              <a:rPr lang="en-GB" altLang="en-US" dirty="0">
                <a:solidFill>
                  <a:schemeClr val="tx1"/>
                </a:solidFill>
              </a:rPr>
              <a:t>In her autobiography, she wrote:</a:t>
            </a:r>
          </a:p>
          <a:p>
            <a:pPr eaLnBrk="1" hangingPunct="1">
              <a:lnSpc>
                <a:spcPct val="120000"/>
              </a:lnSpc>
              <a:spcBef>
                <a:spcPct val="0"/>
              </a:spcBef>
              <a:buFontTx/>
              <a:buNone/>
            </a:pPr>
            <a:r>
              <a:rPr lang="en-GB" altLang="en-US" sz="1600" dirty="0">
                <a:solidFill>
                  <a:schemeClr val="tx1"/>
                </a:solidFill>
              </a:rPr>
              <a:t>“People always say that I didn't give up my seat because I was tired, but that isn't true. I was not tired physically, or no more tired than I usually was at the end of a working day. I was not old, although some people have an image of me as being old then. I was forty-two. No, the only tired I was, was tired of giving in.”</a:t>
            </a:r>
            <a:endParaRPr lang="en-GB" altLang="en-US" sz="1600" baseline="30000" dirty="0">
              <a:solidFill>
                <a:schemeClr val="tx1"/>
              </a:solidFill>
            </a:endParaRPr>
          </a:p>
        </p:txBody>
      </p:sp>
      <p:pic>
        <p:nvPicPr>
          <p:cNvPr id="15366" name="Picture 3"/>
          <p:cNvPicPr>
            <a:picLocks noChangeAspect="1"/>
          </p:cNvPicPr>
          <p:nvPr/>
        </p:nvPicPr>
        <p:blipFill>
          <a:blip r:embed="rId2">
            <a:extLst>
              <a:ext uri="{28A0092B-C50C-407E-A947-70E740481C1C}">
                <a14:useLocalDpi xmlns:a14="http://schemas.microsoft.com/office/drawing/2010/main" val="0"/>
              </a:ext>
            </a:extLst>
          </a:blip>
          <a:srcRect b="19151"/>
          <a:stretch>
            <a:fillRect/>
          </a:stretch>
        </p:blipFill>
        <p:spPr bwMode="auto">
          <a:xfrm>
            <a:off x="5362575" y="2736850"/>
            <a:ext cx="2909888"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42913" y="3430588"/>
            <a:ext cx="8258175" cy="2662237"/>
          </a:xfrm>
          <a:prstGeom prst="rect">
            <a:avLst/>
          </a:prstGeom>
          <a:solidFill>
            <a:srgbClr val="AFB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87" name="Title 20"/>
          <p:cNvSpPr>
            <a:spLocks noGrp="1"/>
          </p:cNvSpPr>
          <p:nvPr>
            <p:ph type="title"/>
          </p:nvPr>
        </p:nvSpPr>
        <p:spPr>
          <a:xfrm>
            <a:off x="457200" y="479425"/>
            <a:ext cx="8220075" cy="993775"/>
          </a:xfrm>
        </p:spPr>
        <p:txBody>
          <a:bodyPr/>
          <a:lstStyle/>
          <a:p>
            <a:pPr eaLnBrk="1" hangingPunct="1"/>
            <a:r>
              <a:rPr lang="en-GB" altLang="en-US" sz="3600"/>
              <a:t>What Happened Next?</a:t>
            </a:r>
          </a:p>
        </p:txBody>
      </p:sp>
      <p:sp>
        <p:nvSpPr>
          <p:cNvPr id="16388" name="Rectangle 8"/>
          <p:cNvSpPr>
            <a:spLocks noChangeArrowheads="1"/>
          </p:cNvSpPr>
          <p:nvPr/>
        </p:nvSpPr>
        <p:spPr bwMode="auto">
          <a:xfrm>
            <a:off x="755650" y="1473200"/>
            <a:ext cx="76327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Indeed, the bus driver did go on to call the police and Rosa was arrested.</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Three of Rosa’s friends bailed her out of prison the next day and set to work on organizing a “bus boycott” – where black people would refuse to use any buses until the situation changed.</a:t>
            </a:r>
          </a:p>
        </p:txBody>
      </p:sp>
      <p:sp>
        <p:nvSpPr>
          <p:cNvPr id="5" name="Rectangle 4"/>
          <p:cNvSpPr>
            <a:spLocks noChangeArrowheads="1"/>
          </p:cNvSpPr>
          <p:nvPr/>
        </p:nvSpPr>
        <p:spPr bwMode="auto">
          <a:xfrm>
            <a:off x="760413" y="3749675"/>
            <a:ext cx="34417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On December 5</a:t>
            </a:r>
            <a:r>
              <a:rPr lang="en-GB" altLang="en-US" baseline="30000" dirty="0">
                <a:solidFill>
                  <a:schemeClr val="tx1"/>
                </a:solidFill>
              </a:rPr>
              <a:t>th</a:t>
            </a:r>
            <a:r>
              <a:rPr lang="en-GB" altLang="en-US" dirty="0">
                <a:solidFill>
                  <a:schemeClr val="tx1"/>
                </a:solidFill>
              </a:rPr>
              <a:t> 1955,  Rosa was charged with “violating a local ordinance” (breaking the rules) and “disorderly conduct” (causing trouble).</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She was found guilty and fined.</a:t>
            </a:r>
          </a:p>
        </p:txBody>
      </p:sp>
      <p:pic>
        <p:nvPicPr>
          <p:cNvPr id="1639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78463" y="3789363"/>
            <a:ext cx="1512887"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9288" y="3430588"/>
            <a:ext cx="3929062"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1649</TotalTime>
  <Words>927</Words>
  <Application>Microsoft Office PowerPoint</Application>
  <PresentationFormat>On-screen Show (4:3)</PresentationFormat>
  <Paragraphs>45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Twinkl</vt:lpstr>
      <vt:lpstr>Twinkl SemiBold</vt:lpstr>
      <vt:lpstr>Calibri</vt:lpstr>
      <vt:lpstr>Office Theme</vt:lpstr>
      <vt:lpstr>PowerPoint Presentation</vt:lpstr>
      <vt:lpstr>Early Years</vt:lpstr>
      <vt:lpstr>Segregation</vt:lpstr>
      <vt:lpstr>Segregation on Buses</vt:lpstr>
      <vt:lpstr>The Event That Made History</vt:lpstr>
      <vt:lpstr>Rosa Refused to Move</vt:lpstr>
      <vt:lpstr>Why Didn’t She Move?</vt:lpstr>
      <vt:lpstr>Why Didn’t She Move?</vt:lpstr>
      <vt:lpstr>What Happened Next?</vt:lpstr>
      <vt:lpstr>The Bus Boycott</vt:lpstr>
      <vt:lpstr>A Victory for Rosa!</vt:lpstr>
      <vt:lpstr>The Aftermath</vt:lpstr>
      <vt:lpstr>The Aftermath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karen mcdowall</cp:lastModifiedBy>
  <cp:revision>148</cp:revision>
  <dcterms:created xsi:type="dcterms:W3CDTF">2014-10-01T16:09:27Z</dcterms:created>
  <dcterms:modified xsi:type="dcterms:W3CDTF">2025-01-28T11:41:42Z</dcterms:modified>
</cp:coreProperties>
</file>