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76" r:id="rId2"/>
    <p:sldId id="264" r:id="rId3"/>
    <p:sldId id="268" r:id="rId4"/>
    <p:sldId id="269" r:id="rId5"/>
    <p:sldId id="270" r:id="rId6"/>
    <p:sldId id="271" r:id="rId7"/>
    <p:sldId id="273" r:id="rId8"/>
    <p:sldId id="274" r:id="rId9"/>
    <p:sldId id="275" r:id="rId10"/>
    <p:sldId id="267" r:id="rId11"/>
  </p:sldIdLst>
  <p:sldSz cx="9144000" cy="6858000" type="screen4x3"/>
  <p:notesSz cx="6858000" cy="9144000"/>
  <p:embeddedFontLst>
    <p:embeddedFont>
      <p:font typeface="Roboto" panose="02000000000000000000" pitchFamily="2" charset="0"/>
      <p:regular r:id="rId14"/>
      <p:bold r:id="rId15"/>
      <p:italic r:id="rId16"/>
      <p:boldItalic r:id="rId17"/>
    </p:embeddedFont>
    <p:embeddedFont>
      <p:font typeface="Twinkl" panose="02000000000000000000" pitchFamily="2"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6213"/>
    <a:srgbClr val="EADCF2"/>
    <a:srgbClr val="BCA017"/>
    <a:srgbClr val="8E3C4C"/>
    <a:srgbClr val="18A0DB"/>
    <a:srgbClr val="DE1E5A"/>
    <a:srgbClr val="BC0105"/>
    <a:srgbClr val="4DB1E3"/>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31" autoAdjust="0"/>
    <p:restoredTop sz="94660"/>
  </p:normalViewPr>
  <p:slideViewPr>
    <p:cSldViewPr snapToGrid="0" showGuides="1">
      <p:cViewPr varScale="1">
        <p:scale>
          <a:sx n="63" d="100"/>
          <a:sy n="63" d="100"/>
        </p:scale>
        <p:origin x="1596" y="5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21/09/2025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21/09/2025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topics-organised-events/topics-organised-events-black-history-month"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twinkl.co.uk/resources/topics-organised-events/topics-organised-events-black-history-month"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reativecommons.org/licenses/by/2.0/uk/"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creativecommons.org/licenses/by/2.0/uk/"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2.0/uk/" TargetMode="Externa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reativecommons.org/licenses/by/2.0/uk/"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creativecommons.org/licenses/by/2.0/uk/"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reativecommons.org/licenses/by/2.0/uk/" TargetMode="Externa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creativecommons.org/licenses/by/2.0/uk/" TargetMode="Externa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creativecommons.org/licenses/by/2.0/uk/"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2B980174-F05F-4272-83AD-69FFBCCFB334}"/>
              </a:ext>
            </a:extLst>
          </p:cNvPr>
          <p:cNvSpPr/>
          <p:nvPr/>
        </p:nvSpPr>
        <p:spPr>
          <a:xfrm>
            <a:off x="1" y="5624187"/>
            <a:ext cx="9144000" cy="1233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9945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D1E68891-C357-4EE6-9619-83AD7F956251}"/>
              </a:ext>
            </a:extLst>
          </p:cNvPr>
          <p:cNvSpPr/>
          <p:nvPr/>
        </p:nvSpPr>
        <p:spPr>
          <a:xfrm>
            <a:off x="1" y="5624187"/>
            <a:ext cx="9144000" cy="1233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0" y="209954"/>
            <a:ext cx="9144000" cy="994306"/>
          </a:xfrm>
          <a:prstGeom prst="roundRect">
            <a:avLst>
              <a:gd name="adj" fmla="val 0"/>
            </a:avLst>
          </a:prstGeom>
          <a:solidFill>
            <a:schemeClr val="accent2">
              <a:lumMod val="75000"/>
            </a:schemeClr>
          </a:solidFill>
        </p:spPr>
        <p:txBody>
          <a:bodyPr/>
          <a:lstStyle/>
          <a:p>
            <a:r>
              <a:rPr lang="en-GB" sz="3600" dirty="0">
                <a:solidFill>
                  <a:schemeClr val="bg1"/>
                </a:solidFill>
                <a:latin typeface="+mn-lt"/>
              </a:rPr>
              <a:t>History Months</a:t>
            </a:r>
          </a:p>
        </p:txBody>
      </p:sp>
      <p:sp>
        <p:nvSpPr>
          <p:cNvPr id="6" name="TextBox 21">
            <a:extLst>
              <a:ext uri="{FF2B5EF4-FFF2-40B4-BE49-F238E27FC236}">
                <a16:creationId xmlns:a16="http://schemas.microsoft.com/office/drawing/2014/main" id="{D7011B49-9D24-4D43-9367-8C5D06F00142}"/>
              </a:ext>
            </a:extLst>
          </p:cNvPr>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Title of Image Used</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Author</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2"/>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59B3EA0E-262F-4289-A632-6EB0E3B6D78B}"/>
              </a:ext>
            </a:extLst>
          </p:cNvPr>
          <p:cNvSpPr txBox="1"/>
          <p:nvPr/>
        </p:nvSpPr>
        <p:spPr>
          <a:xfrm>
            <a:off x="713983" y="1275101"/>
            <a:ext cx="4027118" cy="1838801"/>
          </a:xfrm>
          <a:prstGeom prst="roundRect">
            <a:avLst/>
          </a:prstGeom>
          <a:solidFill>
            <a:schemeClr val="accent2">
              <a:lumMod val="20000"/>
              <a:lumOff val="80000"/>
            </a:schemeClr>
          </a:solidFill>
        </p:spPr>
        <p:txBody>
          <a:bodyPr wrap="square" tIns="0" bIns="0">
            <a:spAutoFit/>
          </a:bodyPr>
          <a:lstStyle/>
          <a:p>
            <a:r>
              <a:rPr lang="en-GB" dirty="0"/>
              <a:t>Throughout the year, there are months that celebrate the history (past) of different groups of people. These include LGBT+ History Month in February and Gypsy, Roma and Traveller History Month in June.</a:t>
            </a:r>
          </a:p>
        </p:txBody>
      </p:sp>
      <p:sp>
        <p:nvSpPr>
          <p:cNvPr id="17" name="Rectangle 16">
            <a:extLst>
              <a:ext uri="{FF2B5EF4-FFF2-40B4-BE49-F238E27FC236}">
                <a16:creationId xmlns:a16="http://schemas.microsoft.com/office/drawing/2014/main" id="{F6A9A389-B4FE-46EB-8BC8-6509C7986151}"/>
              </a:ext>
            </a:extLst>
          </p:cNvPr>
          <p:cNvSpPr/>
          <p:nvPr/>
        </p:nvSpPr>
        <p:spPr>
          <a:xfrm>
            <a:off x="0" y="6205729"/>
            <a:ext cx="9144000" cy="24300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CC904619-7900-4E43-ACC9-75BB792E66AF}"/>
              </a:ext>
            </a:extLst>
          </p:cNvPr>
          <p:cNvSpPr txBox="1"/>
          <p:nvPr/>
        </p:nvSpPr>
        <p:spPr>
          <a:xfrm>
            <a:off x="713982" y="3196706"/>
            <a:ext cx="7716035" cy="1838801"/>
          </a:xfrm>
          <a:prstGeom prst="roundRect">
            <a:avLst/>
          </a:prstGeom>
          <a:solidFill>
            <a:schemeClr val="accent2">
              <a:lumMod val="20000"/>
              <a:lumOff val="80000"/>
            </a:schemeClr>
          </a:solidFill>
          <a:ln w="38100">
            <a:noFill/>
          </a:ln>
        </p:spPr>
        <p:txBody>
          <a:bodyPr wrap="square" tIns="0" bIns="0">
            <a:spAutoFit/>
          </a:bodyPr>
          <a:lstStyle/>
          <a:p>
            <a:r>
              <a:rPr lang="en-GB" dirty="0"/>
              <a:t>The history of different groups of</a:t>
            </a:r>
          </a:p>
          <a:p>
            <a:r>
              <a:rPr lang="en-GB" dirty="0"/>
              <a:t>people is part of all history so we</a:t>
            </a:r>
          </a:p>
          <a:p>
            <a:r>
              <a:rPr lang="en-GB" dirty="0"/>
              <a:t>should learn about everyone’s</a:t>
            </a:r>
          </a:p>
          <a:p>
            <a:r>
              <a:rPr lang="en-GB" dirty="0"/>
              <a:t>history all year round. However, these specific months help people learn more about groups of people, their history and their importance to the wider world.</a:t>
            </a:r>
          </a:p>
        </p:txBody>
      </p:sp>
      <p:pic>
        <p:nvPicPr>
          <p:cNvPr id="8" name="Picture 7">
            <a:extLst>
              <a:ext uri="{FF2B5EF4-FFF2-40B4-BE49-F238E27FC236}">
                <a16:creationId xmlns:a16="http://schemas.microsoft.com/office/drawing/2014/main" id="{79CC6ABA-E51E-424E-9DB9-590D28ED3C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95" y="1321756"/>
            <a:ext cx="3569922" cy="2595610"/>
          </a:xfrm>
          <a:prstGeom prst="rect">
            <a:avLst/>
          </a:prstGeom>
        </p:spPr>
      </p:pic>
      <p:grpSp>
        <p:nvGrpSpPr>
          <p:cNvPr id="5" name="Group 4">
            <a:extLst>
              <a:ext uri="{FF2B5EF4-FFF2-40B4-BE49-F238E27FC236}">
                <a16:creationId xmlns:a16="http://schemas.microsoft.com/office/drawing/2014/main" id="{E64FE447-FDF9-4088-9129-62E1B7987CD3}"/>
              </a:ext>
            </a:extLst>
          </p:cNvPr>
          <p:cNvGrpSpPr/>
          <p:nvPr/>
        </p:nvGrpSpPr>
        <p:grpSpPr>
          <a:xfrm>
            <a:off x="713982" y="5057710"/>
            <a:ext cx="7813160" cy="1091165"/>
            <a:chOff x="713983" y="4570330"/>
            <a:chExt cx="7813160" cy="1091165"/>
          </a:xfrm>
        </p:grpSpPr>
        <p:sp>
          <p:nvSpPr>
            <p:cNvPr id="14" name="TextBox 13">
              <a:extLst>
                <a:ext uri="{FF2B5EF4-FFF2-40B4-BE49-F238E27FC236}">
                  <a16:creationId xmlns:a16="http://schemas.microsoft.com/office/drawing/2014/main" id="{90532D50-72BB-43EA-9080-530416593168}"/>
                </a:ext>
              </a:extLst>
            </p:cNvPr>
            <p:cNvSpPr txBox="1"/>
            <p:nvPr/>
          </p:nvSpPr>
          <p:spPr>
            <a:xfrm>
              <a:off x="713983" y="4570330"/>
              <a:ext cx="7813160" cy="715089"/>
            </a:xfrm>
            <a:prstGeom prst="roundRect">
              <a:avLst/>
            </a:prstGeom>
            <a:solidFill>
              <a:srgbClr val="C46213"/>
            </a:solidFill>
            <a:ln w="38100">
              <a:solidFill>
                <a:srgbClr val="C46213"/>
              </a:solidFill>
            </a:ln>
          </p:spPr>
          <p:txBody>
            <a:bodyPr wrap="square">
              <a:spAutoFit/>
            </a:bodyPr>
            <a:lstStyle/>
            <a:p>
              <a:r>
                <a:rPr lang="en-GB" b="1" dirty="0">
                  <a:solidFill>
                    <a:schemeClr val="bg1"/>
                  </a:solidFill>
                </a:rPr>
                <a:t>Talk About It </a:t>
              </a:r>
            </a:p>
            <a:p>
              <a:endParaRPr lang="en-GB" b="1" dirty="0">
                <a:solidFill>
                  <a:schemeClr val="bg1"/>
                </a:solidFill>
              </a:endParaRPr>
            </a:p>
          </p:txBody>
        </p:sp>
        <p:sp>
          <p:nvSpPr>
            <p:cNvPr id="18" name="TextBox 17">
              <a:extLst>
                <a:ext uri="{FF2B5EF4-FFF2-40B4-BE49-F238E27FC236}">
                  <a16:creationId xmlns:a16="http://schemas.microsoft.com/office/drawing/2014/main" id="{BA5AEFCD-B5F1-4390-A449-0F717FF43345}"/>
                </a:ext>
              </a:extLst>
            </p:cNvPr>
            <p:cNvSpPr txBox="1"/>
            <p:nvPr/>
          </p:nvSpPr>
          <p:spPr>
            <a:xfrm>
              <a:off x="713983" y="4946406"/>
              <a:ext cx="7813160" cy="715089"/>
            </a:xfrm>
            <a:prstGeom prst="roundRect">
              <a:avLst/>
            </a:prstGeom>
            <a:solidFill>
              <a:schemeClr val="accent2">
                <a:lumMod val="20000"/>
                <a:lumOff val="80000"/>
              </a:schemeClr>
            </a:solidFill>
            <a:ln w="38100">
              <a:solidFill>
                <a:srgbClr val="C46213"/>
              </a:solidFill>
            </a:ln>
          </p:spPr>
          <p:txBody>
            <a:bodyPr wrap="square">
              <a:spAutoFit/>
            </a:bodyPr>
            <a:lstStyle/>
            <a:p>
              <a:r>
                <a:rPr lang="en-GB" dirty="0"/>
                <a:t>If you could choose a month to celebrate a group of people, who would it be and why?</a:t>
              </a:r>
            </a:p>
          </p:txBody>
        </p:sp>
      </p:gr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0" y="209954"/>
            <a:ext cx="9144000" cy="994306"/>
          </a:xfrm>
          <a:prstGeom prst="roundRect">
            <a:avLst>
              <a:gd name="adj" fmla="val 0"/>
            </a:avLst>
          </a:prstGeom>
          <a:solidFill>
            <a:schemeClr val="accent2">
              <a:lumMod val="75000"/>
            </a:schemeClr>
          </a:solidFill>
        </p:spPr>
        <p:txBody>
          <a:bodyPr/>
          <a:lstStyle/>
          <a:p>
            <a:r>
              <a:rPr lang="en-GB" sz="3600" dirty="0">
                <a:solidFill>
                  <a:schemeClr val="bg1"/>
                </a:solidFill>
                <a:latin typeface="+mn-lt"/>
              </a:rPr>
              <a:t>Black History Month</a:t>
            </a:r>
          </a:p>
        </p:txBody>
      </p:sp>
      <p:sp>
        <p:nvSpPr>
          <p:cNvPr id="6" name="TextBox 21">
            <a:extLst>
              <a:ext uri="{FF2B5EF4-FFF2-40B4-BE49-F238E27FC236}">
                <a16:creationId xmlns:a16="http://schemas.microsoft.com/office/drawing/2014/main" id="{D7011B49-9D24-4D43-9367-8C5D06F00142}"/>
              </a:ext>
            </a:extLst>
          </p:cNvPr>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Title of Image Used</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Author</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2"/>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59B3EA0E-262F-4289-A632-6EB0E3B6D78B}"/>
              </a:ext>
            </a:extLst>
          </p:cNvPr>
          <p:cNvSpPr txBox="1"/>
          <p:nvPr/>
        </p:nvSpPr>
        <p:spPr>
          <a:xfrm>
            <a:off x="665420" y="1330959"/>
            <a:ext cx="7813160" cy="715089"/>
          </a:xfrm>
          <a:prstGeom prst="roundRect">
            <a:avLst/>
          </a:prstGeom>
          <a:solidFill>
            <a:schemeClr val="accent2">
              <a:lumMod val="20000"/>
              <a:lumOff val="80000"/>
            </a:schemeClr>
          </a:solidFill>
        </p:spPr>
        <p:txBody>
          <a:bodyPr wrap="square">
            <a:spAutoFit/>
          </a:bodyPr>
          <a:lstStyle/>
          <a:p>
            <a:r>
              <a:rPr lang="en-GB" dirty="0"/>
              <a:t>Black History Month is celebrated each year in October. It is a chance to celebrate the </a:t>
            </a:r>
            <a:r>
              <a:rPr lang="en-GB" b="1" dirty="0">
                <a:solidFill>
                  <a:srgbClr val="C46213"/>
                </a:solidFill>
              </a:rPr>
              <a:t>achievements</a:t>
            </a:r>
            <a:r>
              <a:rPr lang="en-GB" dirty="0"/>
              <a:t> of Black people in the past and present. </a:t>
            </a:r>
          </a:p>
        </p:txBody>
      </p:sp>
      <p:sp>
        <p:nvSpPr>
          <p:cNvPr id="17" name="Rectangle 16">
            <a:extLst>
              <a:ext uri="{FF2B5EF4-FFF2-40B4-BE49-F238E27FC236}">
                <a16:creationId xmlns:a16="http://schemas.microsoft.com/office/drawing/2014/main" id="{F6A9A389-B4FE-46EB-8BC8-6509C7986151}"/>
              </a:ext>
            </a:extLst>
          </p:cNvPr>
          <p:cNvSpPr/>
          <p:nvPr/>
        </p:nvSpPr>
        <p:spPr>
          <a:xfrm>
            <a:off x="0" y="6205729"/>
            <a:ext cx="9144000" cy="243005"/>
          </a:xfrm>
          <a:prstGeom prst="rect">
            <a:avLst/>
          </a:prstGeom>
          <a:solidFill>
            <a:srgbClr val="C462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E64FE447-FDF9-4088-9129-62E1B7987CD3}"/>
              </a:ext>
            </a:extLst>
          </p:cNvPr>
          <p:cNvGrpSpPr/>
          <p:nvPr/>
        </p:nvGrpSpPr>
        <p:grpSpPr>
          <a:xfrm>
            <a:off x="665420" y="4182142"/>
            <a:ext cx="7813160" cy="784699"/>
            <a:chOff x="713983" y="4570330"/>
            <a:chExt cx="7813160" cy="784699"/>
          </a:xfrm>
        </p:grpSpPr>
        <p:sp>
          <p:nvSpPr>
            <p:cNvPr id="14" name="TextBox 13">
              <a:extLst>
                <a:ext uri="{FF2B5EF4-FFF2-40B4-BE49-F238E27FC236}">
                  <a16:creationId xmlns:a16="http://schemas.microsoft.com/office/drawing/2014/main" id="{90532D50-72BB-43EA-9080-530416593168}"/>
                </a:ext>
              </a:extLst>
            </p:cNvPr>
            <p:cNvSpPr txBox="1"/>
            <p:nvPr/>
          </p:nvSpPr>
          <p:spPr>
            <a:xfrm>
              <a:off x="713983" y="4570330"/>
              <a:ext cx="7813160" cy="715089"/>
            </a:xfrm>
            <a:prstGeom prst="roundRect">
              <a:avLst/>
            </a:prstGeom>
            <a:solidFill>
              <a:srgbClr val="C46213"/>
            </a:solidFill>
            <a:ln w="38100">
              <a:solidFill>
                <a:srgbClr val="C46213"/>
              </a:solidFill>
            </a:ln>
          </p:spPr>
          <p:txBody>
            <a:bodyPr wrap="square">
              <a:spAutoFit/>
            </a:bodyPr>
            <a:lstStyle/>
            <a:p>
              <a:r>
                <a:rPr lang="en-GB" b="1" dirty="0">
                  <a:solidFill>
                    <a:schemeClr val="bg1"/>
                  </a:solidFill>
                </a:rPr>
                <a:t>Did You Know…?</a:t>
              </a:r>
            </a:p>
            <a:p>
              <a:endParaRPr lang="en-GB" b="1" dirty="0">
                <a:solidFill>
                  <a:schemeClr val="bg1"/>
                </a:solidFill>
              </a:endParaRPr>
            </a:p>
          </p:txBody>
        </p:sp>
        <p:sp>
          <p:nvSpPr>
            <p:cNvPr id="18" name="TextBox 17">
              <a:extLst>
                <a:ext uri="{FF2B5EF4-FFF2-40B4-BE49-F238E27FC236}">
                  <a16:creationId xmlns:a16="http://schemas.microsoft.com/office/drawing/2014/main" id="{BA5AEFCD-B5F1-4390-A449-0F717FF43345}"/>
                </a:ext>
              </a:extLst>
            </p:cNvPr>
            <p:cNvSpPr txBox="1"/>
            <p:nvPr/>
          </p:nvSpPr>
          <p:spPr>
            <a:xfrm>
              <a:off x="713983" y="4946406"/>
              <a:ext cx="7813160" cy="408623"/>
            </a:xfrm>
            <a:prstGeom prst="roundRect">
              <a:avLst/>
            </a:prstGeom>
            <a:solidFill>
              <a:schemeClr val="accent2">
                <a:lumMod val="20000"/>
                <a:lumOff val="80000"/>
              </a:schemeClr>
            </a:solidFill>
            <a:ln w="38100">
              <a:solidFill>
                <a:srgbClr val="C46213"/>
              </a:solidFill>
            </a:ln>
          </p:spPr>
          <p:txBody>
            <a:bodyPr wrap="square">
              <a:spAutoFit/>
            </a:bodyPr>
            <a:lstStyle/>
            <a:p>
              <a:r>
                <a:rPr lang="en-GB" dirty="0"/>
                <a:t>In the USA, Black History Month is celebrated in February each year.</a:t>
              </a:r>
            </a:p>
          </p:txBody>
        </p:sp>
      </p:grpSp>
      <p:sp>
        <p:nvSpPr>
          <p:cNvPr id="19" name="TextBox 18">
            <a:extLst>
              <a:ext uri="{FF2B5EF4-FFF2-40B4-BE49-F238E27FC236}">
                <a16:creationId xmlns:a16="http://schemas.microsoft.com/office/drawing/2014/main" id="{CC904619-7900-4E43-ACC9-75BB792E66AF}"/>
              </a:ext>
            </a:extLst>
          </p:cNvPr>
          <p:cNvSpPr txBox="1"/>
          <p:nvPr/>
        </p:nvSpPr>
        <p:spPr>
          <a:xfrm>
            <a:off x="665420" y="2281353"/>
            <a:ext cx="7813160" cy="1021556"/>
          </a:xfrm>
          <a:prstGeom prst="roundRect">
            <a:avLst/>
          </a:prstGeom>
          <a:solidFill>
            <a:schemeClr val="accent2">
              <a:lumMod val="20000"/>
              <a:lumOff val="80000"/>
            </a:schemeClr>
          </a:solidFill>
          <a:ln w="38100">
            <a:noFill/>
          </a:ln>
        </p:spPr>
        <p:txBody>
          <a:bodyPr wrap="square">
            <a:spAutoFit/>
          </a:bodyPr>
          <a:lstStyle/>
          <a:p>
            <a:r>
              <a:rPr lang="en-GB" dirty="0"/>
              <a:t>It is celebrated in schools, museums, universities and lots of other places. People learn about important Black people and the impact they have had on </a:t>
            </a:r>
            <a:r>
              <a:rPr lang="en-GB" b="1" dirty="0">
                <a:solidFill>
                  <a:srgbClr val="C46213"/>
                </a:solidFill>
              </a:rPr>
              <a:t>society</a:t>
            </a:r>
            <a:r>
              <a:rPr lang="en-GB" dirty="0"/>
              <a:t>. </a:t>
            </a:r>
          </a:p>
        </p:txBody>
      </p:sp>
      <p:sp>
        <p:nvSpPr>
          <p:cNvPr id="11" name="TextBox 10">
            <a:extLst>
              <a:ext uri="{FF2B5EF4-FFF2-40B4-BE49-F238E27FC236}">
                <a16:creationId xmlns:a16="http://schemas.microsoft.com/office/drawing/2014/main" id="{54C32CD8-42B0-46AB-AE69-0A99D4F9E1BF}"/>
              </a:ext>
            </a:extLst>
          </p:cNvPr>
          <p:cNvSpPr txBox="1"/>
          <p:nvPr/>
        </p:nvSpPr>
        <p:spPr>
          <a:xfrm>
            <a:off x="665420" y="3538214"/>
            <a:ext cx="7813160" cy="408623"/>
          </a:xfrm>
          <a:prstGeom prst="roundRect">
            <a:avLst/>
          </a:prstGeom>
          <a:solidFill>
            <a:schemeClr val="accent2">
              <a:lumMod val="20000"/>
              <a:lumOff val="80000"/>
            </a:schemeClr>
          </a:solidFill>
          <a:ln w="38100">
            <a:noFill/>
          </a:ln>
        </p:spPr>
        <p:txBody>
          <a:bodyPr wrap="square">
            <a:spAutoFit/>
          </a:bodyPr>
          <a:lstStyle/>
          <a:p>
            <a:r>
              <a:rPr lang="en-GB" dirty="0"/>
              <a:t>Black History Month was first celebrated in the UK in the 1980s.</a:t>
            </a:r>
          </a:p>
        </p:txBody>
      </p:sp>
      <p:sp>
        <p:nvSpPr>
          <p:cNvPr id="15" name="TextBox 14">
            <a:extLst>
              <a:ext uri="{FF2B5EF4-FFF2-40B4-BE49-F238E27FC236}">
                <a16:creationId xmlns:a16="http://schemas.microsoft.com/office/drawing/2014/main" id="{C50C3868-E0FD-4482-BB41-D4685BFE37E2}"/>
              </a:ext>
            </a:extLst>
          </p:cNvPr>
          <p:cNvSpPr txBox="1"/>
          <p:nvPr/>
        </p:nvSpPr>
        <p:spPr>
          <a:xfrm>
            <a:off x="665420" y="5202144"/>
            <a:ext cx="7813160" cy="715089"/>
          </a:xfrm>
          <a:prstGeom prst="roundRect">
            <a:avLst/>
          </a:prstGeom>
          <a:solidFill>
            <a:schemeClr val="accent2">
              <a:lumMod val="20000"/>
              <a:lumOff val="80000"/>
            </a:schemeClr>
          </a:solidFill>
          <a:ln w="44450" cap="rnd">
            <a:solidFill>
              <a:schemeClr val="accent2">
                <a:lumMod val="40000"/>
                <a:lumOff val="60000"/>
              </a:schemeClr>
            </a:solidFill>
            <a:prstDash val="sysDot"/>
          </a:ln>
        </p:spPr>
        <p:txBody>
          <a:bodyPr wrap="square">
            <a:spAutoFit/>
          </a:bodyPr>
          <a:lstStyle/>
          <a:p>
            <a:r>
              <a:rPr lang="en-GB" b="1" dirty="0">
                <a:solidFill>
                  <a:srgbClr val="C46213"/>
                </a:solidFill>
              </a:rPr>
              <a:t>achievements</a:t>
            </a:r>
            <a:r>
              <a:rPr lang="en-GB" dirty="0"/>
              <a:t> – Special things that people have done.</a:t>
            </a:r>
          </a:p>
          <a:p>
            <a:r>
              <a:rPr lang="en-GB" b="1" dirty="0">
                <a:solidFill>
                  <a:srgbClr val="C46213"/>
                </a:solidFill>
              </a:rPr>
              <a:t>society</a:t>
            </a:r>
            <a:r>
              <a:rPr lang="en-GB" dirty="0"/>
              <a:t> – People who live in an area together. </a:t>
            </a:r>
          </a:p>
        </p:txBody>
      </p:sp>
    </p:spTree>
    <p:extLst>
      <p:ext uri="{BB962C8B-B14F-4D97-AF65-F5344CB8AC3E}">
        <p14:creationId xmlns:p14="http://schemas.microsoft.com/office/powerpoint/2010/main" val="71760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vector graphics&#10;&#10;Description automatically generated">
            <a:extLst>
              <a:ext uri="{FF2B5EF4-FFF2-40B4-BE49-F238E27FC236}">
                <a16:creationId xmlns:a16="http://schemas.microsoft.com/office/drawing/2014/main" id="{6A3803C7-D6CF-DF8A-ACB7-C99913CA8B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3746" y="4869801"/>
            <a:ext cx="1481793" cy="1319890"/>
          </a:xfrm>
          <a:prstGeom prst="rect">
            <a:avLst/>
          </a:prstGeom>
        </p:spPr>
      </p:pic>
      <p:sp>
        <p:nvSpPr>
          <p:cNvPr id="21" name="Title 20"/>
          <p:cNvSpPr>
            <a:spLocks noGrp="1"/>
          </p:cNvSpPr>
          <p:nvPr>
            <p:ph type="title"/>
          </p:nvPr>
        </p:nvSpPr>
        <p:spPr>
          <a:xfrm>
            <a:off x="0" y="209954"/>
            <a:ext cx="9144000" cy="994306"/>
          </a:xfrm>
          <a:prstGeom prst="roundRect">
            <a:avLst>
              <a:gd name="adj" fmla="val 0"/>
            </a:avLst>
          </a:prstGeom>
          <a:solidFill>
            <a:schemeClr val="accent2">
              <a:lumMod val="75000"/>
            </a:schemeClr>
          </a:solidFill>
        </p:spPr>
        <p:txBody>
          <a:bodyPr/>
          <a:lstStyle/>
          <a:p>
            <a:r>
              <a:rPr lang="en-GB" sz="3600" dirty="0">
                <a:solidFill>
                  <a:schemeClr val="bg1"/>
                </a:solidFill>
                <a:latin typeface="+mn-lt"/>
              </a:rPr>
              <a:t>Why Do We Have Black History Month?</a:t>
            </a:r>
          </a:p>
        </p:txBody>
      </p:sp>
      <p:sp>
        <p:nvSpPr>
          <p:cNvPr id="6" name="TextBox 21">
            <a:extLst>
              <a:ext uri="{FF2B5EF4-FFF2-40B4-BE49-F238E27FC236}">
                <a16:creationId xmlns:a16="http://schemas.microsoft.com/office/drawing/2014/main" id="{D7011B49-9D24-4D43-9367-8C5D06F00142}"/>
              </a:ext>
            </a:extLst>
          </p:cNvPr>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Title of Image Used</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Author</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3"/>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59B3EA0E-262F-4289-A632-6EB0E3B6D78B}"/>
              </a:ext>
            </a:extLst>
          </p:cNvPr>
          <p:cNvSpPr txBox="1"/>
          <p:nvPr/>
        </p:nvSpPr>
        <p:spPr>
          <a:xfrm>
            <a:off x="665420" y="1312170"/>
            <a:ext cx="7813160" cy="1328023"/>
          </a:xfrm>
          <a:prstGeom prst="roundRect">
            <a:avLst/>
          </a:prstGeom>
          <a:solidFill>
            <a:schemeClr val="accent2">
              <a:lumMod val="20000"/>
              <a:lumOff val="80000"/>
            </a:schemeClr>
          </a:solidFill>
        </p:spPr>
        <p:txBody>
          <a:bodyPr wrap="square">
            <a:spAutoFit/>
          </a:bodyPr>
          <a:lstStyle/>
          <a:p>
            <a:r>
              <a:rPr lang="en-GB" dirty="0"/>
              <a:t>Black people have been an important part of society for a long time. Even though many Black people have achieved important things, they weren’t often mentioned in history books, television shows about the past or even in school history lessons. </a:t>
            </a:r>
          </a:p>
        </p:txBody>
      </p:sp>
      <p:sp>
        <p:nvSpPr>
          <p:cNvPr id="17" name="Rectangle 16">
            <a:extLst>
              <a:ext uri="{FF2B5EF4-FFF2-40B4-BE49-F238E27FC236}">
                <a16:creationId xmlns:a16="http://schemas.microsoft.com/office/drawing/2014/main" id="{F6A9A389-B4FE-46EB-8BC8-6509C7986151}"/>
              </a:ext>
            </a:extLst>
          </p:cNvPr>
          <p:cNvSpPr/>
          <p:nvPr/>
        </p:nvSpPr>
        <p:spPr>
          <a:xfrm>
            <a:off x="0" y="6205729"/>
            <a:ext cx="9144000" cy="243005"/>
          </a:xfrm>
          <a:prstGeom prst="rect">
            <a:avLst/>
          </a:prstGeom>
          <a:solidFill>
            <a:srgbClr val="C462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0532D50-72BB-43EA-9080-530416593168}"/>
              </a:ext>
            </a:extLst>
          </p:cNvPr>
          <p:cNvSpPr txBox="1"/>
          <p:nvPr/>
        </p:nvSpPr>
        <p:spPr>
          <a:xfrm>
            <a:off x="665420" y="4158984"/>
            <a:ext cx="7813160" cy="408623"/>
          </a:xfrm>
          <a:prstGeom prst="roundRect">
            <a:avLst/>
          </a:prstGeom>
          <a:solidFill>
            <a:srgbClr val="C46213"/>
          </a:solidFill>
          <a:ln w="38100">
            <a:solidFill>
              <a:srgbClr val="C46213"/>
            </a:solidFill>
          </a:ln>
        </p:spPr>
        <p:txBody>
          <a:bodyPr wrap="square">
            <a:spAutoFit/>
          </a:bodyPr>
          <a:lstStyle/>
          <a:p>
            <a:pPr algn="ctr"/>
            <a:r>
              <a:rPr lang="en-GB" b="1" dirty="0">
                <a:solidFill>
                  <a:schemeClr val="bg1"/>
                </a:solidFill>
              </a:rPr>
              <a:t>Do you know who any of these people are?</a:t>
            </a:r>
          </a:p>
        </p:txBody>
      </p:sp>
      <p:sp>
        <p:nvSpPr>
          <p:cNvPr id="19" name="TextBox 18">
            <a:extLst>
              <a:ext uri="{FF2B5EF4-FFF2-40B4-BE49-F238E27FC236}">
                <a16:creationId xmlns:a16="http://schemas.microsoft.com/office/drawing/2014/main" id="{CC904619-7900-4E43-ACC9-75BB792E66AF}"/>
              </a:ext>
            </a:extLst>
          </p:cNvPr>
          <p:cNvSpPr txBox="1"/>
          <p:nvPr/>
        </p:nvSpPr>
        <p:spPr>
          <a:xfrm>
            <a:off x="665420" y="2723051"/>
            <a:ext cx="7813160" cy="1328023"/>
          </a:xfrm>
          <a:prstGeom prst="roundRect">
            <a:avLst/>
          </a:prstGeom>
          <a:solidFill>
            <a:schemeClr val="accent2">
              <a:lumMod val="20000"/>
              <a:lumOff val="80000"/>
            </a:schemeClr>
          </a:solidFill>
          <a:ln w="38100">
            <a:noFill/>
          </a:ln>
        </p:spPr>
        <p:txBody>
          <a:bodyPr wrap="square">
            <a:spAutoFit/>
          </a:bodyPr>
          <a:lstStyle/>
          <a:p>
            <a:r>
              <a:rPr lang="en-GB" dirty="0"/>
              <a:t>This meant that lots of people didn’t know about all the amazing things that they had done. We have Black History Month so that people can learn about the important achievements of those people and help people to remember them.</a:t>
            </a:r>
          </a:p>
        </p:txBody>
      </p:sp>
      <p:pic>
        <p:nvPicPr>
          <p:cNvPr id="3" name="Picture 2">
            <a:extLst>
              <a:ext uri="{FF2B5EF4-FFF2-40B4-BE49-F238E27FC236}">
                <a16:creationId xmlns:a16="http://schemas.microsoft.com/office/drawing/2014/main" id="{EBB6B399-C6CB-487A-990A-050525590A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73350" y="4901761"/>
            <a:ext cx="1612650" cy="1328024"/>
          </a:xfrm>
          <a:prstGeom prst="rect">
            <a:avLst/>
          </a:prstGeom>
        </p:spPr>
      </p:pic>
      <p:sp>
        <p:nvSpPr>
          <p:cNvPr id="12" name="TextBox 11">
            <a:extLst>
              <a:ext uri="{FF2B5EF4-FFF2-40B4-BE49-F238E27FC236}">
                <a16:creationId xmlns:a16="http://schemas.microsoft.com/office/drawing/2014/main" id="{5860018B-B27B-4E27-8BEB-E63834EE3C32}"/>
              </a:ext>
            </a:extLst>
          </p:cNvPr>
          <p:cNvSpPr txBox="1"/>
          <p:nvPr/>
        </p:nvSpPr>
        <p:spPr>
          <a:xfrm>
            <a:off x="665420" y="5949545"/>
            <a:ext cx="1620580" cy="715089"/>
          </a:xfrm>
          <a:prstGeom prst="roundRect">
            <a:avLst/>
          </a:prstGeom>
          <a:solidFill>
            <a:srgbClr val="C46213"/>
          </a:solidFill>
          <a:ln w="38100">
            <a:solidFill>
              <a:srgbClr val="C46213"/>
            </a:solidFill>
          </a:ln>
        </p:spPr>
        <p:txBody>
          <a:bodyPr wrap="square">
            <a:spAutoFit/>
          </a:bodyPr>
          <a:lstStyle/>
          <a:p>
            <a:pPr algn="ctr"/>
            <a:r>
              <a:rPr lang="en-GB" b="1" dirty="0">
                <a:solidFill>
                  <a:schemeClr val="bg1"/>
                </a:solidFill>
              </a:rPr>
              <a:t>Ignatius Sancho</a:t>
            </a:r>
          </a:p>
        </p:txBody>
      </p:sp>
      <p:sp>
        <p:nvSpPr>
          <p:cNvPr id="13" name="TextBox 12">
            <a:extLst>
              <a:ext uri="{FF2B5EF4-FFF2-40B4-BE49-F238E27FC236}">
                <a16:creationId xmlns:a16="http://schemas.microsoft.com/office/drawing/2014/main" id="{A1408347-2664-4EA9-A054-4BED68864576}"/>
              </a:ext>
            </a:extLst>
          </p:cNvPr>
          <p:cNvSpPr txBox="1"/>
          <p:nvPr/>
        </p:nvSpPr>
        <p:spPr>
          <a:xfrm>
            <a:off x="2658633" y="5949545"/>
            <a:ext cx="1512021" cy="715089"/>
          </a:xfrm>
          <a:prstGeom prst="roundRect">
            <a:avLst/>
          </a:prstGeom>
          <a:solidFill>
            <a:srgbClr val="C46213"/>
          </a:solidFill>
          <a:ln w="38100">
            <a:solidFill>
              <a:srgbClr val="C46213"/>
            </a:solidFill>
          </a:ln>
        </p:spPr>
        <p:txBody>
          <a:bodyPr wrap="square">
            <a:spAutoFit/>
          </a:bodyPr>
          <a:lstStyle/>
          <a:p>
            <a:pPr algn="ctr"/>
            <a:r>
              <a:rPr lang="en-GB" b="1" dirty="0">
                <a:solidFill>
                  <a:schemeClr val="bg1"/>
                </a:solidFill>
              </a:rPr>
              <a:t>Mary Seacole</a:t>
            </a:r>
          </a:p>
        </p:txBody>
      </p:sp>
      <p:pic>
        <p:nvPicPr>
          <p:cNvPr id="10" name="Picture 9">
            <a:extLst>
              <a:ext uri="{FF2B5EF4-FFF2-40B4-BE49-F238E27FC236}">
                <a16:creationId xmlns:a16="http://schemas.microsoft.com/office/drawing/2014/main" id="{BA1CC9EC-C225-4ED5-A90B-125BDDFEE7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8609" y="4920318"/>
            <a:ext cx="1835846" cy="1273029"/>
          </a:xfrm>
          <a:prstGeom prst="rect">
            <a:avLst/>
          </a:prstGeom>
        </p:spPr>
      </p:pic>
      <p:sp>
        <p:nvSpPr>
          <p:cNvPr id="16" name="TextBox 15">
            <a:extLst>
              <a:ext uri="{FF2B5EF4-FFF2-40B4-BE49-F238E27FC236}">
                <a16:creationId xmlns:a16="http://schemas.microsoft.com/office/drawing/2014/main" id="{B2C71670-9015-40BB-8A69-E98C8F71BD17}"/>
              </a:ext>
            </a:extLst>
          </p:cNvPr>
          <p:cNvSpPr txBox="1"/>
          <p:nvPr/>
        </p:nvSpPr>
        <p:spPr>
          <a:xfrm>
            <a:off x="4543287" y="5949545"/>
            <a:ext cx="1835610" cy="715089"/>
          </a:xfrm>
          <a:prstGeom prst="roundRect">
            <a:avLst/>
          </a:prstGeom>
          <a:solidFill>
            <a:srgbClr val="C46213"/>
          </a:solidFill>
          <a:ln w="38100">
            <a:solidFill>
              <a:srgbClr val="C46213"/>
            </a:solidFill>
          </a:ln>
        </p:spPr>
        <p:txBody>
          <a:bodyPr wrap="square">
            <a:spAutoFit/>
          </a:bodyPr>
          <a:lstStyle/>
          <a:p>
            <a:pPr algn="ctr"/>
            <a:r>
              <a:rPr lang="en-GB" b="1" dirty="0">
                <a:solidFill>
                  <a:schemeClr val="bg1"/>
                </a:solidFill>
              </a:rPr>
              <a:t>Nelson Mandela</a:t>
            </a:r>
          </a:p>
        </p:txBody>
      </p:sp>
      <p:pic>
        <p:nvPicPr>
          <p:cNvPr id="23" name="Picture 22">
            <a:extLst>
              <a:ext uri="{FF2B5EF4-FFF2-40B4-BE49-F238E27FC236}">
                <a16:creationId xmlns:a16="http://schemas.microsoft.com/office/drawing/2014/main" id="{13317699-4539-429F-A4EE-752DD381EE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2694" y="4730821"/>
            <a:ext cx="1264719" cy="1462526"/>
          </a:xfrm>
          <a:prstGeom prst="rect">
            <a:avLst/>
          </a:prstGeom>
        </p:spPr>
      </p:pic>
      <p:sp>
        <p:nvSpPr>
          <p:cNvPr id="20" name="TextBox 19">
            <a:extLst>
              <a:ext uri="{FF2B5EF4-FFF2-40B4-BE49-F238E27FC236}">
                <a16:creationId xmlns:a16="http://schemas.microsoft.com/office/drawing/2014/main" id="{BE0721E7-DC66-4D51-A00A-11E3BBE00366}"/>
              </a:ext>
            </a:extLst>
          </p:cNvPr>
          <p:cNvSpPr txBox="1"/>
          <p:nvPr/>
        </p:nvSpPr>
        <p:spPr>
          <a:xfrm>
            <a:off x="6751529" y="5949545"/>
            <a:ext cx="1727051" cy="715089"/>
          </a:xfrm>
          <a:prstGeom prst="roundRect">
            <a:avLst/>
          </a:prstGeom>
          <a:solidFill>
            <a:srgbClr val="C46213"/>
          </a:solidFill>
          <a:ln w="38100">
            <a:solidFill>
              <a:srgbClr val="C46213"/>
            </a:solidFill>
          </a:ln>
        </p:spPr>
        <p:txBody>
          <a:bodyPr wrap="square">
            <a:spAutoFit/>
          </a:bodyPr>
          <a:lstStyle/>
          <a:p>
            <a:pPr algn="ctr"/>
            <a:r>
              <a:rPr lang="en-GB" b="1" dirty="0">
                <a:solidFill>
                  <a:schemeClr val="bg1"/>
                </a:solidFill>
              </a:rPr>
              <a:t>Katherine Johnson</a:t>
            </a:r>
          </a:p>
        </p:txBody>
      </p:sp>
    </p:spTree>
    <p:extLst>
      <p:ext uri="{BB962C8B-B14F-4D97-AF65-F5344CB8AC3E}">
        <p14:creationId xmlns:p14="http://schemas.microsoft.com/office/powerpoint/2010/main" val="29483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12" grpId="0" animBg="1"/>
      <p:bldP spid="13" grpId="0" animBg="1"/>
      <p:bldP spid="16"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0" y="209954"/>
            <a:ext cx="9144000" cy="994306"/>
          </a:xfrm>
          <a:prstGeom prst="roundRect">
            <a:avLst>
              <a:gd name="adj" fmla="val 0"/>
            </a:avLst>
          </a:prstGeom>
          <a:solidFill>
            <a:schemeClr val="accent2">
              <a:lumMod val="75000"/>
            </a:schemeClr>
          </a:solidFill>
        </p:spPr>
        <p:txBody>
          <a:bodyPr/>
          <a:lstStyle/>
          <a:p>
            <a:r>
              <a:rPr lang="en-GB" sz="3600" dirty="0">
                <a:solidFill>
                  <a:schemeClr val="bg1"/>
                </a:solidFill>
                <a:latin typeface="+mn-lt"/>
              </a:rPr>
              <a:t>Racism</a:t>
            </a:r>
          </a:p>
        </p:txBody>
      </p:sp>
      <p:sp>
        <p:nvSpPr>
          <p:cNvPr id="6" name="TextBox 21">
            <a:extLst>
              <a:ext uri="{FF2B5EF4-FFF2-40B4-BE49-F238E27FC236}">
                <a16:creationId xmlns:a16="http://schemas.microsoft.com/office/drawing/2014/main" id="{D7011B49-9D24-4D43-9367-8C5D06F00142}"/>
              </a:ext>
            </a:extLst>
          </p:cNvPr>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Title of Image Used</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Author</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2"/>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59B3EA0E-262F-4289-A632-6EB0E3B6D78B}"/>
              </a:ext>
            </a:extLst>
          </p:cNvPr>
          <p:cNvSpPr txBox="1"/>
          <p:nvPr/>
        </p:nvSpPr>
        <p:spPr>
          <a:xfrm>
            <a:off x="665420" y="1386818"/>
            <a:ext cx="7813160" cy="1328023"/>
          </a:xfrm>
          <a:prstGeom prst="roundRect">
            <a:avLst/>
          </a:prstGeom>
          <a:solidFill>
            <a:schemeClr val="accent2">
              <a:lumMod val="20000"/>
              <a:lumOff val="80000"/>
            </a:schemeClr>
          </a:solidFill>
        </p:spPr>
        <p:txBody>
          <a:bodyPr wrap="square">
            <a:spAutoFit/>
          </a:bodyPr>
          <a:lstStyle/>
          <a:p>
            <a:r>
              <a:rPr lang="en-GB" dirty="0"/>
              <a:t>Racism has meant that the achievements of Black people in history have often not been recognised. Racism is when a person is treated unfairly or wrongly because of parts of their cultural identity or characteristics such as the colour of someone’s skin.</a:t>
            </a:r>
          </a:p>
        </p:txBody>
      </p:sp>
      <p:sp>
        <p:nvSpPr>
          <p:cNvPr id="17" name="Rectangle 16">
            <a:extLst>
              <a:ext uri="{FF2B5EF4-FFF2-40B4-BE49-F238E27FC236}">
                <a16:creationId xmlns:a16="http://schemas.microsoft.com/office/drawing/2014/main" id="{F6A9A389-B4FE-46EB-8BC8-6509C7986151}"/>
              </a:ext>
            </a:extLst>
          </p:cNvPr>
          <p:cNvSpPr/>
          <p:nvPr/>
        </p:nvSpPr>
        <p:spPr>
          <a:xfrm>
            <a:off x="0" y="6205729"/>
            <a:ext cx="9144000" cy="243005"/>
          </a:xfrm>
          <a:prstGeom prst="rect">
            <a:avLst/>
          </a:prstGeom>
          <a:solidFill>
            <a:srgbClr val="C462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CC904619-7900-4E43-ACC9-75BB792E66AF}"/>
              </a:ext>
            </a:extLst>
          </p:cNvPr>
          <p:cNvSpPr txBox="1"/>
          <p:nvPr/>
        </p:nvSpPr>
        <p:spPr>
          <a:xfrm>
            <a:off x="665420" y="2900908"/>
            <a:ext cx="4896283" cy="2635329"/>
          </a:xfrm>
          <a:prstGeom prst="roundRect">
            <a:avLst>
              <a:gd name="adj" fmla="val 4801"/>
            </a:avLst>
          </a:prstGeom>
          <a:solidFill>
            <a:schemeClr val="accent2">
              <a:lumMod val="20000"/>
              <a:lumOff val="80000"/>
            </a:schemeClr>
          </a:solidFill>
          <a:ln w="38100">
            <a:noFill/>
          </a:ln>
        </p:spPr>
        <p:txBody>
          <a:bodyPr wrap="square">
            <a:spAutoFit/>
          </a:bodyPr>
          <a:lstStyle/>
          <a:p>
            <a:r>
              <a:rPr lang="en-GB" dirty="0"/>
              <a:t>Examples of racism in the past include:</a:t>
            </a:r>
          </a:p>
          <a:p>
            <a:pPr marL="285750" indent="-285750">
              <a:buFont typeface="Arial" panose="020B0604020202020204" pitchFamily="34" charset="0"/>
              <a:buChar char="•"/>
            </a:pPr>
            <a:r>
              <a:rPr lang="en-GB" dirty="0"/>
              <a:t>In the USA, Black people used to have to sit at the back of buses and give up their seats if a White person wanted their seat;</a:t>
            </a:r>
          </a:p>
          <a:p>
            <a:pPr marL="285750" indent="-285750">
              <a:buFont typeface="Arial" panose="020B0604020202020204" pitchFamily="34" charset="0"/>
              <a:buChar char="•"/>
            </a:pPr>
            <a:r>
              <a:rPr lang="en-GB" dirty="0"/>
              <a:t>In South Africa, Black people could only live in certain places, often without electricity or running water;</a:t>
            </a:r>
          </a:p>
          <a:p>
            <a:pPr marL="285750" indent="-285750">
              <a:buFont typeface="Arial" panose="020B0604020202020204" pitchFamily="34" charset="0"/>
              <a:buChar char="•"/>
            </a:pPr>
            <a:r>
              <a:rPr lang="en-GB" dirty="0"/>
              <a:t>In the UK, some people wouldn’t rent houses or rooms to Black people.</a:t>
            </a:r>
          </a:p>
        </p:txBody>
      </p:sp>
      <p:pic>
        <p:nvPicPr>
          <p:cNvPr id="4" name="Picture 3">
            <a:extLst>
              <a:ext uri="{FF2B5EF4-FFF2-40B4-BE49-F238E27FC236}">
                <a16:creationId xmlns:a16="http://schemas.microsoft.com/office/drawing/2014/main" id="{F30B5B1F-4B0E-459C-BADF-A19641A2B8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6062" y="2482520"/>
            <a:ext cx="3300828" cy="4214328"/>
          </a:xfrm>
          <a:prstGeom prst="rect">
            <a:avLst/>
          </a:prstGeom>
        </p:spPr>
      </p:pic>
    </p:spTree>
    <p:extLst>
      <p:ext uri="{BB962C8B-B14F-4D97-AF65-F5344CB8AC3E}">
        <p14:creationId xmlns:p14="http://schemas.microsoft.com/office/powerpoint/2010/main" val="21004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0" y="209954"/>
            <a:ext cx="9144000" cy="994306"/>
          </a:xfrm>
          <a:prstGeom prst="roundRect">
            <a:avLst>
              <a:gd name="adj" fmla="val 0"/>
            </a:avLst>
          </a:prstGeom>
          <a:solidFill>
            <a:schemeClr val="accent2">
              <a:lumMod val="75000"/>
            </a:schemeClr>
          </a:solidFill>
        </p:spPr>
        <p:txBody>
          <a:bodyPr/>
          <a:lstStyle/>
          <a:p>
            <a:r>
              <a:rPr lang="en-GB" sz="3600" dirty="0">
                <a:solidFill>
                  <a:schemeClr val="bg1"/>
                </a:solidFill>
                <a:latin typeface="+mn-lt"/>
              </a:rPr>
              <a:t>How Did Black History Month Start?</a:t>
            </a:r>
          </a:p>
        </p:txBody>
      </p:sp>
      <p:sp>
        <p:nvSpPr>
          <p:cNvPr id="6" name="TextBox 21">
            <a:extLst>
              <a:ext uri="{FF2B5EF4-FFF2-40B4-BE49-F238E27FC236}">
                <a16:creationId xmlns:a16="http://schemas.microsoft.com/office/drawing/2014/main" id="{D7011B49-9D24-4D43-9367-8C5D06F00142}"/>
              </a:ext>
            </a:extLst>
          </p:cNvPr>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Title of Image Used</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Author</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2"/>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59B3EA0E-262F-4289-A632-6EB0E3B6D78B}"/>
              </a:ext>
            </a:extLst>
          </p:cNvPr>
          <p:cNvSpPr txBox="1"/>
          <p:nvPr/>
        </p:nvSpPr>
        <p:spPr>
          <a:xfrm>
            <a:off x="665420" y="1312170"/>
            <a:ext cx="7813160" cy="1328023"/>
          </a:xfrm>
          <a:prstGeom prst="roundRect">
            <a:avLst/>
          </a:prstGeom>
          <a:solidFill>
            <a:schemeClr val="accent2">
              <a:lumMod val="20000"/>
              <a:lumOff val="80000"/>
            </a:schemeClr>
          </a:solidFill>
        </p:spPr>
        <p:txBody>
          <a:bodyPr wrap="square">
            <a:spAutoFit/>
          </a:bodyPr>
          <a:lstStyle/>
          <a:p>
            <a:r>
              <a:rPr lang="en-GB" dirty="0"/>
              <a:t>In 1875, Carter G Woodson was born in the USA. Because of the racism he experienced, Carter didn’t have many opportunities to have an education or a well-paid job. However, he eventually managed to go to one of the top </a:t>
            </a:r>
            <a:r>
              <a:rPr lang="en-GB" b="1" dirty="0">
                <a:solidFill>
                  <a:srgbClr val="C46213"/>
                </a:solidFill>
              </a:rPr>
              <a:t>universities</a:t>
            </a:r>
            <a:r>
              <a:rPr lang="en-GB" dirty="0"/>
              <a:t> in the USA.</a:t>
            </a:r>
          </a:p>
        </p:txBody>
      </p:sp>
      <p:sp>
        <p:nvSpPr>
          <p:cNvPr id="17" name="Rectangle 16">
            <a:extLst>
              <a:ext uri="{FF2B5EF4-FFF2-40B4-BE49-F238E27FC236}">
                <a16:creationId xmlns:a16="http://schemas.microsoft.com/office/drawing/2014/main" id="{F6A9A389-B4FE-46EB-8BC8-6509C7986151}"/>
              </a:ext>
            </a:extLst>
          </p:cNvPr>
          <p:cNvSpPr/>
          <p:nvPr/>
        </p:nvSpPr>
        <p:spPr>
          <a:xfrm>
            <a:off x="0" y="6205729"/>
            <a:ext cx="9144000" cy="243005"/>
          </a:xfrm>
          <a:prstGeom prst="rect">
            <a:avLst/>
          </a:prstGeom>
          <a:solidFill>
            <a:srgbClr val="C462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CC904619-7900-4E43-ACC9-75BB792E66AF}"/>
              </a:ext>
            </a:extLst>
          </p:cNvPr>
          <p:cNvSpPr txBox="1"/>
          <p:nvPr/>
        </p:nvSpPr>
        <p:spPr>
          <a:xfrm>
            <a:off x="665420" y="2896705"/>
            <a:ext cx="4376306" cy="1873091"/>
          </a:xfrm>
          <a:prstGeom prst="roundRect">
            <a:avLst>
              <a:gd name="adj" fmla="val 11455"/>
            </a:avLst>
          </a:prstGeom>
          <a:solidFill>
            <a:schemeClr val="accent2">
              <a:lumMod val="20000"/>
              <a:lumOff val="80000"/>
            </a:schemeClr>
          </a:solidFill>
          <a:ln w="38100">
            <a:noFill/>
          </a:ln>
        </p:spPr>
        <p:txBody>
          <a:bodyPr wrap="square">
            <a:spAutoFit/>
          </a:bodyPr>
          <a:lstStyle/>
          <a:p>
            <a:r>
              <a:rPr lang="en-GB" dirty="0"/>
              <a:t>He noticed that there was almost no mention of Black people in history books and wanted to change this. In 1926, he announced the first ever Black History Month. Carter became known as the ‘Father of Black History’.</a:t>
            </a:r>
          </a:p>
        </p:txBody>
      </p:sp>
      <p:sp>
        <p:nvSpPr>
          <p:cNvPr id="8" name="TextBox 7">
            <a:extLst>
              <a:ext uri="{FF2B5EF4-FFF2-40B4-BE49-F238E27FC236}">
                <a16:creationId xmlns:a16="http://schemas.microsoft.com/office/drawing/2014/main" id="{4A6335C7-8B2C-4AF1-A043-EECC036D6A35}"/>
              </a:ext>
            </a:extLst>
          </p:cNvPr>
          <p:cNvSpPr txBox="1"/>
          <p:nvPr/>
        </p:nvSpPr>
        <p:spPr>
          <a:xfrm>
            <a:off x="665420" y="5202144"/>
            <a:ext cx="7813160" cy="715089"/>
          </a:xfrm>
          <a:prstGeom prst="roundRect">
            <a:avLst/>
          </a:prstGeom>
          <a:solidFill>
            <a:schemeClr val="accent2">
              <a:lumMod val="20000"/>
              <a:lumOff val="80000"/>
            </a:schemeClr>
          </a:solidFill>
          <a:ln w="44450" cap="rnd">
            <a:solidFill>
              <a:schemeClr val="accent2">
                <a:lumMod val="40000"/>
                <a:lumOff val="60000"/>
              </a:schemeClr>
            </a:solidFill>
            <a:prstDash val="sysDot"/>
          </a:ln>
        </p:spPr>
        <p:txBody>
          <a:bodyPr wrap="square">
            <a:spAutoFit/>
          </a:bodyPr>
          <a:lstStyle/>
          <a:p>
            <a:r>
              <a:rPr lang="en-GB" b="1" dirty="0">
                <a:solidFill>
                  <a:srgbClr val="C46213"/>
                </a:solidFill>
              </a:rPr>
              <a:t>universities </a:t>
            </a:r>
            <a:r>
              <a:rPr lang="en-GB" dirty="0"/>
              <a:t>– Places where people can go to learn after they have finished school.</a:t>
            </a:r>
          </a:p>
        </p:txBody>
      </p:sp>
      <p:grpSp>
        <p:nvGrpSpPr>
          <p:cNvPr id="9" name="Group 8">
            <a:extLst>
              <a:ext uri="{FF2B5EF4-FFF2-40B4-BE49-F238E27FC236}">
                <a16:creationId xmlns:a16="http://schemas.microsoft.com/office/drawing/2014/main" id="{762ABAC0-C91B-4B6F-8C1F-382E18C94D2A}"/>
              </a:ext>
            </a:extLst>
          </p:cNvPr>
          <p:cNvGrpSpPr/>
          <p:nvPr/>
        </p:nvGrpSpPr>
        <p:grpSpPr>
          <a:xfrm rot="21220013">
            <a:off x="6012493" y="2457383"/>
            <a:ext cx="2191884" cy="2456265"/>
            <a:chOff x="6012493" y="2457383"/>
            <a:chExt cx="2191884" cy="2456265"/>
          </a:xfrm>
        </p:grpSpPr>
        <p:sp>
          <p:nvSpPr>
            <p:cNvPr id="5" name="Rectangle 4">
              <a:extLst>
                <a:ext uri="{FF2B5EF4-FFF2-40B4-BE49-F238E27FC236}">
                  <a16:creationId xmlns:a16="http://schemas.microsoft.com/office/drawing/2014/main" id="{6697DB7D-C9A8-46DB-8704-E6FAFA5DCB08}"/>
                </a:ext>
              </a:extLst>
            </p:cNvPr>
            <p:cNvSpPr/>
            <p:nvPr/>
          </p:nvSpPr>
          <p:spPr>
            <a:xfrm>
              <a:off x="6012493" y="2457383"/>
              <a:ext cx="2191884" cy="245626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D5F608B4-45A7-4BEB-AAE6-F1161FD36A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86" t="3061" r="6802" b="30449"/>
            <a:stretch/>
          </p:blipFill>
          <p:spPr>
            <a:xfrm>
              <a:off x="6157601" y="2543224"/>
              <a:ext cx="1946552" cy="1946708"/>
            </a:xfrm>
            <a:prstGeom prst="roundRect">
              <a:avLst>
                <a:gd name="adj" fmla="val 0"/>
              </a:avLst>
            </a:prstGeom>
            <a:ln w="12700">
              <a:solidFill>
                <a:schemeClr val="tx1"/>
              </a:solidFill>
            </a:ln>
          </p:spPr>
        </p:pic>
      </p:grpSp>
    </p:spTree>
    <p:extLst>
      <p:ext uri="{BB962C8B-B14F-4D97-AF65-F5344CB8AC3E}">
        <p14:creationId xmlns:p14="http://schemas.microsoft.com/office/powerpoint/2010/main" val="762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0" y="209954"/>
            <a:ext cx="9144000" cy="994306"/>
          </a:xfrm>
          <a:prstGeom prst="roundRect">
            <a:avLst>
              <a:gd name="adj" fmla="val 0"/>
            </a:avLst>
          </a:prstGeom>
          <a:solidFill>
            <a:schemeClr val="accent2">
              <a:lumMod val="75000"/>
            </a:schemeClr>
          </a:solidFill>
        </p:spPr>
        <p:txBody>
          <a:bodyPr/>
          <a:lstStyle/>
          <a:p>
            <a:r>
              <a:rPr lang="en-GB" sz="3600" dirty="0">
                <a:solidFill>
                  <a:schemeClr val="bg1"/>
                </a:solidFill>
                <a:latin typeface="+mn-lt"/>
              </a:rPr>
              <a:t>Significant Black People</a:t>
            </a:r>
          </a:p>
        </p:txBody>
      </p:sp>
      <p:sp>
        <p:nvSpPr>
          <p:cNvPr id="6" name="TextBox 21">
            <a:extLst>
              <a:ext uri="{FF2B5EF4-FFF2-40B4-BE49-F238E27FC236}">
                <a16:creationId xmlns:a16="http://schemas.microsoft.com/office/drawing/2014/main" id="{D7011B49-9D24-4D43-9367-8C5D06F00142}"/>
              </a:ext>
            </a:extLst>
          </p:cNvPr>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Title of Image Used</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Author</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2"/>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59B3EA0E-262F-4289-A632-6EB0E3B6D78B}"/>
              </a:ext>
            </a:extLst>
          </p:cNvPr>
          <p:cNvSpPr txBox="1"/>
          <p:nvPr/>
        </p:nvSpPr>
        <p:spPr>
          <a:xfrm>
            <a:off x="665420" y="1312170"/>
            <a:ext cx="7813160" cy="715089"/>
          </a:xfrm>
          <a:prstGeom prst="roundRect">
            <a:avLst/>
          </a:prstGeom>
          <a:solidFill>
            <a:schemeClr val="accent2">
              <a:lumMod val="20000"/>
              <a:lumOff val="80000"/>
            </a:schemeClr>
          </a:solidFill>
        </p:spPr>
        <p:txBody>
          <a:bodyPr wrap="square">
            <a:spAutoFit/>
          </a:bodyPr>
          <a:lstStyle/>
          <a:p>
            <a:r>
              <a:rPr lang="en-GB" dirty="0"/>
              <a:t>Here are just some of the people you might learn about during Black History Month.</a:t>
            </a:r>
          </a:p>
        </p:txBody>
      </p:sp>
      <p:sp>
        <p:nvSpPr>
          <p:cNvPr id="17" name="Rectangle 16">
            <a:extLst>
              <a:ext uri="{FF2B5EF4-FFF2-40B4-BE49-F238E27FC236}">
                <a16:creationId xmlns:a16="http://schemas.microsoft.com/office/drawing/2014/main" id="{F6A9A389-B4FE-46EB-8BC8-6509C7986151}"/>
              </a:ext>
            </a:extLst>
          </p:cNvPr>
          <p:cNvSpPr/>
          <p:nvPr/>
        </p:nvSpPr>
        <p:spPr>
          <a:xfrm>
            <a:off x="0" y="6205729"/>
            <a:ext cx="9144000" cy="243005"/>
          </a:xfrm>
          <a:prstGeom prst="rect">
            <a:avLst/>
          </a:prstGeom>
          <a:solidFill>
            <a:srgbClr val="C462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A6335C7-8B2C-4AF1-A043-EECC036D6A35}"/>
              </a:ext>
            </a:extLst>
          </p:cNvPr>
          <p:cNvSpPr txBox="1"/>
          <p:nvPr/>
        </p:nvSpPr>
        <p:spPr>
          <a:xfrm>
            <a:off x="665420" y="5202144"/>
            <a:ext cx="7813160" cy="715089"/>
          </a:xfrm>
          <a:prstGeom prst="roundRect">
            <a:avLst/>
          </a:prstGeom>
          <a:solidFill>
            <a:schemeClr val="accent2">
              <a:lumMod val="20000"/>
              <a:lumOff val="80000"/>
            </a:schemeClr>
          </a:solidFill>
          <a:ln w="44450" cap="rnd">
            <a:solidFill>
              <a:schemeClr val="accent2">
                <a:lumMod val="40000"/>
                <a:lumOff val="60000"/>
              </a:schemeClr>
            </a:solidFill>
            <a:prstDash val="sysDot"/>
          </a:ln>
        </p:spPr>
        <p:txBody>
          <a:bodyPr wrap="square">
            <a:spAutoFit/>
          </a:bodyPr>
          <a:lstStyle/>
          <a:p>
            <a:r>
              <a:rPr lang="en-GB" b="1" dirty="0">
                <a:solidFill>
                  <a:srgbClr val="C46213"/>
                </a:solidFill>
              </a:rPr>
              <a:t>enslaved person</a:t>
            </a:r>
            <a:r>
              <a:rPr lang="en-GB" dirty="0">
                <a:solidFill>
                  <a:srgbClr val="C46213"/>
                </a:solidFill>
              </a:rPr>
              <a:t> </a:t>
            </a:r>
            <a:r>
              <a:rPr lang="en-GB" dirty="0"/>
              <a:t>– Someone who is ‘owned’ by someone else </a:t>
            </a:r>
            <a:r>
              <a:rPr lang="en-GB"/>
              <a:t>and forced to work.</a:t>
            </a:r>
            <a:endParaRPr lang="en-GB" dirty="0"/>
          </a:p>
        </p:txBody>
      </p:sp>
      <p:grpSp>
        <p:nvGrpSpPr>
          <p:cNvPr id="10" name="Group 9">
            <a:extLst>
              <a:ext uri="{FF2B5EF4-FFF2-40B4-BE49-F238E27FC236}">
                <a16:creationId xmlns:a16="http://schemas.microsoft.com/office/drawing/2014/main" id="{B059DAEC-6E6C-486E-8FE9-165E9A331B0F}"/>
              </a:ext>
            </a:extLst>
          </p:cNvPr>
          <p:cNvGrpSpPr/>
          <p:nvPr/>
        </p:nvGrpSpPr>
        <p:grpSpPr>
          <a:xfrm>
            <a:off x="665420" y="1873042"/>
            <a:ext cx="7813160" cy="1748107"/>
            <a:chOff x="665420" y="1769806"/>
            <a:chExt cx="7813160" cy="1748107"/>
          </a:xfrm>
        </p:grpSpPr>
        <p:sp>
          <p:nvSpPr>
            <p:cNvPr id="19" name="TextBox 18">
              <a:extLst>
                <a:ext uri="{FF2B5EF4-FFF2-40B4-BE49-F238E27FC236}">
                  <a16:creationId xmlns:a16="http://schemas.microsoft.com/office/drawing/2014/main" id="{CC904619-7900-4E43-ACC9-75BB792E66AF}"/>
                </a:ext>
              </a:extLst>
            </p:cNvPr>
            <p:cNvSpPr txBox="1"/>
            <p:nvPr/>
          </p:nvSpPr>
          <p:spPr>
            <a:xfrm>
              <a:off x="665420" y="2226563"/>
              <a:ext cx="7813160" cy="1281589"/>
            </a:xfrm>
            <a:prstGeom prst="roundRect">
              <a:avLst>
                <a:gd name="adj" fmla="val 10304"/>
              </a:avLst>
            </a:prstGeom>
            <a:solidFill>
              <a:schemeClr val="accent4">
                <a:lumMod val="20000"/>
                <a:lumOff val="80000"/>
              </a:schemeClr>
            </a:solidFill>
            <a:ln w="38100">
              <a:noFill/>
            </a:ln>
          </p:spPr>
          <p:txBody>
            <a:bodyPr wrap="square" rIns="1944000">
              <a:spAutoFit/>
            </a:bodyPr>
            <a:lstStyle/>
            <a:p>
              <a:r>
                <a:rPr lang="en-GB" dirty="0"/>
                <a:t>Olaudah Equiano lived in Britain over 200 years ago. He had been an </a:t>
              </a:r>
              <a:r>
                <a:rPr lang="en-GB" b="1" dirty="0">
                  <a:solidFill>
                    <a:srgbClr val="C46213"/>
                  </a:solidFill>
                </a:rPr>
                <a:t>enslaved person</a:t>
              </a:r>
              <a:r>
                <a:rPr lang="en-GB" dirty="0"/>
                <a:t>. He wrote a book about how unfairly Black people were treated and called for the end of enslavement.</a:t>
              </a:r>
            </a:p>
          </p:txBody>
        </p:sp>
        <p:pic>
          <p:nvPicPr>
            <p:cNvPr id="4" name="Picture 3">
              <a:extLst>
                <a:ext uri="{FF2B5EF4-FFF2-40B4-BE49-F238E27FC236}">
                  <a16:creationId xmlns:a16="http://schemas.microsoft.com/office/drawing/2014/main" id="{7D49FE54-8F93-41BD-9115-5D322CDFB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6005" y="1769806"/>
              <a:ext cx="1773566" cy="1748107"/>
            </a:xfrm>
            <a:prstGeom prst="rect">
              <a:avLst/>
            </a:prstGeom>
          </p:spPr>
        </p:pic>
      </p:grpSp>
      <p:grpSp>
        <p:nvGrpSpPr>
          <p:cNvPr id="13" name="Group 12">
            <a:extLst>
              <a:ext uri="{FF2B5EF4-FFF2-40B4-BE49-F238E27FC236}">
                <a16:creationId xmlns:a16="http://schemas.microsoft.com/office/drawing/2014/main" id="{10C3151F-5A46-41DF-97F9-3675C647656F}"/>
              </a:ext>
            </a:extLst>
          </p:cNvPr>
          <p:cNvGrpSpPr/>
          <p:nvPr/>
        </p:nvGrpSpPr>
        <p:grpSpPr>
          <a:xfrm>
            <a:off x="665420" y="3106654"/>
            <a:ext cx="7813160" cy="1832638"/>
            <a:chOff x="665420" y="2981296"/>
            <a:chExt cx="7813160" cy="1832638"/>
          </a:xfrm>
        </p:grpSpPr>
        <p:sp>
          <p:nvSpPr>
            <p:cNvPr id="15" name="TextBox 14">
              <a:extLst>
                <a:ext uri="{FF2B5EF4-FFF2-40B4-BE49-F238E27FC236}">
                  <a16:creationId xmlns:a16="http://schemas.microsoft.com/office/drawing/2014/main" id="{BA584A0B-AFB8-4865-A908-0579EC3ECFB3}"/>
                </a:ext>
              </a:extLst>
            </p:cNvPr>
            <p:cNvSpPr txBox="1"/>
            <p:nvPr/>
          </p:nvSpPr>
          <p:spPr>
            <a:xfrm>
              <a:off x="665420" y="3837026"/>
              <a:ext cx="7813160" cy="976908"/>
            </a:xfrm>
            <a:prstGeom prst="roundRect">
              <a:avLst>
                <a:gd name="adj" fmla="val 10304"/>
              </a:avLst>
            </a:prstGeom>
            <a:solidFill>
              <a:schemeClr val="accent4">
                <a:lumMod val="20000"/>
                <a:lumOff val="80000"/>
              </a:schemeClr>
            </a:solidFill>
            <a:ln w="38100">
              <a:noFill/>
            </a:ln>
          </p:spPr>
          <p:txBody>
            <a:bodyPr wrap="square" lIns="1656000" rIns="180000">
              <a:spAutoFit/>
            </a:bodyPr>
            <a:lstStyle/>
            <a:p>
              <a:r>
                <a:rPr lang="en-GB" dirty="0"/>
                <a:t>Harriet Tubman was born in the USA around 200 years ago. She was an enslaved person but eventually managed to escape. Harriet helped many other people escape too.</a:t>
              </a:r>
            </a:p>
          </p:txBody>
        </p:sp>
        <p:pic>
          <p:nvPicPr>
            <p:cNvPr id="12" name="Picture 11">
              <a:extLst>
                <a:ext uri="{FF2B5EF4-FFF2-40B4-BE49-F238E27FC236}">
                  <a16:creationId xmlns:a16="http://schemas.microsoft.com/office/drawing/2014/main" id="{C5A90017-ECA4-491F-B575-C259335883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409" t="-31772" r="19409" b="31772"/>
            <a:stretch/>
          </p:blipFill>
          <p:spPr>
            <a:xfrm flipH="1">
              <a:off x="665420" y="2981296"/>
              <a:ext cx="1975628" cy="1830131"/>
            </a:xfrm>
            <a:prstGeom prst="roundRect">
              <a:avLst>
                <a:gd name="adj" fmla="val 5385"/>
              </a:avLst>
            </a:prstGeom>
          </p:spPr>
        </p:pic>
      </p:grpSp>
    </p:spTree>
    <p:extLst>
      <p:ext uri="{BB962C8B-B14F-4D97-AF65-F5344CB8AC3E}">
        <p14:creationId xmlns:p14="http://schemas.microsoft.com/office/powerpoint/2010/main" val="34886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0" y="209954"/>
            <a:ext cx="9144000" cy="994306"/>
          </a:xfrm>
          <a:prstGeom prst="roundRect">
            <a:avLst>
              <a:gd name="adj" fmla="val 0"/>
            </a:avLst>
          </a:prstGeom>
          <a:solidFill>
            <a:schemeClr val="accent2">
              <a:lumMod val="75000"/>
            </a:schemeClr>
          </a:solidFill>
        </p:spPr>
        <p:txBody>
          <a:bodyPr/>
          <a:lstStyle/>
          <a:p>
            <a:r>
              <a:rPr lang="en-GB" sz="3600" dirty="0">
                <a:solidFill>
                  <a:schemeClr val="bg1"/>
                </a:solidFill>
                <a:latin typeface="+mn-lt"/>
              </a:rPr>
              <a:t>Significant Black People</a:t>
            </a:r>
          </a:p>
        </p:txBody>
      </p:sp>
      <p:sp>
        <p:nvSpPr>
          <p:cNvPr id="6" name="TextBox 21">
            <a:extLst>
              <a:ext uri="{FF2B5EF4-FFF2-40B4-BE49-F238E27FC236}">
                <a16:creationId xmlns:a16="http://schemas.microsoft.com/office/drawing/2014/main" id="{D7011B49-9D24-4D43-9367-8C5D06F00142}"/>
              </a:ext>
            </a:extLst>
          </p:cNvPr>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Title of Image Used</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Author</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2"/>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17" name="Rectangle 16">
            <a:extLst>
              <a:ext uri="{FF2B5EF4-FFF2-40B4-BE49-F238E27FC236}">
                <a16:creationId xmlns:a16="http://schemas.microsoft.com/office/drawing/2014/main" id="{F6A9A389-B4FE-46EB-8BC8-6509C7986151}"/>
              </a:ext>
            </a:extLst>
          </p:cNvPr>
          <p:cNvSpPr/>
          <p:nvPr/>
        </p:nvSpPr>
        <p:spPr>
          <a:xfrm>
            <a:off x="0" y="6205729"/>
            <a:ext cx="9144000" cy="243005"/>
          </a:xfrm>
          <a:prstGeom prst="rect">
            <a:avLst/>
          </a:prstGeom>
          <a:solidFill>
            <a:srgbClr val="C462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E6DF3F50-562E-416C-A00C-243320BB6AC3}"/>
              </a:ext>
            </a:extLst>
          </p:cNvPr>
          <p:cNvGrpSpPr/>
          <p:nvPr/>
        </p:nvGrpSpPr>
        <p:grpSpPr>
          <a:xfrm>
            <a:off x="665420" y="1396780"/>
            <a:ext cx="7813161" cy="1718952"/>
            <a:chOff x="665420" y="843716"/>
            <a:chExt cx="7813161" cy="1718952"/>
          </a:xfrm>
        </p:grpSpPr>
        <p:sp>
          <p:nvSpPr>
            <p:cNvPr id="19" name="TextBox 18">
              <a:extLst>
                <a:ext uri="{FF2B5EF4-FFF2-40B4-BE49-F238E27FC236}">
                  <a16:creationId xmlns:a16="http://schemas.microsoft.com/office/drawing/2014/main" id="{CC904619-7900-4E43-ACC9-75BB792E66AF}"/>
                </a:ext>
              </a:extLst>
            </p:cNvPr>
            <p:cNvSpPr txBox="1"/>
            <p:nvPr/>
          </p:nvSpPr>
          <p:spPr>
            <a:xfrm>
              <a:off x="665420" y="1668836"/>
              <a:ext cx="7813160" cy="893832"/>
            </a:xfrm>
            <a:prstGeom prst="roundRect">
              <a:avLst>
                <a:gd name="adj" fmla="val 10304"/>
              </a:avLst>
            </a:prstGeom>
            <a:solidFill>
              <a:schemeClr val="accent4">
                <a:lumMod val="20000"/>
                <a:lumOff val="80000"/>
              </a:schemeClr>
            </a:solidFill>
            <a:ln w="38100">
              <a:noFill/>
            </a:ln>
          </p:spPr>
          <p:txBody>
            <a:bodyPr wrap="square" tIns="144000" rIns="1944000" bIns="144000">
              <a:spAutoFit/>
            </a:bodyPr>
            <a:lstStyle/>
            <a:p>
              <a:r>
                <a:rPr lang="en-GB" dirty="0"/>
                <a:t>Malcolm X was a leader in the USA who campaigned for Black people to be treated equally. </a:t>
              </a:r>
            </a:p>
          </p:txBody>
        </p:sp>
        <p:pic>
          <p:nvPicPr>
            <p:cNvPr id="3" name="Picture 2">
              <a:extLst>
                <a:ext uri="{FF2B5EF4-FFF2-40B4-BE49-F238E27FC236}">
                  <a16:creationId xmlns:a16="http://schemas.microsoft.com/office/drawing/2014/main" id="{CE2E22A9-B747-4AF3-B9D9-A35E608F74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631"/>
            <a:stretch/>
          </p:blipFill>
          <p:spPr>
            <a:xfrm>
              <a:off x="7130845" y="843716"/>
              <a:ext cx="1347736" cy="1718952"/>
            </a:xfrm>
            <a:prstGeom prst="roundRect">
              <a:avLst>
                <a:gd name="adj" fmla="val 9589"/>
              </a:avLst>
            </a:prstGeom>
          </p:spPr>
        </p:pic>
      </p:grpSp>
      <p:grpSp>
        <p:nvGrpSpPr>
          <p:cNvPr id="13" name="Group 12">
            <a:extLst>
              <a:ext uri="{FF2B5EF4-FFF2-40B4-BE49-F238E27FC236}">
                <a16:creationId xmlns:a16="http://schemas.microsoft.com/office/drawing/2014/main" id="{10C3151F-5A46-41DF-97F9-3675C647656F}"/>
              </a:ext>
            </a:extLst>
          </p:cNvPr>
          <p:cNvGrpSpPr/>
          <p:nvPr/>
        </p:nvGrpSpPr>
        <p:grpSpPr>
          <a:xfrm>
            <a:off x="665420" y="3583860"/>
            <a:ext cx="7813160" cy="1832638"/>
            <a:chOff x="665420" y="2981296"/>
            <a:chExt cx="7813160" cy="1832638"/>
          </a:xfrm>
        </p:grpSpPr>
        <p:sp>
          <p:nvSpPr>
            <p:cNvPr id="15" name="TextBox 14">
              <a:extLst>
                <a:ext uri="{FF2B5EF4-FFF2-40B4-BE49-F238E27FC236}">
                  <a16:creationId xmlns:a16="http://schemas.microsoft.com/office/drawing/2014/main" id="{BA584A0B-AFB8-4865-A908-0579EC3ECFB3}"/>
                </a:ext>
              </a:extLst>
            </p:cNvPr>
            <p:cNvSpPr txBox="1"/>
            <p:nvPr/>
          </p:nvSpPr>
          <p:spPr>
            <a:xfrm>
              <a:off x="665420" y="3837026"/>
              <a:ext cx="7813160" cy="976908"/>
            </a:xfrm>
            <a:prstGeom prst="roundRect">
              <a:avLst>
                <a:gd name="adj" fmla="val 10304"/>
              </a:avLst>
            </a:prstGeom>
            <a:solidFill>
              <a:schemeClr val="accent4">
                <a:lumMod val="20000"/>
                <a:lumOff val="80000"/>
              </a:schemeClr>
            </a:solidFill>
            <a:ln w="38100">
              <a:noFill/>
            </a:ln>
          </p:spPr>
          <p:txBody>
            <a:bodyPr wrap="square" lIns="2232000" rIns="180000">
              <a:spAutoFit/>
            </a:bodyPr>
            <a:lstStyle/>
            <a:p>
              <a:r>
                <a:rPr lang="en-GB" dirty="0"/>
                <a:t>Tessa Sanderson is a British athlete who took part in six Olympic Games. She won a gold medal at the 1984 Olympics.</a:t>
              </a:r>
            </a:p>
          </p:txBody>
        </p:sp>
        <p:pic>
          <p:nvPicPr>
            <p:cNvPr id="12" name="Picture 11">
              <a:extLst>
                <a:ext uri="{FF2B5EF4-FFF2-40B4-BE49-F238E27FC236}">
                  <a16:creationId xmlns:a16="http://schemas.microsoft.com/office/drawing/2014/main" id="{C5A90017-ECA4-491F-B575-C259335883D9}"/>
                </a:ext>
              </a:extLst>
            </p:cNvPr>
            <p:cNvPicPr>
              <a:picLocks noChangeAspect="1"/>
            </p:cNvPicPr>
            <p:nvPr/>
          </p:nvPicPr>
          <p:blipFill>
            <a:blip r:embed="rId4" cstate="print">
              <a:extLst>
                <a:ext uri="{28A0092B-C50C-407E-A947-70E740481C1C}">
                  <a14:useLocalDpi xmlns:a14="http://schemas.microsoft.com/office/drawing/2010/main" val="0"/>
                </a:ext>
              </a:extLst>
            </a:blip>
            <a:srcRect t="181" b="181"/>
            <a:stretch/>
          </p:blipFill>
          <p:spPr>
            <a:xfrm flipH="1">
              <a:off x="665420" y="2981296"/>
              <a:ext cx="1975628" cy="1830131"/>
            </a:xfrm>
            <a:prstGeom prst="roundRect">
              <a:avLst>
                <a:gd name="adj" fmla="val 5385"/>
              </a:avLst>
            </a:prstGeom>
          </p:spPr>
        </p:pic>
      </p:grpSp>
    </p:spTree>
    <p:extLst>
      <p:ext uri="{BB962C8B-B14F-4D97-AF65-F5344CB8AC3E}">
        <p14:creationId xmlns:p14="http://schemas.microsoft.com/office/powerpoint/2010/main" val="50630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0" y="209954"/>
            <a:ext cx="9144000" cy="994306"/>
          </a:xfrm>
          <a:prstGeom prst="roundRect">
            <a:avLst>
              <a:gd name="adj" fmla="val 0"/>
            </a:avLst>
          </a:prstGeom>
          <a:solidFill>
            <a:schemeClr val="accent2">
              <a:lumMod val="75000"/>
            </a:schemeClr>
          </a:solidFill>
        </p:spPr>
        <p:txBody>
          <a:bodyPr/>
          <a:lstStyle/>
          <a:p>
            <a:r>
              <a:rPr lang="en-GB" sz="3600" dirty="0">
                <a:solidFill>
                  <a:schemeClr val="bg1"/>
                </a:solidFill>
                <a:latin typeface="+mn-lt"/>
              </a:rPr>
              <a:t>Talk About It</a:t>
            </a:r>
          </a:p>
        </p:txBody>
      </p:sp>
      <p:sp>
        <p:nvSpPr>
          <p:cNvPr id="6" name="TextBox 21">
            <a:extLst>
              <a:ext uri="{FF2B5EF4-FFF2-40B4-BE49-F238E27FC236}">
                <a16:creationId xmlns:a16="http://schemas.microsoft.com/office/drawing/2014/main" id="{D7011B49-9D24-4D43-9367-8C5D06F00142}"/>
              </a:ext>
            </a:extLst>
          </p:cNvPr>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Title of Image Used</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Author</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2"/>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
        <p:nvSpPr>
          <p:cNvPr id="17" name="Rectangle 16">
            <a:extLst>
              <a:ext uri="{FF2B5EF4-FFF2-40B4-BE49-F238E27FC236}">
                <a16:creationId xmlns:a16="http://schemas.microsoft.com/office/drawing/2014/main" id="{F6A9A389-B4FE-46EB-8BC8-6509C7986151}"/>
              </a:ext>
            </a:extLst>
          </p:cNvPr>
          <p:cNvSpPr/>
          <p:nvPr/>
        </p:nvSpPr>
        <p:spPr>
          <a:xfrm>
            <a:off x="0" y="6205729"/>
            <a:ext cx="9144000" cy="243005"/>
          </a:xfrm>
          <a:prstGeom prst="rect">
            <a:avLst/>
          </a:prstGeom>
          <a:solidFill>
            <a:srgbClr val="C462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0B73A313-1338-440E-907C-846A9C042870}"/>
              </a:ext>
            </a:extLst>
          </p:cNvPr>
          <p:cNvSpPr/>
          <p:nvPr/>
        </p:nvSpPr>
        <p:spPr>
          <a:xfrm>
            <a:off x="622339" y="1342677"/>
            <a:ext cx="2470354" cy="2316707"/>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ts val="0"/>
              </a:spcBef>
              <a:spcAft>
                <a:spcPts val="0"/>
              </a:spcAft>
            </a:pPr>
            <a:r>
              <a:rPr lang="en-GB" sz="2000" b="0" i="0" u="none" strike="noStrike" dirty="0">
                <a:solidFill>
                  <a:srgbClr val="000000"/>
                </a:solidFill>
                <a:effectLst/>
              </a:rPr>
              <a:t>Why do you think Black History Month is important?</a:t>
            </a:r>
          </a:p>
        </p:txBody>
      </p:sp>
      <p:sp>
        <p:nvSpPr>
          <p:cNvPr id="14" name="Oval 13">
            <a:extLst>
              <a:ext uri="{FF2B5EF4-FFF2-40B4-BE49-F238E27FC236}">
                <a16:creationId xmlns:a16="http://schemas.microsoft.com/office/drawing/2014/main" id="{A31B4137-CD39-425E-8774-36B8A39FCC33}"/>
              </a:ext>
            </a:extLst>
          </p:cNvPr>
          <p:cNvSpPr/>
          <p:nvPr/>
        </p:nvSpPr>
        <p:spPr>
          <a:xfrm>
            <a:off x="1554368" y="3735930"/>
            <a:ext cx="2470354" cy="2316707"/>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ts val="0"/>
              </a:spcBef>
              <a:spcAft>
                <a:spcPts val="0"/>
              </a:spcAft>
            </a:pPr>
            <a:r>
              <a:rPr lang="en-GB" sz="2000" b="0" i="0" u="none" strike="noStrike" dirty="0">
                <a:solidFill>
                  <a:srgbClr val="000000"/>
                </a:solidFill>
                <a:effectLst/>
              </a:rPr>
              <a:t>Are there any people you would like to learn about?</a:t>
            </a:r>
          </a:p>
        </p:txBody>
      </p:sp>
      <p:sp>
        <p:nvSpPr>
          <p:cNvPr id="16" name="Oval 15">
            <a:extLst>
              <a:ext uri="{FF2B5EF4-FFF2-40B4-BE49-F238E27FC236}">
                <a16:creationId xmlns:a16="http://schemas.microsoft.com/office/drawing/2014/main" id="{5AFC825E-7D33-437A-A1A1-CC1B1BA79D37}"/>
              </a:ext>
            </a:extLst>
          </p:cNvPr>
          <p:cNvSpPr/>
          <p:nvPr/>
        </p:nvSpPr>
        <p:spPr>
          <a:xfrm>
            <a:off x="3464040" y="1799668"/>
            <a:ext cx="2470354" cy="23167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ts val="0"/>
              </a:spcBef>
              <a:spcAft>
                <a:spcPts val="0"/>
              </a:spcAft>
            </a:pPr>
            <a:r>
              <a:rPr lang="en-GB" sz="2000" b="0" i="0" u="none" strike="noStrike" dirty="0">
                <a:solidFill>
                  <a:srgbClr val="000000"/>
                </a:solidFill>
                <a:effectLst/>
              </a:rPr>
              <a:t>How could you celebrate Black History Month?</a:t>
            </a:r>
          </a:p>
        </p:txBody>
      </p:sp>
      <p:pic>
        <p:nvPicPr>
          <p:cNvPr id="7" name="Picture 6">
            <a:extLst>
              <a:ext uri="{FF2B5EF4-FFF2-40B4-BE49-F238E27FC236}">
                <a16:creationId xmlns:a16="http://schemas.microsoft.com/office/drawing/2014/main" id="{327095B0-8E20-4A2F-B67C-351A3E921D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2594" y="2311400"/>
            <a:ext cx="3073206" cy="3996590"/>
          </a:xfrm>
          <a:prstGeom prst="rect">
            <a:avLst/>
          </a:prstGeom>
        </p:spPr>
      </p:pic>
    </p:spTree>
    <p:extLst>
      <p:ext uri="{BB962C8B-B14F-4D97-AF65-F5344CB8AC3E}">
        <p14:creationId xmlns:p14="http://schemas.microsoft.com/office/powerpoint/2010/main" val="390529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717</TotalTime>
  <Words>873</Words>
  <Application>Microsoft Office PowerPoint</Application>
  <PresentationFormat>On-screen Show (4:3)</PresentationFormat>
  <Paragraphs>54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Roboto</vt:lpstr>
      <vt:lpstr>Twinkl</vt:lpstr>
      <vt:lpstr>Office Theme</vt:lpstr>
      <vt:lpstr>PowerPoint Presentation</vt:lpstr>
      <vt:lpstr>History Months</vt:lpstr>
      <vt:lpstr>Black History Month</vt:lpstr>
      <vt:lpstr>Why Do We Have Black History Month?</vt:lpstr>
      <vt:lpstr>Racism</vt:lpstr>
      <vt:lpstr>How Did Black History Month Start?</vt:lpstr>
      <vt:lpstr>Significant Black People</vt:lpstr>
      <vt:lpstr>Significant Black People</vt:lpstr>
      <vt:lpstr>Talk About 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Claire Kerekes</dc:creator>
  <cp:lastModifiedBy>Miss McDowall</cp:lastModifiedBy>
  <cp:revision>34</cp:revision>
  <dcterms:created xsi:type="dcterms:W3CDTF">2020-04-13T12:09:49Z</dcterms:created>
  <dcterms:modified xsi:type="dcterms:W3CDTF">2025-09-21T14:01:58Z</dcterms:modified>
</cp:coreProperties>
</file>