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77" r:id="rId15"/>
    <p:sldId id="296" r:id="rId16"/>
    <p:sldId id="298" r:id="rId17"/>
    <p:sldId id="299" r:id="rId18"/>
    <p:sldId id="276" r:id="rId19"/>
    <p:sldId id="261" r:id="rId20"/>
    <p:sldId id="295" r:id="rId21"/>
    <p:sldId id="280" r:id="rId22"/>
    <p:sldId id="300" r:id="rId23"/>
    <p:sldId id="294" r:id="rId2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0146" autoAdjust="0"/>
  </p:normalViewPr>
  <p:slideViewPr>
    <p:cSldViewPr>
      <p:cViewPr varScale="1">
        <p:scale>
          <a:sx n="60" d="100"/>
          <a:sy n="60" d="100"/>
        </p:scale>
        <p:origin x="976" y="4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AB30271-2BDE-47BE-9D99-FF400E4DD898}" type="datetimeFigureOut">
              <a:rPr lang="en-GB" smtClean="0"/>
              <a:pPr/>
              <a:t>10/03/2023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206843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210463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3143618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20</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23</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10/03/2023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10/03/2023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rshp.scot/second-leve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hyperlink" Target="https://vimeo.com/36199729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rshp.scot/first-level/#feelingsandsafety" TargetMode="External"/><Relationship Id="rId13" Type="http://schemas.openxmlformats.org/officeDocument/2006/relationships/image" Target="../media/image8.png"/><Relationship Id="rId3" Type="http://schemas.openxmlformats.org/officeDocument/2006/relationships/hyperlink" Target="https://rshp.scot/first-level/#mybody" TargetMode="External"/><Relationship Id="rId7" Type="http://schemas.openxmlformats.org/officeDocument/2006/relationships/hyperlink" Target="https://rshp.scot/first-level/#myfamily" TargetMode="External"/><Relationship Id="rId12" Type="http://schemas.openxmlformats.org/officeDocument/2006/relationships/hyperlink" Target="https://rshp.scot/first-level/#howhumanlifebegi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rshp.scot/first-level/#peoplewhohelpmeandlookafterme" TargetMode="External"/><Relationship Id="rId11" Type="http://schemas.openxmlformats.org/officeDocument/2006/relationships/hyperlink" Target="https://rshp.scot/first-level/#safeandhappyonline" TargetMode="External"/><Relationship Id="rId5" Type="http://schemas.openxmlformats.org/officeDocument/2006/relationships/hyperlink" Target="https://rshp.scot/first-level/#friendsandfriendship" TargetMode="External"/><Relationship Id="rId15" Type="http://schemas.openxmlformats.org/officeDocument/2006/relationships/image" Target="../media/image10.png"/><Relationship Id="rId10" Type="http://schemas.openxmlformats.org/officeDocument/2006/relationships/hyperlink" Target="https://rshp.scot/first-level/#Lookingafterplantsandanimals" TargetMode="External"/><Relationship Id="rId4" Type="http://schemas.openxmlformats.org/officeDocument/2006/relationships/hyperlink" Target="https://rshp.scot/first-level/#privacy" TargetMode="External"/><Relationship Id="rId9" Type="http://schemas.openxmlformats.org/officeDocument/2006/relationships/hyperlink" Target="https://rshp.scot/first-level/#keepingclean" TargetMode="Externa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https://rshp.scot/second-level/#protectingme" TargetMode="External"/><Relationship Id="rId13" Type="http://schemas.openxmlformats.org/officeDocument/2006/relationships/hyperlink" Target="https://rshp.scot/second-level/#humanlife" TargetMode="External"/><Relationship Id="rId18" Type="http://schemas.openxmlformats.org/officeDocument/2006/relationships/image" Target="../media/image9.png"/><Relationship Id="rId3" Type="http://schemas.openxmlformats.org/officeDocument/2006/relationships/hyperlink" Target="https://rshp.scot/second-level/#friendships" TargetMode="External"/><Relationship Id="rId7" Type="http://schemas.openxmlformats.org/officeDocument/2006/relationships/hyperlink" Target="https://rshp.scot/second-level/#socialmediapopularculture" TargetMode="External"/><Relationship Id="rId12" Type="http://schemas.openxmlformats.org/officeDocument/2006/relationships/hyperlink" Target="https://rshp.scot/second-level/#menstruation" TargetMode="External"/><Relationship Id="rId17" Type="http://schemas.openxmlformats.org/officeDocument/2006/relationships/image" Target="../media/image8.png"/><Relationship Id="rId2" Type="http://schemas.openxmlformats.org/officeDocument/2006/relationships/notesSlide" Target="../notesSlides/notesSlide17.xml"/><Relationship Id="rId16" Type="http://schemas.openxmlformats.org/officeDocument/2006/relationships/hyperlink" Target="https://rshp.scot/second-level/#understandinghumansexuality" TargetMode="External"/><Relationship Id="rId1" Type="http://schemas.openxmlformats.org/officeDocument/2006/relationships/slideLayout" Target="../slideLayouts/slideLayout2.xml"/><Relationship Id="rId6" Type="http://schemas.openxmlformats.org/officeDocument/2006/relationships/hyperlink" Target="https://rshp.scot/second-level/#consent" TargetMode="External"/><Relationship Id="rId11" Type="http://schemas.openxmlformats.org/officeDocument/2006/relationships/hyperlink" Target="https://rshp.scot/second-level/#mybody" TargetMode="External"/><Relationship Id="rId5" Type="http://schemas.openxmlformats.org/officeDocument/2006/relationships/hyperlink" Target="https://rshp.scot/second-level/#mysenses" TargetMode="External"/><Relationship Id="rId15" Type="http://schemas.openxmlformats.org/officeDocument/2006/relationships/hyperlink" Target="https://rshp.scot/second-level/#parentcarer" TargetMode="External"/><Relationship Id="rId10" Type="http://schemas.openxmlformats.org/officeDocument/2006/relationships/hyperlink" Target="https://rshp.scot/second-level/#loveandrelationships" TargetMode="External"/><Relationship Id="rId19" Type="http://schemas.openxmlformats.org/officeDocument/2006/relationships/image" Target="../media/image10.png"/><Relationship Id="rId4" Type="http://schemas.openxmlformats.org/officeDocument/2006/relationships/hyperlink" Target="https://rshp.scot/second-level/#fairandequal" TargetMode="External"/><Relationship Id="rId9" Type="http://schemas.openxmlformats.org/officeDocument/2006/relationships/hyperlink" Target="https://rshp.scot/second-level/#emotionalwellbeing" TargetMode="External"/><Relationship Id="rId14" Type="http://schemas.openxmlformats.org/officeDocument/2006/relationships/hyperlink" Target="https://rshp.scot/second-level/#se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rshp.sco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rshp.scot/faq/"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vimeo.com/showcase/63104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pic>
        <p:nvPicPr>
          <p:cNvPr id="3" name="Picture 2">
            <a:extLst>
              <a:ext uri="{FF2B5EF4-FFF2-40B4-BE49-F238E27FC236}">
                <a16:creationId xmlns:a16="http://schemas.microsoft.com/office/drawing/2014/main" id="{79F0CCAF-727A-4C3F-9D0B-B7979D5CD244}"/>
              </a:ext>
            </a:extLst>
          </p:cNvPr>
          <p:cNvPicPr>
            <a:picLocks noChangeAspect="1"/>
          </p:cNvPicPr>
          <p:nvPr/>
        </p:nvPicPr>
        <p:blipFill>
          <a:blip r:embed="rId5"/>
          <a:stretch>
            <a:fillRect/>
          </a:stretch>
        </p:blipFill>
        <p:spPr>
          <a:xfrm>
            <a:off x="7668344" y="5480102"/>
            <a:ext cx="1080120" cy="1110140"/>
          </a:xfrm>
          <a:prstGeom prst="rect">
            <a:avLst/>
          </a:prstGeom>
        </p:spPr>
      </p:pic>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62648-3A33-49E3-8A16-143F6AF23840}"/>
              </a:ext>
            </a:extLst>
          </p:cNvPr>
          <p:cNvPicPr>
            <a:picLocks noChangeAspect="1"/>
          </p:cNvPicPr>
          <p:nvPr/>
        </p:nvPicPr>
        <p:blipFill>
          <a:blip r:embed="rId3"/>
          <a:stretch>
            <a:fillRect/>
          </a:stretch>
        </p:blipFill>
        <p:spPr>
          <a:xfrm>
            <a:off x="8172400" y="5980478"/>
            <a:ext cx="658907" cy="677520"/>
          </a:xfrm>
          <a:prstGeom prst="rect">
            <a:avLst/>
          </a:prstGeom>
        </p:spPr>
      </p:pic>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pic>
        <p:nvPicPr>
          <p:cNvPr id="5" name="Picture 4">
            <a:extLst>
              <a:ext uri="{FF2B5EF4-FFF2-40B4-BE49-F238E27FC236}">
                <a16:creationId xmlns:a16="http://schemas.microsoft.com/office/drawing/2014/main" id="{6E23BBA0-08E1-43B4-A9E4-75C59381FB9D}"/>
              </a:ext>
            </a:extLst>
          </p:cNvPr>
          <p:cNvPicPr>
            <a:picLocks noChangeAspect="1"/>
          </p:cNvPicPr>
          <p:nvPr/>
        </p:nvPicPr>
        <p:blipFill>
          <a:blip r:embed="rId5"/>
          <a:stretch>
            <a:fillRect/>
          </a:stretch>
        </p:blipFill>
        <p:spPr>
          <a:xfrm>
            <a:off x="7594466" y="5304565"/>
            <a:ext cx="1079086" cy="1109568"/>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pic>
        <p:nvPicPr>
          <p:cNvPr id="5" name="Picture 4">
            <a:extLst>
              <a:ext uri="{FF2B5EF4-FFF2-40B4-BE49-F238E27FC236}">
                <a16:creationId xmlns:a16="http://schemas.microsoft.com/office/drawing/2014/main" id="{D6E54706-1031-4901-A67C-FEB2B54D1377}"/>
              </a:ext>
            </a:extLst>
          </p:cNvPr>
          <p:cNvPicPr>
            <a:picLocks noChangeAspect="1"/>
          </p:cNvPicPr>
          <p:nvPr/>
        </p:nvPicPr>
        <p:blipFill>
          <a:blip r:embed="rId4"/>
          <a:stretch>
            <a:fillRect/>
          </a:stretch>
        </p:blipFill>
        <p:spPr>
          <a:xfrm>
            <a:off x="7634608" y="5374554"/>
            <a:ext cx="1079086" cy="1109568"/>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72887-ECDF-46A4-92E7-38997D313105}"/>
              </a:ext>
            </a:extLst>
          </p:cNvPr>
          <p:cNvPicPr>
            <a:picLocks noChangeAspect="1"/>
          </p:cNvPicPr>
          <p:nvPr/>
        </p:nvPicPr>
        <p:blipFill>
          <a:blip r:embed="rId3"/>
          <a:stretch>
            <a:fillRect/>
          </a:stretch>
        </p:blipFill>
        <p:spPr>
          <a:xfrm>
            <a:off x="8172400" y="5848849"/>
            <a:ext cx="863062" cy="887442"/>
          </a:xfrm>
          <a:prstGeom prst="rect">
            <a:avLst/>
          </a:prstGeom>
        </p:spPr>
      </p:pic>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4"/>
              </a:rPr>
              <a:t>https://rshp.scot/second-level/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668CF0-E51C-4F40-85FB-D0372FD4CF5C}"/>
              </a:ext>
            </a:extLst>
          </p:cNvPr>
          <p:cNvSpPr>
            <a:spLocks noGrp="1"/>
          </p:cNvSpPr>
          <p:nvPr>
            <p:ph type="title"/>
          </p:nvPr>
        </p:nvSpPr>
        <p:spPr>
          <a:xfrm>
            <a:off x="938757" y="662399"/>
            <a:ext cx="3268125" cy="1494000"/>
          </a:xfrm>
        </p:spPr>
        <p:txBody>
          <a:bodyPr vert="horz" lIns="91440" tIns="45720" rIns="91440" bIns="45720" rtlCol="0" anchor="t">
            <a:normAutofit/>
          </a:bodyPr>
          <a:lstStyle/>
          <a:p>
            <a:pPr algn="l">
              <a:lnSpc>
                <a:spcPct val="90000"/>
              </a:lnSpc>
            </a:pPr>
            <a:r>
              <a:rPr lang="en-US" sz="3800" kern="1200" dirty="0">
                <a:solidFill>
                  <a:schemeClr val="tx1"/>
                </a:solidFill>
                <a:latin typeface="+mj-lt"/>
                <a:ea typeface="+mj-ea"/>
                <a:cs typeface="+mj-cs"/>
              </a:rPr>
              <a:t>RSHP Overview P1</a:t>
            </a:r>
          </a:p>
        </p:txBody>
      </p:sp>
      <p:grpSp>
        <p:nvGrpSpPr>
          <p:cNvPr id="31" name="Group 26">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28"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9"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13" name="Rectangle 5">
            <a:extLst>
              <a:ext uri="{FF2B5EF4-FFF2-40B4-BE49-F238E27FC236}">
                <a16:creationId xmlns:a16="http://schemas.microsoft.com/office/drawing/2014/main" id="{0DA0F73D-3DA8-479D-AFED-8D1E23C90448}"/>
              </a:ext>
            </a:extLst>
          </p:cNvPr>
          <p:cNvSpPr>
            <a:spLocks noChangeArrowheads="1"/>
          </p:cNvSpPr>
          <p:nvPr/>
        </p:nvSpPr>
        <p:spPr bwMode="auto">
          <a:xfrm>
            <a:off x="938758" y="2286000"/>
            <a:ext cx="3272696" cy="3844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solidFill>
                  <a:schemeClr val="tx1">
                    <a:alpha val="60000"/>
                  </a:schemeClr>
                </a:solidFill>
                <a:effectLst/>
                <a:latin typeface="+mn-lt"/>
              </a:rPr>
              <a:t>Early level is taught through teachable moments which occur in daily learning and play rather than set lessons.</a:t>
            </a:r>
          </a:p>
        </p:txBody>
      </p:sp>
      <p:graphicFrame>
        <p:nvGraphicFramePr>
          <p:cNvPr id="12" name="Content Placeholder 11">
            <a:extLst>
              <a:ext uri="{FF2B5EF4-FFF2-40B4-BE49-F238E27FC236}">
                <a16:creationId xmlns:a16="http://schemas.microsoft.com/office/drawing/2014/main" id="{5CD8444E-4A0A-4928-9FEB-74E39A6FEE8A}"/>
              </a:ext>
            </a:extLst>
          </p:cNvPr>
          <p:cNvGraphicFramePr>
            <a:graphicFrameLocks noGrp="1"/>
          </p:cNvGraphicFramePr>
          <p:nvPr>
            <p:ph idx="1"/>
            <p:extLst>
              <p:ext uri="{D42A27DB-BD31-4B8C-83A1-F6EECF244321}">
                <p14:modId xmlns:p14="http://schemas.microsoft.com/office/powerpoint/2010/main" val="4180960734"/>
              </p:ext>
            </p:extLst>
          </p:nvPr>
        </p:nvGraphicFramePr>
        <p:xfrm>
          <a:off x="4481271" y="793249"/>
          <a:ext cx="4179424" cy="5271503"/>
        </p:xfrm>
        <a:graphic>
          <a:graphicData uri="http://schemas.openxmlformats.org/drawingml/2006/table">
            <a:tbl>
              <a:tblPr firstRow="1" firstCol="1" bandRow="1"/>
              <a:tblGrid>
                <a:gridCol w="2094136">
                  <a:extLst>
                    <a:ext uri="{9D8B030D-6E8A-4147-A177-3AD203B41FA5}">
                      <a16:colId xmlns:a16="http://schemas.microsoft.com/office/drawing/2014/main" val="3224008508"/>
                    </a:ext>
                  </a:extLst>
                </a:gridCol>
                <a:gridCol w="2085288">
                  <a:extLst>
                    <a:ext uri="{9D8B030D-6E8A-4147-A177-3AD203B41FA5}">
                      <a16:colId xmlns:a16="http://schemas.microsoft.com/office/drawing/2014/main" val="401325516"/>
                    </a:ext>
                  </a:extLst>
                </a:gridCol>
              </a:tblGrid>
              <a:tr h="459811">
                <a:tc gridSpan="2">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Calibri" panose="020F0502020204030204" pitchFamily="34" charset="0"/>
                        </a:rPr>
                        <a:t>Primary 1 (Early Level)</a:t>
                      </a:r>
                      <a:endParaRPr lang="en-GB" sz="2900" b="0" i="0" u="none" strike="noStrike">
                        <a:effectLst/>
                        <a:latin typeface="Arial" panose="020B0604020202020204" pitchFamily="34" charset="0"/>
                      </a:endParaRPr>
                    </a:p>
                  </a:txBody>
                  <a:tcPr marL="151593" marR="151593" marT="75797" marB="757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19281217"/>
                  </a:ext>
                </a:extLst>
              </a:tr>
              <a:tr h="4811692">
                <a:tc>
                  <a:txBody>
                    <a:bodyPr/>
                    <a:lstStyle/>
                    <a:p>
                      <a:pPr marL="347472" indent="-347472" algn="l" fontAlgn="base">
                        <a:lnSpc>
                          <a:spcPct val="107000"/>
                        </a:lnSpc>
                        <a:spcBef>
                          <a:spcPts val="0"/>
                        </a:spcBef>
                        <a:spcAft>
                          <a:spcPts val="5"/>
                        </a:spcAft>
                        <a:buClr>
                          <a:srgbClr val="000000"/>
                        </a:buClr>
                        <a:buSzPts val="1000"/>
                        <a:buFont typeface="Arial" panose="020B0604020202020204" pitchFamily="34" charset="0"/>
                        <a:buChar char="•"/>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My body </a:t>
                      </a:r>
                      <a:endParaRPr lang="en-GB" sz="16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My body belongs to me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Unique, similar and different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Our families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People who help and look after me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Asking Questions, Making Choices, Saying Yes/Saying No</a:t>
                      </a:r>
                      <a:endParaRPr lang="en-GB" sz="2900" b="0" i="0" u="none" strike="noStrike">
                        <a:effectLst/>
                        <a:latin typeface="Arial" panose="020B0604020202020204" pitchFamily="34" charset="0"/>
                      </a:endParaRPr>
                    </a:p>
                  </a:txBody>
                  <a:tcPr marL="113696" marR="113696" marT="157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l" fontAlgn="base">
                        <a:lnSpc>
                          <a:spcPct val="107000"/>
                        </a:lnSpc>
                        <a:spcBef>
                          <a:spcPts val="0"/>
                        </a:spcBef>
                        <a:spcAft>
                          <a:spcPts val="800"/>
                        </a:spcAft>
                        <a:buClr>
                          <a:srgbClr val="000000"/>
                        </a:buClr>
                        <a:buSzPts val="1000"/>
                        <a:buFont typeface="Arial" panose="020B0604020202020204" pitchFamily="34" charset="0"/>
                        <a:buChar char="•"/>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Friends and friendship: Helping others </a:t>
                      </a:r>
                      <a:endParaRPr lang="en-GB" sz="16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Playing together, Being kind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Personal Space and Privacy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When I feel sad or upset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Looking After Plants and Animals </a:t>
                      </a:r>
                      <a:endParaRPr lang="en-GB" sz="2900" b="0" i="0" u="none" strike="noStrike">
                        <a:effectLst/>
                        <a:latin typeface="Arial" panose="020B0604020202020204" pitchFamily="34" charset="0"/>
                      </a:endParaRPr>
                    </a:p>
                    <a:p>
                      <a:pPr marL="347472" indent="-347472" algn="l" fontAlgn="base">
                        <a:lnSpc>
                          <a:spcPct val="107000"/>
                        </a:lnSpc>
                        <a:spcBef>
                          <a:spcPts val="0"/>
                        </a:spcBef>
                        <a:spcAft>
                          <a:spcPts val="800"/>
                        </a:spcAft>
                      </a:pPr>
                      <a:r>
                        <a:rPr lang="en-GB" sz="1600" b="0" i="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Pregnancy and Looking After a Baby </a:t>
                      </a:r>
                      <a:endParaRPr lang="en-GB" sz="2900" b="0" i="0" u="none" strike="noStrike">
                        <a:effectLst/>
                        <a:latin typeface="Arial" panose="020B0604020202020204" pitchFamily="34" charset="0"/>
                      </a:endParaRPr>
                    </a:p>
                    <a:p>
                      <a:pPr algn="l" fontAlgn="t">
                        <a:lnSpc>
                          <a:spcPct val="107000"/>
                        </a:lnSpc>
                        <a:spcBef>
                          <a:spcPts val="0"/>
                        </a:spcBef>
                        <a:spcAft>
                          <a:spcPts val="800"/>
                        </a:spcAft>
                      </a:pPr>
                      <a:r>
                        <a:rPr lang="en-GB" sz="1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900" b="0" i="0" u="none" strike="noStrike">
                        <a:effectLst/>
                        <a:latin typeface="Arial" panose="020B0604020202020204" pitchFamily="34" charset="0"/>
                      </a:endParaRPr>
                    </a:p>
                  </a:txBody>
                  <a:tcPr marL="113696" marR="113696" marT="157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260083"/>
                  </a:ext>
                </a:extLst>
              </a:tr>
            </a:tbl>
          </a:graphicData>
        </a:graphic>
      </p:graphicFrame>
    </p:spTree>
    <p:extLst>
      <p:ext uri="{BB962C8B-B14F-4D97-AF65-F5344CB8AC3E}">
        <p14:creationId xmlns:p14="http://schemas.microsoft.com/office/powerpoint/2010/main" val="332626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570B-0D63-4C17-9633-DA4411D58191}"/>
              </a:ext>
            </a:extLst>
          </p:cNvPr>
          <p:cNvSpPr>
            <a:spLocks noGrp="1"/>
          </p:cNvSpPr>
          <p:nvPr>
            <p:ph type="title"/>
          </p:nvPr>
        </p:nvSpPr>
        <p:spPr/>
        <p:txBody>
          <a:bodyPr/>
          <a:lstStyle/>
          <a:p>
            <a:r>
              <a:rPr lang="en-US" sz="4400" kern="1200" dirty="0">
                <a:solidFill>
                  <a:schemeClr val="tx1"/>
                </a:solidFill>
                <a:latin typeface="+mj-lt"/>
                <a:ea typeface="+mj-ea"/>
                <a:cs typeface="+mj-cs"/>
              </a:rPr>
              <a:t>RSHP Overview </a:t>
            </a:r>
            <a:r>
              <a:rPr lang="en-US" dirty="0"/>
              <a:t>First </a:t>
            </a:r>
            <a:r>
              <a:rPr lang="en-US" sz="4400" kern="1200" dirty="0">
                <a:solidFill>
                  <a:schemeClr val="tx1"/>
                </a:solidFill>
                <a:latin typeface="+mj-lt"/>
                <a:ea typeface="+mj-ea"/>
                <a:cs typeface="+mj-cs"/>
              </a:rPr>
              <a:t>Level</a:t>
            </a:r>
            <a:endParaRPr lang="en-GB" dirty="0"/>
          </a:p>
        </p:txBody>
      </p:sp>
      <p:sp>
        <p:nvSpPr>
          <p:cNvPr id="3" name="Content Placeholder 2">
            <a:extLst>
              <a:ext uri="{FF2B5EF4-FFF2-40B4-BE49-F238E27FC236}">
                <a16:creationId xmlns:a16="http://schemas.microsoft.com/office/drawing/2014/main" id="{A82447D1-369B-45F4-AD40-F1F7FD24944D}"/>
              </a:ext>
            </a:extLst>
          </p:cNvPr>
          <p:cNvSpPr>
            <a:spLocks noGrp="1"/>
          </p:cNvSpPr>
          <p:nvPr>
            <p:ph idx="1"/>
          </p:nvPr>
        </p:nvSpPr>
        <p:spPr>
          <a:xfrm>
            <a:off x="457200" y="1268760"/>
            <a:ext cx="8229600" cy="4857403"/>
          </a:xfrm>
        </p:spPr>
        <p:txBody>
          <a:bodyPr>
            <a:normAutofit fontScale="25000" lnSpcReduction="20000"/>
          </a:bodyPr>
          <a:lstStyle/>
          <a:p>
            <a:r>
              <a:rPr lang="en-GB" sz="6000" b="1" dirty="0">
                <a:latin typeface="Arial" panose="020B0604020202020204" pitchFamily="34" charset="0"/>
                <a:cs typeface="Arial" panose="020B0604020202020204" pitchFamily="34" charset="0"/>
              </a:rPr>
              <a:t>Primary 2</a:t>
            </a: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3"/>
              </a:rPr>
              <a:t>My body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15"/>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4"/>
              </a:rPr>
              <a:t>Privacy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5"/>
              </a:rPr>
              <a:t>Friends and friendship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r>
              <a:rPr lang="en-GB" sz="60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People who help and look after me</a:t>
            </a:r>
            <a:r>
              <a:rPr lang="en-GB" sz="6000" b="1"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 </a:t>
            </a:r>
            <a:endParaRPr lang="en-GB" sz="6000" b="1"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endParaRPr lang="en-GB" sz="6000" b="1" dirty="0">
              <a:solidFill>
                <a:srgbClr val="0563C1"/>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r>
              <a:rPr lang="en-GB" sz="6000" b="1" dirty="0">
                <a:uFill>
                  <a:solidFill>
                    <a:srgbClr val="000000"/>
                  </a:solidFill>
                </a:uFill>
                <a:latin typeface="Arial" panose="020B0604020202020204" pitchFamily="34" charset="0"/>
                <a:ea typeface="Arial" panose="020B0604020202020204" pitchFamily="34" charset="0"/>
                <a:cs typeface="Arial" panose="020B0604020202020204" pitchFamily="34" charset="0"/>
              </a:rPr>
              <a:t>Primary 3</a:t>
            </a: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7"/>
              </a:rPr>
              <a:t>My family/All our families are different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10"/>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8"/>
              </a:rPr>
              <a:t>Feelings and safety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Similarity, diversity and respect (Part 1-4)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9"/>
              </a:rPr>
              <a:t>Keeping Clean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10"/>
              </a:rPr>
              <a:t>Looking after plants and animals </a:t>
            </a:r>
            <a:endParaRPr lang="en-GB" sz="6000" b="1"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r>
              <a:rPr lang="en-GB" sz="6000" b="1" dirty="0">
                <a:uFill>
                  <a:solidFill>
                    <a:srgbClr val="000000"/>
                  </a:solidFill>
                </a:uFill>
                <a:latin typeface="Arial" panose="020B0604020202020204" pitchFamily="34" charset="0"/>
                <a:ea typeface="Arial" panose="020B0604020202020204" pitchFamily="34" charset="0"/>
                <a:cs typeface="Arial" panose="020B0604020202020204" pitchFamily="34" charset="0"/>
              </a:rPr>
              <a:t>Primary 4</a:t>
            </a:r>
          </a:p>
          <a:p>
            <a:pPr marL="342900" lvl="0" indent="-342900" fontAlgn="base">
              <a:lnSpc>
                <a:spcPct val="107000"/>
              </a:lnSpc>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11"/>
              </a:rPr>
              <a:t>Safe and happy online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buClr>
                <a:srgbClr val="000000"/>
              </a:buClr>
              <a:buSzPts val="1000"/>
              <a:buFont typeface="Arial" panose="020B0604020202020204" pitchFamily="34" charset="0"/>
              <a:buChar char="•"/>
            </a:pPr>
            <a:r>
              <a:rPr lang="en-GB" sz="6000" u="none" strike="noStrike" dirty="0">
                <a:solidFill>
                  <a:srgbClr val="0563C1"/>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12"/>
              </a:rPr>
              <a:t>How human life begins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6000" u="none" strike="noStrike"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Similarity, diversity and respect (Part 5 – Gay, Lesbian, Heterosexual) </a:t>
            </a:r>
            <a:endParaRPr lang="en-GB" sz="6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GB" sz="8000" b="1" dirty="0">
              <a:uFill>
                <a:solidFill>
                  <a:srgbClr val="000000"/>
                </a:solidFill>
              </a:uFill>
              <a:latin typeface="Arial Black" panose="020B0A04020102020204" pitchFamily="34" charset="0"/>
              <a:ea typeface="Arial" panose="020B0604020202020204" pitchFamily="34" charset="0"/>
              <a:cs typeface="Calibri" panose="020F0502020204030204" pitchFamily="34" charset="0"/>
            </a:endParaRPr>
          </a:p>
          <a:p>
            <a:endParaRPr lang="en-GB" sz="1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BEC042BD-41CC-413B-A03C-C78912EFBCC9}"/>
              </a:ext>
            </a:extLst>
          </p:cNvPr>
          <p:cNvPicPr>
            <a:picLocks noChangeAspect="1"/>
          </p:cNvPicPr>
          <p:nvPr/>
        </p:nvPicPr>
        <p:blipFill>
          <a:blip r:embed="rId13"/>
          <a:stretch>
            <a:fillRect/>
          </a:stretch>
        </p:blipFill>
        <p:spPr>
          <a:xfrm>
            <a:off x="8100392" y="535215"/>
            <a:ext cx="841321" cy="621846"/>
          </a:xfrm>
          <a:prstGeom prst="rect">
            <a:avLst/>
          </a:prstGeom>
        </p:spPr>
      </p:pic>
      <p:pic>
        <p:nvPicPr>
          <p:cNvPr id="5" name="Picture 4" descr="Icon&#10;&#10;Description automatically generated">
            <a:extLst>
              <a:ext uri="{FF2B5EF4-FFF2-40B4-BE49-F238E27FC236}">
                <a16:creationId xmlns:a16="http://schemas.microsoft.com/office/drawing/2014/main" id="{888A39EA-21CE-4E66-B551-D201F330693F}"/>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323528" y="561441"/>
            <a:ext cx="624840" cy="622300"/>
          </a:xfrm>
          <a:prstGeom prst="rect">
            <a:avLst/>
          </a:prstGeom>
        </p:spPr>
      </p:pic>
      <p:pic>
        <p:nvPicPr>
          <p:cNvPr id="6" name="Picture 5">
            <a:extLst>
              <a:ext uri="{FF2B5EF4-FFF2-40B4-BE49-F238E27FC236}">
                <a16:creationId xmlns:a16="http://schemas.microsoft.com/office/drawing/2014/main" id="{4BD78F0A-E585-472A-A7FC-057B95603EED}"/>
              </a:ext>
            </a:extLst>
          </p:cNvPr>
          <p:cNvPicPr>
            <a:picLocks noChangeAspect="1"/>
          </p:cNvPicPr>
          <p:nvPr/>
        </p:nvPicPr>
        <p:blipFill>
          <a:blip r:embed="rId15"/>
          <a:stretch>
            <a:fillRect/>
          </a:stretch>
        </p:blipFill>
        <p:spPr>
          <a:xfrm>
            <a:off x="7740352" y="5450511"/>
            <a:ext cx="1079086" cy="1109568"/>
          </a:xfrm>
          <a:prstGeom prst="rect">
            <a:avLst/>
          </a:prstGeom>
        </p:spPr>
      </p:pic>
    </p:spTree>
    <p:extLst>
      <p:ext uri="{BB962C8B-B14F-4D97-AF65-F5344CB8AC3E}">
        <p14:creationId xmlns:p14="http://schemas.microsoft.com/office/powerpoint/2010/main" val="377016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570B-0D63-4C17-9633-DA4411D58191}"/>
              </a:ext>
            </a:extLst>
          </p:cNvPr>
          <p:cNvSpPr>
            <a:spLocks noGrp="1"/>
          </p:cNvSpPr>
          <p:nvPr>
            <p:ph type="title"/>
          </p:nvPr>
        </p:nvSpPr>
        <p:spPr/>
        <p:txBody>
          <a:bodyPr/>
          <a:lstStyle/>
          <a:p>
            <a:r>
              <a:rPr lang="en-US" sz="4400" kern="1200" dirty="0">
                <a:solidFill>
                  <a:schemeClr val="tx1"/>
                </a:solidFill>
                <a:latin typeface="+mj-lt"/>
                <a:ea typeface="+mj-ea"/>
                <a:cs typeface="+mj-cs"/>
              </a:rPr>
              <a:t>RSHP Overview Second Level</a:t>
            </a:r>
            <a:endParaRPr lang="en-GB" dirty="0"/>
          </a:p>
        </p:txBody>
      </p:sp>
      <p:sp>
        <p:nvSpPr>
          <p:cNvPr id="3" name="Content Placeholder 2">
            <a:extLst>
              <a:ext uri="{FF2B5EF4-FFF2-40B4-BE49-F238E27FC236}">
                <a16:creationId xmlns:a16="http://schemas.microsoft.com/office/drawing/2014/main" id="{A82447D1-369B-45F4-AD40-F1F7FD24944D}"/>
              </a:ext>
            </a:extLst>
          </p:cNvPr>
          <p:cNvSpPr>
            <a:spLocks noGrp="1"/>
          </p:cNvSpPr>
          <p:nvPr>
            <p:ph idx="1"/>
          </p:nvPr>
        </p:nvSpPr>
        <p:spPr>
          <a:xfrm>
            <a:off x="457200" y="1268760"/>
            <a:ext cx="8229600" cy="4857403"/>
          </a:xfrm>
        </p:spPr>
        <p:txBody>
          <a:bodyPr>
            <a:normAutofit fontScale="25000" lnSpcReduction="20000"/>
          </a:bodyPr>
          <a:lstStyle/>
          <a:p>
            <a:r>
              <a:rPr lang="en-GB" sz="4800" dirty="0">
                <a:latin typeface="Arial Black" panose="020B0A04020102020204" pitchFamily="34" charset="0"/>
              </a:rPr>
              <a:t>Primary 5</a:t>
            </a: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3"/>
              </a:rPr>
              <a:t>Friends and friendship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4"/>
              </a:rPr>
              <a:t>A fair and equal life for girls and boys </a:t>
            </a:r>
            <a:r>
              <a:rPr lang="en-GB" sz="4800" u="none" strike="noStrike" dirty="0">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rPr>
              <a:t>(Part 1-3)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5"/>
              </a:rPr>
              <a:t>My senses: Things I like, things I don’t like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15"/>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6"/>
              </a:rPr>
              <a:t>Consent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7"/>
              </a:rPr>
              <a:t>Social media/popular culture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8"/>
              </a:rPr>
              <a:t>Protecting me/Abuse and relationships </a:t>
            </a:r>
            <a:r>
              <a:rPr lang="en-GB" sz="4800" u="none" strike="noStrike" dirty="0">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rPr>
              <a:t>(Part 1 and 2) </a:t>
            </a: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dirty="0">
                <a:uFill>
                  <a:solidFill>
                    <a:srgbClr val="000000"/>
                  </a:solidFill>
                </a:uFill>
                <a:latin typeface="Arial Black" panose="020B0A04020102020204" pitchFamily="34" charset="0"/>
                <a:ea typeface="Arial" panose="020B0604020202020204" pitchFamily="34" charset="0"/>
                <a:cs typeface="Calibri" panose="020F0502020204030204" pitchFamily="34" charset="0"/>
              </a:rPr>
              <a:t>Primary 6</a:t>
            </a: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9"/>
              </a:rPr>
              <a:t>Emotional wellbeing and Body image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10"/>
              </a:rPr>
              <a:t>Love and relationships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11"/>
              </a:rPr>
              <a:t>My body </a:t>
            </a:r>
            <a:r>
              <a:rPr lang="en-GB" sz="4800" u="none" strike="noStrike" dirty="0">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rPr>
              <a:t>(Parts 1-4)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10"/>
              </a:spcAft>
              <a:buClr>
                <a:srgbClr val="000000"/>
              </a:buClr>
              <a:buSzPts val="1000"/>
              <a:buFont typeface="Arial" panose="020B0604020202020204" pitchFamily="34" charset="0"/>
              <a:buChar char="•"/>
            </a:pPr>
            <a:r>
              <a:rPr lang="en-GB" sz="4800" u="none" strike="noStrike" dirty="0">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rPr>
              <a:t>Consent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5"/>
              </a:spcAft>
              <a:buClr>
                <a:srgbClr val="000000"/>
              </a:buClr>
              <a:buSzPts val="1000"/>
              <a:buFont typeface="Arial" panose="020B0604020202020204" pitchFamily="34" charset="0"/>
              <a:buChar char="•"/>
            </a:pPr>
            <a:r>
              <a:rPr lang="en-GB" sz="4800" u="none" strike="noStrike" dirty="0">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rPr>
              <a:t>Abuse</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r>
              <a:rPr lang="en-GB" sz="4800" u="none" strike="noStrike" dirty="0">
                <a:solidFill>
                  <a:srgbClr val="0563C1"/>
                </a:solidFill>
                <a:effectLst/>
                <a:latin typeface="Arial Black" panose="020B0A04020102020204" pitchFamily="34" charset="0"/>
                <a:ea typeface="Calibri" panose="020F0502020204030204" pitchFamily="34" charset="0"/>
                <a:cs typeface="Calibri" panose="020F0502020204030204" pitchFamily="34" charset="0"/>
                <a:hlinkClick r:id="rId12"/>
              </a:rPr>
              <a:t>Menstruation </a:t>
            </a:r>
            <a:endParaRPr lang="en-GB" sz="4800" dirty="0">
              <a:solidFill>
                <a:srgbClr val="0563C1"/>
              </a:solidFill>
              <a:latin typeface="Arial Black" panose="020B0A04020102020204" pitchFamily="34" charset="0"/>
              <a:ea typeface="Calibri" panose="020F0502020204030204" pitchFamily="34" charset="0"/>
              <a:cs typeface="Calibri" panose="020F0502020204030204" pitchFamily="34" charset="0"/>
            </a:endParaRPr>
          </a:p>
          <a:p>
            <a:endParaRPr lang="en-GB" sz="4800" u="none" strike="noStrike" dirty="0">
              <a:solidFill>
                <a:srgbClr val="0563C1"/>
              </a:solidFill>
              <a:effectLst/>
              <a:latin typeface="Arial Black" panose="020B0A04020102020204" pitchFamily="34" charset="0"/>
              <a:ea typeface="Calibri" panose="020F0502020204030204" pitchFamily="34" charset="0"/>
              <a:cs typeface="Calibri" panose="020F0502020204030204" pitchFamily="34" charset="0"/>
            </a:endParaRPr>
          </a:p>
          <a:p>
            <a:r>
              <a:rPr lang="en-GB" sz="4800" dirty="0">
                <a:uFill>
                  <a:solidFill>
                    <a:srgbClr val="000000"/>
                  </a:solidFill>
                </a:uFill>
                <a:latin typeface="Arial Black" panose="020B0A04020102020204" pitchFamily="34" charset="0"/>
                <a:ea typeface="Arial" panose="020B0604020202020204" pitchFamily="34" charset="0"/>
                <a:cs typeface="Calibri" panose="020F0502020204030204" pitchFamily="34" charset="0"/>
              </a:rPr>
              <a:t>Primary 7</a:t>
            </a: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13"/>
              </a:rPr>
              <a:t>How human life begins, pregnancy and birth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14"/>
              </a:rPr>
              <a:t>Sex: How people have sex/what do they do?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15"/>
              </a:rPr>
              <a:t>Being a parent or carer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000"/>
              <a:buFont typeface="Arial" panose="020B0604020202020204" pitchFamily="34" charset="0"/>
              <a:buChar char="•"/>
            </a:pPr>
            <a:r>
              <a:rPr lang="en-GB" sz="4800" u="none" strike="noStrike" dirty="0">
                <a:solidFill>
                  <a:srgbClr val="0563C1"/>
                </a:solidFill>
                <a:effectLst/>
                <a:uFill>
                  <a:solidFill>
                    <a:srgbClr val="000000"/>
                  </a:solidFill>
                </a:uFill>
                <a:latin typeface="Arial Black" panose="020B0A04020102020204" pitchFamily="34" charset="0"/>
                <a:ea typeface="Calibri" panose="020F0502020204030204" pitchFamily="34" charset="0"/>
                <a:cs typeface="Calibri" panose="020F0502020204030204" pitchFamily="34" charset="0"/>
                <a:hlinkClick r:id="rId16"/>
              </a:rPr>
              <a:t>Understanding Human Sexuality </a:t>
            </a:r>
            <a:endParaRPr lang="en-GB" sz="4800" u="none" strike="noStrike" dirty="0">
              <a:effectLst/>
              <a:uFill>
                <a:solidFill>
                  <a:srgbClr val="000000"/>
                </a:solidFill>
              </a:uFill>
              <a:latin typeface="Arial Black" panose="020B0A04020102020204" pitchFamily="34" charset="0"/>
              <a:ea typeface="Arial" panose="020B0604020202020204" pitchFamily="34" charset="0"/>
              <a:cs typeface="Arial" panose="020B0604020202020204" pitchFamily="34" charset="0"/>
            </a:endParaRPr>
          </a:p>
          <a:p>
            <a:endParaRPr lang="en-GB" sz="1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BEC042BD-41CC-413B-A03C-C78912EFBCC9}"/>
              </a:ext>
            </a:extLst>
          </p:cNvPr>
          <p:cNvPicPr>
            <a:picLocks noChangeAspect="1"/>
          </p:cNvPicPr>
          <p:nvPr/>
        </p:nvPicPr>
        <p:blipFill>
          <a:blip r:embed="rId17"/>
          <a:stretch>
            <a:fillRect/>
          </a:stretch>
        </p:blipFill>
        <p:spPr>
          <a:xfrm>
            <a:off x="8100392" y="535215"/>
            <a:ext cx="841321" cy="621846"/>
          </a:xfrm>
          <a:prstGeom prst="rect">
            <a:avLst/>
          </a:prstGeom>
        </p:spPr>
      </p:pic>
      <p:pic>
        <p:nvPicPr>
          <p:cNvPr id="5" name="Picture 4" descr="Icon&#10;&#10;Description automatically generated">
            <a:extLst>
              <a:ext uri="{FF2B5EF4-FFF2-40B4-BE49-F238E27FC236}">
                <a16:creationId xmlns:a16="http://schemas.microsoft.com/office/drawing/2014/main" id="{888A39EA-21CE-4E66-B551-D201F330693F}"/>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23528" y="561441"/>
            <a:ext cx="624840" cy="622300"/>
          </a:xfrm>
          <a:prstGeom prst="rect">
            <a:avLst/>
          </a:prstGeom>
        </p:spPr>
      </p:pic>
      <p:pic>
        <p:nvPicPr>
          <p:cNvPr id="6" name="Picture 5">
            <a:extLst>
              <a:ext uri="{FF2B5EF4-FFF2-40B4-BE49-F238E27FC236}">
                <a16:creationId xmlns:a16="http://schemas.microsoft.com/office/drawing/2014/main" id="{4BD78F0A-E585-472A-A7FC-057B95603EED}"/>
              </a:ext>
            </a:extLst>
          </p:cNvPr>
          <p:cNvPicPr>
            <a:picLocks noChangeAspect="1"/>
          </p:cNvPicPr>
          <p:nvPr/>
        </p:nvPicPr>
        <p:blipFill>
          <a:blip r:embed="rId19"/>
          <a:stretch>
            <a:fillRect/>
          </a:stretch>
        </p:blipFill>
        <p:spPr>
          <a:xfrm>
            <a:off x="7740352" y="5450511"/>
            <a:ext cx="1079086" cy="1109568"/>
          </a:xfrm>
          <a:prstGeom prst="rect">
            <a:avLst/>
          </a:prstGeom>
        </p:spPr>
      </p:pic>
    </p:spTree>
    <p:extLst>
      <p:ext uri="{BB962C8B-B14F-4D97-AF65-F5344CB8AC3E}">
        <p14:creationId xmlns:p14="http://schemas.microsoft.com/office/powerpoint/2010/main" val="333107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pic>
        <p:nvPicPr>
          <p:cNvPr id="2" name="Picture 1">
            <a:extLst>
              <a:ext uri="{FF2B5EF4-FFF2-40B4-BE49-F238E27FC236}">
                <a16:creationId xmlns:a16="http://schemas.microsoft.com/office/drawing/2014/main" id="{3B440527-6055-4E9D-AA72-4FF699406E05}"/>
              </a:ext>
            </a:extLst>
          </p:cNvPr>
          <p:cNvPicPr>
            <a:picLocks noChangeAspect="1"/>
          </p:cNvPicPr>
          <p:nvPr/>
        </p:nvPicPr>
        <p:blipFill>
          <a:blip r:embed="rId5"/>
          <a:stretch>
            <a:fillRect/>
          </a:stretch>
        </p:blipFill>
        <p:spPr>
          <a:xfrm>
            <a:off x="7740352" y="5301208"/>
            <a:ext cx="1079086" cy="1109568"/>
          </a:xfrm>
          <a:prstGeom prst="rect">
            <a:avLst/>
          </a:prstGeom>
        </p:spPr>
      </p:pic>
    </p:spTree>
    <p:extLst>
      <p:ext uri="{BB962C8B-B14F-4D97-AF65-F5344CB8AC3E}">
        <p14:creationId xmlns:p14="http://schemas.microsoft.com/office/powerpoint/2010/main" val="426686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2437D92A-1D32-49EE-AFED-1C0FCDAF5710}"/>
              </a:ext>
            </a:extLst>
          </p:cNvPr>
          <p:cNvPicPr>
            <a:picLocks noChangeAspect="1"/>
          </p:cNvPicPr>
          <p:nvPr/>
        </p:nvPicPr>
        <p:blipFill>
          <a:blip r:embed="rId4"/>
          <a:stretch>
            <a:fillRect/>
          </a:stretch>
        </p:blipFill>
        <p:spPr>
          <a:xfrm>
            <a:off x="7773773" y="5473794"/>
            <a:ext cx="1079086" cy="11095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a:latin typeface="Calibri Light" panose="020F0302020204030204" pitchFamily="34" charset="0"/>
                <a:cs typeface="Calibri Light" panose="020F0302020204030204" pitchFamily="34" charset="0"/>
              </a:rPr>
              <a:t>Welcome</a:t>
            </a:r>
            <a:endParaRPr lang="en-GB" dirty="0">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session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The school will use the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a new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pic>
        <p:nvPicPr>
          <p:cNvPr id="2" name="Picture 1">
            <a:extLst>
              <a:ext uri="{FF2B5EF4-FFF2-40B4-BE49-F238E27FC236}">
                <a16:creationId xmlns:a16="http://schemas.microsoft.com/office/drawing/2014/main" id="{B5669551-EE51-4853-9813-D8EB881B6EE2}"/>
              </a:ext>
            </a:extLst>
          </p:cNvPr>
          <p:cNvPicPr>
            <a:picLocks noChangeAspect="1"/>
          </p:cNvPicPr>
          <p:nvPr/>
        </p:nvPicPr>
        <p:blipFill>
          <a:blip r:embed="rId5"/>
          <a:stretch>
            <a:fillRect/>
          </a:stretch>
        </p:blipFill>
        <p:spPr>
          <a:xfrm>
            <a:off x="7773773" y="5473794"/>
            <a:ext cx="1079086" cy="11095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pic>
        <p:nvPicPr>
          <p:cNvPr id="2" name="Picture 1">
            <a:extLst>
              <a:ext uri="{FF2B5EF4-FFF2-40B4-BE49-F238E27FC236}">
                <a16:creationId xmlns:a16="http://schemas.microsoft.com/office/drawing/2014/main" id="{2A7CF666-B385-446C-9B95-9F960A5FDE8D}"/>
              </a:ext>
            </a:extLst>
          </p:cNvPr>
          <p:cNvPicPr>
            <a:picLocks noChangeAspect="1"/>
          </p:cNvPicPr>
          <p:nvPr/>
        </p:nvPicPr>
        <p:blipFill>
          <a:blip r:embed="rId5"/>
          <a:stretch>
            <a:fillRect/>
          </a:stretch>
        </p:blipFill>
        <p:spPr>
          <a:xfrm>
            <a:off x="7740352" y="5445224"/>
            <a:ext cx="1079086" cy="1109568"/>
          </a:xfrm>
          <a:prstGeom prst="rect">
            <a:avLst/>
          </a:prstGeom>
        </p:spPr>
      </p:pic>
    </p:spTree>
    <p:extLst>
      <p:ext uri="{BB962C8B-B14F-4D97-AF65-F5344CB8AC3E}">
        <p14:creationId xmlns:p14="http://schemas.microsoft.com/office/powerpoint/2010/main" val="360080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58C2-6594-4974-A893-8F03ABBFAEC7}"/>
              </a:ext>
            </a:extLst>
          </p:cNvPr>
          <p:cNvSpPr>
            <a:spLocks noGrp="1"/>
          </p:cNvSpPr>
          <p:nvPr>
            <p:ph type="title"/>
          </p:nvPr>
        </p:nvSpPr>
        <p:spPr/>
        <p:txBody>
          <a:bodyPr/>
          <a:lstStyle/>
          <a:p>
            <a:r>
              <a:rPr lang="en-GB" dirty="0"/>
              <a:t>RSHP evaluation</a:t>
            </a:r>
          </a:p>
        </p:txBody>
      </p:sp>
      <p:pic>
        <p:nvPicPr>
          <p:cNvPr id="4" name="Content Placeholder 10">
            <a:extLst>
              <a:ext uri="{FF2B5EF4-FFF2-40B4-BE49-F238E27FC236}">
                <a16:creationId xmlns:a16="http://schemas.microsoft.com/office/drawing/2014/main" id="{6CBEBFE8-1551-4CF8-A575-252E9AEB27CA}"/>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2267892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47CFA4-06B7-4ABC-941A-D6CB8DDB77BC}"/>
              </a:ext>
            </a:extLst>
          </p:cNvPr>
          <p:cNvPicPr>
            <a:picLocks noChangeAspect="1"/>
          </p:cNvPicPr>
          <p:nvPr/>
        </p:nvPicPr>
        <p:blipFill>
          <a:blip r:embed="rId3"/>
          <a:stretch>
            <a:fillRect/>
          </a:stretch>
        </p:blipFill>
        <p:spPr>
          <a:xfrm>
            <a:off x="7740352" y="5589240"/>
            <a:ext cx="1079086" cy="1109568"/>
          </a:xfrm>
          <a:prstGeom prst="rect">
            <a:avLst/>
          </a:prstGeom>
        </p:spPr>
      </p:pic>
      <p:sp>
        <p:nvSpPr>
          <p:cNvPr id="2" name="Title 1">
            <a:extLst>
              <a:ext uri="{FF2B5EF4-FFF2-40B4-BE49-F238E27FC236}">
                <a16:creationId xmlns:a16="http://schemas.microsoft.com/office/drawing/2014/main"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4"/>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C7C902D1-1298-4D1F-BF00-320B315AA5AA}"/>
              </a:ext>
            </a:extLst>
          </p:cNvPr>
          <p:cNvPicPr>
            <a:picLocks noChangeAspect="1"/>
          </p:cNvPicPr>
          <p:nvPr/>
        </p:nvPicPr>
        <p:blipFill>
          <a:blip r:embed="rId4"/>
          <a:stretch>
            <a:fillRect/>
          </a:stretch>
        </p:blipFill>
        <p:spPr>
          <a:xfrm>
            <a:off x="7773773" y="5473794"/>
            <a:ext cx="1079086" cy="1109568"/>
          </a:xfrm>
          <a:prstGeom prst="rect">
            <a:avLst/>
          </a:prstGeom>
        </p:spPr>
      </p:pic>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7A33946C-E109-47A1-AE77-9A34A5ECEDD0}"/>
              </a:ext>
            </a:extLst>
          </p:cNvPr>
          <p:cNvPicPr>
            <a:picLocks noChangeAspect="1"/>
          </p:cNvPicPr>
          <p:nvPr/>
        </p:nvPicPr>
        <p:blipFill>
          <a:blip r:embed="rId3"/>
          <a:stretch>
            <a:fillRect/>
          </a:stretch>
        </p:blipFill>
        <p:spPr>
          <a:xfrm>
            <a:off x="7740352" y="5473794"/>
            <a:ext cx="1079086" cy="11095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CD8A6042-2769-4D39-BC5D-F9CFEC402635}"/>
              </a:ext>
            </a:extLst>
          </p:cNvPr>
          <p:cNvPicPr>
            <a:picLocks noChangeAspect="1"/>
          </p:cNvPicPr>
          <p:nvPr/>
        </p:nvPicPr>
        <p:blipFill>
          <a:blip r:embed="rId4"/>
          <a:stretch>
            <a:fillRect/>
          </a:stretch>
        </p:blipFill>
        <p:spPr>
          <a:xfrm>
            <a:off x="7661502" y="5373216"/>
            <a:ext cx="1079086" cy="1109568"/>
          </a:xfrm>
          <a:prstGeom prst="rect">
            <a:avLst/>
          </a:prstGeom>
        </p:spPr>
      </p:pic>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747B5-569E-43DE-8766-6CDD3C69632E}"/>
              </a:ext>
            </a:extLst>
          </p:cNvPr>
          <p:cNvPicPr>
            <a:picLocks noChangeAspect="1"/>
          </p:cNvPicPr>
          <p:nvPr/>
        </p:nvPicPr>
        <p:blipFill>
          <a:blip r:embed="rId3"/>
          <a:stretch>
            <a:fillRect/>
          </a:stretch>
        </p:blipFill>
        <p:spPr>
          <a:xfrm>
            <a:off x="8172399" y="5922117"/>
            <a:ext cx="716463" cy="736702"/>
          </a:xfrm>
          <a:prstGeom prst="rect">
            <a:avLst/>
          </a:prstGeom>
        </p:spPr>
      </p:pic>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pic>
        <p:nvPicPr>
          <p:cNvPr id="5" name="Picture 4">
            <a:extLst>
              <a:ext uri="{FF2B5EF4-FFF2-40B4-BE49-F238E27FC236}">
                <a16:creationId xmlns:a16="http://schemas.microsoft.com/office/drawing/2014/main" id="{CCC46C21-9ED7-4EF6-A51A-DBE2C921B3FB}"/>
              </a:ext>
            </a:extLst>
          </p:cNvPr>
          <p:cNvPicPr>
            <a:picLocks noChangeAspect="1"/>
          </p:cNvPicPr>
          <p:nvPr/>
        </p:nvPicPr>
        <p:blipFill>
          <a:blip r:embed="rId5"/>
          <a:stretch>
            <a:fillRect/>
          </a:stretch>
        </p:blipFill>
        <p:spPr>
          <a:xfrm>
            <a:off x="8304546" y="6021288"/>
            <a:ext cx="658907" cy="677520"/>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2762</Words>
  <Application>Microsoft Office PowerPoint</Application>
  <PresentationFormat>On-screen Show (4:3)</PresentationFormat>
  <Paragraphs>226</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Nunito</vt: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 What do children and young people want from their RSHP education? </vt:lpstr>
      <vt:lpstr>RSHP Overview P1</vt:lpstr>
      <vt:lpstr>RSHP Overview First Level</vt:lpstr>
      <vt:lpstr>RSHP Overview Second Level</vt:lpstr>
      <vt:lpstr>Let’s look at the resource….</vt:lpstr>
      <vt:lpstr>Parents and Carers</vt:lpstr>
      <vt:lpstr>What is the role of parents and carers in  RSHP education?</vt:lpstr>
      <vt:lpstr>PowerPoint Presentation</vt:lpstr>
      <vt:lpstr>RSHP evaluation</vt:lpstr>
      <vt:lpstr>RSHP resource films</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Mrs McNaught</cp:lastModifiedBy>
  <cp:revision>71</cp:revision>
  <cp:lastPrinted>2022-03-22T15:44:08Z</cp:lastPrinted>
  <dcterms:created xsi:type="dcterms:W3CDTF">2019-07-03T20:37:23Z</dcterms:created>
  <dcterms:modified xsi:type="dcterms:W3CDTF">2023-03-10T14:26:53Z</dcterms:modified>
</cp:coreProperties>
</file>