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44" r:id="rId1"/>
  </p:sldMasterIdLst>
  <p:notesMasterIdLst>
    <p:notesMasterId r:id="rId21"/>
  </p:notesMasterIdLst>
  <p:sldIdLst>
    <p:sldId id="256" r:id="rId2"/>
    <p:sldId id="259" r:id="rId3"/>
    <p:sldId id="260" r:id="rId4"/>
    <p:sldId id="282" r:id="rId5"/>
    <p:sldId id="261" r:id="rId6"/>
    <p:sldId id="280" r:id="rId7"/>
    <p:sldId id="262" r:id="rId8"/>
    <p:sldId id="274" r:id="rId9"/>
    <p:sldId id="263" r:id="rId10"/>
    <p:sldId id="275" r:id="rId11"/>
    <p:sldId id="276" r:id="rId12"/>
    <p:sldId id="277" r:id="rId13"/>
    <p:sldId id="265" r:id="rId14"/>
    <p:sldId id="271" r:id="rId15"/>
    <p:sldId id="273" r:id="rId16"/>
    <p:sldId id="272" r:id="rId17"/>
    <p:sldId id="269" r:id="rId18"/>
    <p:sldId id="268"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1" autoAdjust="0"/>
    <p:restoredTop sz="94660"/>
  </p:normalViewPr>
  <p:slideViewPr>
    <p:cSldViewPr snapToGrid="0">
      <p:cViewPr varScale="1">
        <p:scale>
          <a:sx n="67" d="100"/>
          <a:sy n="67" d="100"/>
        </p:scale>
        <p:origin x="52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5AF26-4725-44B1-953B-79C052C6745D}" type="datetimeFigureOut">
              <a:rPr lang="en-US"/>
              <a:pPr/>
              <a:t>6/26/2020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5E0A0-B73C-417B-A815-482FBE8C6429}" type="slidenum">
              <a:rPr lang="en-US"/>
              <a:pPr/>
              <a:t>‹#›</a:t>
            </a:fld>
            <a:endParaRPr lang="en-US"/>
          </a:p>
        </p:txBody>
      </p:sp>
    </p:spTree>
    <p:extLst>
      <p:ext uri="{BB962C8B-B14F-4D97-AF65-F5344CB8AC3E}">
        <p14:creationId xmlns:p14="http://schemas.microsoft.com/office/powerpoint/2010/main" val="248506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1</a:t>
            </a:fld>
            <a:endParaRPr lang="en-US"/>
          </a:p>
        </p:txBody>
      </p:sp>
    </p:spTree>
    <p:extLst>
      <p:ext uri="{BB962C8B-B14F-4D97-AF65-F5344CB8AC3E}">
        <p14:creationId xmlns:p14="http://schemas.microsoft.com/office/powerpoint/2010/main" val="3413028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2</a:t>
            </a:fld>
            <a:endParaRPr lang="en-US"/>
          </a:p>
        </p:txBody>
      </p:sp>
    </p:spTree>
    <p:extLst>
      <p:ext uri="{BB962C8B-B14F-4D97-AF65-F5344CB8AC3E}">
        <p14:creationId xmlns:p14="http://schemas.microsoft.com/office/powerpoint/2010/main" val="255076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3</a:t>
            </a:fld>
            <a:endParaRPr lang="en-US"/>
          </a:p>
        </p:txBody>
      </p:sp>
    </p:spTree>
    <p:extLst>
      <p:ext uri="{BB962C8B-B14F-4D97-AF65-F5344CB8AC3E}">
        <p14:creationId xmlns:p14="http://schemas.microsoft.com/office/powerpoint/2010/main" val="4527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5</a:t>
            </a:fld>
            <a:endParaRPr lang="en-US"/>
          </a:p>
        </p:txBody>
      </p:sp>
    </p:spTree>
    <p:extLst>
      <p:ext uri="{BB962C8B-B14F-4D97-AF65-F5344CB8AC3E}">
        <p14:creationId xmlns:p14="http://schemas.microsoft.com/office/powerpoint/2010/main" val="1293683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6</a:t>
            </a:fld>
            <a:endParaRPr lang="en-US"/>
          </a:p>
        </p:txBody>
      </p:sp>
    </p:spTree>
    <p:extLst>
      <p:ext uri="{BB962C8B-B14F-4D97-AF65-F5344CB8AC3E}">
        <p14:creationId xmlns:p14="http://schemas.microsoft.com/office/powerpoint/2010/main" val="1831035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7</a:t>
            </a:fld>
            <a:endParaRPr lang="en-US"/>
          </a:p>
        </p:txBody>
      </p:sp>
    </p:spTree>
    <p:extLst>
      <p:ext uri="{BB962C8B-B14F-4D97-AF65-F5344CB8AC3E}">
        <p14:creationId xmlns:p14="http://schemas.microsoft.com/office/powerpoint/2010/main" val="2695223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9</a:t>
            </a:fld>
            <a:endParaRPr lang="en-US"/>
          </a:p>
        </p:txBody>
      </p:sp>
    </p:spTree>
    <p:extLst>
      <p:ext uri="{BB962C8B-B14F-4D97-AF65-F5344CB8AC3E}">
        <p14:creationId xmlns:p14="http://schemas.microsoft.com/office/powerpoint/2010/main" val="248782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13</a:t>
            </a:fld>
            <a:endParaRPr lang="en-US"/>
          </a:p>
        </p:txBody>
      </p:sp>
    </p:spTree>
    <p:extLst>
      <p:ext uri="{BB962C8B-B14F-4D97-AF65-F5344CB8AC3E}">
        <p14:creationId xmlns:p14="http://schemas.microsoft.com/office/powerpoint/2010/main" val="3071102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0A0-B73C-417B-A815-482FBE8C6429}" type="slidenum">
              <a:rPr lang="en-US"/>
              <a:pPr/>
              <a:t>18</a:t>
            </a:fld>
            <a:endParaRPr lang="en-US"/>
          </a:p>
        </p:txBody>
      </p:sp>
    </p:spTree>
    <p:extLst>
      <p:ext uri="{BB962C8B-B14F-4D97-AF65-F5344CB8AC3E}">
        <p14:creationId xmlns:p14="http://schemas.microsoft.com/office/powerpoint/2010/main" val="2977014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501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2781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96514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83229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814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dirty="0"/>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65914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dirty="0"/>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7269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30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81400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586B75A-687E-405C-8A0B-8D00578BA2C3}" type="datetimeFigureOut">
              <a:rPr lang="en-US" dirty="0"/>
              <a:pPr/>
              <a:t>6/26/2020</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91069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dirty="0"/>
              <a:pPr/>
              <a:t>6/26/2020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9065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586B75A-687E-405C-8A0B-8D00578BA2C3}" type="datetimeFigureOut">
              <a:rPr lang="en-US" dirty="0"/>
              <a:pPr/>
              <a:t>6/26/2020</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73928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ducation.gov.scot/parentzon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renfrewshire.gov.uk/article/3338/Free-school-meals-and-clothing-grants" TargetMode="External"/><Relationship Id="rId2" Type="http://schemas.openxmlformats.org/officeDocument/2006/relationships/hyperlink" Target="http://www.renfrewshire.gov.uk/article/3486/Home-to-school-transport" TargetMode="Externa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tD6e3rxL9Is" TargetMode="External"/><Relationship Id="rId13" Type="http://schemas.openxmlformats.org/officeDocument/2006/relationships/hyperlink" Target="https://www.home-start.org.uk/Pages/Category/big-hopes-big-future" TargetMode="External"/><Relationship Id="rId3" Type="http://schemas.openxmlformats.org/officeDocument/2006/relationships/hyperlink" Target="https://www.youtube.com/watch?v=0-NhjfJ_RZI" TargetMode="External"/><Relationship Id="rId7" Type="http://schemas.openxmlformats.org/officeDocument/2006/relationships/hyperlink" Target="https://www.youtube.com/watch?v=xJBk9mJwkeI" TargetMode="External"/><Relationship Id="rId12" Type="http://schemas.openxmlformats.org/officeDocument/2006/relationships/hyperlink" Target="https://www.bbc.co.uk/teach/starting-primary-school/zvbthbk" TargetMode="External"/><Relationship Id="rId17" Type="http://schemas.openxmlformats.org/officeDocument/2006/relationships/image" Target="../media/image1.jpeg"/><Relationship Id="rId2" Type="http://schemas.openxmlformats.org/officeDocument/2006/relationships/hyperlink" Target="https://www.youtube.com/watch?v=kAo4-2UzgPo" TargetMode="External"/><Relationship Id="rId16"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hyperlink" Target="https://www.youtube.com/watch?v=0F2dNzIf4jo" TargetMode="External"/><Relationship Id="rId11" Type="http://schemas.openxmlformats.org/officeDocument/2006/relationships/hyperlink" Target="https://www.booktrust.org.uk/news-and-features/features/2017/july/tips-for-talking-about-drawing-with-children/" TargetMode="External"/><Relationship Id="rId5" Type="http://schemas.openxmlformats.org/officeDocument/2006/relationships/hyperlink" Target="https://www.youtube.com/watch?v=2E72TZy0LNo" TargetMode="External"/><Relationship Id="rId15" Type="http://schemas.openxmlformats.org/officeDocument/2006/relationships/hyperlink" Target="https://www.bbc.co.uk/mediacentre/latestnews/2020/cbeebies-mindulness-app" TargetMode="External"/><Relationship Id="rId10" Type="http://schemas.openxmlformats.org/officeDocument/2006/relationships/hyperlink" Target="https://minds-in-bloom.com/8-questions-to-ask-children-about-their/" TargetMode="External"/><Relationship Id="rId4" Type="http://schemas.openxmlformats.org/officeDocument/2006/relationships/hyperlink" Target="https://www.youtube.com/watch?v=01WM87zeIzY" TargetMode="External"/><Relationship Id="rId9" Type="http://schemas.openxmlformats.org/officeDocument/2006/relationships/hyperlink" Target="https://www.bbc.co.uk/bitesize/articles/zmmgrj6" TargetMode="External"/><Relationship Id="rId14" Type="http://schemas.openxmlformats.org/officeDocument/2006/relationships/hyperlink" Target="https://www.parentingacrossscotland.org/news-events/posts/how-well-do-we-prepare-young-children-for-the-move-to-primary-schoo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jpeg"/><Relationship Id="rId7"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jpeg"/><Relationship Id="rId7"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4CF176-5285-4F57-A3FF-F97742FC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30000" y="639097"/>
            <a:ext cx="4813072" cy="3686015"/>
          </a:xfrm>
        </p:spPr>
        <p:txBody>
          <a:bodyPr>
            <a:normAutofit/>
          </a:bodyPr>
          <a:lstStyle/>
          <a:p>
            <a:r>
              <a:rPr lang="en-GB"/>
              <a:t>Bishopton Primary</a:t>
            </a:r>
            <a:endParaRPr lang="en-GB" dirty="0"/>
          </a:p>
        </p:txBody>
      </p:sp>
      <p:sp>
        <p:nvSpPr>
          <p:cNvPr id="3" name="Subtitle 2"/>
          <p:cNvSpPr>
            <a:spLocks noGrp="1"/>
          </p:cNvSpPr>
          <p:nvPr>
            <p:ph type="subTitle" idx="1"/>
          </p:nvPr>
        </p:nvSpPr>
        <p:spPr>
          <a:xfrm>
            <a:off x="6729999" y="4455621"/>
            <a:ext cx="4829101" cy="1238616"/>
          </a:xfrm>
        </p:spPr>
        <p:txBody>
          <a:bodyPr vert="horz" lIns="91440" tIns="45720" rIns="91440" bIns="45720" rtlCol="0">
            <a:normAutofit/>
          </a:bodyPr>
          <a:lstStyle/>
          <a:p>
            <a:r>
              <a:rPr lang="en-US">
                <a:solidFill>
                  <a:schemeClr val="tx1">
                    <a:lumMod val="85000"/>
                    <a:lumOff val="15000"/>
                  </a:schemeClr>
                </a:solidFill>
              </a:rPr>
              <a:t>Welcome </a:t>
            </a:r>
          </a:p>
        </p:txBody>
      </p:sp>
      <p:pic>
        <p:nvPicPr>
          <p:cNvPr id="5" name="Picture 2" descr="Bishopton PS_PrintRes">
            <a:extLst>
              <a:ext uri="{FF2B5EF4-FFF2-40B4-BE49-F238E27FC236}">
                <a16:creationId xmlns:a16="http://schemas.microsoft.com/office/drawing/2014/main" id="{93B78BC1-8EB5-4B3E-A7CD-982A3844C49C}"/>
              </a:ext>
            </a:extLst>
          </p:cNvPr>
          <p:cNvPicPr>
            <a:picLocks noChangeAspect="1" noChangeArrowheads="1"/>
          </p:cNvPicPr>
          <p:nvPr/>
        </p:nvPicPr>
        <p:blipFill>
          <a:blip r:embed="rId3"/>
          <a:stretch>
            <a:fillRect/>
          </a:stretch>
        </p:blipFill>
        <p:spPr bwMode="auto">
          <a:xfrm>
            <a:off x="633999" y="763879"/>
            <a:ext cx="5462001" cy="4806560"/>
          </a:xfrm>
          <a:prstGeom prst="rect">
            <a:avLst/>
          </a:prstGeom>
          <a:noFill/>
        </p:spPr>
      </p:pic>
      <p:cxnSp>
        <p:nvCxnSpPr>
          <p:cNvPr id="12" name="Straight Connector 1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936838B-2942-49A4-8369-F371A9422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4273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59448C7-491D-4920-A6AA-C30F167D0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9316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4A3F-A59C-4794-98E4-4F5A666768E6}"/>
              </a:ext>
            </a:extLst>
          </p:cNvPr>
          <p:cNvSpPr>
            <a:spLocks noGrp="1"/>
          </p:cNvSpPr>
          <p:nvPr>
            <p:ph type="title"/>
          </p:nvPr>
        </p:nvSpPr>
        <p:spPr>
          <a:xfrm>
            <a:off x="1097280" y="286604"/>
            <a:ext cx="10058400" cy="980222"/>
          </a:xfrm>
        </p:spPr>
        <p:txBody>
          <a:bodyPr/>
          <a:lstStyle/>
          <a:p>
            <a:r>
              <a:rPr lang="en-GB" dirty="0"/>
              <a:t>Play Pedagogy</a:t>
            </a:r>
          </a:p>
        </p:txBody>
      </p:sp>
      <p:sp>
        <p:nvSpPr>
          <p:cNvPr id="3" name="Content Placeholder 2">
            <a:extLst>
              <a:ext uri="{FF2B5EF4-FFF2-40B4-BE49-F238E27FC236}">
                <a16:creationId xmlns:a16="http://schemas.microsoft.com/office/drawing/2014/main" id="{96A9B788-0E1F-4E15-A0F7-01F4BAAD4329}"/>
              </a:ext>
            </a:extLst>
          </p:cNvPr>
          <p:cNvSpPr>
            <a:spLocks noGrp="1"/>
          </p:cNvSpPr>
          <p:nvPr>
            <p:ph idx="1"/>
          </p:nvPr>
        </p:nvSpPr>
        <p:spPr/>
        <p:txBody>
          <a:bodyPr>
            <a:normAutofit lnSpcReduction="10000"/>
          </a:bodyPr>
          <a:lstStyle/>
          <a:p>
            <a:r>
              <a:rPr lang="en-GB" sz="2200" dirty="0"/>
              <a:t>For most children, learning in Primary 1 will feel very familiar as Play Pedagogy and Outdoor Learning are parts of daily life for our infant pupils just as it is in Nursery.</a:t>
            </a:r>
          </a:p>
          <a:p>
            <a:r>
              <a:rPr lang="en-GB" sz="2200" dirty="0"/>
              <a:t>Children will not sit at a desk all day but move around the flexible learning space within our P1 environment. There will be some timetabling of curricular areas to ensure that all pupils have a wide a range of planned learning experiences in a wide range of environments both indoors and outdoors.</a:t>
            </a:r>
          </a:p>
          <a:p>
            <a:r>
              <a:rPr lang="en-GB" sz="2200" dirty="0"/>
              <a:t>Play is important for the early stages of brain development and playing with your child can help build relationships for later life. But no matter what age we are, play helps to develop important skills for learning, life and work. Encouraging play is one of the best things you can do for your child, whatever their age, and it's free! </a:t>
            </a:r>
          </a:p>
          <a:p>
            <a:r>
              <a:rPr lang="en-GB" dirty="0">
                <a:solidFill>
                  <a:srgbClr val="FF0000"/>
                </a:solidFill>
              </a:rPr>
              <a:t>COVID 19 – Movement between classes and environments may be restricted due current guidelines. </a:t>
            </a:r>
          </a:p>
          <a:p>
            <a:endParaRPr lang="en-GB" dirty="0"/>
          </a:p>
        </p:txBody>
      </p:sp>
    </p:spTree>
    <p:extLst>
      <p:ext uri="{BB962C8B-B14F-4D97-AF65-F5344CB8AC3E}">
        <p14:creationId xmlns:p14="http://schemas.microsoft.com/office/powerpoint/2010/main" val="165721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5C962-A4FC-4433-8CBD-C2B5797C5D4C}"/>
              </a:ext>
            </a:extLst>
          </p:cNvPr>
          <p:cNvSpPr>
            <a:spLocks noGrp="1"/>
          </p:cNvSpPr>
          <p:nvPr>
            <p:ph type="title"/>
          </p:nvPr>
        </p:nvSpPr>
        <p:spPr/>
        <p:txBody>
          <a:bodyPr/>
          <a:lstStyle/>
          <a:p>
            <a:r>
              <a:rPr lang="en-GB" dirty="0"/>
              <a:t>School Lunch</a:t>
            </a:r>
          </a:p>
        </p:txBody>
      </p:sp>
      <p:sp>
        <p:nvSpPr>
          <p:cNvPr id="3" name="Content Placeholder 2">
            <a:extLst>
              <a:ext uri="{FF2B5EF4-FFF2-40B4-BE49-F238E27FC236}">
                <a16:creationId xmlns:a16="http://schemas.microsoft.com/office/drawing/2014/main" id="{96E1E296-D671-4C3A-9721-2D337A459BFA}"/>
              </a:ext>
            </a:extLst>
          </p:cNvPr>
          <p:cNvSpPr>
            <a:spLocks noGrp="1"/>
          </p:cNvSpPr>
          <p:nvPr>
            <p:ph idx="1"/>
          </p:nvPr>
        </p:nvSpPr>
        <p:spPr/>
        <p:txBody>
          <a:bodyPr/>
          <a:lstStyle/>
          <a:p>
            <a:r>
              <a:rPr lang="en-GB" sz="2400" dirty="0"/>
              <a:t>All children in Scotland from P1 to P3 are entitled to a free school meal.</a:t>
            </a:r>
          </a:p>
          <a:p>
            <a:r>
              <a:rPr lang="en-GB" sz="2400" dirty="0"/>
              <a:t>Children select their lunch option electronically every morning.</a:t>
            </a:r>
          </a:p>
          <a:p>
            <a:r>
              <a:rPr lang="en-GB" sz="2400" dirty="0"/>
              <a:t>They will be vegetarian and allergy specific options if required.</a:t>
            </a:r>
          </a:p>
          <a:p>
            <a:r>
              <a:rPr lang="en-GB" sz="2400" dirty="0"/>
              <a:t>The lunch menu can be viewed online, enabling parents to help their child choose their meal in advance. </a:t>
            </a:r>
          </a:p>
          <a:p>
            <a:r>
              <a:rPr lang="en-GB" sz="2400" dirty="0"/>
              <a:t>Children are also welcome to bring a packed lunch if that is their preference.</a:t>
            </a:r>
          </a:p>
          <a:p>
            <a:r>
              <a:rPr lang="en-GB" dirty="0">
                <a:solidFill>
                  <a:srgbClr val="FF0000"/>
                </a:solidFill>
              </a:rPr>
              <a:t>COVID 19 – Due to current guidelines only a ‘Grab and Go’  or packed lunch option will be in place. This will be a choice or cold sandwich, a drink, a piece of fruit and a packet of crisps. </a:t>
            </a:r>
          </a:p>
        </p:txBody>
      </p:sp>
    </p:spTree>
    <p:extLst>
      <p:ext uri="{BB962C8B-B14F-4D97-AF65-F5344CB8AC3E}">
        <p14:creationId xmlns:p14="http://schemas.microsoft.com/office/powerpoint/2010/main" val="2002741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2DED-97F9-4924-B9B8-4504C4BFFDDD}"/>
              </a:ext>
            </a:extLst>
          </p:cNvPr>
          <p:cNvSpPr>
            <a:spLocks noGrp="1"/>
          </p:cNvSpPr>
          <p:nvPr>
            <p:ph type="title"/>
          </p:nvPr>
        </p:nvSpPr>
        <p:spPr/>
        <p:txBody>
          <a:bodyPr/>
          <a:lstStyle/>
          <a:p>
            <a:r>
              <a:rPr lang="en-GB" dirty="0"/>
              <a:t>Parents</a:t>
            </a:r>
          </a:p>
        </p:txBody>
      </p:sp>
      <p:sp>
        <p:nvSpPr>
          <p:cNvPr id="3" name="Content Placeholder 2">
            <a:extLst>
              <a:ext uri="{FF2B5EF4-FFF2-40B4-BE49-F238E27FC236}">
                <a16:creationId xmlns:a16="http://schemas.microsoft.com/office/drawing/2014/main" id="{DD9D578D-E788-4E68-9615-216ABCF25E00}"/>
              </a:ext>
            </a:extLst>
          </p:cNvPr>
          <p:cNvSpPr>
            <a:spLocks noGrp="1"/>
          </p:cNvSpPr>
          <p:nvPr>
            <p:ph idx="1"/>
          </p:nvPr>
        </p:nvSpPr>
        <p:spPr/>
        <p:txBody>
          <a:bodyPr/>
          <a:lstStyle/>
          <a:p>
            <a:r>
              <a:rPr lang="en-GB" b="1" dirty="0"/>
              <a:t>PARENT COUNCIL </a:t>
            </a:r>
            <a:r>
              <a:rPr lang="en-GB" dirty="0"/>
              <a:t>- We have a very supportive parent council within our school who are dedicated to supporting us to create a wonderful learning environment for the children and staff. They communicate regularly with parents.</a:t>
            </a:r>
          </a:p>
          <a:p>
            <a:endParaRPr lang="en-GB" dirty="0"/>
          </a:p>
          <a:p>
            <a:r>
              <a:rPr lang="en-GB" b="1" dirty="0"/>
              <a:t>PARENT ZONE </a:t>
            </a:r>
            <a:r>
              <a:rPr lang="en-GB" dirty="0"/>
              <a:t>– Here is a link to Education Scotland’s Parent Zone. </a:t>
            </a:r>
            <a:r>
              <a:rPr lang="en-GB" dirty="0">
                <a:hlinkClick r:id="rId2"/>
              </a:rPr>
              <a:t>https://education.gov.scot/parentzone</a:t>
            </a:r>
            <a:endParaRPr lang="en-GB" dirty="0"/>
          </a:p>
          <a:p>
            <a:endParaRPr lang="en-GB" dirty="0"/>
          </a:p>
          <a:p>
            <a:endParaRPr lang="en-GB" dirty="0"/>
          </a:p>
        </p:txBody>
      </p:sp>
      <p:pic>
        <p:nvPicPr>
          <p:cNvPr id="5" name="Picture 4" descr="A picture containing bird&#10;&#10;Description automatically generated">
            <a:extLst>
              <a:ext uri="{FF2B5EF4-FFF2-40B4-BE49-F238E27FC236}">
                <a16:creationId xmlns:a16="http://schemas.microsoft.com/office/drawing/2014/main" id="{BAC83DC0-D952-4F60-B23B-9C141BD74878}"/>
              </a:ext>
            </a:extLst>
          </p:cNvPr>
          <p:cNvPicPr>
            <a:picLocks noChangeAspect="1"/>
          </p:cNvPicPr>
          <p:nvPr/>
        </p:nvPicPr>
        <p:blipFill>
          <a:blip r:embed="rId3"/>
          <a:stretch>
            <a:fillRect/>
          </a:stretch>
        </p:blipFill>
        <p:spPr>
          <a:xfrm>
            <a:off x="1206627" y="4162468"/>
            <a:ext cx="2640943" cy="885782"/>
          </a:xfrm>
          <a:prstGeom prst="rect">
            <a:avLst/>
          </a:prstGeom>
        </p:spPr>
      </p:pic>
    </p:spTree>
    <p:extLst>
      <p:ext uri="{BB962C8B-B14F-4D97-AF65-F5344CB8AC3E}">
        <p14:creationId xmlns:p14="http://schemas.microsoft.com/office/powerpoint/2010/main" val="3069761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School Day</a:t>
            </a:r>
          </a:p>
        </p:txBody>
      </p:sp>
      <p:sp>
        <p:nvSpPr>
          <p:cNvPr id="3" name="Content Placeholder 2"/>
          <p:cNvSpPr>
            <a:spLocks noGrp="1"/>
          </p:cNvSpPr>
          <p:nvPr>
            <p:ph idx="1"/>
          </p:nvPr>
        </p:nvSpPr>
        <p:spPr>
          <a:xfrm>
            <a:off x="1097280" y="1845734"/>
            <a:ext cx="10058400" cy="4306872"/>
          </a:xfrm>
        </p:spPr>
        <p:txBody>
          <a:bodyPr vert="horz" lIns="0" tIns="45720" rIns="0" bIns="45720" rtlCol="0" anchor="t">
            <a:normAutofit/>
          </a:bodyPr>
          <a:lstStyle/>
          <a:p>
            <a:pPr marL="0" indent="0">
              <a:buNone/>
            </a:pPr>
            <a:r>
              <a:rPr lang="en-US" sz="3200" b="1" dirty="0">
                <a:latin typeface="Arial" panose="020B0604020202020204" pitchFamily="34" charset="0"/>
                <a:cs typeface="Arial" panose="020B0604020202020204" pitchFamily="34" charset="0"/>
              </a:rPr>
              <a:t> </a:t>
            </a:r>
            <a:r>
              <a:rPr lang="en-US" sz="3200" dirty="0">
                <a:cs typeface="Arial" panose="020B0604020202020204" pitchFamily="34" charset="0"/>
              </a:rPr>
              <a:t>School starts at 9.00 am</a:t>
            </a:r>
          </a:p>
          <a:p>
            <a:r>
              <a:rPr lang="en-US" sz="3200" dirty="0">
                <a:cs typeface="Arial" panose="020B0604020202020204" pitchFamily="34" charset="0"/>
              </a:rPr>
              <a:t>Playtime 10.30-10.45am, </a:t>
            </a:r>
          </a:p>
          <a:p>
            <a:r>
              <a:rPr lang="en-US" sz="3200" dirty="0">
                <a:cs typeface="Arial" panose="020B0604020202020204" pitchFamily="34" charset="0"/>
              </a:rPr>
              <a:t>Lunchtime 12.15-1.15pm </a:t>
            </a:r>
          </a:p>
          <a:p>
            <a:r>
              <a:rPr lang="en-US" sz="3200" dirty="0">
                <a:cs typeface="Arial" panose="020B0604020202020204" pitchFamily="34" charset="0"/>
              </a:rPr>
              <a:t>School finishes at 3.15pm</a:t>
            </a:r>
            <a:r>
              <a:rPr lang="en-US" sz="3200" i="1" dirty="0">
                <a:cs typeface="Arial" panose="020B0604020202020204" pitchFamily="34" charset="0"/>
              </a:rPr>
              <a:t>(your child will leave via their base door in the infant playground)</a:t>
            </a:r>
          </a:p>
          <a:p>
            <a:r>
              <a:rPr lang="en-GB" dirty="0">
                <a:solidFill>
                  <a:srgbClr val="FF0000"/>
                </a:solidFill>
              </a:rPr>
              <a:t>COVID 19 – Please see your letter for additional information as this will be different at the start of term. </a:t>
            </a:r>
            <a:endParaRPr lang="en-US" dirty="0"/>
          </a:p>
        </p:txBody>
      </p:sp>
      <p:pic>
        <p:nvPicPr>
          <p:cNvPr id="10242" name="Picture 2" descr="Bishopton PS_PrintRes"/>
          <p:cNvPicPr>
            <a:picLocks noChangeAspect="1" noChangeArrowheads="1"/>
          </p:cNvPicPr>
          <p:nvPr/>
        </p:nvPicPr>
        <p:blipFill>
          <a:blip r:embed="rId3"/>
          <a:srcRect/>
          <a:stretch>
            <a:fillRect/>
          </a:stretch>
        </p:blipFill>
        <p:spPr bwMode="auto">
          <a:xfrm>
            <a:off x="9862456" y="252028"/>
            <a:ext cx="1416005" cy="1241809"/>
          </a:xfrm>
          <a:prstGeom prst="rect">
            <a:avLst/>
          </a:prstGeom>
          <a:noFill/>
          <a:ln w="9525">
            <a:noFill/>
            <a:miter lim="800000"/>
            <a:headEnd/>
            <a:tailEnd/>
          </a:ln>
        </p:spPr>
      </p:pic>
    </p:spTree>
    <p:extLst>
      <p:ext uri="{BB962C8B-B14F-4D97-AF65-F5344CB8AC3E}">
        <p14:creationId xmlns:p14="http://schemas.microsoft.com/office/powerpoint/2010/main" val="3953268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264124" y="404950"/>
            <a:ext cx="3188368" cy="2285999"/>
          </a:xfrm>
          <a:prstGeom prst="rect">
            <a:avLst/>
          </a:prstGeom>
        </p:spPr>
      </p:pic>
      <p:sp>
        <p:nvSpPr>
          <p:cNvPr id="4" name="Text Placeholder 3"/>
          <p:cNvSpPr>
            <a:spLocks noGrp="1"/>
          </p:cNvSpPr>
          <p:nvPr>
            <p:ph type="body" sz="half" idx="2"/>
          </p:nvPr>
        </p:nvSpPr>
        <p:spPr>
          <a:xfrm>
            <a:off x="314325" y="1276350"/>
            <a:ext cx="3472572" cy="5581650"/>
          </a:xfrm>
        </p:spPr>
        <p:txBody>
          <a:bodyPr>
            <a:normAutofit/>
          </a:bodyPr>
          <a:lstStyle/>
          <a:p>
            <a:pPr marL="285750" indent="-285750">
              <a:buFont typeface="Arial" panose="020B0604020202020204" pitchFamily="34" charset="0"/>
              <a:buChar char="•"/>
            </a:pPr>
            <a:r>
              <a:rPr lang="en-GB" sz="1600" dirty="0"/>
              <a:t>Talk to your child positively about school  </a:t>
            </a:r>
          </a:p>
          <a:p>
            <a:pPr marL="285750" indent="-285750">
              <a:lnSpc>
                <a:spcPct val="150000"/>
              </a:lnSpc>
              <a:buFont typeface="Arial" panose="020B0604020202020204" pitchFamily="34" charset="0"/>
              <a:buChar char="•"/>
            </a:pPr>
            <a:r>
              <a:rPr lang="en-GB" sz="1600" dirty="0">
                <a:solidFill>
                  <a:schemeClr val="bg1"/>
                </a:solidFill>
              </a:rPr>
              <a:t>Discuss the school day – what to expect</a:t>
            </a:r>
          </a:p>
          <a:p>
            <a:pPr marL="285750" indent="-285750">
              <a:lnSpc>
                <a:spcPct val="150000"/>
              </a:lnSpc>
              <a:buFont typeface="Arial" panose="020B0604020202020204" pitchFamily="34" charset="0"/>
              <a:buChar char="•"/>
            </a:pPr>
            <a:r>
              <a:rPr lang="en-GB" sz="1600" dirty="0"/>
              <a:t>Encourage independence – changing clothes, shoes and  jackets</a:t>
            </a:r>
          </a:p>
          <a:p>
            <a:pPr marL="285750" indent="-285750">
              <a:lnSpc>
                <a:spcPct val="150000"/>
              </a:lnSpc>
              <a:buFont typeface="Arial" panose="020B0604020202020204" pitchFamily="34" charset="0"/>
              <a:buChar char="•"/>
            </a:pPr>
            <a:r>
              <a:rPr lang="en-GB" sz="1600" dirty="0">
                <a:solidFill>
                  <a:schemeClr val="bg1"/>
                </a:solidFill>
              </a:rPr>
              <a:t>Practise turn taking, sharing, focussing on a game or task</a:t>
            </a:r>
          </a:p>
          <a:p>
            <a:pPr marL="285750" indent="-285750">
              <a:lnSpc>
                <a:spcPct val="150000"/>
              </a:lnSpc>
              <a:buFont typeface="Arial" panose="020B0604020202020204" pitchFamily="34" charset="0"/>
              <a:buChar char="•"/>
            </a:pPr>
            <a:r>
              <a:rPr lang="en-GB" sz="1600" dirty="0"/>
              <a:t>Recognise their own name on labels</a:t>
            </a:r>
          </a:p>
          <a:p>
            <a:pPr marL="285750" indent="-285750">
              <a:lnSpc>
                <a:spcPct val="150000"/>
              </a:lnSpc>
              <a:buFont typeface="Arial" panose="020B0604020202020204" pitchFamily="34" charset="0"/>
              <a:buChar char="•"/>
            </a:pPr>
            <a:r>
              <a:rPr lang="en-GB" sz="1600" dirty="0"/>
              <a:t>Put name tags on all clothing and shoes</a:t>
            </a:r>
          </a:p>
          <a:p>
            <a:endParaRPr lang="en-GB" dirty="0"/>
          </a:p>
          <a:p>
            <a:endParaRPr lang="en-GB" dirty="0"/>
          </a:p>
        </p:txBody>
      </p:sp>
      <p:pic>
        <p:nvPicPr>
          <p:cNvPr id="6" name="Picture 5"/>
          <p:cNvPicPr>
            <a:picLocks noChangeAspect="1"/>
          </p:cNvPicPr>
          <p:nvPr/>
        </p:nvPicPr>
        <p:blipFill>
          <a:blip r:embed="rId3"/>
          <a:stretch>
            <a:fillRect/>
          </a:stretch>
        </p:blipFill>
        <p:spPr>
          <a:xfrm>
            <a:off x="8152604" y="404950"/>
            <a:ext cx="3123618" cy="2285999"/>
          </a:xfrm>
          <a:prstGeom prst="rect">
            <a:avLst/>
          </a:prstGeom>
        </p:spPr>
      </p:pic>
      <p:pic>
        <p:nvPicPr>
          <p:cNvPr id="7" name="Picture 6"/>
          <p:cNvPicPr>
            <a:picLocks noChangeAspect="1"/>
          </p:cNvPicPr>
          <p:nvPr/>
        </p:nvPicPr>
        <p:blipFill>
          <a:blip r:embed="rId4"/>
          <a:stretch>
            <a:fillRect/>
          </a:stretch>
        </p:blipFill>
        <p:spPr>
          <a:xfrm>
            <a:off x="4376057" y="4030750"/>
            <a:ext cx="3076435" cy="2426965"/>
          </a:xfrm>
          <a:prstGeom prst="rect">
            <a:avLst/>
          </a:prstGeom>
        </p:spPr>
      </p:pic>
      <p:pic>
        <p:nvPicPr>
          <p:cNvPr id="8" name="Picture 7"/>
          <p:cNvPicPr>
            <a:picLocks noChangeAspect="1"/>
          </p:cNvPicPr>
          <p:nvPr/>
        </p:nvPicPr>
        <p:blipFill>
          <a:blip r:embed="rId5"/>
          <a:stretch>
            <a:fillRect/>
          </a:stretch>
        </p:blipFill>
        <p:spPr>
          <a:xfrm>
            <a:off x="8300085" y="4030750"/>
            <a:ext cx="3077664" cy="2274454"/>
          </a:xfrm>
          <a:prstGeom prst="rect">
            <a:avLst/>
          </a:prstGeom>
        </p:spPr>
      </p:pic>
      <p:pic>
        <p:nvPicPr>
          <p:cNvPr id="9" name="Picture 8"/>
          <p:cNvPicPr>
            <a:picLocks noChangeAspect="1"/>
          </p:cNvPicPr>
          <p:nvPr/>
        </p:nvPicPr>
        <p:blipFill>
          <a:blip r:embed="rId6"/>
          <a:stretch>
            <a:fillRect/>
          </a:stretch>
        </p:blipFill>
        <p:spPr>
          <a:xfrm>
            <a:off x="7818251" y="2418415"/>
            <a:ext cx="2419083" cy="1884869"/>
          </a:xfrm>
          <a:prstGeom prst="rect">
            <a:avLst/>
          </a:prstGeom>
        </p:spPr>
      </p:pic>
      <p:pic>
        <p:nvPicPr>
          <p:cNvPr id="10" name="Picture 9"/>
          <p:cNvPicPr>
            <a:picLocks noChangeAspect="1"/>
          </p:cNvPicPr>
          <p:nvPr/>
        </p:nvPicPr>
        <p:blipFill>
          <a:blip r:embed="rId7"/>
          <a:stretch>
            <a:fillRect/>
          </a:stretch>
        </p:blipFill>
        <p:spPr>
          <a:xfrm>
            <a:off x="5329645" y="2418415"/>
            <a:ext cx="2457199" cy="1884869"/>
          </a:xfrm>
          <a:prstGeom prst="rect">
            <a:avLst/>
          </a:prstGeom>
        </p:spPr>
      </p:pic>
      <p:sp>
        <p:nvSpPr>
          <p:cNvPr id="2" name="TextBox 1">
            <a:extLst>
              <a:ext uri="{FF2B5EF4-FFF2-40B4-BE49-F238E27FC236}">
                <a16:creationId xmlns:a16="http://schemas.microsoft.com/office/drawing/2014/main" id="{668620BE-33C3-4B2E-A20D-71FE7D61DFC6}"/>
              </a:ext>
            </a:extLst>
          </p:cNvPr>
          <p:cNvSpPr txBox="1"/>
          <p:nvPr/>
        </p:nvSpPr>
        <p:spPr>
          <a:xfrm>
            <a:off x="571500" y="404950"/>
            <a:ext cx="3188368" cy="523220"/>
          </a:xfrm>
          <a:prstGeom prst="rect">
            <a:avLst/>
          </a:prstGeom>
          <a:noFill/>
        </p:spPr>
        <p:txBody>
          <a:bodyPr wrap="square" rtlCol="0">
            <a:spAutoFit/>
          </a:bodyPr>
          <a:lstStyle/>
          <a:p>
            <a:r>
              <a:rPr lang="en-GB" sz="2800" b="1" dirty="0">
                <a:solidFill>
                  <a:schemeClr val="bg1"/>
                </a:solidFill>
              </a:rPr>
              <a:t>Be Prepared for P1</a:t>
            </a:r>
          </a:p>
        </p:txBody>
      </p:sp>
    </p:spTree>
    <p:extLst>
      <p:ext uri="{BB962C8B-B14F-4D97-AF65-F5344CB8AC3E}">
        <p14:creationId xmlns:p14="http://schemas.microsoft.com/office/powerpoint/2010/main" val="1925711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Communication</a:t>
            </a:r>
          </a:p>
        </p:txBody>
      </p:sp>
      <p:sp>
        <p:nvSpPr>
          <p:cNvPr id="3" name="Content Placeholder 2"/>
          <p:cNvSpPr>
            <a:spLocks noGrp="1"/>
          </p:cNvSpPr>
          <p:nvPr>
            <p:ph idx="1"/>
          </p:nvPr>
        </p:nvSpPr>
        <p:spPr/>
        <p:txBody>
          <a:bodyPr/>
          <a:lstStyle/>
          <a:p>
            <a:r>
              <a:rPr lang="en-GB" dirty="0"/>
              <a:t>School website					Blog, Twitter and Facebook</a:t>
            </a:r>
          </a:p>
        </p:txBody>
      </p:sp>
      <p:pic>
        <p:nvPicPr>
          <p:cNvPr id="5" name="Picture 4"/>
          <p:cNvPicPr>
            <a:picLocks noChangeAspect="1"/>
          </p:cNvPicPr>
          <p:nvPr/>
        </p:nvPicPr>
        <p:blipFill>
          <a:blip r:embed="rId2"/>
          <a:stretch>
            <a:fillRect/>
          </a:stretch>
        </p:blipFill>
        <p:spPr>
          <a:xfrm>
            <a:off x="1476103" y="2578000"/>
            <a:ext cx="3526971" cy="2828109"/>
          </a:xfrm>
          <a:prstGeom prst="rect">
            <a:avLst/>
          </a:prstGeom>
        </p:spPr>
      </p:pic>
      <p:pic>
        <p:nvPicPr>
          <p:cNvPr id="6" name="Picture 5"/>
          <p:cNvPicPr>
            <a:picLocks noChangeAspect="1"/>
          </p:cNvPicPr>
          <p:nvPr/>
        </p:nvPicPr>
        <p:blipFill>
          <a:blip r:embed="rId3"/>
          <a:stretch>
            <a:fillRect/>
          </a:stretch>
        </p:blipFill>
        <p:spPr>
          <a:xfrm>
            <a:off x="6570618" y="2615276"/>
            <a:ext cx="3875227" cy="2753558"/>
          </a:xfrm>
          <a:prstGeom prst="rect">
            <a:avLst/>
          </a:prstGeom>
        </p:spPr>
      </p:pic>
    </p:spTree>
    <p:extLst>
      <p:ext uri="{BB962C8B-B14F-4D97-AF65-F5344CB8AC3E}">
        <p14:creationId xmlns:p14="http://schemas.microsoft.com/office/powerpoint/2010/main" val="4288357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Support</a:t>
            </a:r>
          </a:p>
        </p:txBody>
      </p:sp>
      <p:sp>
        <p:nvSpPr>
          <p:cNvPr id="3" name="Content Placeholder 2"/>
          <p:cNvSpPr>
            <a:spLocks noGrp="1"/>
          </p:cNvSpPr>
          <p:nvPr>
            <p:ph sz="half" idx="1"/>
          </p:nvPr>
        </p:nvSpPr>
        <p:spPr>
          <a:xfrm>
            <a:off x="1737360" y="2098999"/>
            <a:ext cx="4049485" cy="4023359"/>
          </a:xfrm>
        </p:spPr>
        <p:txBody>
          <a:bodyPr/>
          <a:lstStyle/>
          <a:p>
            <a:r>
              <a:rPr lang="en-GB" b="1" dirty="0">
                <a:latin typeface="Arial" panose="020B0604020202020204" pitchFamily="34" charset="0"/>
                <a:cs typeface="Arial" panose="020B0604020202020204" pitchFamily="34" charset="0"/>
              </a:rPr>
              <a:t>Home to school transport</a:t>
            </a:r>
            <a:endParaRPr lang="en-GB" dirty="0">
              <a:hlinkClick r:id="rId2"/>
            </a:endParaRPr>
          </a:p>
          <a:p>
            <a:r>
              <a:rPr lang="en-GB" b="1" dirty="0">
                <a:latin typeface="Arial" panose="020B0604020202020204" pitchFamily="34" charset="0"/>
                <a:cs typeface="Arial" panose="020B0604020202020204" pitchFamily="34" charset="0"/>
                <a:hlinkClick r:id="rId2"/>
              </a:rPr>
              <a:t>http://www.renfrewshire.gov.uk/article/3486/Home-to-school-transport</a:t>
            </a:r>
            <a:r>
              <a:rPr lang="en-GB" b="1" dirty="0">
                <a:latin typeface="Arial" panose="020B0604020202020204" pitchFamily="34" charset="0"/>
                <a:cs typeface="Arial" panose="020B0604020202020204" pitchFamily="34" charset="0"/>
              </a:rPr>
              <a:t>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p:txBody>
      </p:sp>
      <p:sp>
        <p:nvSpPr>
          <p:cNvPr id="4" name="Text Placeholder 3"/>
          <p:cNvSpPr>
            <a:spLocks noGrp="1"/>
          </p:cNvSpPr>
          <p:nvPr>
            <p:ph sz="half" idx="2"/>
          </p:nvPr>
        </p:nvSpPr>
        <p:spPr>
          <a:xfrm>
            <a:off x="7289074" y="1845735"/>
            <a:ext cx="4428309" cy="4023360"/>
          </a:xfrm>
        </p:spPr>
        <p:txBody>
          <a:bodyPr/>
          <a:lstStyle/>
          <a:p>
            <a:pPr algn="ctr"/>
            <a:r>
              <a:rPr lang="en-GB" b="1" dirty="0">
                <a:latin typeface="Arial" panose="020B0604020202020204" pitchFamily="34" charset="0"/>
                <a:cs typeface="Arial" panose="020B0604020202020204" pitchFamily="34" charset="0"/>
              </a:rPr>
              <a:t>Free school meals and clothing grants</a:t>
            </a:r>
            <a:endParaRPr lang="en-GB" b="1" dirty="0">
              <a:latin typeface="Arial" panose="020B0604020202020204" pitchFamily="34" charset="0"/>
              <a:cs typeface="Arial" panose="020B0604020202020204" pitchFamily="34" charset="0"/>
              <a:hlinkClick r:id="rId3"/>
            </a:endParaRPr>
          </a:p>
          <a:p>
            <a:pPr marL="0" indent="0" algn="ctr">
              <a:buNone/>
            </a:pPr>
            <a:r>
              <a:rPr lang="en-GB" b="1" dirty="0">
                <a:latin typeface="Arial" panose="020B0604020202020204" pitchFamily="34" charset="0"/>
                <a:cs typeface="Arial" panose="020B0604020202020204" pitchFamily="34" charset="0"/>
                <a:hlinkClick r:id="rId3"/>
              </a:rPr>
              <a:t>http://www.renfrewshire.gov.uk/article/3338/Free-school-meals-and-clothing-grants</a:t>
            </a:r>
            <a:r>
              <a:rPr lang="en-GB" b="1" dirty="0">
                <a:latin typeface="Arial" panose="020B0604020202020204" pitchFamily="34" charset="0"/>
                <a:cs typeface="Arial" panose="020B0604020202020204" pitchFamily="34" charset="0"/>
              </a:rPr>
              <a:t> </a:t>
            </a:r>
          </a:p>
          <a:p>
            <a:pPr marL="0" indent="0" algn="ctr">
              <a:buNone/>
            </a:pPr>
            <a:endParaRPr lang="en-GB" b="1" dirty="0">
              <a:latin typeface="Arial" panose="020B0604020202020204" pitchFamily="34" charset="0"/>
              <a:cs typeface="Arial" panose="020B0604020202020204" pitchFamily="34" charset="0"/>
            </a:endParaRPr>
          </a:p>
          <a:p>
            <a:pPr marL="0" indent="0" algn="ctr">
              <a:buNone/>
            </a:pPr>
            <a:endParaRPr lang="en-GB" b="1" dirty="0">
              <a:latin typeface="Arial" panose="020B0604020202020204" pitchFamily="34" charset="0"/>
              <a:cs typeface="Arial" panose="020B0604020202020204" pitchFamily="34" charset="0"/>
            </a:endParaRPr>
          </a:p>
          <a:p>
            <a:pPr marL="0" indent="0" algn="ctr">
              <a:buNone/>
            </a:pPr>
            <a:endParaRPr lang="en-GB" b="1" dirty="0">
              <a:latin typeface="Arial" panose="020B0604020202020204" pitchFamily="34" charset="0"/>
              <a:cs typeface="Arial" panose="020B0604020202020204" pitchFamily="34" charset="0"/>
            </a:endParaRPr>
          </a:p>
        </p:txBody>
      </p:sp>
      <p:pic>
        <p:nvPicPr>
          <p:cNvPr id="1026" name="Picture 2" descr="Image result for image 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6367" y="4150554"/>
            <a:ext cx="253301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sex Embroidered School Polo Shirt -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098" y="3661472"/>
            <a:ext cx="1399132" cy="2003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6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3CA3C219-E1BD-4FD4-B9C7-E97D13BC7C2E}"/>
              </a:ext>
            </a:extLst>
          </p:cNvPr>
          <p:cNvSpPr/>
          <p:nvPr/>
        </p:nvSpPr>
        <p:spPr>
          <a:xfrm>
            <a:off x="112904" y="302079"/>
            <a:ext cx="11562260" cy="2578182"/>
          </a:xfrm>
          <a:prstGeom prst="roundRect">
            <a:avLst/>
          </a:prstGeom>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r>
              <a:rPr lang="en-GB" sz="3600" b="1" u="sng" dirty="0">
                <a:latin typeface="+mj-lt"/>
                <a:cs typeface="Calibri" panose="020F0502020204030204" pitchFamily="34" charset="0"/>
              </a:rPr>
              <a:t>Online stories:</a:t>
            </a:r>
          </a:p>
          <a:p>
            <a:endParaRPr lang="en-GB" b="1" u="sng" dirty="0">
              <a:latin typeface="Calibri" panose="020F0502020204030204" pitchFamily="34" charset="0"/>
              <a:cs typeface="Calibri" panose="020F0502020204030204" pitchFamily="34" charset="0"/>
            </a:endParaRPr>
          </a:p>
          <a:p>
            <a:r>
              <a:rPr lang="en-GB" dirty="0">
                <a:latin typeface="+mj-lt"/>
                <a:cs typeface="Calibri" panose="020F0502020204030204" pitchFamily="34" charset="0"/>
              </a:rPr>
              <a:t>Being Kind –   </a:t>
            </a:r>
            <a:r>
              <a:rPr lang="en-GB" dirty="0">
                <a:latin typeface="+mj-lt"/>
                <a:cs typeface="Calibri" panose="020F0502020204030204" pitchFamily="34" charset="0"/>
                <a:hlinkClick r:id="rId2"/>
              </a:rPr>
              <a:t>https://www.youtube.com/watch?v=kAo4-2UzgPo</a:t>
            </a:r>
            <a:r>
              <a:rPr lang="en-GB" dirty="0">
                <a:latin typeface="+mj-lt"/>
                <a:cs typeface="Calibri" panose="020F0502020204030204" pitchFamily="34" charset="0"/>
              </a:rPr>
              <a:t> </a:t>
            </a:r>
          </a:p>
          <a:p>
            <a:r>
              <a:rPr lang="en-GB" dirty="0">
                <a:latin typeface="+mj-lt"/>
                <a:cs typeface="Calibri" panose="020F0502020204030204" pitchFamily="34" charset="0"/>
              </a:rPr>
              <a:t>Selfish Crocodile-    </a:t>
            </a:r>
            <a:r>
              <a:rPr lang="en-GB" dirty="0">
                <a:latin typeface="+mj-lt"/>
                <a:cs typeface="Calibri" panose="020F0502020204030204" pitchFamily="34" charset="0"/>
                <a:hlinkClick r:id="rId3"/>
              </a:rPr>
              <a:t>https://www.youtube.com/watch?v=0-NhjfJ_RZI</a:t>
            </a:r>
            <a:r>
              <a:rPr lang="en-GB" dirty="0">
                <a:latin typeface="+mj-lt"/>
                <a:cs typeface="Calibri" panose="020F0502020204030204" pitchFamily="34" charset="0"/>
              </a:rPr>
              <a:t> </a:t>
            </a:r>
          </a:p>
          <a:p>
            <a:r>
              <a:rPr lang="en-GB" dirty="0">
                <a:latin typeface="+mj-lt"/>
                <a:cs typeface="Calibri" panose="020F0502020204030204" pitchFamily="34" charset="0"/>
              </a:rPr>
              <a:t>The Hare and the Tortoise - </a:t>
            </a:r>
            <a:r>
              <a:rPr lang="en-GB" dirty="0">
                <a:latin typeface="+mj-lt"/>
                <a:cs typeface="Calibri" panose="020F0502020204030204" pitchFamily="34" charset="0"/>
                <a:hlinkClick r:id="rId4"/>
              </a:rPr>
              <a:t>https://www.youtube.com/watch?v=01WM87zeIzY</a:t>
            </a:r>
            <a:r>
              <a:rPr lang="en-GB" dirty="0">
                <a:latin typeface="+mj-lt"/>
                <a:cs typeface="Calibri" panose="020F0502020204030204" pitchFamily="34" charset="0"/>
              </a:rPr>
              <a:t> </a:t>
            </a:r>
          </a:p>
          <a:p>
            <a:r>
              <a:rPr lang="en-GB" dirty="0">
                <a:latin typeface="+mj-lt"/>
                <a:cs typeface="Calibri" panose="020F0502020204030204" pitchFamily="34" charset="0"/>
              </a:rPr>
              <a:t>The Little Red Hen - </a:t>
            </a:r>
            <a:r>
              <a:rPr lang="en-GB" dirty="0">
                <a:latin typeface="+mj-lt"/>
                <a:cs typeface="Calibri" panose="020F0502020204030204" pitchFamily="34" charset="0"/>
                <a:hlinkClick r:id="rId5"/>
              </a:rPr>
              <a:t>https://www.youtube.com/watch?v=2E72TZy0LNo</a:t>
            </a:r>
            <a:r>
              <a:rPr lang="en-GB" dirty="0">
                <a:latin typeface="+mj-lt"/>
                <a:cs typeface="Calibri" panose="020F0502020204030204" pitchFamily="34" charset="0"/>
              </a:rPr>
              <a:t> </a:t>
            </a:r>
          </a:p>
          <a:p>
            <a:r>
              <a:rPr lang="en-GB" dirty="0">
                <a:latin typeface="+mj-lt"/>
                <a:cs typeface="Calibri" panose="020F0502020204030204" pitchFamily="34" charset="0"/>
              </a:rPr>
              <a:t>The Lion and the Mouse -</a:t>
            </a:r>
            <a:r>
              <a:rPr lang="en-GB" dirty="0">
                <a:latin typeface="+mj-lt"/>
                <a:cs typeface="Calibri" panose="020F0502020204030204" pitchFamily="34" charset="0"/>
                <a:hlinkClick r:id="rId6"/>
              </a:rPr>
              <a:t>https://www.youtube.com/watch?v=0F2dNzIf4jo</a:t>
            </a:r>
            <a:r>
              <a:rPr lang="en-GB" dirty="0">
                <a:latin typeface="+mj-lt"/>
                <a:cs typeface="Calibri" panose="020F0502020204030204" pitchFamily="34" charset="0"/>
              </a:rPr>
              <a:t>  </a:t>
            </a:r>
          </a:p>
          <a:p>
            <a:r>
              <a:rPr lang="en-GB" dirty="0">
                <a:latin typeface="+mj-lt"/>
                <a:cs typeface="Calibri" panose="020F0502020204030204" pitchFamily="34" charset="0"/>
              </a:rPr>
              <a:t>It’s My Turn  </a:t>
            </a:r>
            <a:r>
              <a:rPr lang="en-GB" dirty="0">
                <a:latin typeface="+mj-lt"/>
                <a:cs typeface="Calibri" panose="020F0502020204030204" pitchFamily="34" charset="0"/>
                <a:hlinkClick r:id="rId7"/>
              </a:rPr>
              <a:t>https://www.youtube.com/watch?v=xJBk9mJwkeI</a:t>
            </a:r>
            <a:r>
              <a:rPr lang="en-GB" dirty="0">
                <a:latin typeface="+mj-lt"/>
                <a:cs typeface="Calibri" panose="020F0502020204030204" pitchFamily="34" charset="0"/>
              </a:rPr>
              <a:t> </a:t>
            </a:r>
          </a:p>
          <a:p>
            <a:r>
              <a:rPr lang="en-GB" dirty="0">
                <a:latin typeface="+mj-lt"/>
                <a:cs typeface="Calibri" panose="020F0502020204030204" pitchFamily="34" charset="0"/>
              </a:rPr>
              <a:t>No Matter What- </a:t>
            </a:r>
            <a:r>
              <a:rPr lang="en-GB" dirty="0">
                <a:latin typeface="+mj-lt"/>
                <a:cs typeface="Calibri" panose="020F0502020204030204" pitchFamily="34" charset="0"/>
                <a:hlinkClick r:id="rId8"/>
              </a:rPr>
              <a:t>https://www.youtube.com/watch?v=tD6e3rxL9Is</a:t>
            </a:r>
            <a:r>
              <a:rPr lang="en-GB" dirty="0">
                <a:latin typeface="+mj-lt"/>
                <a:cs typeface="Calibri" panose="020F0502020204030204" pitchFamily="34" charset="0"/>
              </a:rPr>
              <a:t> </a:t>
            </a:r>
          </a:p>
          <a:p>
            <a:r>
              <a:rPr lang="en-GB" sz="3200" b="1" u="sng" dirty="0">
                <a:latin typeface="+mj-lt"/>
                <a:cs typeface="Calibri" panose="020F0502020204030204" pitchFamily="34" charset="0"/>
              </a:rPr>
              <a:t>Online resources:</a:t>
            </a:r>
          </a:p>
          <a:p>
            <a:r>
              <a:rPr lang="en-GB" dirty="0">
                <a:latin typeface="+mj-lt"/>
                <a:cs typeface="Calibri" panose="020F0502020204030204" pitchFamily="34" charset="0"/>
              </a:rPr>
              <a:t>Managing feelings- </a:t>
            </a:r>
            <a:r>
              <a:rPr lang="en-GB" sz="1600" u="sng" dirty="0">
                <a:hlinkClick r:id="rId9"/>
              </a:rPr>
              <a:t>https://www.bbc.co.uk/bitesize/articles/zmmgrj6</a:t>
            </a:r>
            <a:r>
              <a:rPr lang="en-GB" sz="1600" u="sng" dirty="0"/>
              <a:t> </a:t>
            </a:r>
            <a:endParaRPr lang="en-GB" dirty="0">
              <a:latin typeface="+mj-lt"/>
              <a:cs typeface="Calibri" panose="020F0502020204030204" pitchFamily="34" charset="0"/>
            </a:endParaRPr>
          </a:p>
          <a:p>
            <a:r>
              <a:rPr lang="en-GB" dirty="0">
                <a:latin typeface="+mj-lt"/>
                <a:cs typeface="Calibri" panose="020F0502020204030204" pitchFamily="34" charset="0"/>
              </a:rPr>
              <a:t>Questions when drawing - </a:t>
            </a:r>
            <a:r>
              <a:rPr lang="en-GB" dirty="0">
                <a:latin typeface="+mj-lt"/>
                <a:cs typeface="Calibri" panose="020F0502020204030204" pitchFamily="34" charset="0"/>
                <a:hlinkClick r:id="rId10"/>
              </a:rPr>
              <a:t>https://minds-in-bloom.com/8-questions-to-ask-children-about-their/</a:t>
            </a:r>
            <a:r>
              <a:rPr lang="en-GB" dirty="0">
                <a:latin typeface="+mj-lt"/>
                <a:cs typeface="Calibri" panose="020F0502020204030204" pitchFamily="34" charset="0"/>
              </a:rPr>
              <a:t> </a:t>
            </a:r>
          </a:p>
          <a:p>
            <a:r>
              <a:rPr lang="en-GB" dirty="0">
                <a:latin typeface="+mj-lt"/>
                <a:cs typeface="Calibri" panose="020F0502020204030204" pitchFamily="34" charset="0"/>
              </a:rPr>
              <a:t>Tips with drawing - </a:t>
            </a:r>
            <a:r>
              <a:rPr lang="en-GB" dirty="0">
                <a:latin typeface="+mj-lt"/>
                <a:cs typeface="Calibri" panose="020F0502020204030204" pitchFamily="34" charset="0"/>
                <a:hlinkClick r:id="rId11"/>
              </a:rPr>
              <a:t>https://www.booktrust.org.uk/news-and-features/features/2017/july/tips-for-talking-about-drawing-with-children/</a:t>
            </a:r>
            <a:r>
              <a:rPr lang="en-GB" dirty="0">
                <a:latin typeface="+mj-lt"/>
                <a:cs typeface="Calibri" panose="020F0502020204030204" pitchFamily="34" charset="0"/>
              </a:rPr>
              <a:t> </a:t>
            </a:r>
          </a:p>
          <a:p>
            <a:r>
              <a:rPr lang="en-GB" dirty="0">
                <a:latin typeface="+mj-lt"/>
                <a:cs typeface="Calibri" panose="020F0502020204030204" pitchFamily="34" charset="0"/>
              </a:rPr>
              <a:t>Starting school- </a:t>
            </a:r>
            <a:r>
              <a:rPr lang="en-GB" dirty="0">
                <a:latin typeface="+mj-lt"/>
                <a:cs typeface="Calibri" panose="020F0502020204030204" pitchFamily="34" charset="0"/>
                <a:hlinkClick r:id="rId12"/>
              </a:rPr>
              <a:t>https://www.bbc.co.uk/teach/starting-primary-school/zvbthbk</a:t>
            </a:r>
            <a:endParaRPr lang="en-GB" dirty="0">
              <a:latin typeface="+mj-lt"/>
              <a:cs typeface="Calibri" panose="020F0502020204030204" pitchFamily="34" charset="0"/>
            </a:endParaRPr>
          </a:p>
          <a:p>
            <a:r>
              <a:rPr lang="en-GB" dirty="0">
                <a:latin typeface="+mj-lt"/>
                <a:cs typeface="Calibri" panose="020F0502020204030204" pitchFamily="34" charset="0"/>
              </a:rPr>
              <a:t>Big hopes big future - </a:t>
            </a:r>
            <a:r>
              <a:rPr lang="en-GB" dirty="0">
                <a:latin typeface="+mj-lt"/>
                <a:cs typeface="Calibri" panose="020F0502020204030204" pitchFamily="34" charset="0"/>
                <a:hlinkClick r:id="rId13"/>
              </a:rPr>
              <a:t>https://www.home-start.org.uk/Pages/Category/big-hopes-big-future</a:t>
            </a:r>
            <a:endParaRPr lang="en-GB" dirty="0">
              <a:latin typeface="+mj-lt"/>
              <a:cs typeface="Calibri" panose="020F0502020204030204" pitchFamily="34" charset="0"/>
            </a:endParaRPr>
          </a:p>
          <a:p>
            <a:r>
              <a:rPr lang="en-GB" dirty="0">
                <a:latin typeface="+mj-lt"/>
                <a:cs typeface="Calibri" panose="020F0502020204030204" pitchFamily="34" charset="0"/>
              </a:rPr>
              <a:t>Starting school- </a:t>
            </a:r>
            <a:r>
              <a:rPr lang="en-GB" dirty="0">
                <a:latin typeface="+mj-lt"/>
                <a:cs typeface="Calibri" panose="020F0502020204030204" pitchFamily="34" charset="0"/>
                <a:hlinkClick r:id="rId14"/>
              </a:rPr>
              <a:t>https://www.parentingacrossscotland.org/news-events/posts/how-well-do-we-prepare-young-children-for-the-move-to-primary-school/</a:t>
            </a:r>
            <a:r>
              <a:rPr lang="en-GB" dirty="0">
                <a:latin typeface="+mj-lt"/>
                <a:cs typeface="Calibri" panose="020F0502020204030204" pitchFamily="34" charset="0"/>
              </a:rPr>
              <a:t> </a:t>
            </a:r>
          </a:p>
          <a:p>
            <a:r>
              <a:rPr lang="en-GB" dirty="0">
                <a:latin typeface="+mj-lt"/>
                <a:cs typeface="Calibri" panose="020F0502020204030204" pitchFamily="34" charset="0"/>
              </a:rPr>
              <a:t>Go explore app- mindfulness- </a:t>
            </a:r>
            <a:r>
              <a:rPr lang="en-GB" dirty="0">
                <a:latin typeface="+mj-lt"/>
                <a:cs typeface="Calibri" panose="020F0502020204030204" pitchFamily="34" charset="0"/>
                <a:hlinkClick r:id="rId15"/>
              </a:rPr>
              <a:t>https://www.bbc.co.uk/mediacentre/latestnews/2020/cbeebies-mindulness-app</a:t>
            </a:r>
            <a:r>
              <a:rPr lang="en-GB" dirty="0">
                <a:latin typeface="+mj-lt"/>
                <a:cs typeface="Calibri" panose="020F0502020204030204" pitchFamily="34" charset="0"/>
              </a:rPr>
              <a:t> </a:t>
            </a:r>
          </a:p>
        </p:txBody>
      </p:sp>
      <p:pic>
        <p:nvPicPr>
          <p:cNvPr id="10" name="Picture 9" descr="A close up of a doll&#10;&#10;Description automatically generated">
            <a:extLst>
              <a:ext uri="{FF2B5EF4-FFF2-40B4-BE49-F238E27FC236}">
                <a16:creationId xmlns:a16="http://schemas.microsoft.com/office/drawing/2014/main" id="{B3A18E5A-CF57-4E8F-A297-866BE20ED795}"/>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277313" y="2109078"/>
            <a:ext cx="3397851" cy="1868662"/>
          </a:xfrm>
          <a:prstGeom prst="rect">
            <a:avLst/>
          </a:prstGeom>
          <a:ln>
            <a:noFill/>
          </a:ln>
          <a:effectLst>
            <a:softEdge rad="112500"/>
          </a:effectLst>
        </p:spPr>
      </p:pic>
      <p:pic>
        <p:nvPicPr>
          <p:cNvPr id="4" name="Picture 2" descr="Bishopton PS_PrintRes">
            <a:extLst>
              <a:ext uri="{FF2B5EF4-FFF2-40B4-BE49-F238E27FC236}">
                <a16:creationId xmlns:a16="http://schemas.microsoft.com/office/drawing/2014/main" id="{BB3A436E-87BF-4D50-B710-DC40BDC08C5F}"/>
              </a:ext>
            </a:extLst>
          </p:cNvPr>
          <p:cNvPicPr>
            <a:picLocks noChangeAspect="1" noChangeArrowheads="1"/>
          </p:cNvPicPr>
          <p:nvPr/>
        </p:nvPicPr>
        <p:blipFill>
          <a:blip r:embed="rId17"/>
          <a:srcRect/>
          <a:stretch>
            <a:fillRect/>
          </a:stretch>
        </p:blipFill>
        <p:spPr bwMode="auto">
          <a:xfrm>
            <a:off x="9457508" y="169817"/>
            <a:ext cx="1703388" cy="1493838"/>
          </a:xfrm>
          <a:prstGeom prst="rect">
            <a:avLst/>
          </a:prstGeom>
          <a:noFill/>
          <a:ln w="9525">
            <a:noFill/>
            <a:miter lim="800000"/>
            <a:headEnd/>
            <a:tailEnd/>
          </a:ln>
        </p:spPr>
      </p:pic>
    </p:spTree>
    <p:extLst>
      <p:ext uri="{BB962C8B-B14F-4D97-AF65-F5344CB8AC3E}">
        <p14:creationId xmlns:p14="http://schemas.microsoft.com/office/powerpoint/2010/main" val="389619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6B8738D-6184-4200-93C8-A38B49E39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33999" y="4550229"/>
            <a:ext cx="9739711" cy="1057655"/>
          </a:xfrm>
        </p:spPr>
        <p:txBody>
          <a:bodyPr>
            <a:normAutofit/>
          </a:bodyPr>
          <a:lstStyle/>
          <a:p>
            <a:r>
              <a:rPr lang="en-US" sz="4000" dirty="0"/>
              <a:t>BE AT THE HEART OF YOUR CHILD’S LEARNING</a:t>
            </a:r>
          </a:p>
        </p:txBody>
      </p:sp>
      <p:pic>
        <p:nvPicPr>
          <p:cNvPr id="9" name="Picture 2" descr="Bishopton PS_PrintRes">
            <a:extLst>
              <a:ext uri="{FF2B5EF4-FFF2-40B4-BE49-F238E27FC236}">
                <a16:creationId xmlns:a16="http://schemas.microsoft.com/office/drawing/2014/main" id="{6F04DC25-0AF0-413E-A54C-357791EABCF6}"/>
              </a:ext>
            </a:extLst>
          </p:cNvPr>
          <p:cNvPicPr>
            <a:picLocks noChangeAspect="1" noChangeArrowheads="1"/>
          </p:cNvPicPr>
          <p:nvPr/>
        </p:nvPicPr>
        <p:blipFill>
          <a:blip r:embed="rId3"/>
          <a:stretch>
            <a:fillRect/>
          </a:stretch>
        </p:blipFill>
        <p:spPr bwMode="auto">
          <a:xfrm>
            <a:off x="6460702" y="552290"/>
            <a:ext cx="4094018" cy="3602736"/>
          </a:xfrm>
          <a:prstGeom prst="rect">
            <a:avLst/>
          </a:prstGeom>
          <a:noFill/>
        </p:spPr>
      </p:pic>
      <p:sp>
        <p:nvSpPr>
          <p:cNvPr id="88" name="Rectangle 87">
            <a:extLst>
              <a:ext uri="{FF2B5EF4-FFF2-40B4-BE49-F238E27FC236}">
                <a16:creationId xmlns:a16="http://schemas.microsoft.com/office/drawing/2014/main" id="{5B73017D-B127-4D47-BB33-0DA52359F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solidFill>
            <a:srgbClr val="6174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768808" y="650244"/>
            <a:ext cx="3602736" cy="3602736"/>
          </a:xfrm>
          <a:prstGeom prst="rect">
            <a:avLst/>
          </a:prstGeom>
        </p:spPr>
      </p:pic>
      <p:cxnSp>
        <p:nvCxnSpPr>
          <p:cNvPr id="90" name="Straight Connector 89">
            <a:extLst>
              <a:ext uri="{FF2B5EF4-FFF2-40B4-BE49-F238E27FC236}">
                <a16:creationId xmlns:a16="http://schemas.microsoft.com/office/drawing/2014/main" id="{C2B7B8EB-0638-43BD-9A64-62F95F505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1AD70F9-2AA8-40AD-81F2-0D7BC881C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65B6F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Rectangle 93">
            <a:extLst>
              <a:ext uri="{FF2B5EF4-FFF2-40B4-BE49-F238E27FC236}">
                <a16:creationId xmlns:a16="http://schemas.microsoft.com/office/drawing/2014/main" id="{0A95E83E-3C35-4C05-B1FC-CBF86CCB7C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61748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ubtitle 6">
            <a:extLst>
              <a:ext uri="{FF2B5EF4-FFF2-40B4-BE49-F238E27FC236}">
                <a16:creationId xmlns:a16="http://schemas.microsoft.com/office/drawing/2014/main" id="{BC3CAB62-C094-43B7-B005-F1F82FD76B07}"/>
              </a:ext>
            </a:extLst>
          </p:cNvPr>
          <p:cNvSpPr>
            <a:spLocks noGrp="1"/>
          </p:cNvSpPr>
          <p:nvPr>
            <p:ph type="subTitle" idx="1"/>
          </p:nvPr>
        </p:nvSpPr>
        <p:spPr>
          <a:xfrm>
            <a:off x="642851" y="4455621"/>
            <a:ext cx="10515600" cy="1143000"/>
          </a:xfrm>
        </p:spPr>
        <p:txBody>
          <a:bodyPr/>
          <a:lstStyle/>
          <a:p>
            <a:endParaRPr lang="en-GB" dirty="0"/>
          </a:p>
        </p:txBody>
      </p:sp>
    </p:spTree>
    <p:extLst>
      <p:ext uri="{BB962C8B-B14F-4D97-AF65-F5344CB8AC3E}">
        <p14:creationId xmlns:p14="http://schemas.microsoft.com/office/powerpoint/2010/main" val="3033265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A5A92AE1-EBF8-408A-857E-3FFF281C1E7E}"/>
              </a:ext>
            </a:extLst>
          </p:cNvPr>
          <p:cNvPicPr>
            <a:picLocks noChangeAspect="1"/>
          </p:cNvPicPr>
          <p:nvPr/>
        </p:nvPicPr>
        <p:blipFill>
          <a:blip r:embed="rId2"/>
          <a:stretch>
            <a:fillRect/>
          </a:stretch>
        </p:blipFill>
        <p:spPr>
          <a:xfrm>
            <a:off x="842772" y="882819"/>
            <a:ext cx="5092361" cy="5092361"/>
          </a:xfrm>
          <a:prstGeom prst="rect">
            <a:avLst/>
          </a:prstGeom>
        </p:spPr>
      </p:pic>
      <p:pic>
        <p:nvPicPr>
          <p:cNvPr id="7" name="Picture 2" descr="Bishopton PS_PrintRes">
            <a:extLst>
              <a:ext uri="{FF2B5EF4-FFF2-40B4-BE49-F238E27FC236}">
                <a16:creationId xmlns:a16="http://schemas.microsoft.com/office/drawing/2014/main" id="{5927AD88-6F14-47A0-89DB-037042C9C0DF}"/>
              </a:ext>
            </a:extLst>
          </p:cNvPr>
          <p:cNvPicPr>
            <a:picLocks noChangeAspect="1" noChangeArrowheads="1"/>
          </p:cNvPicPr>
          <p:nvPr/>
        </p:nvPicPr>
        <p:blipFill>
          <a:blip r:embed="rId3"/>
          <a:stretch>
            <a:fillRect/>
          </a:stretch>
        </p:blipFill>
        <p:spPr bwMode="auto">
          <a:xfrm>
            <a:off x="6255173" y="1188361"/>
            <a:ext cx="5092361" cy="4481277"/>
          </a:xfrm>
          <a:prstGeom prst="rect">
            <a:avLst/>
          </a:prstGeom>
          <a:noFill/>
        </p:spPr>
      </p:pic>
    </p:spTree>
    <p:extLst>
      <p:ext uri="{BB962C8B-B14F-4D97-AF65-F5344CB8AC3E}">
        <p14:creationId xmlns:p14="http://schemas.microsoft.com/office/powerpoint/2010/main" val="286223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 </a:t>
            </a:r>
          </a:p>
        </p:txBody>
      </p:sp>
      <p:sp>
        <p:nvSpPr>
          <p:cNvPr id="3" name="Content Placeholder 2"/>
          <p:cNvSpPr>
            <a:spLocks noGrp="1"/>
          </p:cNvSpPr>
          <p:nvPr>
            <p:ph idx="1"/>
          </p:nvPr>
        </p:nvSpPr>
        <p:spPr/>
        <p:txBody>
          <a:bodyPr vert="horz" lIns="0" tIns="45720" rIns="0" bIns="45720" rtlCol="0" anchor="t">
            <a:normAutofit/>
          </a:bodyPr>
          <a:lstStyle/>
          <a:p>
            <a:r>
              <a:rPr lang="en-US" sz="4400" dirty="0"/>
              <a:t>Building and Promoting Success</a:t>
            </a:r>
          </a:p>
        </p:txBody>
      </p:sp>
      <p:pic>
        <p:nvPicPr>
          <p:cNvPr id="4098" name="Picture 2" descr="Bishopton PS_PrintRes"/>
          <p:cNvPicPr>
            <a:picLocks noChangeAspect="1" noChangeArrowheads="1"/>
          </p:cNvPicPr>
          <p:nvPr/>
        </p:nvPicPr>
        <p:blipFill>
          <a:blip r:embed="rId3"/>
          <a:srcRect/>
          <a:stretch>
            <a:fillRect/>
          </a:stretch>
        </p:blipFill>
        <p:spPr bwMode="auto">
          <a:xfrm>
            <a:off x="9509760" y="3722914"/>
            <a:ext cx="1703388" cy="1493838"/>
          </a:xfrm>
          <a:prstGeom prst="rect">
            <a:avLst/>
          </a:prstGeom>
          <a:noFill/>
          <a:ln w="9525">
            <a:noFill/>
            <a:miter lim="800000"/>
            <a:headEnd/>
            <a:tailEnd/>
          </a:ln>
        </p:spPr>
      </p:pic>
    </p:spTree>
    <p:extLst>
      <p:ext uri="{BB962C8B-B14F-4D97-AF65-F5344CB8AC3E}">
        <p14:creationId xmlns:p14="http://schemas.microsoft.com/office/powerpoint/2010/main" val="92043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Values</a:t>
            </a:r>
            <a:endParaRPr lang="en-US" sz="4000" dirty="0"/>
          </a:p>
        </p:txBody>
      </p:sp>
      <p:sp>
        <p:nvSpPr>
          <p:cNvPr id="3" name="Content Placeholder 2"/>
          <p:cNvSpPr>
            <a:spLocks noGrp="1"/>
          </p:cNvSpPr>
          <p:nvPr>
            <p:ph idx="1"/>
          </p:nvPr>
        </p:nvSpPr>
        <p:spPr/>
        <p:txBody>
          <a:bodyPr vert="horz" lIns="0" tIns="45720" rIns="0" bIns="45720" rtlCol="0" anchor="t">
            <a:normAutofit/>
          </a:bodyPr>
          <a:lstStyle/>
          <a:p>
            <a:r>
              <a:rPr lang="en-US" b="1" dirty="0"/>
              <a:t>Fairness</a:t>
            </a:r>
            <a:r>
              <a:rPr lang="en-US" dirty="0"/>
              <a:t> – everybody getting what they need in order to be successful</a:t>
            </a:r>
          </a:p>
          <a:p>
            <a:r>
              <a:rPr lang="en-US" b="1" dirty="0"/>
              <a:t>Inclusion</a:t>
            </a:r>
            <a:r>
              <a:rPr lang="en-US" dirty="0"/>
              <a:t> – opportunity for all</a:t>
            </a:r>
          </a:p>
          <a:p>
            <a:r>
              <a:rPr lang="en-US" b="1" dirty="0"/>
              <a:t>Honesty</a:t>
            </a:r>
            <a:r>
              <a:rPr lang="en-US" dirty="0"/>
              <a:t> – be truthful to yourself and others</a:t>
            </a:r>
          </a:p>
          <a:p>
            <a:r>
              <a:rPr lang="en-US" b="1" dirty="0"/>
              <a:t>Challenge</a:t>
            </a:r>
            <a:r>
              <a:rPr lang="en-US" dirty="0"/>
              <a:t> – high expectation for all</a:t>
            </a:r>
          </a:p>
          <a:p>
            <a:r>
              <a:rPr lang="en-US" b="1" dirty="0"/>
              <a:t>Global Citizenship</a:t>
            </a:r>
            <a:r>
              <a:rPr lang="en-US" dirty="0"/>
              <a:t> – creating a sustainable future</a:t>
            </a:r>
          </a:p>
        </p:txBody>
      </p:sp>
      <p:pic>
        <p:nvPicPr>
          <p:cNvPr id="5122" name="Picture 2" descr="Bishopton PS_PrintRes"/>
          <p:cNvPicPr>
            <a:picLocks noChangeAspect="1" noChangeArrowheads="1"/>
          </p:cNvPicPr>
          <p:nvPr/>
        </p:nvPicPr>
        <p:blipFill>
          <a:blip r:embed="rId3"/>
          <a:srcRect/>
          <a:stretch>
            <a:fillRect/>
          </a:stretch>
        </p:blipFill>
        <p:spPr bwMode="auto">
          <a:xfrm>
            <a:off x="9522823" y="3958045"/>
            <a:ext cx="1703388" cy="1493838"/>
          </a:xfrm>
          <a:prstGeom prst="rect">
            <a:avLst/>
          </a:prstGeom>
          <a:noFill/>
          <a:ln w="9525">
            <a:noFill/>
            <a:miter lim="800000"/>
            <a:headEnd/>
            <a:tailEnd/>
          </a:ln>
        </p:spPr>
      </p:pic>
    </p:spTree>
    <p:extLst>
      <p:ext uri="{BB962C8B-B14F-4D97-AF65-F5344CB8AC3E}">
        <p14:creationId xmlns:p14="http://schemas.microsoft.com/office/powerpoint/2010/main" val="153293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045C-D7D1-491B-BE4C-CEBADE9C74D5}"/>
              </a:ext>
            </a:extLst>
          </p:cNvPr>
          <p:cNvSpPr>
            <a:spLocks noGrp="1"/>
          </p:cNvSpPr>
          <p:nvPr>
            <p:ph type="title"/>
          </p:nvPr>
        </p:nvSpPr>
        <p:spPr/>
        <p:txBody>
          <a:bodyPr/>
          <a:lstStyle/>
          <a:p>
            <a:r>
              <a:rPr lang="en-GB" dirty="0"/>
              <a:t>Values</a:t>
            </a:r>
          </a:p>
        </p:txBody>
      </p:sp>
      <p:sp>
        <p:nvSpPr>
          <p:cNvPr id="3" name="Content Placeholder 2">
            <a:extLst>
              <a:ext uri="{FF2B5EF4-FFF2-40B4-BE49-F238E27FC236}">
                <a16:creationId xmlns:a16="http://schemas.microsoft.com/office/drawing/2014/main" id="{AD862DBF-CD43-410D-88FB-31E78E20F079}"/>
              </a:ext>
            </a:extLst>
          </p:cNvPr>
          <p:cNvSpPr>
            <a:spLocks noGrp="1"/>
          </p:cNvSpPr>
          <p:nvPr>
            <p:ph idx="1"/>
          </p:nvPr>
        </p:nvSpPr>
        <p:spPr/>
        <p:txBody>
          <a:bodyPr/>
          <a:lstStyle/>
          <a:p>
            <a:r>
              <a:rPr lang="en-GB" sz="2400" dirty="0"/>
              <a:t>We aim to demonstrate these values as we:- </a:t>
            </a:r>
          </a:p>
          <a:p>
            <a:pPr>
              <a:buFont typeface="Arial" panose="020B0604020202020204" pitchFamily="34" charset="0"/>
              <a:buChar char="•"/>
            </a:pPr>
            <a:r>
              <a:rPr lang="en-GB" dirty="0"/>
              <a:t> Enable everyone to achieve by providing high quality teaching and learning experiences that take account of individual need </a:t>
            </a:r>
          </a:p>
          <a:p>
            <a:pPr>
              <a:buFont typeface="Arial" panose="020B0604020202020204" pitchFamily="34" charset="0"/>
              <a:buChar char="•"/>
            </a:pPr>
            <a:r>
              <a:rPr lang="en-GB" dirty="0"/>
              <a:t>Promote a safe, welcoming, nurturing ethos of equality, fairness, respect, equity and excellence that represents and values all members of the school community </a:t>
            </a:r>
          </a:p>
          <a:p>
            <a:pPr>
              <a:buFont typeface="Arial" panose="020B0604020202020204" pitchFamily="34" charset="0"/>
              <a:buChar char="•"/>
            </a:pPr>
            <a:r>
              <a:rPr lang="en-GB" dirty="0"/>
              <a:t> Provide leadership opportunities at all levels that allows everyone to develop skills for learning, life and work </a:t>
            </a:r>
          </a:p>
          <a:p>
            <a:pPr>
              <a:buFont typeface="Arial" panose="020B0604020202020204" pitchFamily="34" charset="0"/>
              <a:buChar char="•"/>
            </a:pPr>
            <a:r>
              <a:rPr lang="en-GB" dirty="0"/>
              <a:t>Provide a stimulating curriculum that is consistent with Local and National guidelines; is broad, balanced, coherent, challenging and progressive</a:t>
            </a:r>
          </a:p>
        </p:txBody>
      </p:sp>
    </p:spTree>
    <p:extLst>
      <p:ext uri="{BB962C8B-B14F-4D97-AF65-F5344CB8AC3E}">
        <p14:creationId xmlns:p14="http://schemas.microsoft.com/office/powerpoint/2010/main" val="3831160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56397"/>
          </a:xfrm>
        </p:spPr>
        <p:txBody>
          <a:bodyPr/>
          <a:lstStyle/>
          <a:p>
            <a:r>
              <a:rPr lang="en-US" dirty="0"/>
              <a:t>Staff</a:t>
            </a:r>
          </a:p>
        </p:txBody>
      </p:sp>
      <p:pic>
        <p:nvPicPr>
          <p:cNvPr id="6146" name="Picture 2" descr="Bishopton PS_PrintRes"/>
          <p:cNvPicPr>
            <a:picLocks noChangeAspect="1" noChangeArrowheads="1"/>
          </p:cNvPicPr>
          <p:nvPr/>
        </p:nvPicPr>
        <p:blipFill>
          <a:blip r:embed="rId3"/>
          <a:srcRect/>
          <a:stretch>
            <a:fillRect/>
          </a:stretch>
        </p:blipFill>
        <p:spPr bwMode="auto">
          <a:xfrm>
            <a:off x="10168346" y="106680"/>
            <a:ext cx="1703388" cy="1493838"/>
          </a:xfrm>
          <a:prstGeom prst="rect">
            <a:avLst/>
          </a:prstGeom>
          <a:noFill/>
          <a:ln w="9525">
            <a:noFill/>
            <a:miter lim="800000"/>
            <a:headEnd/>
            <a:tailEnd/>
          </a:ln>
        </p:spPr>
      </p:pic>
      <p:pic>
        <p:nvPicPr>
          <p:cNvPr id="5" name="Picture 4" descr="C:\Users\pjpmclarenc1\AppData\Local\Microsoft\Windows\INetCache\Content.MSO\D9337DCE.tmp">
            <a:extLst>
              <a:ext uri="{FF2B5EF4-FFF2-40B4-BE49-F238E27FC236}">
                <a16:creationId xmlns:a16="http://schemas.microsoft.com/office/drawing/2014/main" id="{6B054981-B766-4EA0-AC2D-81BF738EDE7B}"/>
              </a:ext>
            </a:extLst>
          </p:cNvPr>
          <p:cNvPicPr/>
          <p:nvPr/>
        </p:nvPicPr>
        <p:blipFill rotWithShape="1">
          <a:blip r:embed="rId4">
            <a:extLst>
              <a:ext uri="{28A0092B-C50C-407E-A947-70E740481C1C}">
                <a14:useLocalDpi xmlns:a14="http://schemas.microsoft.com/office/drawing/2010/main" val="0"/>
              </a:ext>
            </a:extLst>
          </a:blip>
          <a:srcRect l="20923" t="20487" r="19780" b="33698"/>
          <a:stretch/>
        </p:blipFill>
        <p:spPr bwMode="auto">
          <a:xfrm>
            <a:off x="7733516" y="942899"/>
            <a:ext cx="1813686" cy="1936132"/>
          </a:xfrm>
          <a:prstGeom prst="rect">
            <a:avLst/>
          </a:prstGeom>
          <a:noFill/>
          <a:ln>
            <a:noFill/>
          </a:ln>
          <a:extLst>
            <a:ext uri="{53640926-AAD7-44D8-BBD7-CCE9431645EC}">
              <a14:shadowObscured xmlns:a14="http://schemas.microsoft.com/office/drawing/2010/main"/>
            </a:ext>
          </a:extLst>
        </p:spPr>
      </p:pic>
      <p:pic>
        <p:nvPicPr>
          <p:cNvPr id="4" name="Content Placeholder 3">
            <a:extLst>
              <a:ext uri="{FF2B5EF4-FFF2-40B4-BE49-F238E27FC236}">
                <a16:creationId xmlns:a16="http://schemas.microsoft.com/office/drawing/2014/main" id="{DE5836B5-FEDF-42A4-B5DC-0FBBF102CA47}"/>
              </a:ext>
            </a:extLst>
          </p:cNvPr>
          <p:cNvPicPr>
            <a:picLocks noGrp="1" noChangeAspect="1"/>
          </p:cNvPicPr>
          <p:nvPr>
            <p:ph idx="1"/>
          </p:nvPr>
        </p:nvPicPr>
        <p:blipFill>
          <a:blip r:embed="rId5"/>
          <a:stretch>
            <a:fillRect/>
          </a:stretch>
        </p:blipFill>
        <p:spPr>
          <a:xfrm>
            <a:off x="4463615" y="932630"/>
            <a:ext cx="1662865" cy="1956670"/>
          </a:xfrm>
          <a:prstGeom prst="rect">
            <a:avLst/>
          </a:prstGeom>
        </p:spPr>
      </p:pic>
      <p:pic>
        <p:nvPicPr>
          <p:cNvPr id="6" name="Picture 5">
            <a:extLst>
              <a:ext uri="{FF2B5EF4-FFF2-40B4-BE49-F238E27FC236}">
                <a16:creationId xmlns:a16="http://schemas.microsoft.com/office/drawing/2014/main" id="{F75E2FEA-6200-42F1-A6CA-3C4C4889F574}"/>
              </a:ext>
            </a:extLst>
          </p:cNvPr>
          <p:cNvPicPr>
            <a:picLocks noChangeAspect="1"/>
          </p:cNvPicPr>
          <p:nvPr/>
        </p:nvPicPr>
        <p:blipFill>
          <a:blip r:embed="rId6"/>
          <a:stretch>
            <a:fillRect/>
          </a:stretch>
        </p:blipFill>
        <p:spPr>
          <a:xfrm>
            <a:off x="1336262" y="1061545"/>
            <a:ext cx="1813686" cy="1855513"/>
          </a:xfrm>
          <a:prstGeom prst="rect">
            <a:avLst/>
          </a:prstGeom>
        </p:spPr>
      </p:pic>
      <p:pic>
        <p:nvPicPr>
          <p:cNvPr id="7" name="Picture 6">
            <a:extLst>
              <a:ext uri="{FF2B5EF4-FFF2-40B4-BE49-F238E27FC236}">
                <a16:creationId xmlns:a16="http://schemas.microsoft.com/office/drawing/2014/main" id="{85C40969-6074-4BCB-8946-30114F8F6B4C}"/>
              </a:ext>
            </a:extLst>
          </p:cNvPr>
          <p:cNvPicPr>
            <a:picLocks noChangeAspect="1"/>
          </p:cNvPicPr>
          <p:nvPr/>
        </p:nvPicPr>
        <p:blipFill>
          <a:blip r:embed="rId7"/>
          <a:stretch>
            <a:fillRect/>
          </a:stretch>
        </p:blipFill>
        <p:spPr>
          <a:xfrm>
            <a:off x="6030771" y="3599890"/>
            <a:ext cx="1818714" cy="1861647"/>
          </a:xfrm>
          <a:prstGeom prst="rect">
            <a:avLst/>
          </a:prstGeom>
        </p:spPr>
      </p:pic>
      <p:pic>
        <p:nvPicPr>
          <p:cNvPr id="8" name="Picture 7">
            <a:extLst>
              <a:ext uri="{FF2B5EF4-FFF2-40B4-BE49-F238E27FC236}">
                <a16:creationId xmlns:a16="http://schemas.microsoft.com/office/drawing/2014/main" id="{8A87FBEC-74EB-45A1-92EB-C68EB96ABE02}"/>
              </a:ext>
            </a:extLst>
          </p:cNvPr>
          <p:cNvPicPr>
            <a:picLocks noChangeAspect="1"/>
          </p:cNvPicPr>
          <p:nvPr/>
        </p:nvPicPr>
        <p:blipFill>
          <a:blip r:embed="rId8"/>
          <a:stretch>
            <a:fillRect/>
          </a:stretch>
        </p:blipFill>
        <p:spPr>
          <a:xfrm>
            <a:off x="2792678" y="3552494"/>
            <a:ext cx="1900397" cy="1956437"/>
          </a:xfrm>
          <a:prstGeom prst="rect">
            <a:avLst/>
          </a:prstGeom>
        </p:spPr>
      </p:pic>
      <p:sp>
        <p:nvSpPr>
          <p:cNvPr id="9" name="TextBox 8">
            <a:extLst>
              <a:ext uri="{FF2B5EF4-FFF2-40B4-BE49-F238E27FC236}">
                <a16:creationId xmlns:a16="http://schemas.microsoft.com/office/drawing/2014/main" id="{66FF2153-3D5B-4752-9CF8-ED24B3FF9D35}"/>
              </a:ext>
            </a:extLst>
          </p:cNvPr>
          <p:cNvSpPr txBox="1"/>
          <p:nvPr/>
        </p:nvSpPr>
        <p:spPr>
          <a:xfrm>
            <a:off x="1353685" y="2906163"/>
            <a:ext cx="1695398" cy="646331"/>
          </a:xfrm>
          <a:prstGeom prst="rect">
            <a:avLst/>
          </a:prstGeom>
          <a:noFill/>
        </p:spPr>
        <p:txBody>
          <a:bodyPr wrap="square" rtlCol="0">
            <a:spAutoFit/>
          </a:bodyPr>
          <a:lstStyle/>
          <a:p>
            <a:pPr algn="ctr"/>
            <a:r>
              <a:rPr lang="en-GB" dirty="0"/>
              <a:t>Mrs McNaught   Head Teacher</a:t>
            </a:r>
          </a:p>
        </p:txBody>
      </p:sp>
      <p:sp>
        <p:nvSpPr>
          <p:cNvPr id="11" name="TextBox 10">
            <a:extLst>
              <a:ext uri="{FF2B5EF4-FFF2-40B4-BE49-F238E27FC236}">
                <a16:creationId xmlns:a16="http://schemas.microsoft.com/office/drawing/2014/main" id="{2A5F72E4-076A-43E3-9B40-A869C4584E6E}"/>
              </a:ext>
            </a:extLst>
          </p:cNvPr>
          <p:cNvSpPr txBox="1"/>
          <p:nvPr/>
        </p:nvSpPr>
        <p:spPr>
          <a:xfrm>
            <a:off x="3742876" y="2878405"/>
            <a:ext cx="2876550" cy="646331"/>
          </a:xfrm>
          <a:prstGeom prst="rect">
            <a:avLst/>
          </a:prstGeom>
          <a:noFill/>
        </p:spPr>
        <p:txBody>
          <a:bodyPr wrap="square" rtlCol="0">
            <a:spAutoFit/>
          </a:bodyPr>
          <a:lstStyle/>
          <a:p>
            <a:pPr algn="ctr"/>
            <a:r>
              <a:rPr lang="en-GB" dirty="0"/>
              <a:t>Mrs Davidson</a:t>
            </a:r>
          </a:p>
          <a:p>
            <a:pPr algn="ctr"/>
            <a:r>
              <a:rPr lang="en-GB" dirty="0"/>
              <a:t>Depute Head Teacher P4-P7</a:t>
            </a:r>
          </a:p>
        </p:txBody>
      </p:sp>
      <p:sp>
        <p:nvSpPr>
          <p:cNvPr id="12" name="TextBox 11">
            <a:extLst>
              <a:ext uri="{FF2B5EF4-FFF2-40B4-BE49-F238E27FC236}">
                <a16:creationId xmlns:a16="http://schemas.microsoft.com/office/drawing/2014/main" id="{6E95906A-6979-4B70-8CDE-661F5E5A84EC}"/>
              </a:ext>
            </a:extLst>
          </p:cNvPr>
          <p:cNvSpPr txBox="1"/>
          <p:nvPr/>
        </p:nvSpPr>
        <p:spPr>
          <a:xfrm>
            <a:off x="7137595" y="2874330"/>
            <a:ext cx="3030751" cy="646331"/>
          </a:xfrm>
          <a:prstGeom prst="rect">
            <a:avLst/>
          </a:prstGeom>
          <a:noFill/>
        </p:spPr>
        <p:txBody>
          <a:bodyPr wrap="square" rtlCol="0">
            <a:spAutoFit/>
          </a:bodyPr>
          <a:lstStyle/>
          <a:p>
            <a:pPr algn="ctr"/>
            <a:r>
              <a:rPr lang="en-GB" dirty="0"/>
              <a:t>Ms McLaren  </a:t>
            </a:r>
          </a:p>
          <a:p>
            <a:pPr algn="ctr"/>
            <a:r>
              <a:rPr lang="en-GB" dirty="0"/>
              <a:t> Depute Head Teacher P1-3</a:t>
            </a:r>
          </a:p>
        </p:txBody>
      </p:sp>
      <p:sp>
        <p:nvSpPr>
          <p:cNvPr id="13" name="TextBox 12">
            <a:extLst>
              <a:ext uri="{FF2B5EF4-FFF2-40B4-BE49-F238E27FC236}">
                <a16:creationId xmlns:a16="http://schemas.microsoft.com/office/drawing/2014/main" id="{0D460ABD-2E0D-4511-A851-31D2961BA345}"/>
              </a:ext>
            </a:extLst>
          </p:cNvPr>
          <p:cNvSpPr txBox="1"/>
          <p:nvPr/>
        </p:nvSpPr>
        <p:spPr>
          <a:xfrm>
            <a:off x="2142854" y="5508931"/>
            <a:ext cx="3030751" cy="646331"/>
          </a:xfrm>
          <a:prstGeom prst="rect">
            <a:avLst/>
          </a:prstGeom>
          <a:noFill/>
        </p:spPr>
        <p:txBody>
          <a:bodyPr wrap="square" rtlCol="0">
            <a:spAutoFit/>
          </a:bodyPr>
          <a:lstStyle/>
          <a:p>
            <a:pPr algn="ctr"/>
            <a:r>
              <a:rPr lang="en-GB" dirty="0"/>
              <a:t>Miss McDowall </a:t>
            </a:r>
          </a:p>
          <a:p>
            <a:pPr algn="ctr"/>
            <a:r>
              <a:rPr lang="en-GB" dirty="0"/>
              <a:t> Principal Teacher</a:t>
            </a:r>
          </a:p>
        </p:txBody>
      </p:sp>
      <p:sp>
        <p:nvSpPr>
          <p:cNvPr id="14" name="TextBox 13">
            <a:extLst>
              <a:ext uri="{FF2B5EF4-FFF2-40B4-BE49-F238E27FC236}">
                <a16:creationId xmlns:a16="http://schemas.microsoft.com/office/drawing/2014/main" id="{57132F90-F1F4-469E-99C3-5C0C396A9F4B}"/>
              </a:ext>
            </a:extLst>
          </p:cNvPr>
          <p:cNvSpPr txBox="1"/>
          <p:nvPr/>
        </p:nvSpPr>
        <p:spPr>
          <a:xfrm>
            <a:off x="5424752" y="5461537"/>
            <a:ext cx="3030751" cy="646331"/>
          </a:xfrm>
          <a:prstGeom prst="rect">
            <a:avLst/>
          </a:prstGeom>
          <a:noFill/>
        </p:spPr>
        <p:txBody>
          <a:bodyPr wrap="square" rtlCol="0">
            <a:spAutoFit/>
          </a:bodyPr>
          <a:lstStyle/>
          <a:p>
            <a:pPr algn="ctr"/>
            <a:r>
              <a:rPr lang="en-GB" dirty="0"/>
              <a:t>Mr McAvoy </a:t>
            </a:r>
          </a:p>
          <a:p>
            <a:pPr algn="ctr"/>
            <a:r>
              <a:rPr lang="en-GB" dirty="0"/>
              <a:t> Principal Teacher</a:t>
            </a:r>
          </a:p>
        </p:txBody>
      </p:sp>
    </p:spTree>
    <p:extLst>
      <p:ext uri="{BB962C8B-B14F-4D97-AF65-F5344CB8AC3E}">
        <p14:creationId xmlns:p14="http://schemas.microsoft.com/office/powerpoint/2010/main" val="378457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56397"/>
          </a:xfrm>
        </p:spPr>
        <p:txBody>
          <a:bodyPr/>
          <a:lstStyle/>
          <a:p>
            <a:r>
              <a:rPr lang="en-US" dirty="0"/>
              <a:t>Staff</a:t>
            </a:r>
          </a:p>
        </p:txBody>
      </p:sp>
      <p:pic>
        <p:nvPicPr>
          <p:cNvPr id="6146" name="Picture 2" descr="Bishopton PS_PrintRes"/>
          <p:cNvPicPr>
            <a:picLocks noChangeAspect="1" noChangeArrowheads="1"/>
          </p:cNvPicPr>
          <p:nvPr/>
        </p:nvPicPr>
        <p:blipFill>
          <a:blip r:embed="rId3"/>
          <a:srcRect/>
          <a:stretch>
            <a:fillRect/>
          </a:stretch>
        </p:blipFill>
        <p:spPr bwMode="auto">
          <a:xfrm>
            <a:off x="10168346" y="106680"/>
            <a:ext cx="1703388" cy="1493838"/>
          </a:xfrm>
          <a:prstGeom prst="rect">
            <a:avLst/>
          </a:prstGeom>
          <a:noFill/>
          <a:ln w="9525">
            <a:noFill/>
            <a:miter lim="800000"/>
            <a:headEnd/>
            <a:tailEnd/>
          </a:ln>
        </p:spPr>
      </p:pic>
      <p:sp>
        <p:nvSpPr>
          <p:cNvPr id="9" name="TextBox 8">
            <a:extLst>
              <a:ext uri="{FF2B5EF4-FFF2-40B4-BE49-F238E27FC236}">
                <a16:creationId xmlns:a16="http://schemas.microsoft.com/office/drawing/2014/main" id="{66FF2153-3D5B-4752-9CF8-ED24B3FF9D35}"/>
              </a:ext>
            </a:extLst>
          </p:cNvPr>
          <p:cNvSpPr txBox="1"/>
          <p:nvPr/>
        </p:nvSpPr>
        <p:spPr>
          <a:xfrm>
            <a:off x="1323975" y="3093137"/>
            <a:ext cx="1749050" cy="369332"/>
          </a:xfrm>
          <a:prstGeom prst="rect">
            <a:avLst/>
          </a:prstGeom>
          <a:noFill/>
        </p:spPr>
        <p:txBody>
          <a:bodyPr wrap="square" rtlCol="0">
            <a:spAutoFit/>
          </a:bodyPr>
          <a:lstStyle/>
          <a:p>
            <a:pPr algn="ctr"/>
            <a:r>
              <a:rPr lang="en-GB" dirty="0"/>
              <a:t>Miss Cuthill  P1C</a:t>
            </a:r>
          </a:p>
        </p:txBody>
      </p:sp>
      <p:sp>
        <p:nvSpPr>
          <p:cNvPr id="11" name="TextBox 10">
            <a:extLst>
              <a:ext uri="{FF2B5EF4-FFF2-40B4-BE49-F238E27FC236}">
                <a16:creationId xmlns:a16="http://schemas.microsoft.com/office/drawing/2014/main" id="{2A5F72E4-076A-43E3-9B40-A869C4584E6E}"/>
              </a:ext>
            </a:extLst>
          </p:cNvPr>
          <p:cNvSpPr txBox="1"/>
          <p:nvPr/>
        </p:nvSpPr>
        <p:spPr>
          <a:xfrm>
            <a:off x="3843917" y="3059668"/>
            <a:ext cx="2876550" cy="369332"/>
          </a:xfrm>
          <a:prstGeom prst="rect">
            <a:avLst/>
          </a:prstGeom>
          <a:noFill/>
        </p:spPr>
        <p:txBody>
          <a:bodyPr wrap="square" rtlCol="0">
            <a:spAutoFit/>
          </a:bodyPr>
          <a:lstStyle/>
          <a:p>
            <a:pPr algn="ctr"/>
            <a:r>
              <a:rPr lang="en-GB" dirty="0"/>
              <a:t>Miss Murray P1M</a:t>
            </a:r>
          </a:p>
        </p:txBody>
      </p:sp>
      <p:sp>
        <p:nvSpPr>
          <p:cNvPr id="12" name="TextBox 11">
            <a:extLst>
              <a:ext uri="{FF2B5EF4-FFF2-40B4-BE49-F238E27FC236}">
                <a16:creationId xmlns:a16="http://schemas.microsoft.com/office/drawing/2014/main" id="{6E95906A-6979-4B70-8CDE-661F5E5A84EC}"/>
              </a:ext>
            </a:extLst>
          </p:cNvPr>
          <p:cNvSpPr txBox="1"/>
          <p:nvPr/>
        </p:nvSpPr>
        <p:spPr>
          <a:xfrm>
            <a:off x="7137595" y="3062264"/>
            <a:ext cx="3030751" cy="369332"/>
          </a:xfrm>
          <a:prstGeom prst="rect">
            <a:avLst/>
          </a:prstGeom>
          <a:noFill/>
        </p:spPr>
        <p:txBody>
          <a:bodyPr wrap="square" rtlCol="0">
            <a:spAutoFit/>
          </a:bodyPr>
          <a:lstStyle/>
          <a:p>
            <a:pPr algn="ctr"/>
            <a:r>
              <a:rPr lang="en-GB" dirty="0"/>
              <a:t>Miss Wilson P1W</a:t>
            </a:r>
          </a:p>
        </p:txBody>
      </p:sp>
      <p:sp>
        <p:nvSpPr>
          <p:cNvPr id="13" name="TextBox 12">
            <a:extLst>
              <a:ext uri="{FF2B5EF4-FFF2-40B4-BE49-F238E27FC236}">
                <a16:creationId xmlns:a16="http://schemas.microsoft.com/office/drawing/2014/main" id="{0D460ABD-2E0D-4511-A851-31D2961BA345}"/>
              </a:ext>
            </a:extLst>
          </p:cNvPr>
          <p:cNvSpPr txBox="1"/>
          <p:nvPr/>
        </p:nvSpPr>
        <p:spPr>
          <a:xfrm>
            <a:off x="2142854" y="5508931"/>
            <a:ext cx="3030751" cy="369332"/>
          </a:xfrm>
          <a:prstGeom prst="rect">
            <a:avLst/>
          </a:prstGeom>
          <a:noFill/>
        </p:spPr>
        <p:txBody>
          <a:bodyPr wrap="square" rtlCol="0">
            <a:spAutoFit/>
          </a:bodyPr>
          <a:lstStyle/>
          <a:p>
            <a:pPr algn="ctr"/>
            <a:r>
              <a:rPr lang="en-GB" dirty="0"/>
              <a:t>Mrs O’Neill   P1S</a:t>
            </a:r>
          </a:p>
        </p:txBody>
      </p:sp>
      <p:sp>
        <p:nvSpPr>
          <p:cNvPr id="14" name="TextBox 13">
            <a:extLst>
              <a:ext uri="{FF2B5EF4-FFF2-40B4-BE49-F238E27FC236}">
                <a16:creationId xmlns:a16="http://schemas.microsoft.com/office/drawing/2014/main" id="{57132F90-F1F4-469E-99C3-5C0C396A9F4B}"/>
              </a:ext>
            </a:extLst>
          </p:cNvPr>
          <p:cNvSpPr txBox="1"/>
          <p:nvPr/>
        </p:nvSpPr>
        <p:spPr>
          <a:xfrm>
            <a:off x="5424752" y="5461537"/>
            <a:ext cx="3030751" cy="369332"/>
          </a:xfrm>
          <a:prstGeom prst="rect">
            <a:avLst/>
          </a:prstGeom>
          <a:noFill/>
        </p:spPr>
        <p:txBody>
          <a:bodyPr wrap="square" rtlCol="0">
            <a:spAutoFit/>
          </a:bodyPr>
          <a:lstStyle/>
          <a:p>
            <a:pPr algn="ctr"/>
            <a:r>
              <a:rPr lang="en-GB" dirty="0"/>
              <a:t>Mrs McAvoy  P1P </a:t>
            </a:r>
          </a:p>
        </p:txBody>
      </p:sp>
      <p:pic>
        <p:nvPicPr>
          <p:cNvPr id="15" name="Picture 14">
            <a:extLst>
              <a:ext uri="{FF2B5EF4-FFF2-40B4-BE49-F238E27FC236}">
                <a16:creationId xmlns:a16="http://schemas.microsoft.com/office/drawing/2014/main" id="{08E3FEAF-350C-4003-89CC-F9C5EB188B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97388" y="1078282"/>
            <a:ext cx="1866773" cy="2073274"/>
          </a:xfrm>
          <a:prstGeom prst="rect">
            <a:avLst/>
          </a:prstGeom>
          <a:noFill/>
          <a:ln>
            <a:noFill/>
          </a:ln>
        </p:spPr>
      </p:pic>
      <p:pic>
        <p:nvPicPr>
          <p:cNvPr id="17" name="Picture 16">
            <a:extLst>
              <a:ext uri="{FF2B5EF4-FFF2-40B4-BE49-F238E27FC236}">
                <a16:creationId xmlns:a16="http://schemas.microsoft.com/office/drawing/2014/main" id="{4123BB85-2264-4A18-B084-9518BCA3355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465784" y="890726"/>
            <a:ext cx="1947103" cy="2195551"/>
          </a:xfrm>
          <a:prstGeom prst="rect">
            <a:avLst/>
          </a:prstGeom>
          <a:noFill/>
          <a:ln>
            <a:noFill/>
          </a:ln>
        </p:spPr>
      </p:pic>
      <p:pic>
        <p:nvPicPr>
          <p:cNvPr id="18" name="Picture 17">
            <a:extLst>
              <a:ext uri="{FF2B5EF4-FFF2-40B4-BE49-F238E27FC236}">
                <a16:creationId xmlns:a16="http://schemas.microsoft.com/office/drawing/2014/main" id="{34CA44A7-F79E-440E-BB2A-4A34E5D70C8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726215" y="875678"/>
            <a:ext cx="1866772" cy="2195551"/>
          </a:xfrm>
          <a:prstGeom prst="rect">
            <a:avLst/>
          </a:prstGeom>
          <a:noFill/>
          <a:ln>
            <a:noFill/>
          </a:ln>
        </p:spPr>
      </p:pic>
      <p:pic>
        <p:nvPicPr>
          <p:cNvPr id="19" name="Picture 18">
            <a:extLst>
              <a:ext uri="{FF2B5EF4-FFF2-40B4-BE49-F238E27FC236}">
                <a16:creationId xmlns:a16="http://schemas.microsoft.com/office/drawing/2014/main" id="{F3C503D3-52B9-4D75-8E23-CAF62BFDBF6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770802" y="3446278"/>
            <a:ext cx="2047932" cy="2020355"/>
          </a:xfrm>
          <a:prstGeom prst="rect">
            <a:avLst/>
          </a:prstGeom>
          <a:noFill/>
          <a:ln>
            <a:noFill/>
          </a:ln>
        </p:spPr>
      </p:pic>
      <p:pic>
        <p:nvPicPr>
          <p:cNvPr id="20" name="Picture 19">
            <a:extLst>
              <a:ext uri="{FF2B5EF4-FFF2-40B4-BE49-F238E27FC236}">
                <a16:creationId xmlns:a16="http://schemas.microsoft.com/office/drawing/2014/main" id="{9DEE4DCA-27C4-4D1F-9D15-A7F8D18386C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916161" y="3491587"/>
            <a:ext cx="2047932" cy="2020356"/>
          </a:xfrm>
          <a:prstGeom prst="rect">
            <a:avLst/>
          </a:prstGeom>
          <a:noFill/>
          <a:ln>
            <a:noFill/>
          </a:ln>
        </p:spPr>
      </p:pic>
    </p:spTree>
    <p:extLst>
      <p:ext uri="{BB962C8B-B14F-4D97-AF65-F5344CB8AC3E}">
        <p14:creationId xmlns:p14="http://schemas.microsoft.com/office/powerpoint/2010/main" val="168451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Joining our </a:t>
            </a:r>
            <a:r>
              <a:rPr lang="en-US" sz="4400" dirty="0" err="1"/>
              <a:t>Bishopton</a:t>
            </a:r>
            <a:r>
              <a:rPr lang="en-US" sz="4400" dirty="0"/>
              <a:t> School Community</a:t>
            </a:r>
          </a:p>
        </p:txBody>
      </p:sp>
      <p:sp>
        <p:nvSpPr>
          <p:cNvPr id="3" name="Content Placeholder 2"/>
          <p:cNvSpPr>
            <a:spLocks noGrp="1"/>
          </p:cNvSpPr>
          <p:nvPr>
            <p:ph idx="1"/>
          </p:nvPr>
        </p:nvSpPr>
        <p:spPr/>
        <p:txBody>
          <a:bodyPr vert="horz" lIns="0" tIns="45720" rIns="0" bIns="45720" rtlCol="0" anchor="t">
            <a:normAutofit/>
          </a:bodyPr>
          <a:lstStyle/>
          <a:p>
            <a:pPr marL="0" indent="0">
              <a:buNone/>
            </a:pPr>
            <a:r>
              <a:rPr lang="en-US" dirty="0"/>
              <a:t>People who help us...</a:t>
            </a:r>
          </a:p>
          <a:p>
            <a:pPr marL="0" indent="0">
              <a:buNone/>
            </a:pPr>
            <a:r>
              <a:rPr lang="en-US" dirty="0"/>
              <a:t>Janitorial Staff: Mr Purdue &amp; Mr Russell</a:t>
            </a:r>
          </a:p>
          <a:p>
            <a:pPr marL="0" indent="0">
              <a:buNone/>
            </a:pPr>
            <a:r>
              <a:rPr lang="en-US" dirty="0"/>
              <a:t>Clerical Staff: Mrs McKechnie, Mrs Provan &amp; Mrs Jack</a:t>
            </a:r>
          </a:p>
          <a:p>
            <a:pPr marL="0" indent="0">
              <a:buNone/>
            </a:pPr>
            <a:r>
              <a:rPr lang="en-US" dirty="0"/>
              <a:t>Home Link:  Paul Harrison</a:t>
            </a:r>
          </a:p>
          <a:p>
            <a:pPr marL="0" indent="0">
              <a:buNone/>
            </a:pPr>
            <a:r>
              <a:rPr lang="en-US" dirty="0"/>
              <a:t>Educational Psychologist: Wendy  O’Neill</a:t>
            </a:r>
          </a:p>
          <a:p>
            <a:pPr marL="0" indent="0">
              <a:buNone/>
            </a:pPr>
            <a:r>
              <a:rPr lang="en-US" dirty="0"/>
              <a:t>Catering Manager: Pauline Ferguson</a:t>
            </a:r>
          </a:p>
          <a:p>
            <a:pPr marL="0" indent="0">
              <a:buNone/>
            </a:pPr>
            <a:r>
              <a:rPr lang="en-US" dirty="0"/>
              <a:t>Bishopton Library: Margaret Winters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7170" name="Picture 2" descr="Bishopton PS_PrintRes"/>
          <p:cNvPicPr>
            <a:picLocks noChangeAspect="1" noChangeArrowheads="1"/>
          </p:cNvPicPr>
          <p:nvPr/>
        </p:nvPicPr>
        <p:blipFill>
          <a:blip r:embed="rId3"/>
          <a:srcRect/>
          <a:stretch>
            <a:fillRect/>
          </a:stretch>
        </p:blipFill>
        <p:spPr bwMode="auto">
          <a:xfrm>
            <a:off x="9366069" y="3958046"/>
            <a:ext cx="1703388" cy="1493838"/>
          </a:xfrm>
          <a:prstGeom prst="rect">
            <a:avLst/>
          </a:prstGeom>
          <a:noFill/>
          <a:ln w="9525">
            <a:noFill/>
            <a:miter lim="800000"/>
            <a:headEnd/>
            <a:tailEnd/>
          </a:ln>
        </p:spPr>
      </p:pic>
    </p:spTree>
    <p:extLst>
      <p:ext uri="{BB962C8B-B14F-4D97-AF65-F5344CB8AC3E}">
        <p14:creationId xmlns:p14="http://schemas.microsoft.com/office/powerpoint/2010/main" val="80873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8EAF-E5E2-44C5-949E-05BF4116235F}"/>
              </a:ext>
            </a:extLst>
          </p:cNvPr>
          <p:cNvSpPr>
            <a:spLocks noGrp="1"/>
          </p:cNvSpPr>
          <p:nvPr>
            <p:ph type="title"/>
          </p:nvPr>
        </p:nvSpPr>
        <p:spPr/>
        <p:txBody>
          <a:bodyPr/>
          <a:lstStyle/>
          <a:p>
            <a:r>
              <a:rPr lang="en-GB" dirty="0"/>
              <a:t>Primary One Transition</a:t>
            </a:r>
          </a:p>
        </p:txBody>
      </p:sp>
      <p:sp>
        <p:nvSpPr>
          <p:cNvPr id="3" name="Content Placeholder 2">
            <a:extLst>
              <a:ext uri="{FF2B5EF4-FFF2-40B4-BE49-F238E27FC236}">
                <a16:creationId xmlns:a16="http://schemas.microsoft.com/office/drawing/2014/main" id="{CDB1F3A2-22AC-4851-BEEF-E8273BF2015C}"/>
              </a:ext>
            </a:extLst>
          </p:cNvPr>
          <p:cNvSpPr>
            <a:spLocks noGrp="1"/>
          </p:cNvSpPr>
          <p:nvPr>
            <p:ph idx="1"/>
          </p:nvPr>
        </p:nvSpPr>
        <p:spPr/>
        <p:txBody>
          <a:bodyPr>
            <a:normAutofit/>
          </a:bodyPr>
          <a:lstStyle/>
          <a:p>
            <a:pPr marL="0" indent="0">
              <a:buNone/>
            </a:pPr>
            <a:r>
              <a:rPr lang="en-GB" sz="2800" dirty="0"/>
              <a:t>When your child starts Primary 1 they will already have had two years of education. We have spent time discussing your child's progress and next steps so that P1 is not a fresh start, but a continuation of their learning journey; building on what they have already been doing in nursery. We will also carry out our own observations and assessments over the course of the year.</a:t>
            </a:r>
          </a:p>
          <a:p>
            <a:pPr marL="0" indent="0">
              <a:buNone/>
            </a:pPr>
            <a:r>
              <a:rPr lang="en-GB" sz="2800" dirty="0"/>
              <a:t>At Bishopton Primary, we ensure that all pupils experience a coherent curriculum through the delivery of high- quality learning and teaching.</a:t>
            </a:r>
          </a:p>
        </p:txBody>
      </p:sp>
    </p:spTree>
    <p:extLst>
      <p:ext uri="{BB962C8B-B14F-4D97-AF65-F5344CB8AC3E}">
        <p14:creationId xmlns:p14="http://schemas.microsoft.com/office/powerpoint/2010/main" val="4251189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Learning Journey</a:t>
            </a:r>
          </a:p>
        </p:txBody>
      </p:sp>
      <p:sp>
        <p:nvSpPr>
          <p:cNvPr id="3" name="Content Placeholder 2"/>
          <p:cNvSpPr>
            <a:spLocks noGrp="1"/>
          </p:cNvSpPr>
          <p:nvPr>
            <p:ph idx="1"/>
          </p:nvPr>
        </p:nvSpPr>
        <p:spPr/>
        <p:txBody>
          <a:bodyPr vert="horz" lIns="0" tIns="45720" rIns="0" bIns="45720" rtlCol="0" anchor="t">
            <a:normAutofit/>
          </a:bodyPr>
          <a:lstStyle/>
          <a:p>
            <a:r>
              <a:rPr lang="en-US" b="1" dirty="0">
                <a:solidFill>
                  <a:srgbClr val="FF0000"/>
                </a:solidFill>
              </a:rPr>
              <a:t>Broad General Education</a:t>
            </a:r>
            <a:r>
              <a:rPr lang="en-US" dirty="0"/>
              <a:t> </a:t>
            </a:r>
            <a:r>
              <a:rPr lang="en-US" dirty="0">
                <a:solidFill>
                  <a:srgbClr val="717174"/>
                </a:solidFill>
                <a:latin typeface="Calibri" charset="0"/>
              </a:rPr>
              <a:t>provides your child with a wide range of knowledge, skills and exciting experiences that they can draw on as their lives, careers and job opportunities continue to change.</a:t>
            </a:r>
          </a:p>
          <a:p>
            <a:r>
              <a:rPr lang="en-US" b="1" dirty="0">
                <a:solidFill>
                  <a:srgbClr val="FF0000"/>
                </a:solidFill>
                <a:latin typeface="Calibri" charset="0"/>
              </a:rPr>
              <a:t>Curricular Areas</a:t>
            </a:r>
            <a:r>
              <a:rPr lang="en-US" b="1" dirty="0">
                <a:solidFill>
                  <a:srgbClr val="349CD5"/>
                </a:solidFill>
                <a:latin typeface="Calibri" charset="0"/>
              </a:rPr>
              <a:t> </a:t>
            </a:r>
            <a:r>
              <a:rPr lang="en-US" dirty="0">
                <a:latin typeface="Calibri" charset="0"/>
              </a:rPr>
              <a:t>in the broad general education are planned around a nationally agreed programme of experiences and outcomes (often called </a:t>
            </a:r>
            <a:r>
              <a:rPr lang="en-US" dirty="0" err="1">
                <a:latin typeface="Calibri" charset="0"/>
              </a:rPr>
              <a:t>Es</a:t>
            </a:r>
            <a:r>
              <a:rPr lang="en-US" dirty="0">
                <a:latin typeface="Calibri" charset="0"/>
              </a:rPr>
              <a:t> and </a:t>
            </a:r>
            <a:r>
              <a:rPr lang="en-US" dirty="0" err="1">
                <a:latin typeface="Calibri" charset="0"/>
              </a:rPr>
              <a:t>Os</a:t>
            </a:r>
            <a:r>
              <a:rPr lang="en-US" dirty="0">
                <a:latin typeface="Calibri" charset="0"/>
              </a:rPr>
              <a:t>). These describe the knowledge, skills, attributes and capabilities that young people are expected to develop.</a:t>
            </a:r>
          </a:p>
          <a:p>
            <a:r>
              <a:rPr lang="en-US" b="1" dirty="0">
                <a:solidFill>
                  <a:srgbClr val="FF0000"/>
                </a:solidFill>
                <a:latin typeface="Calibri" charset="0"/>
              </a:rPr>
              <a:t>Learning</a:t>
            </a:r>
            <a:r>
              <a:rPr lang="en-US" dirty="0">
                <a:solidFill>
                  <a:srgbClr val="717174"/>
                </a:solidFill>
                <a:latin typeface="Calibri" charset="0"/>
              </a:rPr>
              <a:t> in the broad general education may often span a number of curriculum areas (for example a literacy project planned around science and technology might include outdoor learning experiences, research and the use of ICT). There is likely to be themed and project learning, as well as wider opportunities to show how skills and knowledge can be used in challenging, different and interesting ways. The term often used for this is</a:t>
            </a:r>
            <a:r>
              <a:rPr lang="en-US" i="1" dirty="0">
                <a:solidFill>
                  <a:srgbClr val="717174"/>
                </a:solidFill>
                <a:latin typeface="Calibri" charset="0"/>
              </a:rPr>
              <a:t> </a:t>
            </a:r>
            <a:r>
              <a:rPr lang="en-US" i="1" u="sng" dirty="0">
                <a:solidFill>
                  <a:srgbClr val="717174"/>
                </a:solidFill>
                <a:latin typeface="Calibri" charset="0"/>
              </a:rPr>
              <a:t>interdisciplinary learning.</a:t>
            </a:r>
            <a:r>
              <a:rPr lang="en-US" dirty="0">
                <a:solidFill>
                  <a:srgbClr val="717174"/>
                </a:solidFill>
                <a:latin typeface="Calibri" charset="0"/>
              </a:rPr>
              <a:t> </a:t>
            </a:r>
          </a:p>
          <a:p>
            <a:endParaRPr lang="en-US" dirty="0"/>
          </a:p>
          <a:p>
            <a:endParaRPr lang="en-US" dirty="0"/>
          </a:p>
        </p:txBody>
      </p:sp>
      <p:pic>
        <p:nvPicPr>
          <p:cNvPr id="8194" name="Picture 2" descr="Bishopton PS_PrintRes"/>
          <p:cNvPicPr>
            <a:picLocks noChangeAspect="1" noChangeArrowheads="1"/>
          </p:cNvPicPr>
          <p:nvPr/>
        </p:nvPicPr>
        <p:blipFill>
          <a:blip r:embed="rId3"/>
          <a:srcRect/>
          <a:stretch>
            <a:fillRect/>
          </a:stretch>
        </p:blipFill>
        <p:spPr bwMode="auto">
          <a:xfrm>
            <a:off x="9366069" y="169817"/>
            <a:ext cx="1502228" cy="1317425"/>
          </a:xfrm>
          <a:prstGeom prst="rect">
            <a:avLst/>
          </a:prstGeom>
          <a:noFill/>
          <a:ln w="9525">
            <a:noFill/>
            <a:miter lim="800000"/>
            <a:headEnd/>
            <a:tailEnd/>
          </a:ln>
        </p:spPr>
      </p:pic>
    </p:spTree>
    <p:extLst>
      <p:ext uri="{BB962C8B-B14F-4D97-AF65-F5344CB8AC3E}">
        <p14:creationId xmlns:p14="http://schemas.microsoft.com/office/powerpoint/2010/main" val="2836818439"/>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719</TotalTime>
  <Words>1269</Words>
  <Application>Microsoft Office PowerPoint</Application>
  <PresentationFormat>Widescreen</PresentationFormat>
  <Paragraphs>119</Paragraphs>
  <Slides>19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Retrospect</vt:lpstr>
      <vt:lpstr>Bishopton Primary</vt:lpstr>
      <vt:lpstr>Vision </vt:lpstr>
      <vt:lpstr>Values</vt:lpstr>
      <vt:lpstr>Values</vt:lpstr>
      <vt:lpstr>Staff</vt:lpstr>
      <vt:lpstr>Staff</vt:lpstr>
      <vt:lpstr>Joining our Bishopton School Community</vt:lpstr>
      <vt:lpstr>Primary One Transition</vt:lpstr>
      <vt:lpstr>The Learning Journey</vt:lpstr>
      <vt:lpstr>Play Pedagogy</vt:lpstr>
      <vt:lpstr>School Lunch</vt:lpstr>
      <vt:lpstr>Parents</vt:lpstr>
      <vt:lpstr>The School Day</vt:lpstr>
      <vt:lpstr>PowerPoint Presentation</vt:lpstr>
      <vt:lpstr>Communication</vt:lpstr>
      <vt:lpstr>Support</vt:lpstr>
      <vt:lpstr>PowerPoint Presentation</vt:lpstr>
      <vt:lpstr>BE AT THE HEART OF YOUR CHILD’S LEARNING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collins</dc:creator>
  <cp:lastModifiedBy>Claire McLaren</cp:lastModifiedBy>
  <cp:revision>44</cp:revision>
  <dcterms:created xsi:type="dcterms:W3CDTF">2014-08-26T23:50:58Z</dcterms:created>
  <dcterms:modified xsi:type="dcterms:W3CDTF">2020-06-26T10:29:46Z</dcterms:modified>
</cp:coreProperties>
</file>