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89" r:id="rId4"/>
    <p:sldId id="258" r:id="rId5"/>
    <p:sldId id="290" r:id="rId6"/>
    <p:sldId id="259" r:id="rId7"/>
    <p:sldId id="276" r:id="rId8"/>
    <p:sldId id="278" r:id="rId9"/>
    <p:sldId id="301" r:id="rId10"/>
    <p:sldId id="302" r:id="rId11"/>
    <p:sldId id="260" r:id="rId12"/>
    <p:sldId id="279" r:id="rId13"/>
    <p:sldId id="280" r:id="rId14"/>
    <p:sldId id="277" r:id="rId15"/>
    <p:sldId id="261" r:id="rId16"/>
    <p:sldId id="262" r:id="rId17"/>
    <p:sldId id="263" r:id="rId18"/>
    <p:sldId id="264" r:id="rId19"/>
    <p:sldId id="281" r:id="rId20"/>
    <p:sldId id="265" r:id="rId21"/>
    <p:sldId id="266" r:id="rId22"/>
    <p:sldId id="267" r:id="rId23"/>
    <p:sldId id="268" r:id="rId24"/>
    <p:sldId id="269" r:id="rId25"/>
    <p:sldId id="270" r:id="rId26"/>
    <p:sldId id="271" r:id="rId27"/>
    <p:sldId id="282" r:id="rId28"/>
    <p:sldId id="272" r:id="rId29"/>
    <p:sldId id="273" r:id="rId30"/>
    <p:sldId id="274" r:id="rId31"/>
    <p:sldId id="283" r:id="rId32"/>
    <p:sldId id="284" r:id="rId33"/>
    <p:sldId id="291" r:id="rId34"/>
    <p:sldId id="292" r:id="rId35"/>
    <p:sldId id="293" r:id="rId36"/>
    <p:sldId id="294" r:id="rId37"/>
    <p:sldId id="298" r:id="rId38"/>
    <p:sldId id="299" r:id="rId39"/>
    <p:sldId id="295" r:id="rId40"/>
    <p:sldId id="296" r:id="rId41"/>
    <p:sldId id="300" r:id="rId42"/>
    <p:sldId id="285" r:id="rId43"/>
    <p:sldId id="286" r:id="rId44"/>
    <p:sldId id="287" r:id="rId45"/>
    <p:sldId id="288" r:id="rId4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E0E2E3"/>
    <a:srgbClr val="8D1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bimcdowallk1\Desktop\Spelling%20WP\SWST%202019%2020\SWST%20Jan%2020\P3-7%20Aug%20to%20Jan%20Compar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bimcdowallk1\Desktop\Spelling%20WP\SWST%202019%2020\SWST%20Jan%2020\P3-7%20Aug%20to%20Jan%20Compar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bimcdowallk1\Desktop\Spelling%20WP\P4M%20Pupil%20Voice%20-%20Spelling%20Survey.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Median!$A$14</c:f>
              <c:strCache>
                <c:ptCount val="1"/>
                <c:pt idx="0">
                  <c:v>Aug</c:v>
                </c:pt>
              </c:strCache>
            </c:strRef>
          </c:tx>
          <c:spPr>
            <a:solidFill>
              <a:schemeClr val="accent1"/>
            </a:solidFill>
            <a:ln>
              <a:noFill/>
            </a:ln>
            <a:effectLst/>
          </c:spPr>
          <c:invertIfNegative val="0"/>
          <c:cat>
            <c:strRef>
              <c:f>Median!$B$13:$F$13</c:f>
              <c:strCache>
                <c:ptCount val="5"/>
                <c:pt idx="0">
                  <c:v>P3</c:v>
                </c:pt>
                <c:pt idx="1">
                  <c:v>P4</c:v>
                </c:pt>
                <c:pt idx="2">
                  <c:v>P5</c:v>
                </c:pt>
                <c:pt idx="3">
                  <c:v>P6</c:v>
                </c:pt>
                <c:pt idx="4">
                  <c:v>P7</c:v>
                </c:pt>
              </c:strCache>
            </c:strRef>
          </c:cat>
          <c:val>
            <c:numRef>
              <c:f>Median!$B$14:$F$14</c:f>
              <c:numCache>
                <c:formatCode>0.00</c:formatCode>
                <c:ptCount val="5"/>
                <c:pt idx="0">
                  <c:v>6.25</c:v>
                </c:pt>
                <c:pt idx="1">
                  <c:v>7.5</c:v>
                </c:pt>
                <c:pt idx="2">
                  <c:v>9.0833332999999996</c:v>
                </c:pt>
                <c:pt idx="3">
                  <c:v>9.5</c:v>
                </c:pt>
                <c:pt idx="4">
                  <c:v>12</c:v>
                </c:pt>
              </c:numCache>
            </c:numRef>
          </c:val>
          <c:extLst>
            <c:ext xmlns:c16="http://schemas.microsoft.com/office/drawing/2014/chart" uri="{C3380CC4-5D6E-409C-BE32-E72D297353CC}">
              <c16:uniqueId val="{00000000-8C60-484B-B70B-00D99685DDF5}"/>
            </c:ext>
          </c:extLst>
        </c:ser>
        <c:ser>
          <c:idx val="1"/>
          <c:order val="1"/>
          <c:tx>
            <c:strRef>
              <c:f>Median!$A$15</c:f>
              <c:strCache>
                <c:ptCount val="1"/>
                <c:pt idx="0">
                  <c:v>Jan</c:v>
                </c:pt>
              </c:strCache>
            </c:strRef>
          </c:tx>
          <c:spPr>
            <a:solidFill>
              <a:schemeClr val="accent2"/>
            </a:solidFill>
            <a:ln>
              <a:noFill/>
            </a:ln>
            <a:effectLst/>
          </c:spPr>
          <c:invertIfNegative val="0"/>
          <c:cat>
            <c:strRef>
              <c:f>Median!$B$13:$F$13</c:f>
              <c:strCache>
                <c:ptCount val="5"/>
                <c:pt idx="0">
                  <c:v>P3</c:v>
                </c:pt>
                <c:pt idx="1">
                  <c:v>P4</c:v>
                </c:pt>
                <c:pt idx="2">
                  <c:v>P5</c:v>
                </c:pt>
                <c:pt idx="3">
                  <c:v>P6</c:v>
                </c:pt>
                <c:pt idx="4">
                  <c:v>P7</c:v>
                </c:pt>
              </c:strCache>
            </c:strRef>
          </c:cat>
          <c:val>
            <c:numRef>
              <c:f>Median!$B$15:$F$15</c:f>
              <c:numCache>
                <c:formatCode>0.00</c:formatCode>
                <c:ptCount val="5"/>
                <c:pt idx="0">
                  <c:v>7.4166666670000003</c:v>
                </c:pt>
                <c:pt idx="1">
                  <c:v>8.5</c:v>
                </c:pt>
                <c:pt idx="2">
                  <c:v>9.5</c:v>
                </c:pt>
                <c:pt idx="3">
                  <c:v>10.583333</c:v>
                </c:pt>
                <c:pt idx="4">
                  <c:v>12</c:v>
                </c:pt>
              </c:numCache>
            </c:numRef>
          </c:val>
          <c:extLst>
            <c:ext xmlns:c16="http://schemas.microsoft.com/office/drawing/2014/chart" uri="{C3380CC4-5D6E-409C-BE32-E72D297353CC}">
              <c16:uniqueId val="{00000001-8C60-484B-B70B-00D99685DDF5}"/>
            </c:ext>
          </c:extLst>
        </c:ser>
        <c:dLbls>
          <c:showLegendKey val="0"/>
          <c:showVal val="0"/>
          <c:showCatName val="0"/>
          <c:showSerName val="0"/>
          <c:showPercent val="0"/>
          <c:showBubbleSize val="0"/>
        </c:dLbls>
        <c:gapWidth val="219"/>
        <c:overlap val="-27"/>
        <c:axId val="205142448"/>
        <c:axId val="205141136"/>
      </c:barChart>
      <c:catAx>
        <c:axId val="205142448"/>
        <c:scaling>
          <c:orientation val="minMax"/>
        </c:scaling>
        <c:delete val="1"/>
        <c:axPos val="b"/>
        <c:numFmt formatCode="General" sourceLinked="1"/>
        <c:majorTickMark val="none"/>
        <c:minorTickMark val="none"/>
        <c:tickLblPos val="nextTo"/>
        <c:crossAx val="205141136"/>
        <c:crosses val="autoZero"/>
        <c:auto val="1"/>
        <c:lblAlgn val="ctr"/>
        <c:lblOffset val="100"/>
        <c:noMultiLvlLbl val="0"/>
      </c:catAx>
      <c:valAx>
        <c:axId val="20514113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0514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 Classes median'!$P$2</c:f>
              <c:strCache>
                <c:ptCount val="1"/>
                <c:pt idx="0">
                  <c:v>August</c:v>
                </c:pt>
              </c:strCache>
            </c:strRef>
          </c:tx>
          <c:spPr>
            <a:solidFill>
              <a:schemeClr val="accent1"/>
            </a:solidFill>
            <a:ln>
              <a:noFill/>
            </a:ln>
            <a:effectLst/>
          </c:spPr>
          <c:invertIfNegative val="0"/>
          <c:cat>
            <c:strRef>
              <c:f>'All Classes median'!$O$3:$O$5</c:f>
              <c:strCache>
                <c:ptCount val="3"/>
                <c:pt idx="0">
                  <c:v>Same as age or above</c:v>
                </c:pt>
                <c:pt idx="1">
                  <c:v>1-11 months below actual age</c:v>
                </c:pt>
                <c:pt idx="2">
                  <c:v>12 months of more below spelling age</c:v>
                </c:pt>
              </c:strCache>
            </c:strRef>
          </c:cat>
          <c:val>
            <c:numRef>
              <c:f>'All Classes median'!$P$3:$P$5</c:f>
              <c:numCache>
                <c:formatCode>General</c:formatCode>
                <c:ptCount val="3"/>
                <c:pt idx="0">
                  <c:v>46</c:v>
                </c:pt>
                <c:pt idx="1">
                  <c:v>10</c:v>
                </c:pt>
                <c:pt idx="2">
                  <c:v>15</c:v>
                </c:pt>
              </c:numCache>
            </c:numRef>
          </c:val>
          <c:extLst>
            <c:ext xmlns:c16="http://schemas.microsoft.com/office/drawing/2014/chart" uri="{C3380CC4-5D6E-409C-BE32-E72D297353CC}">
              <c16:uniqueId val="{00000000-DEC7-4EED-8632-FA44EA9BE9A1}"/>
            </c:ext>
          </c:extLst>
        </c:ser>
        <c:ser>
          <c:idx val="1"/>
          <c:order val="1"/>
          <c:tx>
            <c:strRef>
              <c:f>'All Classes median'!$Q$2</c:f>
              <c:strCache>
                <c:ptCount val="1"/>
                <c:pt idx="0">
                  <c:v>January</c:v>
                </c:pt>
              </c:strCache>
            </c:strRef>
          </c:tx>
          <c:spPr>
            <a:solidFill>
              <a:schemeClr val="accent2"/>
            </a:solidFill>
            <a:ln>
              <a:noFill/>
            </a:ln>
            <a:effectLst/>
          </c:spPr>
          <c:invertIfNegative val="0"/>
          <c:cat>
            <c:strRef>
              <c:f>'All Classes median'!$O$3:$O$5</c:f>
              <c:strCache>
                <c:ptCount val="3"/>
                <c:pt idx="0">
                  <c:v>Same as age or above</c:v>
                </c:pt>
                <c:pt idx="1">
                  <c:v>1-11 months below actual age</c:v>
                </c:pt>
                <c:pt idx="2">
                  <c:v>12 months of more below spelling age</c:v>
                </c:pt>
              </c:strCache>
            </c:strRef>
          </c:cat>
          <c:val>
            <c:numRef>
              <c:f>'All Classes median'!$Q$3:$Q$5</c:f>
              <c:numCache>
                <c:formatCode>General</c:formatCode>
                <c:ptCount val="3"/>
                <c:pt idx="0">
                  <c:v>53</c:v>
                </c:pt>
                <c:pt idx="1">
                  <c:v>7</c:v>
                </c:pt>
                <c:pt idx="2">
                  <c:v>11</c:v>
                </c:pt>
              </c:numCache>
            </c:numRef>
          </c:val>
          <c:extLst>
            <c:ext xmlns:c16="http://schemas.microsoft.com/office/drawing/2014/chart" uri="{C3380CC4-5D6E-409C-BE32-E72D297353CC}">
              <c16:uniqueId val="{00000001-DEC7-4EED-8632-FA44EA9BE9A1}"/>
            </c:ext>
          </c:extLst>
        </c:ser>
        <c:dLbls>
          <c:showLegendKey val="0"/>
          <c:showVal val="0"/>
          <c:showCatName val="0"/>
          <c:showSerName val="0"/>
          <c:showPercent val="0"/>
          <c:showBubbleSize val="0"/>
        </c:dLbls>
        <c:gapWidth val="219"/>
        <c:overlap val="-27"/>
        <c:axId val="305694648"/>
        <c:axId val="305693008"/>
      </c:barChart>
      <c:catAx>
        <c:axId val="305694648"/>
        <c:scaling>
          <c:orientation val="minMax"/>
        </c:scaling>
        <c:delete val="1"/>
        <c:axPos val="b"/>
        <c:numFmt formatCode="General" sourceLinked="1"/>
        <c:majorTickMark val="none"/>
        <c:minorTickMark val="none"/>
        <c:tickLblPos val="nextTo"/>
        <c:crossAx val="305693008"/>
        <c:crosses val="autoZero"/>
        <c:auto val="1"/>
        <c:lblAlgn val="ctr"/>
        <c:lblOffset val="100"/>
        <c:noMultiLvlLbl val="0"/>
      </c:catAx>
      <c:valAx>
        <c:axId val="3056930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569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0.56727</cdr:x>
      <cdr:y>0.55861</cdr:y>
    </cdr:from>
    <cdr:to>
      <cdr:x>0.66727</cdr:x>
      <cdr:y>0.69498</cdr:y>
    </cdr:to>
    <cdr:sp macro="" textlink="">
      <cdr:nvSpPr>
        <cdr:cNvPr id="2" name="TextBox 1"/>
        <cdr:cNvSpPr txBox="1"/>
      </cdr:nvSpPr>
      <cdr:spPr>
        <a:xfrm xmlns:a="http://schemas.openxmlformats.org/drawingml/2006/main">
          <a:off x="4754880" y="3124201"/>
          <a:ext cx="838200" cy="762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3000" dirty="0" smtClean="0"/>
            <a:t>Yes</a:t>
          </a:r>
          <a:endParaRPr lang="en-GB" sz="3000" dirty="0"/>
        </a:p>
      </cdr:txBody>
    </cdr:sp>
  </cdr:relSizeAnchor>
  <cdr:relSizeAnchor xmlns:cdr="http://schemas.openxmlformats.org/drawingml/2006/chartDrawing">
    <cdr:from>
      <cdr:x>0.36727</cdr:x>
      <cdr:y>0.69697</cdr:y>
    </cdr:from>
    <cdr:to>
      <cdr:x>0.46727</cdr:x>
      <cdr:y>0.83333</cdr:y>
    </cdr:to>
    <cdr:sp macro="" textlink="">
      <cdr:nvSpPr>
        <cdr:cNvPr id="3" name="TextBox 2"/>
        <cdr:cNvSpPr txBox="1"/>
      </cdr:nvSpPr>
      <cdr:spPr>
        <a:xfrm xmlns:a="http://schemas.openxmlformats.org/drawingml/2006/main">
          <a:off x="3078480" y="3505200"/>
          <a:ext cx="8382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3000" dirty="0" smtClean="0"/>
            <a:t>No</a:t>
          </a:r>
          <a:endParaRPr lang="en-GB" sz="3000" dirty="0"/>
        </a:p>
      </cdr:txBody>
    </cdr:sp>
  </cdr:relSizeAnchor>
  <cdr:relSizeAnchor xmlns:cdr="http://schemas.openxmlformats.org/drawingml/2006/chartDrawing">
    <cdr:from>
      <cdr:x>0.33091</cdr:x>
      <cdr:y>0.36787</cdr:y>
    </cdr:from>
    <cdr:to>
      <cdr:x>0.49455</cdr:x>
      <cdr:y>0.73391</cdr:y>
    </cdr:to>
    <cdr:sp macro="" textlink="">
      <cdr:nvSpPr>
        <cdr:cNvPr id="4" name="TextBox 3"/>
        <cdr:cNvSpPr txBox="1"/>
      </cdr:nvSpPr>
      <cdr:spPr>
        <a:xfrm xmlns:a="http://schemas.openxmlformats.org/drawingml/2006/main">
          <a:off x="2773680" y="2057401"/>
          <a:ext cx="1371600" cy="20471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500" dirty="0" smtClean="0"/>
            <a:t>The same as before</a:t>
          </a:r>
          <a:endParaRPr lang="en-GB" sz="25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F0697494-B672-4375-92AF-B0B703792E79}" type="datetimeFigureOut">
              <a:rPr lang="en-GB" smtClean="0"/>
              <a:t>18/02/2020</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E4D57DC0-290C-40EB-9D41-8914AF644CF9}" type="slidenum">
              <a:rPr lang="en-GB" smtClean="0"/>
              <a:t>‹#›</a:t>
            </a:fld>
            <a:endParaRPr lang="en-GB"/>
          </a:p>
        </p:txBody>
      </p:sp>
    </p:spTree>
    <p:extLst>
      <p:ext uri="{BB962C8B-B14F-4D97-AF65-F5344CB8AC3E}">
        <p14:creationId xmlns:p14="http://schemas.microsoft.com/office/powerpoint/2010/main" val="359465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BA6CBE3-E6ED-4C76-82E9-5C4B4F45A3D9}" type="datetimeFigureOut">
              <a:rPr lang="en-GB" smtClean="0"/>
              <a:t>18/02/2020</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A2DD70C-61E1-4B2B-A2C5-0FB9040F2C44}" type="slidenum">
              <a:rPr lang="en-GB" smtClean="0"/>
              <a:t>‹#›</a:t>
            </a:fld>
            <a:endParaRPr lang="en-GB"/>
          </a:p>
        </p:txBody>
      </p:sp>
    </p:spTree>
    <p:extLst>
      <p:ext uri="{BB962C8B-B14F-4D97-AF65-F5344CB8AC3E}">
        <p14:creationId xmlns:p14="http://schemas.microsoft.com/office/powerpoint/2010/main" val="225707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It is common for children to find spelling more challenging that reading. </a:t>
            </a:r>
          </a:p>
          <a:p>
            <a:r>
              <a:rPr lang="en-GB" sz="1200" dirty="0" smtClean="0"/>
              <a:t>Reading – you can see the word and decode it. In doing so, children can visually break down the word and have that support of seeing the letters and sounds. </a:t>
            </a:r>
          </a:p>
          <a:p>
            <a:r>
              <a:rPr lang="en-GB" sz="1200" dirty="0" smtClean="0"/>
              <a:t>Spelling – children have to encode the word. In doing so, they have to build the word up, without seeing it. </a:t>
            </a:r>
          </a:p>
          <a:p>
            <a:endParaRPr lang="en-GB" dirty="0"/>
          </a:p>
        </p:txBody>
      </p:sp>
      <p:sp>
        <p:nvSpPr>
          <p:cNvPr id="4" name="Slide Number Placeholder 3"/>
          <p:cNvSpPr>
            <a:spLocks noGrp="1"/>
          </p:cNvSpPr>
          <p:nvPr>
            <p:ph type="sldNum" sz="quarter" idx="10"/>
          </p:nvPr>
        </p:nvSpPr>
        <p:spPr/>
        <p:txBody>
          <a:bodyPr/>
          <a:lstStyle/>
          <a:p>
            <a:fld id="{1A2DD70C-61E1-4B2B-A2C5-0FB9040F2C44}" type="slidenum">
              <a:rPr lang="en-GB" smtClean="0"/>
              <a:t>6</a:t>
            </a:fld>
            <a:endParaRPr lang="en-GB"/>
          </a:p>
        </p:txBody>
      </p:sp>
    </p:spTree>
    <p:extLst>
      <p:ext uri="{BB962C8B-B14F-4D97-AF65-F5344CB8AC3E}">
        <p14:creationId xmlns:p14="http://schemas.microsoft.com/office/powerpoint/2010/main" val="77023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All classes will have a ‘sound chart’ to enable them to encode words and build them up using the sounds.  All pupils should will been introduced to the sounds appropriate to their stage and are assessed to make sure they know these sounds. The sounds and their alternatives are covered and recovered as they move through primary school.</a:t>
            </a:r>
            <a:endParaRPr lang="en-GB" dirty="0"/>
          </a:p>
        </p:txBody>
      </p:sp>
      <p:sp>
        <p:nvSpPr>
          <p:cNvPr id="4" name="Slide Number Placeholder 3"/>
          <p:cNvSpPr>
            <a:spLocks noGrp="1"/>
          </p:cNvSpPr>
          <p:nvPr>
            <p:ph type="sldNum" sz="quarter" idx="10"/>
          </p:nvPr>
        </p:nvSpPr>
        <p:spPr/>
        <p:txBody>
          <a:bodyPr/>
          <a:lstStyle/>
          <a:p>
            <a:fld id="{1A2DD70C-61E1-4B2B-A2C5-0FB9040F2C44}" type="slidenum">
              <a:rPr lang="en-GB" smtClean="0"/>
              <a:t>8</a:t>
            </a:fld>
            <a:endParaRPr lang="en-GB"/>
          </a:p>
        </p:txBody>
      </p:sp>
    </p:spTree>
    <p:extLst>
      <p:ext uri="{BB962C8B-B14F-4D97-AF65-F5344CB8AC3E}">
        <p14:creationId xmlns:p14="http://schemas.microsoft.com/office/powerpoint/2010/main" val="293485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All classes will have a ‘sound chart’ to enable them to encode words and build them up using the sounds.  All pupils should will been introduced to the sounds appropriate to their stage and are assessed to make sure they know these sounds. The sounds and their alternatives are covered and recovered as they move through primary school.</a:t>
            </a:r>
            <a:endParaRPr lang="en-GB" dirty="0"/>
          </a:p>
        </p:txBody>
      </p:sp>
      <p:sp>
        <p:nvSpPr>
          <p:cNvPr id="4" name="Slide Number Placeholder 3"/>
          <p:cNvSpPr>
            <a:spLocks noGrp="1"/>
          </p:cNvSpPr>
          <p:nvPr>
            <p:ph type="sldNum" sz="quarter" idx="10"/>
          </p:nvPr>
        </p:nvSpPr>
        <p:spPr/>
        <p:txBody>
          <a:bodyPr/>
          <a:lstStyle/>
          <a:p>
            <a:fld id="{1A2DD70C-61E1-4B2B-A2C5-0FB9040F2C44}" type="slidenum">
              <a:rPr lang="en-GB" smtClean="0"/>
              <a:t>9</a:t>
            </a:fld>
            <a:endParaRPr lang="en-GB"/>
          </a:p>
        </p:txBody>
      </p:sp>
    </p:spTree>
    <p:extLst>
      <p:ext uri="{BB962C8B-B14F-4D97-AF65-F5344CB8AC3E}">
        <p14:creationId xmlns:p14="http://schemas.microsoft.com/office/powerpoint/2010/main" val="296932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All classes will have a ‘sound chart’ to enable them to encode words and build them up using the sounds.  All pupils should will been introduced to the sounds appropriate to their stage and are assessed to make sure they know these sounds. The sounds and their alternatives are covered and recovered as they move through primary school.</a:t>
            </a:r>
            <a:endParaRPr lang="en-GB" dirty="0"/>
          </a:p>
        </p:txBody>
      </p:sp>
      <p:sp>
        <p:nvSpPr>
          <p:cNvPr id="4" name="Slide Number Placeholder 3"/>
          <p:cNvSpPr>
            <a:spLocks noGrp="1"/>
          </p:cNvSpPr>
          <p:nvPr>
            <p:ph type="sldNum" sz="quarter" idx="10"/>
          </p:nvPr>
        </p:nvSpPr>
        <p:spPr/>
        <p:txBody>
          <a:bodyPr/>
          <a:lstStyle/>
          <a:p>
            <a:fld id="{1A2DD70C-61E1-4B2B-A2C5-0FB9040F2C44}" type="slidenum">
              <a:rPr lang="en-GB" smtClean="0"/>
              <a:t>10</a:t>
            </a:fld>
            <a:endParaRPr lang="en-GB"/>
          </a:p>
        </p:txBody>
      </p:sp>
    </p:spTree>
    <p:extLst>
      <p:ext uri="{BB962C8B-B14F-4D97-AF65-F5344CB8AC3E}">
        <p14:creationId xmlns:p14="http://schemas.microsoft.com/office/powerpoint/2010/main" val="35172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Cat = c – a – t </a:t>
            </a:r>
          </a:p>
          <a:p>
            <a:r>
              <a:rPr lang="en-GB" dirty="0" smtClean="0"/>
              <a:t>Chat =</a:t>
            </a:r>
            <a:r>
              <a:rPr lang="en-GB" baseline="0" dirty="0" smtClean="0"/>
              <a:t> </a:t>
            </a:r>
            <a:r>
              <a:rPr lang="en-GB" baseline="0" dirty="0" err="1" smtClean="0"/>
              <a:t>ch</a:t>
            </a:r>
            <a:r>
              <a:rPr lang="en-GB" baseline="0" dirty="0" smtClean="0"/>
              <a:t> – a – t</a:t>
            </a:r>
          </a:p>
          <a:p>
            <a:r>
              <a:rPr lang="en-GB" baseline="0" dirty="0" smtClean="0"/>
              <a:t>change = </a:t>
            </a:r>
            <a:r>
              <a:rPr lang="en-GB" baseline="0" dirty="0" err="1" smtClean="0"/>
              <a:t>Ch</a:t>
            </a:r>
            <a:r>
              <a:rPr lang="en-GB" baseline="0" dirty="0" smtClean="0"/>
              <a:t> – a – ng - e</a:t>
            </a:r>
            <a:endParaRPr lang="en-GB" dirty="0"/>
          </a:p>
        </p:txBody>
      </p:sp>
      <p:sp>
        <p:nvSpPr>
          <p:cNvPr id="4" name="Slide Number Placeholder 3"/>
          <p:cNvSpPr>
            <a:spLocks noGrp="1"/>
          </p:cNvSpPr>
          <p:nvPr>
            <p:ph type="sldNum" sz="quarter" idx="10"/>
          </p:nvPr>
        </p:nvSpPr>
        <p:spPr/>
        <p:txBody>
          <a:bodyPr/>
          <a:lstStyle/>
          <a:p>
            <a:fld id="{1A2DD70C-61E1-4B2B-A2C5-0FB9040F2C44}" type="slidenum">
              <a:rPr lang="en-GB" smtClean="0"/>
              <a:t>15</a:t>
            </a:fld>
            <a:endParaRPr lang="en-GB"/>
          </a:p>
        </p:txBody>
      </p:sp>
    </p:spTree>
    <p:extLst>
      <p:ext uri="{BB962C8B-B14F-4D97-AF65-F5344CB8AC3E}">
        <p14:creationId xmlns:p14="http://schemas.microsoft.com/office/powerpoint/2010/main" val="146565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plural spelling (add s,</a:t>
            </a:r>
            <a:r>
              <a:rPr lang="en-GB" baseline="0" dirty="0" smtClean="0"/>
              <a:t> </a:t>
            </a:r>
            <a:r>
              <a:rPr lang="en-GB" baseline="0" dirty="0" err="1" smtClean="0"/>
              <a:t>es</a:t>
            </a:r>
            <a:r>
              <a:rPr lang="en-GB" baseline="0" dirty="0" smtClean="0"/>
              <a:t>, irregular .e.g. man = men, feet, foot</a:t>
            </a:r>
            <a:endParaRPr lang="en-GB" dirty="0" smtClean="0"/>
          </a:p>
          <a:p>
            <a:pPr marL="171450" indent="-171450">
              <a:buFontTx/>
              <a:buChar char="-"/>
            </a:pPr>
            <a:r>
              <a:rPr lang="en-GB" dirty="0" smtClean="0"/>
              <a:t>past</a:t>
            </a:r>
            <a:r>
              <a:rPr lang="en-GB" baseline="0" dirty="0" smtClean="0"/>
              <a:t> tense (adding ‘</a:t>
            </a:r>
            <a:r>
              <a:rPr lang="en-GB" baseline="0" dirty="0" err="1" smtClean="0"/>
              <a:t>ed</a:t>
            </a:r>
            <a:r>
              <a:rPr lang="en-GB" baseline="0" dirty="0" smtClean="0"/>
              <a:t>’ sometimes you double the consonant, swim = swam)</a:t>
            </a:r>
          </a:p>
          <a:p>
            <a:pPr marL="171450" indent="-171450">
              <a:buFontTx/>
              <a:buChar char="-"/>
            </a:pPr>
            <a:r>
              <a:rPr lang="en-GB" baseline="0" dirty="0" smtClean="0"/>
              <a:t>present tense (adding ‘</a:t>
            </a:r>
            <a:r>
              <a:rPr lang="en-GB" baseline="0" dirty="0" err="1" smtClean="0"/>
              <a:t>ing</a:t>
            </a:r>
            <a:r>
              <a:rPr lang="en-GB" baseline="0" dirty="0" smtClean="0"/>
              <a:t>’)</a:t>
            </a:r>
          </a:p>
          <a:p>
            <a:pPr marL="171450" indent="-171450">
              <a:buFontTx/>
              <a:buChar char="-"/>
            </a:pPr>
            <a:r>
              <a:rPr lang="en-GB" baseline="0" dirty="0" smtClean="0"/>
              <a:t>compound words</a:t>
            </a:r>
          </a:p>
          <a:p>
            <a:pPr marL="171450" indent="-171450">
              <a:buFontTx/>
              <a:buChar char="-"/>
            </a:pPr>
            <a:r>
              <a:rPr lang="en-GB" baseline="0" dirty="0" smtClean="0"/>
              <a:t>looking at how the word meaning and part of speech changes when we grow it</a:t>
            </a:r>
            <a:endParaRPr lang="en-GB" dirty="0"/>
          </a:p>
        </p:txBody>
      </p:sp>
      <p:sp>
        <p:nvSpPr>
          <p:cNvPr id="4" name="Slide Number Placeholder 3"/>
          <p:cNvSpPr>
            <a:spLocks noGrp="1"/>
          </p:cNvSpPr>
          <p:nvPr>
            <p:ph type="sldNum" sz="quarter" idx="10"/>
          </p:nvPr>
        </p:nvSpPr>
        <p:spPr/>
        <p:txBody>
          <a:bodyPr/>
          <a:lstStyle/>
          <a:p>
            <a:fld id="{1A2DD70C-61E1-4B2B-A2C5-0FB9040F2C44}" type="slidenum">
              <a:rPr lang="en-GB" smtClean="0"/>
              <a:t>19</a:t>
            </a:fld>
            <a:endParaRPr lang="en-GB"/>
          </a:p>
        </p:txBody>
      </p:sp>
    </p:spTree>
    <p:extLst>
      <p:ext uri="{BB962C8B-B14F-4D97-AF65-F5344CB8AC3E}">
        <p14:creationId xmlns:p14="http://schemas.microsoft.com/office/powerpoint/2010/main" val="39894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it.ly/366ArU2"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732" cy="6838950"/>
          </a:xfrm>
          <a:prstGeom prst="rect">
            <a:avLst/>
          </a:prstGeom>
        </p:spPr>
      </p:pic>
    </p:spTree>
    <p:extLst>
      <p:ext uri="{BB962C8B-B14F-4D97-AF65-F5344CB8AC3E}">
        <p14:creationId xmlns:p14="http://schemas.microsoft.com/office/powerpoint/2010/main" val="3013971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3" name="TextBox 12"/>
          <p:cNvSpPr txBox="1"/>
          <p:nvPr/>
        </p:nvSpPr>
        <p:spPr>
          <a:xfrm>
            <a:off x="288659" y="320040"/>
            <a:ext cx="8566682" cy="1323439"/>
          </a:xfrm>
          <a:prstGeom prst="rect">
            <a:avLst/>
          </a:prstGeom>
          <a:noFill/>
        </p:spPr>
        <p:txBody>
          <a:bodyPr wrap="square" rtlCol="0">
            <a:spAutoFit/>
          </a:bodyPr>
          <a:lstStyle/>
          <a:p>
            <a:pPr algn="ctr"/>
            <a:endParaRPr lang="en-GB" sz="4000" dirty="0" smtClean="0"/>
          </a:p>
          <a:p>
            <a:pPr algn="ctr"/>
            <a:r>
              <a:rPr lang="en-GB" sz="4000" dirty="0"/>
              <a:t> </a:t>
            </a:r>
            <a:r>
              <a:rPr lang="en-GB" sz="4000" dirty="0" smtClean="0"/>
              <a:t>                         </a:t>
            </a:r>
            <a:endParaRPr lang="en-GB" sz="4000" dirty="0"/>
          </a:p>
        </p:txBody>
      </p:sp>
      <p:sp>
        <p:nvSpPr>
          <p:cNvPr id="10"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1"/>
                </a:solidFill>
                <a:latin typeface="+mj-lt"/>
              </a:rPr>
              <a:t>Letter Sounds</a:t>
            </a:r>
            <a:endParaRPr lang="en-US" dirty="0">
              <a:solidFill>
                <a:schemeClr val="tx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3" y="1302948"/>
            <a:ext cx="9209228" cy="3931632"/>
          </a:xfrm>
          <a:prstGeom prst="rect">
            <a:avLst/>
          </a:prstGeom>
        </p:spPr>
      </p:pic>
    </p:spTree>
    <p:extLst>
      <p:ext uri="{BB962C8B-B14F-4D97-AF65-F5344CB8AC3E}">
        <p14:creationId xmlns:p14="http://schemas.microsoft.com/office/powerpoint/2010/main" val="820875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Crown Time</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Arial" panose="020B0604020202020204" pitchFamily="34" charset="0"/>
                <a:cs typeface="Arial" panose="020B0604020202020204" pitchFamily="34" charset="0"/>
              </a:rPr>
              <a:t>Dialect and accent have a great place in life.</a:t>
            </a:r>
          </a:p>
          <a:p>
            <a:r>
              <a:rPr lang="en-GB" dirty="0" smtClean="0">
                <a:latin typeface="Arial" panose="020B0604020202020204" pitchFamily="34" charset="0"/>
                <a:cs typeface="Arial" panose="020B0604020202020204" pitchFamily="34" charset="0"/>
              </a:rPr>
              <a:t>In spelling they can cause problems.</a:t>
            </a:r>
          </a:p>
          <a:p>
            <a:r>
              <a:rPr lang="en-GB" dirty="0" smtClean="0">
                <a:latin typeface="Arial" panose="020B0604020202020204" pitchFamily="34" charset="0"/>
                <a:cs typeface="Arial" panose="020B0604020202020204" pitchFamily="34" charset="0"/>
              </a:rPr>
              <a:t>In spelling, if we don’t pronounce words accurately, then it can be difficult to sound out how a word is constructed. </a:t>
            </a:r>
          </a:p>
          <a:p>
            <a:r>
              <a:rPr lang="en-GB" dirty="0" smtClean="0">
                <a:latin typeface="Arial" panose="020B0604020202020204" pitchFamily="34" charset="0"/>
                <a:cs typeface="Arial" panose="020B0604020202020204" pitchFamily="34" charset="0"/>
              </a:rPr>
              <a:t>So……</a:t>
            </a:r>
          </a:p>
          <a:p>
            <a:r>
              <a:rPr lang="en-GB" dirty="0" smtClean="0">
                <a:latin typeface="Arial" panose="020B0604020202020204" pitchFamily="34" charset="0"/>
                <a:cs typeface="Arial" panose="020B0604020202020204" pitchFamily="34" charset="0"/>
              </a:rPr>
              <a:t>In crown time we speak the Queen’s English. </a:t>
            </a:r>
          </a:p>
          <a:p>
            <a:r>
              <a:rPr lang="en-GB" dirty="0" smtClean="0">
                <a:latin typeface="Arial" panose="020B0604020202020204" pitchFamily="34" charset="0"/>
                <a:cs typeface="Arial" panose="020B0604020202020204" pitchFamily="34" charset="0"/>
              </a:rPr>
              <a:t>We must repeat and model good pronunciation when we hear words spoken incorrectly.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19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15240"/>
            <a:ext cx="8229600" cy="1143000"/>
          </a:xfrm>
        </p:spPr>
        <p:txBody>
          <a:bodyPr/>
          <a:lstStyle/>
          <a:p>
            <a:r>
              <a:rPr lang="en-GB" u="sng" dirty="0" smtClean="0">
                <a:latin typeface="Arial" panose="020B0604020202020204" pitchFamily="34" charset="0"/>
                <a:cs typeface="Arial" panose="020B0604020202020204" pitchFamily="34" charset="0"/>
              </a:rPr>
              <a:t>Technical Terms</a:t>
            </a:r>
            <a:endParaRPr lang="en-GB"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2900" y="1478916"/>
            <a:ext cx="8458200" cy="4525963"/>
          </a:xfrm>
        </p:spPr>
        <p:txBody>
          <a:bodyPr>
            <a:normAutofit/>
          </a:bodyPr>
          <a:lstStyle/>
          <a:p>
            <a:pPr marL="0" indent="0">
              <a:buNone/>
            </a:pPr>
            <a:r>
              <a:rPr lang="en-GB" dirty="0" smtClean="0"/>
              <a:t>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309344312"/>
              </p:ext>
            </p:extLst>
          </p:nvPr>
        </p:nvGraphicFramePr>
        <p:xfrm>
          <a:off x="457200" y="998697"/>
          <a:ext cx="8229600" cy="55778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397500611"/>
                    </a:ext>
                  </a:extLst>
                </a:gridCol>
                <a:gridCol w="6248400">
                  <a:extLst>
                    <a:ext uri="{9D8B030D-6E8A-4147-A177-3AD203B41FA5}">
                      <a16:colId xmlns:a16="http://schemas.microsoft.com/office/drawing/2014/main" val="1706376808"/>
                    </a:ext>
                  </a:extLst>
                </a:gridCol>
              </a:tblGrid>
              <a:tr h="370840">
                <a:tc>
                  <a:txBody>
                    <a:bodyPr/>
                    <a:lstStyle/>
                    <a:p>
                      <a:r>
                        <a:rPr lang="en-GB" sz="2100" b="1" dirty="0" smtClean="0">
                          <a:solidFill>
                            <a:schemeClr val="tx1"/>
                          </a:solidFill>
                          <a:latin typeface="Arial" panose="020B0604020202020204" pitchFamily="34" charset="0"/>
                          <a:cs typeface="Arial" panose="020B0604020202020204" pitchFamily="34" charset="0"/>
                        </a:rPr>
                        <a:t>Phoneme</a:t>
                      </a: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100" b="0" dirty="0" smtClean="0">
                          <a:solidFill>
                            <a:schemeClr val="tx1"/>
                          </a:solidFill>
                          <a:latin typeface="Arial" panose="020B0604020202020204" pitchFamily="34" charset="0"/>
                          <a:cs typeface="Arial" panose="020B0604020202020204" pitchFamily="34" charset="0"/>
                        </a:rPr>
                        <a:t>The sounds used in speech. </a:t>
                      </a:r>
                      <a:endParaRPr lang="en-GB" sz="2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0730288"/>
                  </a:ext>
                </a:extLst>
              </a:tr>
              <a:tr h="370840">
                <a:tc>
                  <a:txBody>
                    <a:bodyPr/>
                    <a:lstStyle/>
                    <a:p>
                      <a:r>
                        <a:rPr lang="en-GB" sz="2100" b="1" dirty="0" smtClean="0">
                          <a:solidFill>
                            <a:schemeClr val="tx1"/>
                          </a:solidFill>
                          <a:latin typeface="Arial" panose="020B0604020202020204" pitchFamily="34" charset="0"/>
                          <a:cs typeface="Arial" panose="020B0604020202020204" pitchFamily="34" charset="0"/>
                        </a:rPr>
                        <a:t>Grapheme</a:t>
                      </a: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100" dirty="0" smtClean="0">
                          <a:latin typeface="Arial" panose="020B0604020202020204" pitchFamily="34" charset="0"/>
                          <a:cs typeface="Arial" panose="020B0604020202020204" pitchFamily="34" charset="0"/>
                        </a:rPr>
                        <a:t>How the sounds of words are represented in writing. </a:t>
                      </a: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567965"/>
                  </a:ext>
                </a:extLst>
              </a:tr>
              <a:tr h="370840">
                <a:tc>
                  <a:txBody>
                    <a:bodyPr/>
                    <a:lstStyle/>
                    <a:p>
                      <a:r>
                        <a:rPr lang="en-GB" sz="2100" b="1" dirty="0" smtClean="0">
                          <a:latin typeface="Arial" panose="020B0604020202020204" pitchFamily="34" charset="0"/>
                          <a:cs typeface="Arial" panose="020B0604020202020204" pitchFamily="34" charset="0"/>
                        </a:rPr>
                        <a:t>Digraph</a:t>
                      </a: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dirty="0" smtClean="0">
                          <a:latin typeface="Arial" panose="020B0604020202020204" pitchFamily="34" charset="0"/>
                          <a:cs typeface="Arial" panose="020B0604020202020204" pitchFamily="34" charset="0"/>
                        </a:rPr>
                        <a:t>Two sounds which together make one sound. These</a:t>
                      </a:r>
                      <a:r>
                        <a:rPr lang="en-GB" sz="2100" baseline="0" dirty="0" smtClean="0">
                          <a:latin typeface="Arial" panose="020B0604020202020204" pitchFamily="34" charset="0"/>
                          <a:cs typeface="Arial" panose="020B0604020202020204" pitchFamily="34" charset="0"/>
                        </a:rPr>
                        <a:t> </a:t>
                      </a:r>
                      <a:r>
                        <a:rPr lang="en-GB" sz="2100" dirty="0" smtClean="0">
                          <a:latin typeface="Arial" panose="020B0604020202020204" pitchFamily="34" charset="0"/>
                          <a:cs typeface="Arial" panose="020B0604020202020204" pitchFamily="34" charset="0"/>
                        </a:rPr>
                        <a:t>cannot be ‘sounded out’ individually.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100" b="1" u="sng" dirty="0" smtClean="0">
                          <a:latin typeface="Arial" panose="020B0604020202020204" pitchFamily="34" charset="0"/>
                          <a:cs typeface="Arial" panose="020B0604020202020204" pitchFamily="34" charset="0"/>
                        </a:rPr>
                        <a:t>ch</a:t>
                      </a:r>
                      <a:r>
                        <a:rPr lang="pt-BR" sz="2100" b="1" dirty="0" smtClean="0">
                          <a:latin typeface="Arial" panose="020B0604020202020204" pitchFamily="34" charset="0"/>
                          <a:cs typeface="Arial" panose="020B0604020202020204" pitchFamily="34" charset="0"/>
                        </a:rPr>
                        <a:t> </a:t>
                      </a:r>
                      <a:r>
                        <a:rPr lang="pt-BR" sz="2100" b="1" u="sng" dirty="0" smtClean="0">
                          <a:latin typeface="Arial" panose="020B0604020202020204" pitchFamily="34" charset="0"/>
                          <a:cs typeface="Arial" panose="020B0604020202020204" pitchFamily="34" charset="0"/>
                        </a:rPr>
                        <a:t>ai</a:t>
                      </a:r>
                      <a:r>
                        <a:rPr lang="pt-BR" sz="2100" b="1" dirty="0" smtClean="0">
                          <a:latin typeface="Arial" panose="020B0604020202020204" pitchFamily="34" charset="0"/>
                          <a:cs typeface="Arial" panose="020B0604020202020204" pitchFamily="34" charset="0"/>
                        </a:rPr>
                        <a:t> n s </a:t>
                      </a:r>
                      <a:r>
                        <a:rPr lang="pt-BR" sz="2100" b="1" u="sng" dirty="0" smtClean="0">
                          <a:latin typeface="Arial" panose="020B0604020202020204" pitchFamily="34" charset="0"/>
                          <a:cs typeface="Arial" panose="020B0604020202020204" pitchFamily="34" charset="0"/>
                        </a:rPr>
                        <a:t>aw</a:t>
                      </a:r>
                      <a:r>
                        <a:rPr lang="pt-BR" sz="2100" b="1" dirty="0" smtClean="0">
                          <a:latin typeface="Arial" panose="020B0604020202020204" pitchFamily="34" charset="0"/>
                          <a:cs typeface="Arial" panose="020B0604020202020204" pitchFamily="34" charset="0"/>
                        </a:rPr>
                        <a:t> </a:t>
                      </a:r>
                      <a:r>
                        <a:rPr lang="pt-BR" sz="2100" dirty="0" smtClean="0">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21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24341"/>
                  </a:ext>
                </a:extLst>
              </a:tr>
              <a:tr h="370840">
                <a:tc>
                  <a:txBody>
                    <a:bodyPr/>
                    <a:lstStyle/>
                    <a:p>
                      <a:r>
                        <a:rPr lang="en-GB" sz="2100" b="1" dirty="0" smtClean="0">
                          <a:latin typeface="Arial" panose="020B0604020202020204" pitchFamily="34" charset="0"/>
                          <a:cs typeface="Arial" panose="020B0604020202020204" pitchFamily="34" charset="0"/>
                        </a:rPr>
                        <a:t>Trigraph</a:t>
                      </a: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100" dirty="0" smtClean="0">
                          <a:latin typeface="Arial" panose="020B0604020202020204" pitchFamily="34" charset="0"/>
                          <a:cs typeface="Arial" panose="020B0604020202020204" pitchFamily="34" charset="0"/>
                        </a:rPr>
                        <a:t>Three sounds which together make one sound.  </a:t>
                      </a:r>
                    </a:p>
                    <a:p>
                      <a:pPr marL="0" indent="0">
                        <a:buNone/>
                      </a:pPr>
                      <a:r>
                        <a:rPr lang="en-GB" sz="2100" b="1" dirty="0" smtClean="0">
                          <a:latin typeface="Arial" panose="020B0604020202020204" pitchFamily="34" charset="0"/>
                          <a:cs typeface="Arial" panose="020B0604020202020204" pitchFamily="34" charset="0"/>
                        </a:rPr>
                        <a:t>                              b r </a:t>
                      </a:r>
                      <a:r>
                        <a:rPr lang="en-GB" sz="2100" b="1" u="sng" dirty="0" smtClean="0">
                          <a:latin typeface="Arial" panose="020B0604020202020204" pitchFamily="34" charset="0"/>
                          <a:cs typeface="Arial" panose="020B0604020202020204" pitchFamily="34" charset="0"/>
                        </a:rPr>
                        <a:t>igh</a:t>
                      </a:r>
                      <a:r>
                        <a:rPr lang="en-GB" sz="2100" b="1" dirty="0" smtClean="0">
                          <a:latin typeface="Arial" panose="020B0604020202020204" pitchFamily="34" charset="0"/>
                          <a:cs typeface="Arial" panose="020B0604020202020204" pitchFamily="34" charset="0"/>
                        </a:rPr>
                        <a:t> t </a:t>
                      </a:r>
                    </a:p>
                    <a:p>
                      <a:pPr marL="0" indent="0">
                        <a:buNone/>
                      </a:pP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1348939"/>
                  </a:ext>
                </a:extLst>
              </a:tr>
              <a:tr h="370840">
                <a:tc>
                  <a:txBody>
                    <a:bodyPr/>
                    <a:lstStyle/>
                    <a:p>
                      <a:r>
                        <a:rPr lang="en-GB" sz="2100" b="1" dirty="0" smtClean="0">
                          <a:latin typeface="Arial" panose="020B0604020202020204" pitchFamily="34" charset="0"/>
                          <a:cs typeface="Arial" panose="020B0604020202020204" pitchFamily="34" charset="0"/>
                        </a:rPr>
                        <a:t>Split digraph </a:t>
                      </a:r>
                      <a:endParaRPr lang="en-GB" sz="2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100" dirty="0" smtClean="0">
                          <a:latin typeface="Arial" panose="020B0604020202020204" pitchFamily="34" charset="0"/>
                          <a:cs typeface="Arial" panose="020B0604020202020204" pitchFamily="34" charset="0"/>
                        </a:rPr>
                        <a:t>Sounds which are split by another letter but together make one sound. Below, the A sound is made by the a and e, but split by the p.  Sometimes called ‘magic e’   </a:t>
                      </a:r>
                    </a:p>
                    <a:p>
                      <a:pPr algn="ctr"/>
                      <a:r>
                        <a:rPr lang="en-GB" sz="2100" b="1" u="sng" dirty="0" smtClean="0">
                          <a:latin typeface="Arial" panose="020B0604020202020204" pitchFamily="34" charset="0"/>
                          <a:cs typeface="Arial" panose="020B0604020202020204" pitchFamily="34" charset="0"/>
                        </a:rPr>
                        <a:t>sh</a:t>
                      </a:r>
                      <a:r>
                        <a:rPr lang="en-GB" sz="2100" b="1" dirty="0" smtClean="0">
                          <a:latin typeface="Arial" panose="020B0604020202020204" pitchFamily="34" charset="0"/>
                          <a:cs typeface="Arial" panose="020B0604020202020204" pitchFamily="34" charset="0"/>
                        </a:rPr>
                        <a:t> a p e </a:t>
                      </a:r>
                      <a:r>
                        <a:rPr lang="en-GB" sz="2100" dirty="0" smtClean="0">
                          <a:latin typeface="Arial" panose="020B0604020202020204" pitchFamily="34" charset="0"/>
                          <a:cs typeface="Arial" panose="020B0604020202020204" pitchFamily="34" charset="0"/>
                        </a:rPr>
                        <a:t>	</a:t>
                      </a:r>
                    </a:p>
                    <a:p>
                      <a:pPr algn="ctr"/>
                      <a:endParaRPr lang="en-GB" sz="21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57231"/>
                  </a:ext>
                </a:extLst>
              </a:tr>
            </a:tbl>
          </a:graphicData>
        </a:graphic>
      </p:graphicFrame>
      <p:sp>
        <p:nvSpPr>
          <p:cNvPr id="7" name="Left Bracket 6"/>
          <p:cNvSpPr/>
          <p:nvPr/>
        </p:nvSpPr>
        <p:spPr>
          <a:xfrm rot="16200000">
            <a:off x="5280820" y="6100207"/>
            <a:ext cx="182562" cy="381001"/>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513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Introducing Our Special Friends</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609600" y="1659285"/>
            <a:ext cx="8077200" cy="4154984"/>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Many </a:t>
            </a:r>
            <a:r>
              <a:rPr lang="en-GB" sz="2400" dirty="0">
                <a:latin typeface="Arial" panose="020B0604020202020204" pitchFamily="34" charset="0"/>
                <a:cs typeface="Arial" panose="020B0604020202020204" pitchFamily="34" charset="0"/>
              </a:rPr>
              <a:t>of our words have special friends! </a:t>
            </a:r>
            <a:endParaRPr lang="en-GB" sz="2400" dirty="0" smtClean="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Close friends – </a:t>
            </a:r>
            <a:r>
              <a:rPr lang="en-GB" sz="2400" u="sng" dirty="0">
                <a:solidFill>
                  <a:srgbClr val="FF0000"/>
                </a:solidFill>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i</a:t>
            </a:r>
            <a:r>
              <a:rPr lang="en-GB" sz="2400" u="sng" dirty="0">
                <a:solidFill>
                  <a:srgbClr val="FF0000"/>
                </a:solidFill>
                <a:latin typeface="Arial" panose="020B0604020202020204" pitchFamily="34" charset="0"/>
                <a:cs typeface="Arial" panose="020B0604020202020204" pitchFamily="34" charset="0"/>
              </a:rPr>
              <a:t>ck</a:t>
            </a:r>
            <a:r>
              <a:rPr lang="en-GB" sz="2400" dirty="0">
                <a:latin typeface="Arial" panose="020B0604020202020204" pitchFamily="34" charset="0"/>
                <a:cs typeface="Arial" panose="020B0604020202020204" pitchFamily="34" charset="0"/>
              </a:rPr>
              <a:t>en, l</a:t>
            </a:r>
            <a:r>
              <a:rPr lang="en-GB" sz="2400" u="sng" dirty="0">
                <a:solidFill>
                  <a:srgbClr val="FF0000"/>
                </a:solidFill>
                <a:latin typeface="Arial" panose="020B0604020202020204" pitchFamily="34" charset="0"/>
                <a:cs typeface="Arial" panose="020B0604020202020204" pitchFamily="34" charset="0"/>
              </a:rPr>
              <a:t>igh</a:t>
            </a:r>
            <a:r>
              <a:rPr lang="en-GB" sz="2400" dirty="0">
                <a:latin typeface="Arial" panose="020B0604020202020204" pitchFamily="34" charset="0"/>
                <a:cs typeface="Arial" panose="020B0604020202020204" pitchFamily="34" charset="0"/>
              </a:rPr>
              <a:t>tni</a:t>
            </a:r>
            <a:r>
              <a:rPr lang="en-GB" sz="2400" u="sng" dirty="0">
                <a:solidFill>
                  <a:srgbClr val="FF0000"/>
                </a:solidFill>
                <a:latin typeface="Arial" panose="020B0604020202020204" pitchFamily="34" charset="0"/>
                <a:cs typeface="Arial" panose="020B0604020202020204" pitchFamily="34" charset="0"/>
              </a:rPr>
              <a:t>ng</a:t>
            </a:r>
            <a:r>
              <a:rPr lang="en-GB" sz="2400" dirty="0">
                <a:latin typeface="Arial" panose="020B0604020202020204" pitchFamily="34" charset="0"/>
                <a:cs typeface="Arial" panose="020B0604020202020204" pitchFamily="34" charset="0"/>
              </a:rPr>
              <a:t> (digraphs and </a:t>
            </a:r>
            <a:r>
              <a:rPr lang="en-GB" sz="2400" dirty="0" err="1">
                <a:latin typeface="Arial" panose="020B0604020202020204" pitchFamily="34" charset="0"/>
                <a:cs typeface="Arial" panose="020B0604020202020204" pitchFamily="34" charset="0"/>
              </a:rPr>
              <a:t>trigraphs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Distant friends – t</a:t>
            </a:r>
            <a:r>
              <a:rPr lang="en-GB" sz="2400" dirty="0">
                <a:solidFill>
                  <a:srgbClr val="FF0000"/>
                </a:solidFill>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p</a:t>
            </a:r>
            <a:r>
              <a:rPr lang="en-GB" sz="2400" dirty="0">
                <a:solidFill>
                  <a:srgbClr val="FF0000"/>
                </a:solidFill>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gr</a:t>
            </a:r>
            <a:r>
              <a:rPr lang="en-GB" sz="2400" dirty="0">
                <a:solidFill>
                  <a:srgbClr val="FF0000"/>
                </a:solidFill>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p</a:t>
            </a:r>
            <a:r>
              <a:rPr lang="en-GB" sz="2400" dirty="0">
                <a:solidFill>
                  <a:srgbClr val="FF0000"/>
                </a:solidFill>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(split digraphs)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Some </a:t>
            </a:r>
            <a:r>
              <a:rPr lang="en-GB" sz="2400" dirty="0">
                <a:latin typeface="Arial" panose="020B0604020202020204" pitchFamily="34" charset="0"/>
                <a:cs typeface="Arial" panose="020B0604020202020204" pitchFamily="34" charset="0"/>
              </a:rPr>
              <a:t>have both - </a:t>
            </a:r>
            <a:r>
              <a:rPr lang="en-GB" sz="2400" u="sng" dirty="0">
                <a:solidFill>
                  <a:srgbClr val="FF0000"/>
                </a:solidFill>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ocol</a:t>
            </a:r>
            <a:r>
              <a:rPr lang="en-GB" sz="2400" dirty="0">
                <a:solidFill>
                  <a:srgbClr val="FF0000"/>
                </a:solidFill>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t</a:t>
            </a:r>
            <a:r>
              <a:rPr lang="en-GB" sz="2400" dirty="0">
                <a:solidFill>
                  <a:srgbClr val="FF0000"/>
                </a:solidFill>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use the terms above to make it more ‘child friendly’. </a:t>
            </a:r>
          </a:p>
        </p:txBody>
      </p:sp>
      <p:sp>
        <p:nvSpPr>
          <p:cNvPr id="8" name="Content Placeholder 7"/>
          <p:cNvSpPr>
            <a:spLocks noGrp="1"/>
          </p:cNvSpPr>
          <p:nvPr>
            <p:ph idx="1"/>
          </p:nvPr>
        </p:nvSpPr>
        <p:spPr>
          <a:xfrm>
            <a:off x="685800" y="6172200"/>
            <a:ext cx="8229600" cy="4525963"/>
          </a:xfrm>
        </p:spPr>
        <p:txBody>
          <a:bodyPr/>
          <a:lstStyle/>
          <a:p>
            <a:pPr marL="0" indent="0">
              <a:buNone/>
            </a:pPr>
            <a:r>
              <a:rPr lang="en-GB" dirty="0" smtClean="0"/>
              <a:t> </a:t>
            </a:r>
            <a:endParaRPr lang="en-GB" dirty="0"/>
          </a:p>
        </p:txBody>
      </p:sp>
      <p:sp>
        <p:nvSpPr>
          <p:cNvPr id="9" name="Left Bracket 8"/>
          <p:cNvSpPr/>
          <p:nvPr/>
        </p:nvSpPr>
        <p:spPr>
          <a:xfrm rot="16200000">
            <a:off x="3223420" y="3756818"/>
            <a:ext cx="182562" cy="381001"/>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Left Bracket 9"/>
          <p:cNvSpPr/>
          <p:nvPr/>
        </p:nvSpPr>
        <p:spPr>
          <a:xfrm rot="16200000">
            <a:off x="4210473" y="3753272"/>
            <a:ext cx="189657" cy="380998"/>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ket 10"/>
          <p:cNvSpPr/>
          <p:nvPr/>
        </p:nvSpPr>
        <p:spPr>
          <a:xfrm rot="16200000">
            <a:off x="4212247" y="4555144"/>
            <a:ext cx="148009" cy="342902"/>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3258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3" name="TextBox 12"/>
          <p:cNvSpPr txBox="1"/>
          <p:nvPr/>
        </p:nvSpPr>
        <p:spPr>
          <a:xfrm>
            <a:off x="288659" y="320040"/>
            <a:ext cx="8566682" cy="1323439"/>
          </a:xfrm>
          <a:prstGeom prst="rect">
            <a:avLst/>
          </a:prstGeom>
          <a:noFill/>
        </p:spPr>
        <p:txBody>
          <a:bodyPr wrap="square" rtlCol="0">
            <a:spAutoFit/>
          </a:bodyPr>
          <a:lstStyle/>
          <a:p>
            <a:pPr algn="ctr"/>
            <a:endParaRPr lang="en-GB" sz="4000" dirty="0" smtClean="0"/>
          </a:p>
          <a:p>
            <a:pPr algn="ctr"/>
            <a:r>
              <a:rPr lang="en-GB" sz="4000" dirty="0"/>
              <a:t> </a:t>
            </a:r>
            <a:r>
              <a:rPr lang="en-GB" sz="4000" dirty="0" smtClean="0"/>
              <a:t>                         </a:t>
            </a:r>
            <a:endParaRPr lang="en-GB" sz="4000" dirty="0"/>
          </a:p>
        </p:txBody>
      </p:sp>
      <p:sp>
        <p:nvSpPr>
          <p:cNvPr id="4" name="TextBox 3"/>
          <p:cNvSpPr txBox="1"/>
          <p:nvPr/>
        </p:nvSpPr>
        <p:spPr>
          <a:xfrm>
            <a:off x="1981200" y="207442"/>
            <a:ext cx="6324600" cy="707886"/>
          </a:xfrm>
          <a:prstGeom prst="rect">
            <a:avLst/>
          </a:prstGeom>
          <a:noFill/>
        </p:spPr>
        <p:txBody>
          <a:bodyPr wrap="square" rtlCol="0">
            <a:spAutoFit/>
          </a:bodyPr>
          <a:lstStyle/>
          <a:p>
            <a:r>
              <a:rPr lang="en-GB" sz="4000" b="1" u="sng" dirty="0" smtClean="0">
                <a:latin typeface="Arial" panose="020B0604020202020204" pitchFamily="34" charset="0"/>
                <a:cs typeface="Arial" panose="020B0604020202020204" pitchFamily="34" charset="0"/>
              </a:rPr>
              <a:t>Weekly Class Structure</a:t>
            </a:r>
            <a:endParaRPr lang="en-GB" sz="4000" b="1" u="sng"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609600" y="936486"/>
            <a:ext cx="3524026" cy="5562634"/>
          </a:xfrm>
          <a:prstGeom prst="rect">
            <a:avLst/>
          </a:prstGeom>
        </p:spPr>
      </p:pic>
      <p:pic>
        <p:nvPicPr>
          <p:cNvPr id="9" name="Picture 8"/>
          <p:cNvPicPr>
            <a:picLocks noChangeAspect="1"/>
          </p:cNvPicPr>
          <p:nvPr/>
        </p:nvPicPr>
        <p:blipFill>
          <a:blip r:embed="rId3"/>
          <a:stretch>
            <a:fillRect/>
          </a:stretch>
        </p:blipFill>
        <p:spPr>
          <a:xfrm>
            <a:off x="4577885" y="915328"/>
            <a:ext cx="3956515" cy="5583792"/>
          </a:xfrm>
          <a:prstGeom prst="rect">
            <a:avLst/>
          </a:prstGeom>
        </p:spPr>
      </p:pic>
    </p:spTree>
    <p:extLst>
      <p:ext uri="{BB962C8B-B14F-4D97-AF65-F5344CB8AC3E}">
        <p14:creationId xmlns:p14="http://schemas.microsoft.com/office/powerpoint/2010/main" val="1868244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b="1" u="sng" dirty="0" smtClean="0">
                <a:latin typeface="Arial" panose="020B0604020202020204" pitchFamily="34" charset="0"/>
                <a:cs typeface="Arial" panose="020B0604020202020204" pitchFamily="34" charset="0"/>
              </a:rPr>
              <a:t>Wraparound Spelling - Monday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509396"/>
            <a:ext cx="8991600" cy="3672205"/>
          </a:xfrm>
        </p:spPr>
        <p:txBody>
          <a:bodyPr>
            <a:noAutofit/>
          </a:bodyPr>
          <a:lstStyle/>
          <a:p>
            <a:r>
              <a:rPr lang="en-GB" sz="2500" dirty="0">
                <a:latin typeface="Arial" panose="020B0604020202020204" pitchFamily="34" charset="0"/>
                <a:cs typeface="Arial" panose="020B0604020202020204" pitchFamily="34" charset="0"/>
              </a:rPr>
              <a:t>Use new spelling list for the week.</a:t>
            </a:r>
          </a:p>
          <a:p>
            <a:r>
              <a:rPr lang="en-GB" sz="2500" dirty="0">
                <a:latin typeface="Arial" panose="020B0604020202020204" pitchFamily="34" charset="0"/>
                <a:cs typeface="Arial" panose="020B0604020202020204" pitchFamily="34" charset="0"/>
              </a:rPr>
              <a:t>Say </a:t>
            </a:r>
            <a:r>
              <a:rPr lang="en-GB" sz="2500" dirty="0" smtClean="0">
                <a:latin typeface="Arial" panose="020B0604020202020204" pitchFamily="34" charset="0"/>
                <a:cs typeface="Arial" panose="020B0604020202020204" pitchFamily="34" charset="0"/>
              </a:rPr>
              <a:t>the </a:t>
            </a:r>
            <a:r>
              <a:rPr lang="en-GB" sz="2500" dirty="0">
                <a:latin typeface="Arial" panose="020B0604020202020204" pitchFamily="34" charset="0"/>
                <a:cs typeface="Arial" panose="020B0604020202020204" pitchFamily="34" charset="0"/>
              </a:rPr>
              <a:t>first word (do not write it yet) </a:t>
            </a:r>
            <a:r>
              <a:rPr lang="en-GB" sz="2500" dirty="0" smtClean="0">
                <a:latin typeface="Arial" panose="020B0604020202020204" pitchFamily="34" charset="0"/>
                <a:cs typeface="Arial" panose="020B0604020202020204" pitchFamily="34" charset="0"/>
              </a:rPr>
              <a:t>and </a:t>
            </a:r>
            <a:r>
              <a:rPr lang="en-GB" sz="2500" dirty="0">
                <a:latin typeface="Arial" panose="020B0604020202020204" pitchFamily="34" charset="0"/>
                <a:cs typeface="Arial" panose="020B0604020202020204" pitchFamily="34" charset="0"/>
              </a:rPr>
              <a:t>ask the children </a:t>
            </a:r>
            <a:endParaRPr lang="en-GB" sz="2500" dirty="0" smtClean="0">
              <a:latin typeface="Arial" panose="020B0604020202020204" pitchFamily="34" charset="0"/>
              <a:cs typeface="Arial" panose="020B0604020202020204" pitchFamily="34" charset="0"/>
            </a:endParaRPr>
          </a:p>
          <a:p>
            <a:pPr marL="0" indent="0">
              <a:buNone/>
            </a:pPr>
            <a:r>
              <a:rPr lang="en-GB" sz="2500" dirty="0">
                <a:latin typeface="Arial" panose="020B0604020202020204" pitchFamily="34" charset="0"/>
                <a:cs typeface="Arial" panose="020B0604020202020204" pitchFamily="34" charset="0"/>
              </a:rPr>
              <a:t> </a:t>
            </a:r>
            <a:r>
              <a:rPr lang="en-GB" sz="2500" dirty="0" smtClean="0">
                <a:latin typeface="Arial" panose="020B0604020202020204" pitchFamily="34" charset="0"/>
                <a:cs typeface="Arial" panose="020B0604020202020204" pitchFamily="34" charset="0"/>
              </a:rPr>
              <a:t>   </a:t>
            </a:r>
            <a:r>
              <a:rPr lang="en-GB" sz="2500" dirty="0" smtClean="0">
                <a:latin typeface="Arial" panose="020B0604020202020204" pitchFamily="34" charset="0"/>
                <a:cs typeface="Arial" panose="020B0604020202020204" pitchFamily="34" charset="0"/>
              </a:rPr>
              <a:t>to </a:t>
            </a:r>
            <a:r>
              <a:rPr lang="en-GB" sz="2500" dirty="0">
                <a:latin typeface="Arial" panose="020B0604020202020204" pitchFamily="34" charset="0"/>
                <a:cs typeface="Arial" panose="020B0604020202020204" pitchFamily="34" charset="0"/>
              </a:rPr>
              <a:t>count the number of sounds in the word. </a:t>
            </a:r>
            <a:endParaRPr lang="en-GB" sz="2500" dirty="0" smtClean="0">
              <a:latin typeface="Arial" panose="020B0604020202020204" pitchFamily="34" charset="0"/>
              <a:cs typeface="Arial" panose="020B0604020202020204" pitchFamily="34" charset="0"/>
            </a:endParaRPr>
          </a:p>
          <a:p>
            <a:endParaRPr lang="en-GB" sz="2500" dirty="0" smtClean="0">
              <a:latin typeface="Arial" panose="020B0604020202020204" pitchFamily="34" charset="0"/>
              <a:cs typeface="Arial" panose="020B0604020202020204" pitchFamily="34" charset="0"/>
            </a:endParaRPr>
          </a:p>
          <a:p>
            <a:r>
              <a:rPr lang="en-GB" sz="2500" b="1" i="1" dirty="0" smtClean="0">
                <a:solidFill>
                  <a:srgbClr val="FF0000"/>
                </a:solidFill>
                <a:latin typeface="Arial" panose="020B0604020202020204" pitchFamily="34" charset="0"/>
                <a:cs typeface="Arial" panose="020B0604020202020204" pitchFamily="34" charset="0"/>
              </a:rPr>
              <a:t>Reading</a:t>
            </a:r>
            <a:r>
              <a:rPr lang="en-GB" sz="2500" i="1" dirty="0" smtClean="0">
                <a:latin typeface="Arial" panose="020B0604020202020204" pitchFamily="34" charset="0"/>
                <a:cs typeface="Arial" panose="020B0604020202020204" pitchFamily="34" charset="0"/>
              </a:rPr>
              <a:t> goes from </a:t>
            </a:r>
            <a:r>
              <a:rPr lang="en-GB" sz="2500" b="1" i="1" dirty="0" smtClean="0">
                <a:latin typeface="Arial" panose="020B0604020202020204" pitchFamily="34" charset="0"/>
                <a:cs typeface="Arial" panose="020B0604020202020204" pitchFamily="34" charset="0"/>
              </a:rPr>
              <a:t>concrete</a:t>
            </a:r>
            <a:r>
              <a:rPr lang="en-GB" sz="2500" i="1" dirty="0" smtClean="0">
                <a:latin typeface="Arial" panose="020B0604020202020204" pitchFamily="34" charset="0"/>
                <a:cs typeface="Arial" panose="020B0604020202020204" pitchFamily="34" charset="0"/>
              </a:rPr>
              <a:t> written word to </a:t>
            </a:r>
            <a:r>
              <a:rPr lang="en-GB" sz="2500" b="1" i="1" dirty="0" smtClean="0">
                <a:latin typeface="Arial" panose="020B0604020202020204" pitchFamily="34" charset="0"/>
                <a:cs typeface="Arial" panose="020B0604020202020204" pitchFamily="34" charset="0"/>
              </a:rPr>
              <a:t>abstract</a:t>
            </a:r>
            <a:r>
              <a:rPr lang="en-GB" sz="2500" i="1" dirty="0" smtClean="0">
                <a:latin typeface="Arial" panose="020B0604020202020204" pitchFamily="34" charset="0"/>
                <a:cs typeface="Arial" panose="020B0604020202020204" pitchFamily="34" charset="0"/>
              </a:rPr>
              <a:t> thought and sound.</a:t>
            </a:r>
          </a:p>
          <a:p>
            <a:r>
              <a:rPr lang="en-GB" sz="2500" b="1" i="1" dirty="0" smtClean="0">
                <a:solidFill>
                  <a:srgbClr val="002060"/>
                </a:solidFill>
                <a:latin typeface="Arial" panose="020B0604020202020204" pitchFamily="34" charset="0"/>
                <a:cs typeface="Arial" panose="020B0604020202020204" pitchFamily="34" charset="0"/>
              </a:rPr>
              <a:t>Spelling</a:t>
            </a:r>
            <a:r>
              <a:rPr lang="en-GB" sz="2500" i="1" dirty="0" smtClean="0">
                <a:latin typeface="Arial" panose="020B0604020202020204" pitchFamily="34" charset="0"/>
                <a:cs typeface="Arial" panose="020B0604020202020204" pitchFamily="34" charset="0"/>
              </a:rPr>
              <a:t> goes from </a:t>
            </a:r>
            <a:r>
              <a:rPr lang="en-GB" sz="2500" b="1" i="1" dirty="0" smtClean="0">
                <a:latin typeface="Arial" panose="020B0604020202020204" pitchFamily="34" charset="0"/>
                <a:cs typeface="Arial" panose="020B0604020202020204" pitchFamily="34" charset="0"/>
              </a:rPr>
              <a:t>abstract</a:t>
            </a:r>
            <a:r>
              <a:rPr lang="en-GB" sz="2500" i="1" dirty="0" smtClean="0">
                <a:latin typeface="Arial" panose="020B0604020202020204" pitchFamily="34" charset="0"/>
                <a:cs typeface="Arial" panose="020B0604020202020204" pitchFamily="34" charset="0"/>
              </a:rPr>
              <a:t> thought and sound and as it is written it takes on its </a:t>
            </a:r>
            <a:r>
              <a:rPr lang="en-GB" sz="2500" b="1" i="1" dirty="0" smtClean="0">
                <a:latin typeface="Arial" panose="020B0604020202020204" pitchFamily="34" charset="0"/>
                <a:cs typeface="Arial" panose="020B0604020202020204" pitchFamily="34" charset="0"/>
              </a:rPr>
              <a:t>concrete</a:t>
            </a:r>
            <a:r>
              <a:rPr lang="en-GB" sz="2500" i="1" dirty="0" smtClean="0">
                <a:latin typeface="Arial" panose="020B0604020202020204" pitchFamily="34" charset="0"/>
                <a:cs typeface="Arial" panose="020B0604020202020204" pitchFamily="34" charset="0"/>
              </a:rPr>
              <a:t> form.</a:t>
            </a:r>
          </a:p>
          <a:p>
            <a:pPr marL="0" indent="0">
              <a:buNone/>
            </a:pPr>
            <a:endParaRPr lang="en-GB" sz="2500" dirty="0" smtClean="0">
              <a:latin typeface="Arial" panose="020B0604020202020204" pitchFamily="34" charset="0"/>
              <a:cs typeface="Arial" panose="020B0604020202020204" pitchFamily="34" charset="0"/>
            </a:endParaRPr>
          </a:p>
        </p:txBody>
      </p:sp>
      <p:sp>
        <p:nvSpPr>
          <p:cNvPr id="6" name="TextBox 5"/>
          <p:cNvSpPr txBox="1"/>
          <p:nvPr/>
        </p:nvSpPr>
        <p:spPr>
          <a:xfrm>
            <a:off x="457200" y="5562600"/>
            <a:ext cx="8458200" cy="73866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C-a-t   (3 sounds)    </a:t>
            </a:r>
            <a:r>
              <a:rPr lang="en-GB" sz="2400" dirty="0" smtClean="0">
                <a:latin typeface="Arial" panose="020B0604020202020204" pitchFamily="34" charset="0"/>
                <a:cs typeface="Arial" panose="020B0604020202020204" pitchFamily="34" charset="0"/>
              </a:rPr>
              <a:t>                             </a:t>
            </a:r>
            <a:r>
              <a:rPr lang="en-GB" sz="2400" u="sng" dirty="0" err="1" smtClean="0">
                <a:latin typeface="Arial" panose="020B0604020202020204" pitchFamily="34" charset="0"/>
                <a:cs typeface="Arial" panose="020B0604020202020204" pitchFamily="34" charset="0"/>
              </a:rPr>
              <a:t>Ch</a:t>
            </a:r>
            <a:r>
              <a:rPr lang="en-GB" sz="2400" dirty="0" smtClean="0">
                <a:latin typeface="Arial" panose="020B0604020202020204" pitchFamily="34" charset="0"/>
                <a:cs typeface="Arial" panose="020B0604020202020204" pitchFamily="34" charset="0"/>
              </a:rPr>
              <a:t>-a-t  </a:t>
            </a:r>
            <a:r>
              <a:rPr lang="en-GB" sz="2400" dirty="0">
                <a:latin typeface="Arial" panose="020B0604020202020204" pitchFamily="34" charset="0"/>
                <a:cs typeface="Arial" panose="020B0604020202020204" pitchFamily="34" charset="0"/>
              </a:rPr>
              <a:t>(3 sounds</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8838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346050"/>
          </a:xfrm>
        </p:spPr>
        <p:txBody>
          <a:bodyPr>
            <a:normAutofit fontScale="90000"/>
          </a:bodyPr>
          <a:lstStyle/>
          <a:p>
            <a:r>
              <a:rPr lang="en-GB" dirty="0" smtClean="0"/>
              <a:t> </a:t>
            </a:r>
            <a:endParaRPr lang="en-GB" dirty="0"/>
          </a:p>
        </p:txBody>
      </p:sp>
      <p:sp>
        <p:nvSpPr>
          <p:cNvPr id="3" name="Content Placeholder 2"/>
          <p:cNvSpPr>
            <a:spLocks noGrp="1"/>
          </p:cNvSpPr>
          <p:nvPr>
            <p:ph idx="1"/>
          </p:nvPr>
        </p:nvSpPr>
        <p:spPr>
          <a:xfrm>
            <a:off x="107504" y="620688"/>
            <a:ext cx="5502736" cy="6120680"/>
          </a:xfrm>
        </p:spPr>
        <p:txBody>
          <a:bodyPr>
            <a:normAutofit/>
          </a:bodyPr>
          <a:lstStyle/>
          <a:p>
            <a:r>
              <a:rPr lang="en-GB" dirty="0">
                <a:latin typeface="Arial" panose="020B0604020202020204" pitchFamily="34" charset="0"/>
                <a:cs typeface="Arial" panose="020B0604020202020204" pitchFamily="34" charset="0"/>
              </a:rPr>
              <a:t>Talk about how you write each sound as you write the word on the board.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Refer </a:t>
            </a:r>
            <a:r>
              <a:rPr lang="en-GB" dirty="0">
                <a:latin typeface="Arial" panose="020B0604020202020204" pitchFamily="34" charset="0"/>
                <a:cs typeface="Arial" panose="020B0604020202020204" pitchFamily="34" charset="0"/>
              </a:rPr>
              <a:t>to the sound chart for </a:t>
            </a:r>
            <a:r>
              <a:rPr lang="en-GB" dirty="0" smtClean="0">
                <a:latin typeface="Arial" panose="020B0604020202020204" pitchFamily="34" charset="0"/>
                <a:cs typeface="Arial" panose="020B0604020202020204" pitchFamily="34" charset="0"/>
              </a:rPr>
              <a:t>alternative </a:t>
            </a:r>
            <a:r>
              <a:rPr lang="en-GB" dirty="0">
                <a:latin typeface="Arial" panose="020B0604020202020204" pitchFamily="34" charset="0"/>
                <a:cs typeface="Arial" panose="020B0604020202020204" pitchFamily="34" charset="0"/>
              </a:rPr>
              <a:t>ways of writing a </a:t>
            </a:r>
            <a:r>
              <a:rPr lang="en-GB" dirty="0" smtClean="0">
                <a:latin typeface="Arial" panose="020B0604020202020204" pitchFamily="34" charset="0"/>
                <a:cs typeface="Arial" panose="020B0604020202020204" pitchFamily="34" charset="0"/>
              </a:rPr>
              <a:t>sound. If </a:t>
            </a:r>
            <a:r>
              <a:rPr lang="en-GB" dirty="0">
                <a:latin typeface="Arial" panose="020B0604020202020204" pitchFamily="34" charset="0"/>
                <a:cs typeface="Arial" panose="020B0604020202020204" pitchFamily="34" charset="0"/>
              </a:rPr>
              <a:t>a sound is made up of more than one letter, these </a:t>
            </a:r>
            <a:r>
              <a:rPr lang="en-GB" dirty="0" smtClean="0">
                <a:latin typeface="Arial" panose="020B0604020202020204" pitchFamily="34" charset="0"/>
                <a:cs typeface="Arial" panose="020B0604020202020204" pitchFamily="34" charset="0"/>
              </a:rPr>
              <a:t>are referred </a:t>
            </a:r>
            <a:r>
              <a:rPr lang="en-GB" dirty="0">
                <a:latin typeface="Arial" panose="020B0604020202020204" pitchFamily="34" charset="0"/>
                <a:cs typeface="Arial" panose="020B0604020202020204" pitchFamily="34" charset="0"/>
              </a:rPr>
              <a:t>to as special friends.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special friends = </a:t>
            </a:r>
            <a:r>
              <a:rPr lang="en-GB" dirty="0" err="1">
                <a:latin typeface="Arial" panose="020B0604020202020204" pitchFamily="34" charset="0"/>
                <a:cs typeface="Arial" panose="020B0604020202020204" pitchFamily="34" charset="0"/>
              </a:rPr>
              <a:t>oo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a:t>
            </a:r>
            <a:r>
              <a:rPr lang="en-GB" dirty="0">
                <a:latin typeface="Arial" panose="020B0604020202020204" pitchFamily="34" charset="0"/>
                <a:cs typeface="Arial" panose="020B0604020202020204" pitchFamily="34" charset="0"/>
              </a:rPr>
              <a:t>;  igh </a:t>
            </a:r>
          </a:p>
        </p:txBody>
      </p:sp>
      <p:pic>
        <p:nvPicPr>
          <p:cNvPr id="5" name="Picture 4" descr="Wraparound spelling. - Microsoft Word"/>
          <p:cNvPicPr>
            <a:picLocks noChangeAspect="1"/>
          </p:cNvPicPr>
          <p:nvPr/>
        </p:nvPicPr>
        <p:blipFill rotWithShape="1">
          <a:blip r:embed="rId2">
            <a:extLst>
              <a:ext uri="{28A0092B-C50C-407E-A947-70E740481C1C}">
                <a14:useLocalDpi xmlns:a14="http://schemas.microsoft.com/office/drawing/2010/main" val="0"/>
              </a:ext>
            </a:extLst>
          </a:blip>
          <a:srcRect l="67121" t="29595" r="7576" b="6517"/>
          <a:stretch/>
        </p:blipFill>
        <p:spPr>
          <a:xfrm>
            <a:off x="5688560" y="1224237"/>
            <a:ext cx="3532464" cy="4801614"/>
          </a:xfrm>
          <a:prstGeom prst="rect">
            <a:avLst/>
          </a:prstGeom>
        </p:spPr>
      </p:pic>
    </p:spTree>
    <p:extLst>
      <p:ext uri="{BB962C8B-B14F-4D97-AF65-F5344CB8AC3E}">
        <p14:creationId xmlns:p14="http://schemas.microsoft.com/office/powerpoint/2010/main" val="197777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Stretch with Special Friends </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r>
              <a:rPr lang="en-GB" dirty="0">
                <a:latin typeface="Arial" panose="020B0604020202020204" pitchFamily="34" charset="0"/>
                <a:cs typeface="Arial" panose="020B0604020202020204" pitchFamily="34" charset="0"/>
              </a:rPr>
              <a:t>Ask the children to identify the ‘special friends’ and underline them. </a:t>
            </a:r>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Model sounding out the word (stretch) and then saying it.</a:t>
            </a:r>
          </a:p>
          <a:p>
            <a:r>
              <a:rPr lang="en-GB" dirty="0" smtClean="0">
                <a:latin typeface="Arial" panose="020B0604020202020204" pitchFamily="34" charset="0"/>
                <a:cs typeface="Arial" panose="020B0604020202020204" pitchFamily="34" charset="0"/>
              </a:rPr>
              <a:t>c </a:t>
            </a:r>
            <a:r>
              <a:rPr lang="en-GB" dirty="0">
                <a:latin typeface="Arial" panose="020B0604020202020204" pitchFamily="34" charset="0"/>
                <a:cs typeface="Arial" panose="020B0604020202020204" pitchFamily="34" charset="0"/>
              </a:rPr>
              <a:t>– a – t  = </a:t>
            </a:r>
            <a:r>
              <a:rPr lang="en-GB" dirty="0" smtClean="0">
                <a:latin typeface="Arial" panose="020B0604020202020204" pitchFamily="34" charset="0"/>
                <a:cs typeface="Arial" panose="020B0604020202020204" pitchFamily="34" charset="0"/>
              </a:rPr>
              <a:t>cat</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Ask the children to repeat it.</a:t>
            </a:r>
          </a:p>
          <a:p>
            <a:r>
              <a:rPr lang="en-GB" dirty="0">
                <a:latin typeface="Arial" panose="020B0604020202020204" pitchFamily="34" charset="0"/>
                <a:cs typeface="Arial" panose="020B0604020202020204" pitchFamily="34" charset="0"/>
              </a:rPr>
              <a:t>Ask the children to attempt to write the word.</a:t>
            </a:r>
          </a:p>
          <a:p>
            <a:r>
              <a:rPr lang="en-GB" dirty="0">
                <a:latin typeface="Arial" panose="020B0604020202020204" pitchFamily="34" charset="0"/>
                <a:cs typeface="Arial" panose="020B0604020202020204" pitchFamily="34" charset="0"/>
              </a:rPr>
              <a:t>Once they have done this, you write it on the board and ask them to tick each correct sound.</a:t>
            </a:r>
          </a:p>
          <a:p>
            <a:r>
              <a:rPr lang="en-GB" dirty="0">
                <a:latin typeface="Arial" panose="020B0604020202020204" pitchFamily="34" charset="0"/>
                <a:cs typeface="Arial" panose="020B0604020202020204" pitchFamily="34" charset="0"/>
                <a:sym typeface="Wingdings"/>
              </a:rPr>
              <a:t></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a:rPr>
              <a:t></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a:rPr>
              <a:t></a:t>
            </a:r>
            <a:endParaRPr lang="en-GB" dirty="0">
              <a:latin typeface="Arial" panose="020B0604020202020204" pitchFamily="34" charset="0"/>
              <a:cs typeface="Arial" panose="020B0604020202020204" pitchFamily="34" charset="0"/>
            </a:endParaRPr>
          </a:p>
          <a:p>
            <a:r>
              <a:rPr lang="en-GB" u="sng" dirty="0" err="1">
                <a:latin typeface="Arial" panose="020B0604020202020204" pitchFamily="34" charset="0"/>
                <a:cs typeface="Arial" panose="020B0604020202020204" pitchFamily="34" charset="0"/>
              </a:rPr>
              <a:t>ch</a:t>
            </a:r>
            <a:r>
              <a:rPr lang="en-GB" dirty="0">
                <a:latin typeface="Arial" panose="020B0604020202020204" pitchFamily="34" charset="0"/>
                <a:cs typeface="Arial" panose="020B0604020202020204" pitchFamily="34" charset="0"/>
              </a:rPr>
              <a:t> – a – t  = </a:t>
            </a:r>
            <a:r>
              <a:rPr lang="en-GB" dirty="0" smtClean="0">
                <a:latin typeface="Arial" panose="020B0604020202020204" pitchFamily="34" charset="0"/>
                <a:cs typeface="Arial" panose="020B0604020202020204" pitchFamily="34" charset="0"/>
              </a:rPr>
              <a:t>chat</a:t>
            </a:r>
            <a:r>
              <a:rPr lang="en-GB" dirty="0" smtClean="0">
                <a:latin typeface="Arial" panose="020B0604020202020204" pitchFamily="34" charset="0"/>
                <a:cs typeface="Arial" panose="020B0604020202020204" pitchFamily="34" charset="0"/>
                <a:sym typeface="Wingdings"/>
              </a:rPr>
              <a:t>     </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594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3360" y="30480"/>
            <a:ext cx="8648700" cy="1143000"/>
          </a:xfrm>
        </p:spPr>
        <p:txBody>
          <a:bodyPr>
            <a:normAutofit fontScale="90000"/>
          </a:bodyPr>
          <a:lstStyle/>
          <a:p>
            <a:r>
              <a:rPr lang="en-GB" b="1" u="sng" dirty="0" smtClean="0">
                <a:latin typeface="Arial" panose="020B0604020202020204" pitchFamily="34" charset="0"/>
                <a:cs typeface="Arial" panose="020B0604020202020204" pitchFamily="34" charset="0"/>
              </a:rPr>
              <a:t>Grow the </a:t>
            </a:r>
            <a:r>
              <a:rPr lang="en-GB" b="1" u="sng" dirty="0" smtClean="0">
                <a:latin typeface="Arial" panose="020B0604020202020204" pitchFamily="34" charset="0"/>
                <a:cs typeface="Arial" panose="020B0604020202020204" pitchFamily="34" charset="0"/>
              </a:rPr>
              <a:t>Word</a:t>
            </a:r>
            <a:r>
              <a:rPr lang="en-GB" b="1" u="sng" dirty="0" smtClean="0">
                <a:latin typeface="Arial" panose="020B0604020202020204" pitchFamily="34" charset="0"/>
                <a:cs typeface="Arial" panose="020B0604020202020204" pitchFamily="34" charset="0"/>
              </a:rPr>
              <a:t>: Roots and Shoots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01241"/>
            <a:ext cx="8229600" cy="5400600"/>
          </a:xfrm>
        </p:spPr>
        <p:txBody>
          <a:bodyPr>
            <a:normAutofit/>
          </a:bodyPr>
          <a:lstStyle/>
          <a:p>
            <a:r>
              <a:rPr lang="en-GB" b="1" dirty="0" smtClean="0">
                <a:latin typeface="Arial" panose="020B0604020202020204" pitchFamily="34" charset="0"/>
                <a:cs typeface="Arial" panose="020B0604020202020204" pitchFamily="34" charset="0"/>
              </a:rPr>
              <a:t>Focus word</a:t>
            </a:r>
            <a:r>
              <a:rPr lang="en-GB" dirty="0" smtClean="0">
                <a:latin typeface="Arial" panose="020B0604020202020204" pitchFamily="34" charset="0"/>
                <a:cs typeface="Arial" panose="020B0604020202020204" pitchFamily="34" charset="0"/>
              </a:rPr>
              <a:t>: wa</a:t>
            </a:r>
            <a:r>
              <a:rPr lang="en-GB" u="sng" dirty="0" smtClean="0">
                <a:solidFill>
                  <a:srgbClr val="FF0000"/>
                </a:solidFill>
                <a:latin typeface="Arial" panose="020B0604020202020204" pitchFamily="34" charset="0"/>
                <a:cs typeface="Arial" panose="020B0604020202020204" pitchFamily="34" charset="0"/>
              </a:rPr>
              <a:t>tch</a:t>
            </a:r>
            <a:r>
              <a:rPr lang="en-GB" dirty="0" smtClean="0">
                <a:solidFill>
                  <a:srgbClr val="FF0000"/>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(root)</a:t>
            </a:r>
          </a:p>
          <a:p>
            <a:r>
              <a:rPr lang="en-GB" dirty="0" smtClean="0">
                <a:latin typeface="Arial" panose="020B0604020202020204" pitchFamily="34" charset="0"/>
                <a:cs typeface="Arial" panose="020B0604020202020204" pitchFamily="34" charset="0"/>
              </a:rPr>
              <a:t>Growing and shrinking words: wa</a:t>
            </a:r>
            <a:r>
              <a:rPr lang="en-GB" u="sng" dirty="0" smtClean="0">
                <a:solidFill>
                  <a:srgbClr val="FF0000"/>
                </a:solidFill>
                <a:latin typeface="Arial" panose="020B0604020202020204" pitchFamily="34" charset="0"/>
                <a:cs typeface="Arial" panose="020B0604020202020204" pitchFamily="34" charset="0"/>
              </a:rPr>
              <a:t>tch</a:t>
            </a:r>
            <a:r>
              <a:rPr lang="en-GB" dirty="0" smtClean="0">
                <a:latin typeface="Arial" panose="020B0604020202020204" pitchFamily="34" charset="0"/>
                <a:cs typeface="Arial" panose="020B0604020202020204" pitchFamily="34" charset="0"/>
              </a:rPr>
              <a:t>es, wa</a:t>
            </a:r>
            <a:r>
              <a:rPr lang="en-GB" u="sng" dirty="0" smtClean="0">
                <a:solidFill>
                  <a:srgbClr val="FF0000"/>
                </a:solidFill>
                <a:latin typeface="Arial" panose="020B0604020202020204" pitchFamily="34" charset="0"/>
                <a:cs typeface="Arial" panose="020B0604020202020204" pitchFamily="34" charset="0"/>
              </a:rPr>
              <a:t>tch</a:t>
            </a:r>
            <a:r>
              <a:rPr lang="en-GB" dirty="0" smtClean="0">
                <a:latin typeface="Arial" panose="020B0604020202020204" pitchFamily="34" charset="0"/>
                <a:cs typeface="Arial" panose="020B0604020202020204" pitchFamily="34" charset="0"/>
              </a:rPr>
              <a:t>ing, wa</a:t>
            </a:r>
            <a:r>
              <a:rPr lang="en-GB" u="sng" dirty="0" smtClean="0">
                <a:solidFill>
                  <a:srgbClr val="FF0000"/>
                </a:solidFill>
                <a:latin typeface="Arial" panose="020B0604020202020204" pitchFamily="34" charset="0"/>
                <a:cs typeface="Arial" panose="020B0604020202020204" pitchFamily="34" charset="0"/>
              </a:rPr>
              <a:t>tch</a:t>
            </a:r>
            <a:r>
              <a:rPr lang="en-GB" dirty="0" smtClean="0">
                <a:latin typeface="Arial" panose="020B0604020202020204" pitchFamily="34" charset="0"/>
                <a:cs typeface="Arial" panose="020B0604020202020204" pitchFamily="34" charset="0"/>
              </a:rPr>
              <a:t>ers, stopwa</a:t>
            </a:r>
            <a:r>
              <a:rPr lang="en-GB" u="sng" dirty="0" smtClean="0">
                <a:solidFill>
                  <a:srgbClr val="FF0000"/>
                </a:solidFill>
                <a:latin typeface="Arial" panose="020B0604020202020204" pitchFamily="34" charset="0"/>
                <a:cs typeface="Arial" panose="020B0604020202020204" pitchFamily="34" charset="0"/>
              </a:rPr>
              <a:t>tch</a:t>
            </a:r>
            <a:r>
              <a:rPr lang="en-GB" dirty="0" smtClean="0">
                <a:latin typeface="Arial" panose="020B0604020202020204" pitchFamily="34" charset="0"/>
                <a:cs typeface="Arial" panose="020B0604020202020204" pitchFamily="34" charset="0"/>
              </a:rPr>
              <a:t>, </a:t>
            </a:r>
            <a:r>
              <a:rPr lang="en-GB" u="sng" dirty="0" smtClean="0">
                <a:latin typeface="Arial" panose="020B0604020202020204" pitchFamily="34" charset="0"/>
                <a:cs typeface="Arial" panose="020B0604020202020204" pitchFamily="34" charset="0"/>
              </a:rPr>
              <a:t>wr</a:t>
            </a:r>
            <a:r>
              <a:rPr lang="en-GB" dirty="0" smtClean="0">
                <a:latin typeface="Arial" panose="020B0604020202020204" pitchFamily="34" charset="0"/>
                <a:cs typeface="Arial" panose="020B0604020202020204" pitchFamily="34" charset="0"/>
              </a:rPr>
              <a:t>istwa</a:t>
            </a:r>
            <a:r>
              <a:rPr lang="en-GB" u="sng" dirty="0" smtClean="0">
                <a:solidFill>
                  <a:srgbClr val="FF0000"/>
                </a:solidFill>
                <a:latin typeface="Arial" panose="020B0604020202020204" pitchFamily="34" charset="0"/>
                <a:cs typeface="Arial" panose="020B0604020202020204" pitchFamily="34" charset="0"/>
              </a:rPr>
              <a:t>tch</a:t>
            </a:r>
            <a:r>
              <a:rPr lang="en-GB" dirty="0" smtClean="0">
                <a:latin typeface="Arial" panose="020B0604020202020204" pitchFamily="34" charset="0"/>
                <a:cs typeface="Arial" panose="020B0604020202020204" pitchFamily="34" charset="0"/>
              </a:rPr>
              <a:t> etc.</a:t>
            </a:r>
          </a:p>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Focus word</a:t>
            </a:r>
            <a:r>
              <a:rPr lang="en-GB" dirty="0" smtClean="0">
                <a:latin typeface="Arial" panose="020B0604020202020204" pitchFamily="34" charset="0"/>
                <a:cs typeface="Arial" panose="020B0604020202020204" pitchFamily="34" charset="0"/>
              </a:rPr>
              <a:t>: </a:t>
            </a:r>
            <a:r>
              <a:rPr lang="en-GB" u="sng" dirty="0" smtClean="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otogra</a:t>
            </a:r>
            <a:r>
              <a:rPr lang="en-GB" u="sng" dirty="0" smtClean="0">
                <a:solidFill>
                  <a:srgbClr val="FF0000"/>
                </a:solidFill>
                <a:latin typeface="Arial" panose="020B0604020202020204" pitchFamily="34" charset="0"/>
                <a:cs typeface="Arial" panose="020B0604020202020204" pitchFamily="34" charset="0"/>
              </a:rPr>
              <a:t>ph</a:t>
            </a:r>
          </a:p>
          <a:p>
            <a:r>
              <a:rPr lang="en-GB" dirty="0" smtClean="0">
                <a:latin typeface="Arial" panose="020B0604020202020204" pitchFamily="34" charset="0"/>
                <a:cs typeface="Arial" panose="020B0604020202020204" pitchFamily="34" charset="0"/>
              </a:rPr>
              <a:t>Growing and shrinking words: </a:t>
            </a:r>
            <a:r>
              <a:rPr lang="en-GB" u="sng" dirty="0" smtClean="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otogra</a:t>
            </a:r>
            <a:r>
              <a:rPr lang="en-GB" u="sng" dirty="0" smtClean="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s, </a:t>
            </a:r>
            <a:r>
              <a:rPr lang="en-GB" dirty="0" smtClean="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oto (prefix), </a:t>
            </a:r>
            <a:r>
              <a:rPr lang="en-GB" u="sng" dirty="0" smtClean="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otogra</a:t>
            </a:r>
            <a:r>
              <a:rPr lang="en-GB" u="sng" dirty="0" smtClean="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er, </a:t>
            </a:r>
            <a:r>
              <a:rPr lang="en-GB" u="sng" dirty="0">
                <a:solidFill>
                  <a:srgbClr val="FF0000"/>
                </a:solidFill>
                <a:latin typeface="Arial" panose="020B0604020202020204" pitchFamily="34" charset="0"/>
                <a:cs typeface="Arial" panose="020B0604020202020204" pitchFamily="34" charset="0"/>
              </a:rPr>
              <a:t>ph</a:t>
            </a:r>
            <a:r>
              <a:rPr lang="en-GB" dirty="0" smtClean="0">
                <a:latin typeface="Arial" panose="020B0604020202020204" pitchFamily="34" charset="0"/>
                <a:cs typeface="Arial" panose="020B0604020202020204" pitchFamily="34" charset="0"/>
              </a:rPr>
              <a:t>otogenic</a:t>
            </a:r>
          </a:p>
          <a:p>
            <a:pPr marL="0" indent="0">
              <a:buNone/>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08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Why ‘grow’ the words?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68760"/>
            <a:ext cx="8229600" cy="5400600"/>
          </a:xfrm>
        </p:spPr>
        <p:txBody>
          <a:bodyPr>
            <a:normAutofit fontScale="85000" lnSpcReduction="10000"/>
          </a:bodyPr>
          <a:lstStyle/>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It adds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child’s use of vocabulary. </a:t>
            </a:r>
          </a:p>
          <a:p>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t </a:t>
            </a:r>
            <a:r>
              <a:rPr lang="en-GB" dirty="0">
                <a:latin typeface="Arial" panose="020B0604020202020204" pitchFamily="34" charset="0"/>
                <a:cs typeface="Arial" panose="020B0604020202020204" pitchFamily="34" charset="0"/>
              </a:rPr>
              <a:t>shows regular changes: tenses, plurals, verb endings, affixes (morphological awareness) </a:t>
            </a:r>
          </a:p>
          <a:p>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maintains learning and puts it into long term memory. </a:t>
            </a:r>
          </a:p>
          <a:p>
            <a:r>
              <a:rPr lang="en-GB" dirty="0">
                <a:latin typeface="Arial" panose="020B0604020202020204" pitchFamily="34" charset="0"/>
                <a:cs typeface="Arial" panose="020B0604020202020204" pitchFamily="34" charset="0"/>
              </a:rPr>
              <a:t>All children in the class start with the same word. Growing the words allows for differentiation and challenge. </a:t>
            </a: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approach </a:t>
            </a:r>
            <a:r>
              <a:rPr lang="en-GB" dirty="0" smtClean="0">
                <a:latin typeface="Arial" panose="020B0604020202020204" pitchFamily="34" charset="0"/>
                <a:cs typeface="Arial" panose="020B0604020202020204" pitchFamily="34" charset="0"/>
              </a:rPr>
              <a:t>enables </a:t>
            </a:r>
            <a:r>
              <a:rPr lang="en-GB" dirty="0">
                <a:latin typeface="Arial" panose="020B0604020202020204" pitchFamily="34" charset="0"/>
                <a:cs typeface="Arial" panose="020B0604020202020204" pitchFamily="34" charset="0"/>
              </a:rPr>
              <a:t>EVERY CHILD to experience success. Those who find spelling hard can stick with the shorter </a:t>
            </a:r>
            <a:r>
              <a:rPr lang="en-GB" dirty="0" smtClean="0">
                <a:latin typeface="Arial" panose="020B0604020202020204" pitchFamily="34" charset="0"/>
                <a:cs typeface="Arial" panose="020B0604020202020204" pitchFamily="34" charset="0"/>
              </a:rPr>
              <a:t>root </a:t>
            </a:r>
            <a:r>
              <a:rPr lang="en-GB" dirty="0">
                <a:latin typeface="Arial" panose="020B0604020202020204" pitchFamily="34" charset="0"/>
                <a:cs typeface="Arial" panose="020B0604020202020204" pitchFamily="34" charset="0"/>
              </a:rPr>
              <a:t>word. A child who finds the </a:t>
            </a:r>
            <a:r>
              <a:rPr lang="en-GB" dirty="0" smtClean="0">
                <a:latin typeface="Arial" panose="020B0604020202020204" pitchFamily="34" charset="0"/>
                <a:cs typeface="Arial" panose="020B0604020202020204" pitchFamily="34" charset="0"/>
              </a:rPr>
              <a:t>root </a:t>
            </a:r>
            <a:r>
              <a:rPr lang="en-GB" dirty="0">
                <a:latin typeface="Arial" panose="020B0604020202020204" pitchFamily="34" charset="0"/>
                <a:cs typeface="Arial" panose="020B0604020202020204" pitchFamily="34" charset="0"/>
              </a:rPr>
              <a:t>word too easy uses a word that was grown. </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6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5800" y="644525"/>
            <a:ext cx="7772400" cy="56134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8896" y="745964"/>
            <a:ext cx="1207008" cy="1062198"/>
          </a:xfrm>
          <a:prstGeom prst="rect">
            <a:avLst/>
          </a:prstGeom>
        </p:spPr>
      </p:pic>
      <p:sp>
        <p:nvSpPr>
          <p:cNvPr id="8" name="TextBox 7"/>
          <p:cNvSpPr txBox="1"/>
          <p:nvPr/>
        </p:nvSpPr>
        <p:spPr>
          <a:xfrm>
            <a:off x="731520" y="1758357"/>
            <a:ext cx="7772400" cy="1446550"/>
          </a:xfrm>
          <a:prstGeom prst="rect">
            <a:avLst/>
          </a:prstGeom>
          <a:noFill/>
        </p:spPr>
        <p:txBody>
          <a:bodyPr wrap="square" rtlCol="0">
            <a:spAutoFit/>
          </a:bodyPr>
          <a:lstStyle/>
          <a:p>
            <a:pPr algn="ctr"/>
            <a:r>
              <a:rPr lang="en-GB" sz="4400" b="1" dirty="0" smtClean="0">
                <a:latin typeface="Arial" panose="020B0604020202020204" pitchFamily="34" charset="0"/>
                <a:cs typeface="Arial" panose="020B0604020202020204" pitchFamily="34" charset="0"/>
              </a:rPr>
              <a:t>Wraparound Spelling</a:t>
            </a:r>
          </a:p>
          <a:p>
            <a:pPr algn="ctr"/>
            <a:r>
              <a:rPr lang="en-GB" sz="4400" b="1" dirty="0" smtClean="0">
                <a:latin typeface="Arial" panose="020B0604020202020204" pitchFamily="34" charset="0"/>
                <a:cs typeface="Arial" panose="020B0604020202020204" pitchFamily="34" charset="0"/>
              </a:rPr>
              <a:t>Tuesday 18</a:t>
            </a:r>
            <a:r>
              <a:rPr lang="en-GB" sz="4400" b="1" baseline="30000" dirty="0" smtClean="0">
                <a:latin typeface="Arial" panose="020B0604020202020204" pitchFamily="34" charset="0"/>
                <a:cs typeface="Arial" panose="020B0604020202020204" pitchFamily="34" charset="0"/>
              </a:rPr>
              <a:t>th</a:t>
            </a:r>
            <a:r>
              <a:rPr lang="en-GB" sz="4400" b="1" dirty="0" smtClean="0">
                <a:latin typeface="Arial" panose="020B0604020202020204" pitchFamily="34" charset="0"/>
                <a:cs typeface="Arial" panose="020B0604020202020204" pitchFamily="34" charset="0"/>
              </a:rPr>
              <a:t> February 2020</a:t>
            </a:r>
            <a:endParaRPr lang="en-GB" sz="4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9729" l="1802" r="100000"/>
                    </a14:imgEffect>
                  </a14:imgLayer>
                </a14:imgProps>
              </a:ext>
            </a:extLst>
          </a:blip>
          <a:stretch>
            <a:fillRect/>
          </a:stretch>
        </p:blipFill>
        <p:spPr>
          <a:xfrm>
            <a:off x="731520" y="3171825"/>
            <a:ext cx="2114550" cy="3514725"/>
          </a:xfrm>
          <a:prstGeom prst="rect">
            <a:avLst/>
          </a:prstGeom>
        </p:spPr>
      </p:pic>
      <p:sp>
        <p:nvSpPr>
          <p:cNvPr id="11" name="TextBox 10"/>
          <p:cNvSpPr txBox="1"/>
          <p:nvPr/>
        </p:nvSpPr>
        <p:spPr>
          <a:xfrm rot="21107784">
            <a:off x="982478" y="3516045"/>
            <a:ext cx="2590800" cy="246221"/>
          </a:xfrm>
          <a:prstGeom prst="rect">
            <a:avLst/>
          </a:prstGeom>
          <a:noFill/>
        </p:spPr>
        <p:txBody>
          <a:bodyPr wrap="square" rtlCol="0">
            <a:spAutoFit/>
          </a:bodyPr>
          <a:lstStyle/>
          <a:p>
            <a:r>
              <a:rPr lang="en-GB" sz="1000" b="1" dirty="0" smtClean="0">
                <a:latin typeface="Arial" panose="020B0604020202020204" pitchFamily="34" charset="0"/>
                <a:cs typeface="Arial" panose="020B0604020202020204" pitchFamily="34" charset="0"/>
              </a:rPr>
              <a:t>Wraparound Spelling</a:t>
            </a:r>
            <a:endParaRPr lang="en-GB" sz="1000" b="1" dirty="0">
              <a:latin typeface="Arial" panose="020B0604020202020204" pitchFamily="34" charset="0"/>
              <a:cs typeface="Arial" panose="020B0604020202020204" pitchFamily="34" charset="0"/>
            </a:endParaRPr>
          </a:p>
        </p:txBody>
      </p:sp>
      <p:sp>
        <p:nvSpPr>
          <p:cNvPr id="12" name="TextBox 11"/>
          <p:cNvSpPr txBox="1"/>
          <p:nvPr/>
        </p:nvSpPr>
        <p:spPr>
          <a:xfrm>
            <a:off x="1430655" y="3930609"/>
            <a:ext cx="7772400" cy="2554545"/>
          </a:xfrm>
          <a:prstGeom prst="rect">
            <a:avLst/>
          </a:prstGeom>
          <a:noFill/>
        </p:spPr>
        <p:txBody>
          <a:bodyPr wrap="square" rtlCol="0">
            <a:spAutoFit/>
          </a:bodyPr>
          <a:lstStyle/>
          <a:p>
            <a:pPr algn="ctr"/>
            <a:r>
              <a:rPr lang="en-GB" sz="4000" dirty="0" smtClean="0">
                <a:latin typeface="Arial" panose="020B0604020202020204" pitchFamily="34" charset="0"/>
                <a:cs typeface="Arial" panose="020B0604020202020204" pitchFamily="34" charset="0"/>
              </a:rPr>
              <a:t>How we teach our spehling</a:t>
            </a:r>
          </a:p>
          <a:p>
            <a:pPr algn="ctr"/>
            <a:r>
              <a:rPr lang="en-GB" sz="4000" dirty="0">
                <a:latin typeface="Arial" panose="020B0604020202020204" pitchFamily="34" charset="0"/>
                <a:cs typeface="Arial" panose="020B0604020202020204" pitchFamily="34" charset="0"/>
              </a:rPr>
              <a:t> </a:t>
            </a:r>
            <a:r>
              <a:rPr lang="en-GB" sz="4000" dirty="0" smtClean="0">
                <a:latin typeface="Arial" panose="020B0604020202020204" pitchFamily="34" charset="0"/>
                <a:cs typeface="Arial" panose="020B0604020202020204" pitchFamily="34" charset="0"/>
              </a:rPr>
              <a:t>                           speling</a:t>
            </a:r>
          </a:p>
          <a:p>
            <a:pPr algn="ctr"/>
            <a:r>
              <a:rPr lang="en-GB" sz="4000" dirty="0">
                <a:latin typeface="Arial" panose="020B0604020202020204" pitchFamily="34" charset="0"/>
                <a:cs typeface="Arial" panose="020B0604020202020204" pitchFamily="34" charset="0"/>
              </a:rPr>
              <a:t> </a:t>
            </a:r>
            <a:r>
              <a:rPr lang="en-GB" sz="4000" dirty="0" smtClean="0">
                <a:latin typeface="Arial" panose="020B0604020202020204" pitchFamily="34" charset="0"/>
                <a:cs typeface="Arial" panose="020B0604020202020204" pitchFamily="34" charset="0"/>
              </a:rPr>
              <a:t>                            spelling</a:t>
            </a:r>
            <a:endParaRPr lang="en-GB" sz="4000" dirty="0">
              <a:latin typeface="Arial" panose="020B0604020202020204" pitchFamily="34" charset="0"/>
              <a:cs typeface="Arial" panose="020B0604020202020204" pitchFamily="34" charset="0"/>
            </a:endParaRPr>
          </a:p>
          <a:p>
            <a:pPr algn="ctr"/>
            <a:endParaRPr lang="en-GB" sz="4000" dirty="0">
              <a:latin typeface="Arial" panose="020B0604020202020204" pitchFamily="34" charset="0"/>
              <a:cs typeface="Arial" panose="020B0604020202020204" pitchFamily="34" charset="0"/>
            </a:endParaRPr>
          </a:p>
        </p:txBody>
      </p:sp>
      <p:cxnSp>
        <p:nvCxnSpPr>
          <p:cNvPr id="14" name="Straight Connector 13"/>
          <p:cNvCxnSpPr/>
          <p:nvPr/>
        </p:nvCxnSpPr>
        <p:spPr>
          <a:xfrm>
            <a:off x="6470904" y="4343400"/>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32220" y="4958714"/>
            <a:ext cx="1905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35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5050904" cy="1143000"/>
          </a:xfrm>
        </p:spPr>
        <p:txBody>
          <a:bodyPr/>
          <a:lstStyle/>
          <a:p>
            <a:r>
              <a:rPr lang="en-GB" b="1" u="sng" dirty="0" smtClean="0">
                <a:latin typeface="Arial" panose="020B0604020202020204" pitchFamily="34" charset="0"/>
                <a:cs typeface="Arial" panose="020B0604020202020204" pitchFamily="34" charset="0"/>
              </a:rPr>
              <a:t>Spiral Phonics</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978896" cy="4525963"/>
          </a:xfrm>
        </p:spPr>
        <p:txBody>
          <a:bodyPr/>
          <a:lstStyle/>
          <a:p>
            <a:r>
              <a:rPr lang="en-GB" dirty="0">
                <a:latin typeface="Arial" panose="020B0604020202020204" pitchFamily="34" charset="0"/>
                <a:cs typeface="Arial" panose="020B0604020202020204" pitchFamily="34" charset="0"/>
              </a:rPr>
              <a:t>Doing this means that we are creating </a:t>
            </a:r>
            <a:r>
              <a:rPr lang="en-GB" dirty="0" smtClean="0">
                <a:latin typeface="Arial" panose="020B0604020202020204" pitchFamily="34" charset="0"/>
                <a:cs typeface="Arial" panose="020B0604020202020204" pitchFamily="34" charset="0"/>
              </a:rPr>
              <a:t>an upward </a:t>
            </a:r>
            <a:r>
              <a:rPr lang="en-GB" dirty="0">
                <a:latin typeface="Arial" panose="020B0604020202020204" pitchFamily="34" charset="0"/>
                <a:cs typeface="Arial" panose="020B0604020202020204" pitchFamily="34" charset="0"/>
              </a:rPr>
              <a:t>spiral of provision so some pupils during the </a:t>
            </a:r>
            <a:r>
              <a:rPr lang="en-GB" dirty="0" smtClean="0">
                <a:latin typeface="Arial" panose="020B0604020202020204" pitchFamily="34" charset="0"/>
                <a:cs typeface="Arial" panose="020B0604020202020204" pitchFamily="34" charset="0"/>
              </a:rPr>
              <a:t>lesson </a:t>
            </a:r>
            <a:r>
              <a:rPr lang="en-GB" dirty="0">
                <a:latin typeface="Arial" panose="020B0604020202020204" pitchFamily="34" charset="0"/>
                <a:cs typeface="Arial" panose="020B0604020202020204" pitchFamily="34" charset="0"/>
              </a:rPr>
              <a:t>will revise, focus on the lesson and setting the scene for further learning.</a:t>
            </a:r>
          </a:p>
          <a:p>
            <a:endParaRPr lang="en-GB" dirty="0">
              <a:latin typeface="Arial" panose="020B0604020202020204" pitchFamily="34" charset="0"/>
              <a:cs typeface="Arial" panose="020B0604020202020204" pitchFamily="34" charset="0"/>
            </a:endParaRPr>
          </a:p>
        </p:txBody>
      </p:sp>
      <p:pic>
        <p:nvPicPr>
          <p:cNvPr id="4" name="Picture 3" descr="https://armstrongmedia.s3.amazonaws.com/wp-content/uploads/2016/02/UPWARD-Spiral.png"/>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32701"/>
            <a:ext cx="3842385" cy="6140450"/>
          </a:xfrm>
          <a:prstGeom prst="rect">
            <a:avLst/>
          </a:prstGeom>
          <a:noFill/>
          <a:ln>
            <a:noFill/>
          </a:ln>
        </p:spPr>
      </p:pic>
    </p:spTree>
    <p:extLst>
      <p:ext uri="{BB962C8B-B14F-4D97-AF65-F5344CB8AC3E}">
        <p14:creationId xmlns:p14="http://schemas.microsoft.com/office/powerpoint/2010/main" val="698680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The word in context</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GB" dirty="0" smtClean="0">
                <a:latin typeface="Arial" panose="020B0604020202020204" pitchFamily="34" charset="0"/>
                <a:cs typeface="Arial" panose="020B0604020202020204" pitchFamily="34" charset="0"/>
              </a:rPr>
              <a:t>Ask the children to put the word into a sentence to show what the word means.  </a:t>
            </a:r>
          </a:p>
          <a:p>
            <a:r>
              <a:rPr lang="en-GB" dirty="0" smtClean="0">
                <a:latin typeface="Arial" panose="020B0604020202020204" pitchFamily="34" charset="0"/>
                <a:cs typeface="Arial" panose="020B0604020202020204" pitchFamily="34" charset="0"/>
              </a:rPr>
              <a:t>Word: watch</a:t>
            </a:r>
          </a:p>
          <a:p>
            <a:r>
              <a:rPr lang="en-GB" b="1" dirty="0" smtClean="0">
                <a:latin typeface="Arial" panose="020B0604020202020204" pitchFamily="34" charset="0"/>
                <a:cs typeface="Arial" panose="020B0604020202020204" pitchFamily="34" charset="0"/>
              </a:rPr>
              <a:t>Pupil</a:t>
            </a:r>
            <a:r>
              <a:rPr lang="en-GB" dirty="0" smtClean="0">
                <a:latin typeface="Arial" panose="020B0604020202020204" pitchFamily="34" charset="0"/>
                <a:cs typeface="Arial" panose="020B0604020202020204" pitchFamily="34" charset="0"/>
              </a:rPr>
              <a:t>: I have a watch.</a:t>
            </a:r>
          </a:p>
          <a:p>
            <a:r>
              <a:rPr lang="en-GB" b="1" dirty="0" smtClean="0">
                <a:latin typeface="Arial" panose="020B0604020202020204" pitchFamily="34" charset="0"/>
                <a:cs typeface="Arial" panose="020B0604020202020204" pitchFamily="34" charset="0"/>
              </a:rPr>
              <a:t>Teacher</a:t>
            </a:r>
            <a:r>
              <a:rPr lang="en-GB" dirty="0" smtClean="0">
                <a:latin typeface="Arial" panose="020B0604020202020204" pitchFamily="34" charset="0"/>
                <a:cs typeface="Arial" panose="020B0604020202020204" pitchFamily="34" charset="0"/>
              </a:rPr>
              <a:t>: I have a watch. Why?</a:t>
            </a:r>
          </a:p>
          <a:p>
            <a:r>
              <a:rPr lang="en-GB" b="1" dirty="0" smtClean="0">
                <a:latin typeface="Arial" panose="020B0604020202020204" pitchFamily="34" charset="0"/>
                <a:cs typeface="Arial" panose="020B0604020202020204" pitchFamily="34" charset="0"/>
              </a:rPr>
              <a:t>Pupil</a:t>
            </a:r>
            <a:r>
              <a:rPr lang="en-GB" dirty="0" smtClean="0">
                <a:latin typeface="Arial" panose="020B0604020202020204" pitchFamily="34" charset="0"/>
                <a:cs typeface="Arial" panose="020B0604020202020204" pitchFamily="34" charset="0"/>
              </a:rPr>
              <a:t>:  I have a watch so that I can tell the time.</a:t>
            </a:r>
          </a:p>
          <a:p>
            <a:r>
              <a:rPr lang="en-GB" b="1" dirty="0" smtClean="0">
                <a:latin typeface="Arial" panose="020B0604020202020204" pitchFamily="34" charset="0"/>
                <a:cs typeface="Arial" panose="020B0604020202020204" pitchFamily="34" charset="0"/>
              </a:rPr>
              <a:t>Teacher</a:t>
            </a:r>
            <a:r>
              <a:rPr lang="en-GB" dirty="0" smtClean="0">
                <a:latin typeface="Arial" panose="020B0604020202020204" pitchFamily="34" charset="0"/>
                <a:cs typeface="Arial" panose="020B0604020202020204" pitchFamily="34" charset="0"/>
              </a:rPr>
              <a:t>: I have a watch so that I can tell the time.</a:t>
            </a:r>
          </a:p>
          <a:p>
            <a:r>
              <a:rPr lang="en-GB" b="1" dirty="0" smtClean="0">
                <a:latin typeface="Arial" panose="020B0604020202020204" pitchFamily="34" charset="0"/>
                <a:cs typeface="Arial" panose="020B0604020202020204" pitchFamily="34" charset="0"/>
              </a:rPr>
              <a:t>Teacher</a:t>
            </a:r>
            <a:r>
              <a:rPr lang="en-GB" dirty="0" smtClean="0">
                <a:latin typeface="Arial" panose="020B0604020202020204" pitchFamily="34" charset="0"/>
                <a:cs typeface="Arial" panose="020B0604020202020204" pitchFamily="34" charset="0"/>
              </a:rPr>
              <a:t>: How many words are in the sentence?</a:t>
            </a:r>
          </a:p>
          <a:p>
            <a:r>
              <a:rPr lang="en-GB" b="1" dirty="0" smtClean="0">
                <a:latin typeface="Arial" panose="020B0604020202020204" pitchFamily="34" charset="0"/>
                <a:cs typeface="Arial" panose="020B0604020202020204" pitchFamily="34" charset="0"/>
              </a:rPr>
              <a:t>Pupils</a:t>
            </a:r>
            <a:r>
              <a:rPr lang="en-GB" dirty="0" smtClean="0">
                <a:latin typeface="Arial" panose="020B0604020202020204" pitchFamily="34" charset="0"/>
                <a:cs typeface="Arial" panose="020B0604020202020204" pitchFamily="34" charset="0"/>
              </a:rPr>
              <a:t>: 11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884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Sentence Structure</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GB" dirty="0" smtClean="0">
                <a:latin typeface="Arial" panose="020B0604020202020204" pitchFamily="34" charset="0"/>
                <a:cs typeface="Arial" panose="020B0604020202020204" pitchFamily="34" charset="0"/>
              </a:rPr>
              <a:t>Give children the opportunity to hear and rehearse good sentence structure.</a:t>
            </a:r>
          </a:p>
          <a:p>
            <a:r>
              <a:rPr lang="en-GB" dirty="0" smtClean="0">
                <a:latin typeface="Arial" panose="020B0604020202020204" pitchFamily="34" charset="0"/>
                <a:cs typeface="Arial" panose="020B0604020202020204" pitchFamily="34" charset="0"/>
              </a:rPr>
              <a:t>Encouraging them to rehearse good sentence structure helps them to write more accurately and not write a stream of consciousness which is often not purposeful or coherent. </a:t>
            </a:r>
          </a:p>
          <a:p>
            <a:r>
              <a:rPr lang="en-GB" dirty="0" smtClean="0">
                <a:latin typeface="Arial" panose="020B0604020202020204" pitchFamily="34" charset="0"/>
                <a:cs typeface="Arial" panose="020B0604020202020204" pitchFamily="34" charset="0"/>
              </a:rPr>
              <a:t>If they count the number of words before they write, they can check that none are missing.</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10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 A sentence a day (dictation)</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412776"/>
            <a:ext cx="8807896" cy="5289451"/>
          </a:xfrm>
        </p:spPr>
        <p:txBody>
          <a:bodyPr>
            <a:normAutofit fontScale="85000" lnSpcReduction="10000"/>
          </a:bodyPr>
          <a:lstStyle/>
          <a:p>
            <a:r>
              <a:rPr lang="en-GB" dirty="0">
                <a:latin typeface="Arial" panose="020B0604020202020204" pitchFamily="34" charset="0"/>
                <a:cs typeface="Arial" panose="020B0604020202020204" pitchFamily="34" charset="0"/>
              </a:rPr>
              <a:t>Use </a:t>
            </a:r>
            <a:r>
              <a:rPr lang="en-GB" b="1" dirty="0">
                <a:latin typeface="Arial" panose="020B0604020202020204" pitchFamily="34" charset="0"/>
                <a:cs typeface="Arial" panose="020B0604020202020204" pitchFamily="34" charset="0"/>
              </a:rPr>
              <a:t>one</a:t>
            </a:r>
            <a:r>
              <a:rPr lang="en-GB" dirty="0">
                <a:latin typeface="Arial" panose="020B0604020202020204" pitchFamily="34" charset="0"/>
                <a:cs typeface="Arial" panose="020B0604020202020204" pitchFamily="34" charset="0"/>
              </a:rPr>
              <a:t> of the sentences </a:t>
            </a:r>
            <a:r>
              <a:rPr lang="en-GB" dirty="0" smtClean="0">
                <a:latin typeface="Arial" panose="020B0604020202020204" pitchFamily="34" charset="0"/>
                <a:cs typeface="Arial" panose="020B0604020202020204" pitchFamily="34" charset="0"/>
              </a:rPr>
              <a:t>and practice each day.</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E.g.      The kitchen was wet</a:t>
            </a:r>
            <a:r>
              <a:rPr lang="en-GB" dirty="0" smtClean="0">
                <a:latin typeface="Arial" panose="020B0604020202020204" pitchFamily="34" charset="0"/>
                <a:cs typeface="Arial" panose="020B0604020202020204" pitchFamily="34" charset="0"/>
              </a:rPr>
              <a:t>. (Why?)</a:t>
            </a:r>
          </a:p>
          <a:p>
            <a:r>
              <a:rPr lang="en-GB" dirty="0" smtClean="0">
                <a:latin typeface="Arial" panose="020B0604020202020204" pitchFamily="34" charset="0"/>
                <a:cs typeface="Arial" panose="020B0604020202020204" pitchFamily="34" charset="0"/>
              </a:rPr>
              <a:t>The kitchen was wet because I left the tap running.</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Say the sentence several </a:t>
            </a:r>
            <a:r>
              <a:rPr lang="en-GB" dirty="0" smtClean="0">
                <a:latin typeface="Arial" panose="020B0604020202020204" pitchFamily="34" charset="0"/>
                <a:cs typeface="Arial" panose="020B0604020202020204" pitchFamily="34" charset="0"/>
              </a:rPr>
              <a:t>times.  (10 words)</a:t>
            </a:r>
          </a:p>
          <a:p>
            <a:r>
              <a:rPr lang="en-GB" dirty="0" smtClean="0">
                <a:latin typeface="Arial" panose="020B0604020202020204" pitchFamily="34" charset="0"/>
                <a:cs typeface="Arial" panose="020B0604020202020204" pitchFamily="34" charset="0"/>
              </a:rPr>
              <a:t>Ask the children to count the number of words in the sentence.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Ask children to </a:t>
            </a:r>
            <a:r>
              <a:rPr lang="en-GB" dirty="0" smtClean="0">
                <a:latin typeface="Arial" panose="020B0604020202020204" pitchFamily="34" charset="0"/>
                <a:cs typeface="Arial" panose="020B0604020202020204" pitchFamily="34" charset="0"/>
              </a:rPr>
              <a:t>write it </a:t>
            </a:r>
            <a:r>
              <a:rPr lang="en-GB" dirty="0">
                <a:latin typeface="Arial" panose="020B0604020202020204" pitchFamily="34" charset="0"/>
                <a:cs typeface="Arial" panose="020B0604020202020204" pitchFamily="34" charset="0"/>
              </a:rPr>
              <a:t>down.</a:t>
            </a:r>
          </a:p>
          <a:p>
            <a:r>
              <a:rPr lang="en-GB" dirty="0">
                <a:latin typeface="Arial" panose="020B0604020202020204" pitchFamily="34" charset="0"/>
                <a:cs typeface="Arial" panose="020B0604020202020204" pitchFamily="34" charset="0"/>
              </a:rPr>
              <a:t>Then you write it and ask them to check it.  They should tick capital </a:t>
            </a:r>
            <a:r>
              <a:rPr lang="en-GB" dirty="0" smtClean="0">
                <a:latin typeface="Arial" panose="020B0604020202020204" pitchFamily="34" charset="0"/>
                <a:cs typeface="Arial" panose="020B0604020202020204" pitchFamily="34" charset="0"/>
              </a:rPr>
              <a:t>letters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punctuation too</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a:rPr>
              <a:t></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sym typeface="Wingdings"/>
              </a:rPr>
              <a: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a:rPr>
              <a:t></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a:rPr>
              <a:t>       </a:t>
            </a:r>
            <a:r>
              <a:rPr lang="en-GB" dirty="0" smtClean="0">
                <a:latin typeface="Arial" panose="020B0604020202020204" pitchFamily="34" charset="0"/>
                <a:cs typeface="Arial" panose="020B0604020202020204" pitchFamily="34" charset="0"/>
                <a:sym typeface="Wingdings"/>
              </a:rPr>
              <a:t>                     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kitchen was </a:t>
            </a:r>
            <a:r>
              <a:rPr lang="en-GB" dirty="0" smtClean="0">
                <a:latin typeface="Arial" panose="020B0604020202020204" pitchFamily="34" charset="0"/>
                <a:cs typeface="Arial" panose="020B0604020202020204" pitchFamily="34" charset="0"/>
              </a:rPr>
              <a:t>wet because I left the tap running.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93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1143000"/>
          </a:xfrm>
        </p:spPr>
        <p:txBody>
          <a:bodyPr/>
          <a:lstStyle/>
          <a:p>
            <a:r>
              <a:rPr lang="en-GB" b="1" u="sng" dirty="0" smtClean="0">
                <a:latin typeface="Arial" panose="020B0604020202020204" pitchFamily="34" charset="0"/>
                <a:cs typeface="Arial" panose="020B0604020202020204" pitchFamily="34" charset="0"/>
              </a:rPr>
              <a:t>Syllables (Tuesday)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22114"/>
            <a:ext cx="8229600" cy="4929411"/>
          </a:xfrm>
        </p:spPr>
        <p:txBody>
          <a:bodyPr>
            <a:normAutofit/>
          </a:bodyPr>
          <a:lstStyle/>
          <a:p>
            <a:r>
              <a:rPr lang="en-GB" sz="3000" dirty="0">
                <a:latin typeface="Arial" panose="020B0604020202020204" pitchFamily="34" charset="0"/>
                <a:cs typeface="Arial" panose="020B0604020202020204" pitchFamily="34" charset="0"/>
              </a:rPr>
              <a:t>If some of the words have more than one syllable, circle the vowel sounds and clap out the syllables.  Draw a dividing line to show syllable divisions</a:t>
            </a:r>
            <a:r>
              <a:rPr lang="en-GB" sz="3000" dirty="0" smtClean="0">
                <a:latin typeface="Arial" panose="020B0604020202020204" pitchFamily="34" charset="0"/>
                <a:cs typeface="Arial" panose="020B0604020202020204" pitchFamily="34" charset="0"/>
              </a:rPr>
              <a:t>.</a:t>
            </a:r>
          </a:p>
          <a:p>
            <a:r>
              <a:rPr lang="en-GB" sz="3000" dirty="0" smtClean="0">
                <a:latin typeface="Arial" panose="020B0604020202020204" pitchFamily="34" charset="0"/>
                <a:cs typeface="Arial" panose="020B0604020202020204" pitchFamily="34" charset="0"/>
              </a:rPr>
              <a:t>This is an important strategy for spelling longer words.</a:t>
            </a:r>
            <a:endParaRPr lang="en-GB" sz="3000" dirty="0">
              <a:latin typeface="Arial" panose="020B0604020202020204" pitchFamily="34" charset="0"/>
              <a:cs typeface="Arial" panose="020B0604020202020204" pitchFamily="34" charset="0"/>
            </a:endParaRPr>
          </a:p>
          <a:p>
            <a:r>
              <a:rPr lang="en-GB" sz="3000" dirty="0">
                <a:latin typeface="Arial" panose="020B0604020202020204" pitchFamily="34" charset="0"/>
                <a:cs typeface="Arial" panose="020B0604020202020204" pitchFamily="34" charset="0"/>
              </a:rPr>
              <a:t>Each syllable must contain a vowel sound</a:t>
            </a:r>
            <a:r>
              <a:rPr lang="en-GB" sz="3000" dirty="0" smtClean="0">
                <a:latin typeface="Arial" panose="020B0604020202020204" pitchFamily="34" charset="0"/>
                <a:cs typeface="Arial" panose="020B0604020202020204" pitchFamily="34" charset="0"/>
              </a:rPr>
              <a:t>.</a:t>
            </a:r>
          </a:p>
          <a:p>
            <a:endParaRPr lang="en-GB" sz="3000" dirty="0">
              <a:latin typeface="Arial" panose="020B0604020202020204" pitchFamily="34" charset="0"/>
              <a:cs typeface="Arial" panose="020B0604020202020204" pitchFamily="34" charset="0"/>
            </a:endParaRPr>
          </a:p>
        </p:txBody>
      </p:sp>
      <p:sp>
        <p:nvSpPr>
          <p:cNvPr id="7" name="Rectangle 6"/>
          <p:cNvSpPr/>
          <p:nvPr/>
        </p:nvSpPr>
        <p:spPr>
          <a:xfrm>
            <a:off x="1013892" y="4514165"/>
            <a:ext cx="7200800"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585292" y="4191000"/>
            <a:ext cx="6629400" cy="1631216"/>
          </a:xfrm>
          <a:prstGeom prst="rect">
            <a:avLst/>
          </a:prstGeom>
          <a:noFill/>
        </p:spPr>
        <p:txBody>
          <a:bodyPr wrap="square" rtlCol="0">
            <a:spAutoFit/>
          </a:bodyPr>
          <a:lstStyle/>
          <a:p>
            <a:r>
              <a:rPr lang="en-GB" sz="10000" dirty="0" smtClean="0"/>
              <a:t>unha</a:t>
            </a:r>
            <a:r>
              <a:rPr lang="en-GB" sz="10000" u="sng" dirty="0" smtClean="0"/>
              <a:t>pp</a:t>
            </a:r>
            <a:r>
              <a:rPr lang="en-GB" sz="10000" dirty="0" smtClean="0"/>
              <a:t>ily</a:t>
            </a:r>
            <a:endParaRPr lang="en-GB" sz="10000" dirty="0"/>
          </a:p>
        </p:txBody>
      </p:sp>
      <p:sp>
        <p:nvSpPr>
          <p:cNvPr id="10" name="Oval 9"/>
          <p:cNvSpPr/>
          <p:nvPr/>
        </p:nvSpPr>
        <p:spPr>
          <a:xfrm>
            <a:off x="3619500" y="4656396"/>
            <a:ext cx="662608" cy="1661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654088" y="4641156"/>
            <a:ext cx="662608" cy="1661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584912" y="4694992"/>
            <a:ext cx="449796" cy="1661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202190" y="4656396"/>
            <a:ext cx="685526" cy="1661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2971800" y="4514165"/>
            <a:ext cx="0"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0" y="4529445"/>
            <a:ext cx="0"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88988" y="4529445"/>
            <a:ext cx="0" cy="187220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Rhymes (Tuesday)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Arial" panose="020B0604020202020204" pitchFamily="34" charset="0"/>
                <a:cs typeface="Arial" panose="020B0604020202020204" pitchFamily="34" charset="0"/>
              </a:rPr>
              <a:t>Ask pupils to look for words which rhyme with the focus word.</a:t>
            </a:r>
          </a:p>
          <a:p>
            <a:r>
              <a:rPr lang="en-GB" dirty="0" smtClean="0">
                <a:latin typeface="Arial" panose="020B0604020202020204" pitchFamily="34" charset="0"/>
                <a:cs typeface="Arial" panose="020B0604020202020204" pitchFamily="34" charset="0"/>
              </a:rPr>
              <a:t>Accept nonsense words as well as real words but make sure the pupils know the difference.</a:t>
            </a:r>
          </a:p>
          <a:p>
            <a:r>
              <a:rPr lang="en-GB" dirty="0" smtClean="0">
                <a:latin typeface="Arial" panose="020B0604020202020204" pitchFamily="34" charset="0"/>
                <a:cs typeface="Arial" panose="020B0604020202020204" pitchFamily="34" charset="0"/>
              </a:rPr>
              <a:t>This is a useful strategy for reducing the amount of encoding needed in a word if they know how the rhyme in the rhyming word is written.</a:t>
            </a:r>
          </a:p>
          <a:p>
            <a:r>
              <a:rPr lang="en-GB" dirty="0" smtClean="0">
                <a:latin typeface="Arial" panose="020B0604020202020204" pitchFamily="34" charset="0"/>
                <a:cs typeface="Arial" panose="020B0604020202020204" pitchFamily="34" charset="0"/>
              </a:rPr>
              <a:t>Take the opportunity (if it arises) to show that some rhymes have different phonic patterns.</a:t>
            </a:r>
          </a:p>
          <a:p>
            <a:pPr marL="0" indent="0" algn="ctr">
              <a:buNone/>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e.g. </a:t>
            </a:r>
            <a:r>
              <a:rPr lang="en-GB" u="sng" dirty="0" smtClean="0">
                <a:solidFill>
                  <a:srgbClr val="FF0000"/>
                </a:solidFill>
                <a:latin typeface="Arial" panose="020B0604020202020204" pitchFamily="34" charset="0"/>
                <a:cs typeface="Arial" panose="020B0604020202020204" pitchFamily="34" charset="0"/>
              </a:rPr>
              <a:t>eight</a:t>
            </a:r>
            <a:r>
              <a:rPr lang="en-GB" dirty="0" smtClean="0">
                <a:latin typeface="Arial" panose="020B0604020202020204" pitchFamily="34" charset="0"/>
                <a:cs typeface="Arial" panose="020B0604020202020204" pitchFamily="34" charset="0"/>
              </a:rPr>
              <a:t> and pl</a:t>
            </a:r>
            <a:r>
              <a:rPr lang="en-GB" u="sng" dirty="0" smtClean="0">
                <a:solidFill>
                  <a:srgbClr val="FF0000"/>
                </a:solidFill>
                <a:latin typeface="Arial" panose="020B0604020202020204" pitchFamily="34" charset="0"/>
                <a:cs typeface="Arial" panose="020B0604020202020204" pitchFamily="34" charset="0"/>
              </a:rPr>
              <a:t>ate</a:t>
            </a:r>
            <a:endParaRPr lang="en-GB"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17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Parts of Speech (Wednesday)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Arial" panose="020B0604020202020204" pitchFamily="34" charset="0"/>
                <a:cs typeface="Arial" panose="020B0604020202020204" pitchFamily="34" charset="0"/>
              </a:rPr>
              <a:t>Look at some of the words in the spelling list and show the pupils how to identify the parts of speech. The parts of speech you concentrate on will depend on the stage of your pupils.</a:t>
            </a:r>
          </a:p>
          <a:p>
            <a:r>
              <a:rPr lang="en-GB" b="1" dirty="0" smtClean="0">
                <a:latin typeface="Arial" panose="020B0604020202020204" pitchFamily="34" charset="0"/>
                <a:cs typeface="Arial" panose="020B0604020202020204" pitchFamily="34" charset="0"/>
              </a:rPr>
              <a:t>First Level: </a:t>
            </a:r>
            <a:r>
              <a:rPr lang="en-GB" dirty="0" smtClean="0">
                <a:latin typeface="Arial" panose="020B0604020202020204" pitchFamily="34" charset="0"/>
                <a:cs typeface="Arial" panose="020B0604020202020204" pitchFamily="34" charset="0"/>
              </a:rPr>
              <a:t>nouns, proper nouns, verbs</a:t>
            </a:r>
            <a:r>
              <a:rPr lang="en-GB" dirty="0">
                <a:latin typeface="Arial" panose="020B0604020202020204" pitchFamily="34" charset="0"/>
                <a:cs typeface="Arial" panose="020B0604020202020204" pitchFamily="34" charset="0"/>
              </a:rPr>
              <a:t>, adverbs, adjectives</a:t>
            </a:r>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Second Level: </a:t>
            </a:r>
            <a:r>
              <a:rPr lang="en-GB" dirty="0" smtClean="0">
                <a:latin typeface="Arial" panose="020B0604020202020204" pitchFamily="34" charset="0"/>
                <a:cs typeface="Arial" panose="020B0604020202020204" pitchFamily="34" charset="0"/>
              </a:rPr>
              <a:t>+, conjunctions, </a:t>
            </a:r>
            <a:r>
              <a:rPr lang="en-GB" dirty="0">
                <a:latin typeface="Arial" panose="020B0604020202020204" pitchFamily="34" charset="0"/>
                <a:cs typeface="Arial" panose="020B0604020202020204" pitchFamily="34" charset="0"/>
              </a:rPr>
              <a:t>prepositions, uncountable </a:t>
            </a:r>
            <a:r>
              <a:rPr lang="en-GB" dirty="0" smtClean="0">
                <a:latin typeface="Arial" panose="020B0604020202020204" pitchFamily="34" charset="0"/>
                <a:cs typeface="Arial" panose="020B0604020202020204" pitchFamily="34" charset="0"/>
              </a:rPr>
              <a:t>nouns, collective nouns, contractions, proper adjectives, abstract nouns, articles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67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01040" y="46038"/>
            <a:ext cx="8229600" cy="1143000"/>
          </a:xfrm>
        </p:spPr>
        <p:txBody>
          <a:bodyPr/>
          <a:lstStyle/>
          <a:p>
            <a:r>
              <a:rPr lang="en-GB" b="1" u="sng" dirty="0" smtClean="0">
                <a:latin typeface="Arial" panose="020B0604020202020204" pitchFamily="34" charset="0"/>
                <a:cs typeface="Arial" panose="020B0604020202020204" pitchFamily="34" charset="0"/>
              </a:rPr>
              <a:t>Parts of Speech (Wednesday)</a:t>
            </a:r>
            <a:endParaRPr lang="en-GB" b="1" u="sng"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87680" y="1166017"/>
            <a:ext cx="8229600" cy="4525963"/>
          </a:xfrm>
        </p:spPr>
        <p:txBody>
          <a:bodyPr/>
          <a:lstStyle/>
          <a:p>
            <a:pPr marL="0" indent="0">
              <a:buNone/>
            </a:pPr>
            <a:r>
              <a:rPr lang="en-GB" dirty="0" smtClean="0">
                <a:latin typeface="Arial" panose="020B0604020202020204" pitchFamily="34" charset="0"/>
                <a:cs typeface="Arial" panose="020B0604020202020204" pitchFamily="34" charset="0"/>
              </a:rPr>
              <a:t>Show </a:t>
            </a:r>
            <a:r>
              <a:rPr lang="en-GB" dirty="0">
                <a:latin typeface="Arial" panose="020B0604020202020204" pitchFamily="34" charset="0"/>
                <a:cs typeface="Arial" panose="020B0604020202020204" pitchFamily="34" charset="0"/>
              </a:rPr>
              <a:t>pupils how when we change the part of speech, the spelling often is altered. </a:t>
            </a:r>
          </a:p>
        </p:txBody>
      </p:sp>
      <p:graphicFrame>
        <p:nvGraphicFramePr>
          <p:cNvPr id="8" name="Table 7"/>
          <p:cNvGraphicFramePr>
            <a:graphicFrameLocks noGrp="1"/>
          </p:cNvGraphicFramePr>
          <p:nvPr>
            <p:extLst>
              <p:ext uri="{D42A27DB-BD31-4B8C-83A1-F6EECF244321}">
                <p14:modId xmlns:p14="http://schemas.microsoft.com/office/powerpoint/2010/main" val="2422517778"/>
              </p:ext>
            </p:extLst>
          </p:nvPr>
        </p:nvGraphicFramePr>
        <p:xfrm>
          <a:off x="472440" y="2362200"/>
          <a:ext cx="8077200" cy="393192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146150277"/>
                    </a:ext>
                  </a:extLst>
                </a:gridCol>
                <a:gridCol w="2019300">
                  <a:extLst>
                    <a:ext uri="{9D8B030D-6E8A-4147-A177-3AD203B41FA5}">
                      <a16:colId xmlns:a16="http://schemas.microsoft.com/office/drawing/2014/main" val="4261350751"/>
                    </a:ext>
                  </a:extLst>
                </a:gridCol>
                <a:gridCol w="2019300">
                  <a:extLst>
                    <a:ext uri="{9D8B030D-6E8A-4147-A177-3AD203B41FA5}">
                      <a16:colId xmlns:a16="http://schemas.microsoft.com/office/drawing/2014/main" val="4173261232"/>
                    </a:ext>
                  </a:extLst>
                </a:gridCol>
                <a:gridCol w="2019300">
                  <a:extLst>
                    <a:ext uri="{9D8B030D-6E8A-4147-A177-3AD203B41FA5}">
                      <a16:colId xmlns:a16="http://schemas.microsoft.com/office/drawing/2014/main" val="1529453901"/>
                    </a:ext>
                  </a:extLst>
                </a:gridCol>
              </a:tblGrid>
              <a:tr h="370840">
                <a:tc>
                  <a:txBody>
                    <a:bodyPr/>
                    <a:lstStyle/>
                    <a:p>
                      <a:pPr algn="ctr"/>
                      <a:r>
                        <a:rPr lang="en-GB" sz="2400" dirty="0" smtClean="0">
                          <a:solidFill>
                            <a:srgbClr val="00B050"/>
                          </a:solidFill>
                          <a:latin typeface="Arial" panose="020B0604020202020204" pitchFamily="34" charset="0"/>
                          <a:cs typeface="Arial" panose="020B0604020202020204" pitchFamily="34" charset="0"/>
                        </a:rPr>
                        <a:t>Noun</a:t>
                      </a:r>
                      <a:endParaRPr lang="en-GB" sz="2400" dirty="0">
                        <a:solidFill>
                          <a:srgbClr val="00B05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0070C0"/>
                          </a:solidFill>
                          <a:latin typeface="Arial" panose="020B0604020202020204" pitchFamily="34" charset="0"/>
                          <a:cs typeface="Arial" panose="020B0604020202020204" pitchFamily="34" charset="0"/>
                        </a:rPr>
                        <a:t>Verb</a:t>
                      </a:r>
                      <a:endParaRPr lang="en-GB" sz="2400"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7030A0"/>
                          </a:solidFill>
                          <a:latin typeface="Arial" panose="020B0604020202020204" pitchFamily="34" charset="0"/>
                          <a:cs typeface="Arial" panose="020B0604020202020204" pitchFamily="34" charset="0"/>
                        </a:rPr>
                        <a:t>Adjective</a:t>
                      </a:r>
                      <a:endParaRPr lang="en-GB" sz="2400" dirty="0">
                        <a:solidFill>
                          <a:srgbClr val="7030A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Arial" panose="020B0604020202020204" pitchFamily="34" charset="0"/>
                          <a:cs typeface="Arial" panose="020B0604020202020204" pitchFamily="34" charset="0"/>
                        </a:rPr>
                        <a:t>Adverb</a:t>
                      </a:r>
                      <a:endParaRPr lang="en-GB"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727916"/>
                  </a:ext>
                </a:extLst>
              </a:tr>
              <a:tr h="370840">
                <a:tc>
                  <a:txBody>
                    <a:bodyPr/>
                    <a:lstStyle/>
                    <a:p>
                      <a:pPr algn="ctr"/>
                      <a:r>
                        <a:rPr lang="en-GB" sz="2400" b="1" dirty="0" smtClean="0">
                          <a:solidFill>
                            <a:schemeClr val="tx1"/>
                          </a:solidFill>
                          <a:latin typeface="Arial" panose="020B0604020202020204" pitchFamily="34" charset="0"/>
                          <a:cs typeface="Arial" panose="020B0604020202020204" pitchFamily="34" charset="0"/>
                        </a:rPr>
                        <a:t>Respect</a:t>
                      </a:r>
                    </a:p>
                    <a:p>
                      <a:r>
                        <a:rPr lang="en-GB" sz="2400" dirty="0" smtClean="0">
                          <a:solidFill>
                            <a:srgbClr val="00B050"/>
                          </a:solidFill>
                          <a:latin typeface="Arial" panose="020B0604020202020204" pitchFamily="34" charset="0"/>
                          <a:cs typeface="Arial" panose="020B0604020202020204" pitchFamily="34" charset="0"/>
                        </a:rPr>
                        <a:t>Respect</a:t>
                      </a:r>
                      <a:r>
                        <a:rPr lang="en-GB" sz="2400" dirty="0" smtClean="0">
                          <a:latin typeface="Arial" panose="020B0604020202020204" pitchFamily="34" charset="0"/>
                          <a:cs typeface="Arial" panose="020B0604020202020204" pitchFamily="34" charset="0"/>
                        </a:rPr>
                        <a:t> should be shown to your parents.</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solidFill>
                            <a:schemeClr val="tx1"/>
                          </a:solidFill>
                          <a:latin typeface="Arial" panose="020B0604020202020204" pitchFamily="34" charset="0"/>
                          <a:cs typeface="Arial" panose="020B0604020202020204" pitchFamily="34" charset="0"/>
                        </a:rPr>
                        <a:t>Respect</a:t>
                      </a:r>
                    </a:p>
                    <a:p>
                      <a:r>
                        <a:rPr lang="en-GB" sz="2400" dirty="0" smtClean="0">
                          <a:latin typeface="Arial" panose="020B0604020202020204" pitchFamily="34" charset="0"/>
                          <a:cs typeface="Arial" panose="020B0604020202020204" pitchFamily="34" charset="0"/>
                        </a:rPr>
                        <a:t>I </a:t>
                      </a:r>
                      <a:r>
                        <a:rPr lang="en-GB" sz="2400" dirty="0" smtClean="0">
                          <a:solidFill>
                            <a:srgbClr val="0070C0"/>
                          </a:solidFill>
                          <a:latin typeface="Arial" panose="020B0604020202020204" pitchFamily="34" charset="0"/>
                          <a:cs typeface="Arial" panose="020B0604020202020204" pitchFamily="34" charset="0"/>
                        </a:rPr>
                        <a:t>respect</a:t>
                      </a:r>
                      <a:r>
                        <a:rPr lang="en-GB" sz="2400" dirty="0" smtClean="0">
                          <a:latin typeface="Arial" panose="020B0604020202020204" pitchFamily="34" charset="0"/>
                          <a:cs typeface="Arial" panose="020B0604020202020204" pitchFamily="34" charset="0"/>
                        </a:rPr>
                        <a:t> my teachers.</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solidFill>
                            <a:schemeClr val="tx1"/>
                          </a:solidFill>
                          <a:latin typeface="Arial" panose="020B0604020202020204" pitchFamily="34" charset="0"/>
                          <a:cs typeface="Arial" panose="020B0604020202020204" pitchFamily="34" charset="0"/>
                        </a:rPr>
                        <a:t>Respectful</a:t>
                      </a:r>
                    </a:p>
                    <a:p>
                      <a:r>
                        <a:rPr lang="en-GB" sz="2400" dirty="0" smtClean="0">
                          <a:latin typeface="Arial" panose="020B0604020202020204" pitchFamily="34" charset="0"/>
                          <a:cs typeface="Arial" panose="020B0604020202020204" pitchFamily="34" charset="0"/>
                        </a:rPr>
                        <a:t>He walked at a </a:t>
                      </a:r>
                      <a:r>
                        <a:rPr lang="en-GB" sz="2400" dirty="0" smtClean="0">
                          <a:solidFill>
                            <a:srgbClr val="7030A0"/>
                          </a:solidFill>
                          <a:latin typeface="Arial" panose="020B0604020202020204" pitchFamily="34" charset="0"/>
                          <a:cs typeface="Arial" panose="020B0604020202020204" pitchFamily="34" charset="0"/>
                        </a:rPr>
                        <a:t>respectful</a:t>
                      </a:r>
                      <a:r>
                        <a:rPr lang="en-GB" sz="2400" baseline="0" dirty="0" smtClean="0">
                          <a:latin typeface="Arial" panose="020B0604020202020204" pitchFamily="34" charset="0"/>
                          <a:cs typeface="Arial" panose="020B0604020202020204" pitchFamily="34" charset="0"/>
                        </a:rPr>
                        <a:t> </a:t>
                      </a:r>
                      <a:r>
                        <a:rPr lang="en-GB" sz="2400" baseline="0" dirty="0" smtClean="0">
                          <a:solidFill>
                            <a:srgbClr val="00B050"/>
                          </a:solidFill>
                          <a:latin typeface="Arial" panose="020B0604020202020204" pitchFamily="34" charset="0"/>
                          <a:cs typeface="Arial" panose="020B0604020202020204" pitchFamily="34" charset="0"/>
                        </a:rPr>
                        <a:t>distance</a:t>
                      </a:r>
                      <a:r>
                        <a:rPr lang="en-GB" sz="2400" baseline="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solidFill>
                            <a:schemeClr val="tx1"/>
                          </a:solidFill>
                          <a:latin typeface="Arial" panose="020B0604020202020204" pitchFamily="34" charset="0"/>
                          <a:cs typeface="Arial" panose="020B0604020202020204" pitchFamily="34" charset="0"/>
                        </a:rPr>
                        <a:t>Respectfully</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He </a:t>
                      </a:r>
                      <a:r>
                        <a:rPr lang="en-GB" sz="2400" dirty="0" smtClean="0">
                          <a:solidFill>
                            <a:srgbClr val="0070C0"/>
                          </a:solidFill>
                          <a:latin typeface="Arial" panose="020B0604020202020204" pitchFamily="34" charset="0"/>
                          <a:cs typeface="Arial" panose="020B0604020202020204" pitchFamily="34" charset="0"/>
                        </a:rPr>
                        <a:t>spoke</a:t>
                      </a:r>
                      <a:r>
                        <a:rPr lang="en-GB" sz="2400" dirty="0" smtClean="0">
                          <a:latin typeface="Arial" panose="020B0604020202020204" pitchFamily="34" charset="0"/>
                          <a:cs typeface="Arial" panose="020B0604020202020204" pitchFamily="34" charset="0"/>
                        </a:rPr>
                        <a:t> </a:t>
                      </a:r>
                      <a:r>
                        <a:rPr lang="en-GB" sz="2400" dirty="0" smtClean="0">
                          <a:solidFill>
                            <a:srgbClr val="FF0000"/>
                          </a:solidFill>
                          <a:latin typeface="Arial" panose="020B0604020202020204" pitchFamily="34" charset="0"/>
                          <a:cs typeface="Arial" panose="020B0604020202020204" pitchFamily="34" charset="0"/>
                        </a:rPr>
                        <a:t>respectfully</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6379712"/>
                  </a:ext>
                </a:extLst>
              </a:tr>
              <a:tr h="370840">
                <a:tc>
                  <a:txBody>
                    <a:bodyPr/>
                    <a:lstStyle/>
                    <a:p>
                      <a:pPr algn="ctr"/>
                      <a:r>
                        <a:rPr lang="en-GB" sz="2400" b="1" dirty="0" smtClean="0">
                          <a:latin typeface="Arial" panose="020B0604020202020204" pitchFamily="34" charset="0"/>
                          <a:cs typeface="Arial" panose="020B0604020202020204" pitchFamily="34" charset="0"/>
                        </a:rPr>
                        <a:t>Invitation</a:t>
                      </a:r>
                    </a:p>
                    <a:p>
                      <a:r>
                        <a:rPr lang="en-GB" sz="2400" dirty="0" smtClean="0">
                          <a:latin typeface="Arial" panose="020B0604020202020204" pitchFamily="34" charset="0"/>
                          <a:cs typeface="Arial" panose="020B0604020202020204" pitchFamily="34" charset="0"/>
                        </a:rPr>
                        <a:t>He gave me an </a:t>
                      </a:r>
                      <a:r>
                        <a:rPr lang="en-GB" sz="2400" dirty="0" smtClean="0">
                          <a:solidFill>
                            <a:srgbClr val="00B050"/>
                          </a:solidFill>
                          <a:latin typeface="Arial" panose="020B0604020202020204" pitchFamily="34" charset="0"/>
                          <a:cs typeface="Arial" panose="020B0604020202020204" pitchFamily="34" charset="0"/>
                        </a:rPr>
                        <a:t>invitation</a:t>
                      </a:r>
                      <a:r>
                        <a:rPr lang="en-GB" sz="2400" dirty="0" smtClean="0">
                          <a:latin typeface="Arial" panose="020B0604020202020204" pitchFamily="34" charset="0"/>
                          <a:cs typeface="Arial" panose="020B0604020202020204" pitchFamily="34" charset="0"/>
                        </a:rPr>
                        <a:t> to the party.</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latin typeface="Arial" panose="020B0604020202020204" pitchFamily="34" charset="0"/>
                          <a:cs typeface="Arial" panose="020B0604020202020204" pitchFamily="34" charset="0"/>
                        </a:rPr>
                        <a:t>Invite</a:t>
                      </a:r>
                    </a:p>
                    <a:p>
                      <a:r>
                        <a:rPr lang="en-GB" sz="2400" dirty="0" smtClean="0">
                          <a:latin typeface="Arial" panose="020B0604020202020204" pitchFamily="34" charset="0"/>
                          <a:cs typeface="Arial" panose="020B0604020202020204" pitchFamily="34" charset="0"/>
                        </a:rPr>
                        <a:t>I want to </a:t>
                      </a:r>
                      <a:r>
                        <a:rPr lang="en-GB" sz="2400" dirty="0" smtClean="0">
                          <a:solidFill>
                            <a:srgbClr val="0070C0"/>
                          </a:solidFill>
                          <a:latin typeface="Arial" panose="020B0604020202020204" pitchFamily="34" charset="0"/>
                          <a:cs typeface="Arial" panose="020B0604020202020204" pitchFamily="34" charset="0"/>
                        </a:rPr>
                        <a:t>invite</a:t>
                      </a:r>
                      <a:r>
                        <a:rPr lang="en-GB" sz="2400" dirty="0" smtClean="0">
                          <a:latin typeface="Arial" panose="020B0604020202020204" pitchFamily="34" charset="0"/>
                          <a:cs typeface="Arial" panose="020B0604020202020204" pitchFamily="34" charset="0"/>
                        </a:rPr>
                        <a:t> you to my party.</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latin typeface="Arial" panose="020B0604020202020204" pitchFamily="34" charset="0"/>
                          <a:cs typeface="Arial" panose="020B0604020202020204" pitchFamily="34" charset="0"/>
                        </a:rPr>
                        <a:t>Inviting</a:t>
                      </a:r>
                    </a:p>
                    <a:p>
                      <a:r>
                        <a:rPr lang="en-GB" sz="2400" dirty="0" smtClean="0">
                          <a:latin typeface="Arial" panose="020B0604020202020204" pitchFamily="34" charset="0"/>
                          <a:cs typeface="Arial" panose="020B0604020202020204" pitchFamily="34" charset="0"/>
                        </a:rPr>
                        <a:t>It was such an </a:t>
                      </a:r>
                      <a:r>
                        <a:rPr lang="en-GB" sz="2400" dirty="0" smtClean="0">
                          <a:solidFill>
                            <a:srgbClr val="7030A0"/>
                          </a:solidFill>
                          <a:latin typeface="Arial" panose="020B0604020202020204" pitchFamily="34" charset="0"/>
                          <a:cs typeface="Arial" panose="020B0604020202020204" pitchFamily="34" charset="0"/>
                        </a:rPr>
                        <a:t>inviting</a:t>
                      </a:r>
                      <a:r>
                        <a:rPr lang="en-GB" sz="2400" dirty="0" smtClean="0">
                          <a:latin typeface="Arial" panose="020B0604020202020204" pitchFamily="34" charset="0"/>
                          <a:cs typeface="Arial" panose="020B0604020202020204" pitchFamily="34" charset="0"/>
                        </a:rPr>
                        <a:t> </a:t>
                      </a:r>
                      <a:r>
                        <a:rPr lang="en-GB" sz="2400" dirty="0" smtClean="0">
                          <a:solidFill>
                            <a:srgbClr val="00B050"/>
                          </a:solidFill>
                          <a:latin typeface="Arial" panose="020B0604020202020204" pitchFamily="34" charset="0"/>
                          <a:cs typeface="Arial" panose="020B0604020202020204" pitchFamily="34" charset="0"/>
                        </a:rPr>
                        <a:t>room</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smtClean="0">
                          <a:solidFill>
                            <a:schemeClr val="tx1"/>
                          </a:solidFill>
                          <a:latin typeface="Arial" panose="020B0604020202020204" pitchFamily="34" charset="0"/>
                          <a:cs typeface="Arial" panose="020B0604020202020204" pitchFamily="34" charset="0"/>
                        </a:rPr>
                        <a:t>Invitingly</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She </a:t>
                      </a:r>
                      <a:r>
                        <a:rPr lang="en-GB" sz="2400" dirty="0" smtClean="0">
                          <a:solidFill>
                            <a:srgbClr val="0070C0"/>
                          </a:solidFill>
                          <a:latin typeface="Arial" panose="020B0604020202020204" pitchFamily="34" charset="0"/>
                          <a:cs typeface="Arial" panose="020B0604020202020204" pitchFamily="34" charset="0"/>
                        </a:rPr>
                        <a:t>smiled</a:t>
                      </a:r>
                      <a:r>
                        <a:rPr lang="en-GB" sz="2400" dirty="0" smtClean="0">
                          <a:latin typeface="Arial" panose="020B0604020202020204" pitchFamily="34" charset="0"/>
                          <a:cs typeface="Arial" panose="020B0604020202020204" pitchFamily="34" charset="0"/>
                        </a:rPr>
                        <a:t> </a:t>
                      </a:r>
                      <a:r>
                        <a:rPr lang="en-GB" sz="2400" dirty="0" smtClean="0">
                          <a:solidFill>
                            <a:srgbClr val="FF0000"/>
                          </a:solidFill>
                          <a:latin typeface="Arial" panose="020B0604020202020204" pitchFamily="34" charset="0"/>
                          <a:cs typeface="Arial" panose="020B0604020202020204" pitchFamily="34" charset="0"/>
                        </a:rPr>
                        <a:t>invitingly</a:t>
                      </a:r>
                      <a:r>
                        <a:rPr lang="en-GB" sz="2400" dirty="0" smtClean="0">
                          <a:latin typeface="Arial" panose="020B0604020202020204" pitchFamily="34" charset="0"/>
                          <a:cs typeface="Arial" panose="020B0604020202020204" pitchFamily="34" charset="0"/>
                        </a:rPr>
                        <a:t> at the children.</a:t>
                      </a: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488296"/>
                  </a:ext>
                </a:extLst>
              </a:tr>
            </a:tbl>
          </a:graphicData>
        </a:graphic>
      </p:graphicFrame>
    </p:spTree>
    <p:extLst>
      <p:ext uri="{BB962C8B-B14F-4D97-AF65-F5344CB8AC3E}">
        <p14:creationId xmlns:p14="http://schemas.microsoft.com/office/powerpoint/2010/main" val="3403151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Cues (Wednesday)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If there are words that the pupils are finding difficult, then work with them to find a cue to aid memorising it.</a:t>
            </a:r>
          </a:p>
          <a:p>
            <a:r>
              <a:rPr lang="en-GB" dirty="0" smtClean="0">
                <a:latin typeface="Arial" panose="020B0604020202020204" pitchFamily="34" charset="0"/>
                <a:cs typeface="Arial" panose="020B0604020202020204" pitchFamily="34" charset="0"/>
              </a:rPr>
              <a:t>i.e. necessary</a:t>
            </a:r>
          </a:p>
          <a:p>
            <a:r>
              <a:rPr lang="en-GB" dirty="0" smtClean="0">
                <a:solidFill>
                  <a:srgbClr val="FF0000"/>
                </a:solidFill>
                <a:latin typeface="Arial" panose="020B0604020202020204" pitchFamily="34" charset="0"/>
                <a:cs typeface="Arial" panose="020B0604020202020204" pitchFamily="34" charset="0"/>
              </a:rPr>
              <a:t>one </a:t>
            </a:r>
            <a:r>
              <a:rPr lang="en-GB" u="sng" dirty="0" smtClean="0">
                <a:solidFill>
                  <a:srgbClr val="FF0000"/>
                </a:solidFill>
                <a:latin typeface="Arial" panose="020B0604020202020204" pitchFamily="34" charset="0"/>
                <a:cs typeface="Arial" panose="020B0604020202020204" pitchFamily="34" charset="0"/>
              </a:rPr>
              <a:t>c</a:t>
            </a:r>
            <a:r>
              <a:rPr lang="en-GB" dirty="0" smtClean="0">
                <a:solidFill>
                  <a:srgbClr val="FF0000"/>
                </a:solidFill>
                <a:latin typeface="Arial" panose="020B0604020202020204" pitchFamily="34" charset="0"/>
                <a:cs typeface="Arial" panose="020B0604020202020204" pitchFamily="34" charset="0"/>
              </a:rPr>
              <a:t>ollar - two </a:t>
            </a:r>
            <a:r>
              <a:rPr lang="en-GB" u="sng" dirty="0" smtClean="0">
                <a:solidFill>
                  <a:srgbClr val="FF0000"/>
                </a:solidFill>
                <a:latin typeface="Arial" panose="020B0604020202020204" pitchFamily="34" charset="0"/>
                <a:cs typeface="Arial" panose="020B0604020202020204" pitchFamily="34" charset="0"/>
              </a:rPr>
              <a:t>s</a:t>
            </a:r>
            <a:r>
              <a:rPr lang="en-GB" dirty="0" smtClean="0">
                <a:solidFill>
                  <a:srgbClr val="FF0000"/>
                </a:solidFill>
                <a:latin typeface="Arial" panose="020B0604020202020204" pitchFamily="34" charset="0"/>
                <a:cs typeface="Arial" panose="020B0604020202020204" pitchFamily="34" charset="0"/>
              </a:rPr>
              <a:t>leeves</a:t>
            </a:r>
          </a:p>
          <a:p>
            <a:r>
              <a:rPr lang="en-GB" dirty="0" smtClean="0">
                <a:latin typeface="Arial" panose="020B0604020202020204" pitchFamily="34" charset="0"/>
                <a:cs typeface="Arial" panose="020B0604020202020204" pitchFamily="34" charset="0"/>
              </a:rPr>
              <a:t>It is </a:t>
            </a:r>
            <a:r>
              <a:rPr lang="en-GB" u="sng" dirty="0" smtClean="0">
                <a:latin typeface="Arial" panose="020B0604020202020204" pitchFamily="34" charset="0"/>
                <a:cs typeface="Arial" panose="020B0604020202020204" pitchFamily="34" charset="0"/>
              </a:rPr>
              <a:t>ne</a:t>
            </a:r>
            <a:r>
              <a:rPr lang="en-GB" u="sng" dirty="0" smtClean="0">
                <a:solidFill>
                  <a:srgbClr val="FF0000"/>
                </a:solidFill>
                <a:latin typeface="Arial" panose="020B0604020202020204" pitchFamily="34" charset="0"/>
                <a:cs typeface="Arial" panose="020B0604020202020204" pitchFamily="34" charset="0"/>
              </a:rPr>
              <a:t>c</a:t>
            </a:r>
            <a:r>
              <a:rPr lang="en-GB" u="sng" dirty="0" smtClean="0">
                <a:latin typeface="Arial" panose="020B0604020202020204" pitchFamily="34" charset="0"/>
                <a:cs typeface="Arial" panose="020B0604020202020204" pitchFamily="34" charset="0"/>
              </a:rPr>
              <a:t>e</a:t>
            </a:r>
            <a:r>
              <a:rPr lang="en-GB" u="sng" dirty="0" smtClean="0">
                <a:solidFill>
                  <a:srgbClr val="FF0000"/>
                </a:solidFill>
                <a:latin typeface="Arial" panose="020B0604020202020204" pitchFamily="34" charset="0"/>
                <a:cs typeface="Arial" panose="020B0604020202020204" pitchFamily="34" charset="0"/>
              </a:rPr>
              <a:t>ss</a:t>
            </a:r>
            <a:r>
              <a:rPr lang="en-GB" u="sng" dirty="0" smtClean="0">
                <a:latin typeface="Arial" panose="020B0604020202020204" pitchFamily="34" charset="0"/>
                <a:cs typeface="Arial" panose="020B0604020202020204" pitchFamily="34" charset="0"/>
              </a:rPr>
              <a:t>ary</a:t>
            </a:r>
            <a:r>
              <a:rPr lang="en-GB" dirty="0" smtClean="0">
                <a:latin typeface="Arial" panose="020B0604020202020204" pitchFamily="34" charset="0"/>
                <a:cs typeface="Arial" panose="020B0604020202020204" pitchFamily="34" charset="0"/>
              </a:rPr>
              <a:t> to have one collar and two sleeves on a shirt.</a:t>
            </a:r>
            <a:endParaRPr lang="en-GB" dirty="0">
              <a:latin typeface="Arial" panose="020B0604020202020204" pitchFamily="34" charset="0"/>
              <a:cs typeface="Arial" panose="020B0604020202020204" pitchFamily="34" charset="0"/>
            </a:endParaRPr>
          </a:p>
        </p:txBody>
      </p:sp>
      <p:cxnSp>
        <p:nvCxnSpPr>
          <p:cNvPr id="5" name="Straight Connector 4"/>
          <p:cNvCxnSpPr/>
          <p:nvPr/>
        </p:nvCxnSpPr>
        <p:spPr>
          <a:xfrm>
            <a:off x="1691680" y="4221088"/>
            <a:ext cx="36004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55776" y="4221088"/>
            <a:ext cx="1080120"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94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Cues Cont. (Wednesday)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3200400" cy="4525963"/>
          </a:xfrm>
        </p:spPr>
        <p:txBody>
          <a:bodyPr>
            <a:normAutofit/>
          </a:bodyPr>
          <a:lstStyle/>
          <a:p>
            <a:r>
              <a:rPr lang="en-GB" sz="4400" dirty="0" smtClean="0">
                <a:solidFill>
                  <a:srgbClr val="FF0000"/>
                </a:solidFill>
                <a:latin typeface="Arial" panose="020B0604020202020204" pitchFamily="34" charset="0"/>
                <a:cs typeface="Arial" panose="020B0604020202020204" pitchFamily="34" charset="0"/>
              </a:rPr>
              <a:t>Because</a:t>
            </a:r>
          </a:p>
          <a:p>
            <a:pPr lvl="1"/>
            <a:r>
              <a:rPr lang="en-GB" b="1" dirty="0" smtClean="0">
                <a:solidFill>
                  <a:srgbClr val="FF0000"/>
                </a:solidFill>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ig</a:t>
            </a:r>
          </a:p>
          <a:p>
            <a:pPr lvl="1"/>
            <a:r>
              <a:rPr lang="en-GB" b="1" dirty="0" smtClean="0">
                <a:solidFill>
                  <a:srgbClr val="FF0000"/>
                </a:solidFill>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lephants</a:t>
            </a:r>
          </a:p>
          <a:p>
            <a:pPr lvl="1"/>
            <a:r>
              <a:rPr lang="en-GB" b="1" dirty="0" smtClean="0">
                <a:solidFill>
                  <a:srgbClr val="FF0000"/>
                </a:solidFill>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an</a:t>
            </a:r>
          </a:p>
          <a:p>
            <a:pPr lvl="1"/>
            <a:r>
              <a:rPr lang="en-GB" b="1" dirty="0" smtClean="0">
                <a:solidFill>
                  <a:srgbClr val="FF0000"/>
                </a:solidFill>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lways</a:t>
            </a:r>
          </a:p>
          <a:p>
            <a:pPr lvl="1"/>
            <a:r>
              <a:rPr lang="en-GB" b="1" dirty="0" smtClean="0">
                <a:solidFill>
                  <a:srgbClr val="FF0000"/>
                </a:solidFill>
                <a:latin typeface="Arial" panose="020B0604020202020204" pitchFamily="34" charset="0"/>
                <a:cs typeface="Arial" panose="020B0604020202020204" pitchFamily="34" charset="0"/>
              </a:rPr>
              <a:t>U</a:t>
            </a:r>
            <a:r>
              <a:rPr lang="en-GB" dirty="0" smtClean="0">
                <a:latin typeface="Arial" panose="020B0604020202020204" pitchFamily="34" charset="0"/>
                <a:cs typeface="Arial" panose="020B0604020202020204" pitchFamily="34" charset="0"/>
              </a:rPr>
              <a:t>nderstand</a:t>
            </a:r>
          </a:p>
          <a:p>
            <a:pPr lvl="1"/>
            <a:r>
              <a:rPr lang="en-GB" b="1" dirty="0" smtClean="0">
                <a:solidFill>
                  <a:srgbClr val="FF0000"/>
                </a:solidFill>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mall</a:t>
            </a:r>
          </a:p>
          <a:p>
            <a:pPr lvl="1"/>
            <a:r>
              <a:rPr lang="en-GB" b="1" dirty="0" smtClean="0">
                <a:solidFill>
                  <a:srgbClr val="FF0000"/>
                </a:solidFill>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lephants </a:t>
            </a:r>
          </a:p>
          <a:p>
            <a:endParaRPr lang="en-GB"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488180" y="1600200"/>
            <a:ext cx="381762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dirty="0" smtClean="0">
                <a:solidFill>
                  <a:srgbClr val="FF0000"/>
                </a:solidFill>
                <a:latin typeface="Arial" panose="020B0604020202020204" pitchFamily="34" charset="0"/>
                <a:cs typeface="Arial" panose="020B0604020202020204" pitchFamily="34" charset="0"/>
              </a:rPr>
              <a:t>C</a:t>
            </a:r>
            <a:r>
              <a:rPr lang="en-GB" sz="4400" u="sng" dirty="0" smtClean="0">
                <a:solidFill>
                  <a:srgbClr val="FF0000"/>
                </a:solidFill>
                <a:latin typeface="Arial" panose="020B0604020202020204" pitchFamily="34" charset="0"/>
                <a:cs typeface="Arial" panose="020B0604020202020204" pitchFamily="34" charset="0"/>
              </a:rPr>
              <a:t>ould</a:t>
            </a:r>
            <a:r>
              <a:rPr lang="en-GB" sz="4400" dirty="0" smtClean="0">
                <a:solidFill>
                  <a:srgbClr val="FF0000"/>
                </a:solidFill>
                <a:latin typeface="Arial" panose="020B0604020202020204" pitchFamily="34" charset="0"/>
                <a:cs typeface="Arial" panose="020B0604020202020204" pitchFamily="34" charset="0"/>
              </a:rPr>
              <a:t>/W</a:t>
            </a:r>
            <a:r>
              <a:rPr lang="en-GB" sz="4400" u="sng" dirty="0" smtClean="0">
                <a:solidFill>
                  <a:srgbClr val="FF0000"/>
                </a:solidFill>
                <a:latin typeface="Arial" panose="020B0604020202020204" pitchFamily="34" charset="0"/>
                <a:cs typeface="Arial" panose="020B0604020202020204" pitchFamily="34" charset="0"/>
              </a:rPr>
              <a:t>ould</a:t>
            </a:r>
          </a:p>
          <a:p>
            <a:pPr lvl="1"/>
            <a:r>
              <a:rPr lang="en-GB" b="1" dirty="0" smtClean="0">
                <a:solidFill>
                  <a:srgbClr val="FF0000"/>
                </a:solidFill>
                <a:latin typeface="Arial" panose="020B0604020202020204" pitchFamily="34" charset="0"/>
                <a:cs typeface="Arial" panose="020B0604020202020204" pitchFamily="34" charset="0"/>
              </a:rPr>
              <a:t>O</a:t>
            </a:r>
            <a:r>
              <a:rPr lang="en-GB" b="1" dirty="0" smtClean="0">
                <a:latin typeface="Arial" panose="020B0604020202020204" pitchFamily="34" charset="0"/>
                <a:cs typeface="Arial" panose="020B0604020202020204" pitchFamily="34" charset="0"/>
              </a:rPr>
              <a:t>h</a:t>
            </a:r>
          </a:p>
          <a:p>
            <a:pPr lvl="1"/>
            <a:r>
              <a:rPr lang="en-GB" b="1" dirty="0" smtClean="0">
                <a:solidFill>
                  <a:srgbClr val="FF0000"/>
                </a:solidFill>
                <a:latin typeface="Arial" panose="020B0604020202020204" pitchFamily="34" charset="0"/>
                <a:cs typeface="Arial" panose="020B0604020202020204" pitchFamily="34" charset="0"/>
              </a:rPr>
              <a:t>U</a:t>
            </a:r>
            <a:endParaRPr lang="en-GB" b="1" dirty="0" smtClean="0">
              <a:latin typeface="Arial" panose="020B0604020202020204" pitchFamily="34" charset="0"/>
              <a:cs typeface="Arial" panose="020B0604020202020204" pitchFamily="34" charset="0"/>
            </a:endParaRPr>
          </a:p>
          <a:p>
            <a:pPr lvl="1"/>
            <a:r>
              <a:rPr lang="en-GB" b="1" dirty="0" smtClean="0">
                <a:solidFill>
                  <a:srgbClr val="FF0000"/>
                </a:solidFill>
                <a:latin typeface="Arial" panose="020B0604020202020204" pitchFamily="34" charset="0"/>
                <a:cs typeface="Arial" panose="020B0604020202020204" pitchFamily="34" charset="0"/>
              </a:rPr>
              <a:t>L</a:t>
            </a:r>
            <a:r>
              <a:rPr lang="en-GB" b="1" dirty="0" smtClean="0">
                <a:latin typeface="Arial" panose="020B0604020202020204" pitchFamily="34" charset="0"/>
                <a:cs typeface="Arial" panose="020B0604020202020204" pitchFamily="34" charset="0"/>
              </a:rPr>
              <a:t>ucky</a:t>
            </a:r>
          </a:p>
          <a:p>
            <a:pPr lvl="1"/>
            <a:r>
              <a:rPr lang="en-GB" b="1" dirty="0" smtClean="0">
                <a:solidFill>
                  <a:srgbClr val="FF0000"/>
                </a:solidFill>
                <a:latin typeface="Arial" panose="020B0604020202020204" pitchFamily="34" charset="0"/>
                <a:cs typeface="Arial" panose="020B0604020202020204" pitchFamily="34" charset="0"/>
              </a:rPr>
              <a:t>D</a:t>
            </a:r>
            <a:r>
              <a:rPr lang="en-GB" b="1" dirty="0" smtClean="0">
                <a:latin typeface="Arial" panose="020B0604020202020204" pitchFamily="34" charset="0"/>
                <a:cs typeface="Arial" panose="020B0604020202020204" pitchFamily="34" charset="0"/>
              </a:rPr>
              <a:t>uck</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14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5800" y="644525"/>
            <a:ext cx="7772400" cy="56134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65677"/>
            <a:ext cx="1539240" cy="1354571"/>
          </a:xfrm>
          <a:prstGeom prst="rect">
            <a:avLst/>
          </a:prstGeom>
        </p:spPr>
      </p:pic>
      <p:sp>
        <p:nvSpPr>
          <p:cNvPr id="8" name="TextBox 7"/>
          <p:cNvSpPr txBox="1"/>
          <p:nvPr/>
        </p:nvSpPr>
        <p:spPr>
          <a:xfrm>
            <a:off x="731520" y="550521"/>
            <a:ext cx="7772400" cy="769441"/>
          </a:xfrm>
          <a:prstGeom prst="rect">
            <a:avLst/>
          </a:prstGeom>
          <a:noFill/>
        </p:spPr>
        <p:txBody>
          <a:bodyPr wrap="square" rtlCol="0">
            <a:spAutoFit/>
          </a:bodyPr>
          <a:lstStyle/>
          <a:p>
            <a:pPr algn="ctr"/>
            <a:r>
              <a:rPr lang="en-GB" sz="4400" b="1" u="sng" dirty="0" smtClean="0">
                <a:latin typeface="Arial" panose="020B0604020202020204" pitchFamily="34" charset="0"/>
                <a:cs typeface="Arial" panose="020B0604020202020204" pitchFamily="34" charset="0"/>
              </a:rPr>
              <a:t>Aims</a:t>
            </a:r>
          </a:p>
        </p:txBody>
      </p:sp>
      <p:sp>
        <p:nvSpPr>
          <p:cNvPr id="13" name="TextBox 12"/>
          <p:cNvSpPr txBox="1"/>
          <p:nvPr/>
        </p:nvSpPr>
        <p:spPr>
          <a:xfrm>
            <a:off x="731520" y="1580855"/>
            <a:ext cx="7863840" cy="5170646"/>
          </a:xfrm>
          <a:prstGeom prst="rect">
            <a:avLst/>
          </a:prstGeom>
          <a:noFill/>
        </p:spPr>
        <p:txBody>
          <a:bodyPr wrap="square" rtlCol="0">
            <a:spAutoFit/>
          </a:bodyPr>
          <a:lstStyle/>
          <a:p>
            <a:pPr marL="571500" indent="-571500">
              <a:buFont typeface="Arial" panose="020B0604020202020204" pitchFamily="34" charset="0"/>
              <a:buChar char="•"/>
            </a:pPr>
            <a:r>
              <a:rPr lang="en-GB" sz="3000" dirty="0">
                <a:latin typeface="Arial" panose="020B0604020202020204" pitchFamily="34" charset="0"/>
                <a:cs typeface="Arial" panose="020B0604020202020204" pitchFamily="34" charset="0"/>
              </a:rPr>
              <a:t>S</a:t>
            </a:r>
            <a:r>
              <a:rPr lang="en-GB" sz="3000" dirty="0" smtClean="0">
                <a:latin typeface="Arial" panose="020B0604020202020204" pitchFamily="34" charset="0"/>
                <a:cs typeface="Arial" panose="020B0604020202020204" pitchFamily="34" charset="0"/>
              </a:rPr>
              <a:t>hare the spelling results from August 2019 to January 2020</a:t>
            </a:r>
            <a:endParaRPr lang="en-GB" sz="3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000" dirty="0">
                <a:latin typeface="Arial" panose="020B0604020202020204" pitchFamily="34" charset="0"/>
                <a:cs typeface="Arial" panose="020B0604020202020204" pitchFamily="34" charset="0"/>
              </a:rPr>
              <a:t>T</a:t>
            </a:r>
            <a:r>
              <a:rPr lang="en-GB" sz="3000" dirty="0" smtClean="0">
                <a:latin typeface="Arial" panose="020B0604020202020204" pitchFamily="34" charset="0"/>
                <a:cs typeface="Arial" panose="020B0604020202020204" pitchFamily="34" charset="0"/>
              </a:rPr>
              <a:t>he theory and practice of Wraparound Spelling</a:t>
            </a:r>
          </a:p>
          <a:p>
            <a:pPr marL="571500" indent="-571500">
              <a:buFont typeface="Arial" panose="020B0604020202020204" pitchFamily="34" charset="0"/>
              <a:buChar char="•"/>
            </a:pPr>
            <a:r>
              <a:rPr lang="en-GB" sz="3000" dirty="0">
                <a:latin typeface="Arial" panose="020B0604020202020204" pitchFamily="34" charset="0"/>
                <a:cs typeface="Arial" panose="020B0604020202020204" pitchFamily="34" charset="0"/>
              </a:rPr>
              <a:t>H</a:t>
            </a:r>
            <a:r>
              <a:rPr lang="en-GB" sz="3000" dirty="0" smtClean="0">
                <a:latin typeface="Arial" panose="020B0604020202020204" pitchFamily="34" charset="0"/>
                <a:cs typeface="Arial" panose="020B0604020202020204" pitchFamily="34" charset="0"/>
              </a:rPr>
              <a:t>ow we deliver the programme</a:t>
            </a:r>
          </a:p>
          <a:p>
            <a:pPr marL="571500" indent="-571500">
              <a:buFont typeface="Arial" panose="020B0604020202020204" pitchFamily="34" charset="0"/>
              <a:buChar char="•"/>
            </a:pPr>
            <a:r>
              <a:rPr lang="en-GB" sz="3000" dirty="0">
                <a:latin typeface="Arial" panose="020B0604020202020204" pitchFamily="34" charset="0"/>
                <a:cs typeface="Arial" panose="020B0604020202020204" pitchFamily="34" charset="0"/>
              </a:rPr>
              <a:t>T</a:t>
            </a:r>
            <a:r>
              <a:rPr lang="en-GB" sz="3000" dirty="0" smtClean="0">
                <a:latin typeface="Arial" panose="020B0604020202020204" pitchFamily="34" charset="0"/>
                <a:cs typeface="Arial" panose="020B0604020202020204" pitchFamily="34" charset="0"/>
              </a:rPr>
              <a:t>he benefits of the new programme</a:t>
            </a:r>
          </a:p>
          <a:p>
            <a:pPr marL="571500" indent="-571500">
              <a:buFont typeface="Arial" panose="020B0604020202020204" pitchFamily="34" charset="0"/>
              <a:buChar char="•"/>
            </a:pPr>
            <a:r>
              <a:rPr lang="en-GB" sz="3000" dirty="0" smtClean="0">
                <a:latin typeface="Arial" panose="020B0604020202020204" pitchFamily="34" charset="0"/>
                <a:cs typeface="Arial" panose="020B0604020202020204" pitchFamily="34" charset="0"/>
              </a:rPr>
              <a:t>Pupil Voice – What do the pupils think?</a:t>
            </a:r>
          </a:p>
          <a:p>
            <a:pPr marL="571500" indent="-571500">
              <a:buFont typeface="Arial" panose="020B0604020202020204" pitchFamily="34" charset="0"/>
              <a:buChar char="•"/>
            </a:pPr>
            <a:r>
              <a:rPr lang="en-GB" sz="3000" dirty="0">
                <a:latin typeface="Arial" panose="020B0604020202020204" pitchFamily="34" charset="0"/>
                <a:cs typeface="Arial" panose="020B0604020202020204" pitchFamily="34" charset="0"/>
              </a:rPr>
              <a:t>W</a:t>
            </a:r>
            <a:r>
              <a:rPr lang="en-GB" sz="3000" dirty="0" smtClean="0">
                <a:latin typeface="Arial" panose="020B0604020202020204" pitchFamily="34" charset="0"/>
                <a:cs typeface="Arial" panose="020B0604020202020204" pitchFamily="34" charset="0"/>
              </a:rPr>
              <a:t>hat do we do now?</a:t>
            </a:r>
          </a:p>
          <a:p>
            <a:pPr marL="571500" indent="-571500">
              <a:buFont typeface="Arial" panose="020B0604020202020204" pitchFamily="34" charset="0"/>
              <a:buChar char="•"/>
            </a:pPr>
            <a:r>
              <a:rPr lang="en-GB" sz="3000" dirty="0" smtClean="0">
                <a:latin typeface="Arial" panose="020B0604020202020204" pitchFamily="34" charset="0"/>
                <a:cs typeface="Arial" panose="020B0604020202020204" pitchFamily="34" charset="0"/>
              </a:rPr>
              <a:t>What you can do to help your child</a:t>
            </a:r>
          </a:p>
          <a:p>
            <a:pPr marL="571500" indent="-571500">
              <a:buFont typeface="Arial" panose="020B0604020202020204" pitchFamily="34" charset="0"/>
              <a:buChar char="•"/>
            </a:pPr>
            <a:r>
              <a:rPr lang="en-GB" sz="3000" dirty="0" smtClean="0">
                <a:latin typeface="Arial" panose="020B0604020202020204" pitchFamily="34" charset="0"/>
                <a:cs typeface="Arial" panose="020B0604020202020204" pitchFamily="34" charset="0"/>
              </a:rPr>
              <a:t>Any questions and feedback</a:t>
            </a:r>
          </a:p>
          <a:p>
            <a:pPr marL="571500" indent="-571500">
              <a:buFont typeface="Arial" panose="020B0604020202020204" pitchFamily="34" charset="0"/>
              <a:buChar char="•"/>
            </a:pPr>
            <a:endParaRPr lang="en-GB"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526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Roots and shoots (Thursday)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This is revising some of the work done on Monday but in more explicit detail by growing and shrinking words by looking for the root word and adding or taking away prefixes and suffixes.  </a:t>
            </a:r>
          </a:p>
          <a:p>
            <a:r>
              <a:rPr lang="en-GB" dirty="0" smtClean="0">
                <a:latin typeface="Arial" panose="020B0604020202020204" pitchFamily="34" charset="0"/>
                <a:cs typeface="Arial" panose="020B0604020202020204" pitchFamily="34" charset="0"/>
              </a:rPr>
              <a:t>Talk about how the prefixes and suffixes change the meaning of the root word and sometimes the spelling.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95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Roots and shoots (Thursday)</a:t>
            </a:r>
            <a:endParaRPr lang="en-GB" b="1" u="sng"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43267892"/>
              </p:ext>
            </p:extLst>
          </p:nvPr>
        </p:nvGraphicFramePr>
        <p:xfrm>
          <a:off x="487680" y="1950879"/>
          <a:ext cx="8229600" cy="2560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051718961"/>
                    </a:ext>
                  </a:extLst>
                </a:gridCol>
                <a:gridCol w="2743200">
                  <a:extLst>
                    <a:ext uri="{9D8B030D-6E8A-4147-A177-3AD203B41FA5}">
                      <a16:colId xmlns:a16="http://schemas.microsoft.com/office/drawing/2014/main" val="2108019112"/>
                    </a:ext>
                  </a:extLst>
                </a:gridCol>
                <a:gridCol w="2743200">
                  <a:extLst>
                    <a:ext uri="{9D8B030D-6E8A-4147-A177-3AD203B41FA5}">
                      <a16:colId xmlns:a16="http://schemas.microsoft.com/office/drawing/2014/main" val="857734172"/>
                    </a:ext>
                  </a:extLst>
                </a:gridCol>
              </a:tblGrid>
              <a:tr h="370840">
                <a:tc gridSpan="3">
                  <a:txBody>
                    <a:bodyPr/>
                    <a:lstStyle/>
                    <a:p>
                      <a:pPr algn="ctr"/>
                      <a:r>
                        <a:rPr lang="en-GB" sz="3000" b="1" dirty="0" smtClean="0">
                          <a:solidFill>
                            <a:srgbClr val="00B050"/>
                          </a:solidFill>
                          <a:latin typeface="Arial" panose="020B0604020202020204" pitchFamily="34" charset="0"/>
                          <a:cs typeface="Arial" panose="020B0604020202020204" pitchFamily="34" charset="0"/>
                        </a:rPr>
                        <a:t>international</a:t>
                      </a:r>
                      <a:endParaRPr lang="en-GB" sz="3000" dirty="0">
                        <a:solidFill>
                          <a:srgbClr val="00B05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2132308"/>
                  </a:ext>
                </a:extLst>
              </a:tr>
              <a:tr h="370840">
                <a:tc>
                  <a:txBody>
                    <a:bodyPr/>
                    <a:lstStyle/>
                    <a:p>
                      <a:pPr algn="ctr"/>
                      <a:r>
                        <a:rPr lang="en-GB" sz="3000" dirty="0" smtClean="0">
                          <a:solidFill>
                            <a:srgbClr val="000000"/>
                          </a:solidFill>
                          <a:latin typeface="Arial" panose="020B0604020202020204" pitchFamily="34" charset="0"/>
                          <a:cs typeface="Arial" panose="020B0604020202020204" pitchFamily="34" charset="0"/>
                        </a:rPr>
                        <a:t>inter</a:t>
                      </a:r>
                      <a:endParaRPr lang="en-GB" sz="3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000" dirty="0" smtClean="0">
                          <a:solidFill>
                            <a:srgbClr val="000000"/>
                          </a:solidFill>
                          <a:latin typeface="Arial" panose="020B0604020202020204" pitchFamily="34" charset="0"/>
                          <a:cs typeface="Arial" panose="020B0604020202020204" pitchFamily="34" charset="0"/>
                        </a:rPr>
                        <a:t>national</a:t>
                      </a:r>
                      <a:endParaRPr lang="en-GB" sz="3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000" dirty="0" smtClean="0">
                          <a:solidFill>
                            <a:srgbClr val="000000"/>
                          </a:solidFill>
                          <a:latin typeface="Arial" panose="020B0604020202020204" pitchFamily="34" charset="0"/>
                          <a:cs typeface="Arial" panose="020B0604020202020204" pitchFamily="34" charset="0"/>
                        </a:rPr>
                        <a:t>international</a:t>
                      </a:r>
                      <a:endParaRPr lang="en-GB" sz="3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173360"/>
                  </a:ext>
                </a:extLst>
              </a:tr>
              <a:tr h="370840">
                <a:tc>
                  <a:txBody>
                    <a:bodyPr/>
                    <a:lstStyle/>
                    <a:p>
                      <a:pPr algn="ctr"/>
                      <a:r>
                        <a:rPr lang="en-GB" sz="3000" dirty="0" smtClean="0">
                          <a:solidFill>
                            <a:srgbClr val="000000"/>
                          </a:solidFill>
                          <a:latin typeface="Arial" panose="020B0604020202020204" pitchFamily="34" charset="0"/>
                          <a:cs typeface="Arial" panose="020B0604020202020204" pitchFamily="34" charset="0"/>
                        </a:rPr>
                        <a:t>Between, jointly </a:t>
                      </a:r>
                      <a:endParaRPr lang="en-GB" sz="3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000" dirty="0" smtClean="0">
                          <a:solidFill>
                            <a:srgbClr val="000000"/>
                          </a:solidFill>
                          <a:latin typeface="Arial" panose="020B0604020202020204" pitchFamily="34" charset="0"/>
                          <a:cs typeface="Arial" panose="020B0604020202020204" pitchFamily="34" charset="0"/>
                        </a:rPr>
                        <a:t>countries</a:t>
                      </a:r>
                      <a:endParaRPr lang="en-GB" sz="3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000" dirty="0" smtClean="0">
                          <a:solidFill>
                            <a:srgbClr val="000000"/>
                          </a:solidFill>
                          <a:latin typeface="Arial" panose="020B0604020202020204" pitchFamily="34" charset="0"/>
                          <a:cs typeface="Arial" panose="020B0604020202020204" pitchFamily="34" charset="0"/>
                        </a:rPr>
                        <a:t>Involving two or more countries 	</a:t>
                      </a:r>
                      <a:endParaRPr lang="en-GB" sz="3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640467"/>
                  </a:ext>
                </a:extLst>
              </a:tr>
            </a:tbl>
          </a:graphicData>
        </a:graphic>
      </p:graphicFrame>
    </p:spTree>
    <p:extLst>
      <p:ext uri="{BB962C8B-B14F-4D97-AF65-F5344CB8AC3E}">
        <p14:creationId xmlns:p14="http://schemas.microsoft.com/office/powerpoint/2010/main" val="2515735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0"/>
            <a:ext cx="8229600" cy="1143000"/>
          </a:xfrm>
        </p:spPr>
        <p:txBody>
          <a:bodyPr>
            <a:normAutofit/>
          </a:bodyPr>
          <a:lstStyle/>
          <a:p>
            <a:r>
              <a:rPr lang="en-GB" sz="3600" b="1" u="sng" dirty="0" smtClean="0">
                <a:latin typeface="Arial" panose="020B0604020202020204" pitchFamily="34" charset="0"/>
                <a:cs typeface="Arial" panose="020B0604020202020204" pitchFamily="34" charset="0"/>
              </a:rPr>
              <a:t>Games, Assess and Rectify (Friday)</a:t>
            </a:r>
            <a:endParaRPr lang="en-GB" sz="36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90600"/>
            <a:ext cx="8229600" cy="4525963"/>
          </a:xfrm>
        </p:spPr>
        <p:txBody>
          <a:bodyPr>
            <a:noAutofit/>
          </a:bodyPr>
          <a:lstStyle/>
          <a:p>
            <a:pPr>
              <a:spcBef>
                <a:spcPts val="0"/>
              </a:spcBef>
            </a:pPr>
            <a:r>
              <a:rPr lang="en-GB" sz="2400" dirty="0" smtClean="0">
                <a:latin typeface="Arial" panose="020B0604020202020204" pitchFamily="34" charset="0"/>
                <a:cs typeface="Arial" panose="020B0604020202020204" pitchFamily="34" charset="0"/>
              </a:rPr>
              <a:t>The focus is on the original word however during the quiz time, the pupils can write any shoot or root words. They may be given a final score of 10/10 +9</a:t>
            </a:r>
          </a:p>
          <a:p>
            <a:pPr marL="0" indent="0">
              <a:spcBef>
                <a:spcPts val="0"/>
              </a:spcBef>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hildren </a:t>
            </a:r>
            <a:r>
              <a:rPr lang="en-GB" sz="2400" dirty="0">
                <a:latin typeface="Arial" panose="020B0604020202020204" pitchFamily="34" charset="0"/>
                <a:cs typeface="Arial" panose="020B0604020202020204" pitchFamily="34" charset="0"/>
              </a:rPr>
              <a:t>are given the base word. e.g. spell ‘pet’ </a:t>
            </a:r>
          </a:p>
          <a:p>
            <a:pPr marL="0" indent="0">
              <a:spcBef>
                <a:spcPts val="0"/>
              </a:spcBef>
              <a:buNone/>
            </a:pP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All children spell pet. </a:t>
            </a:r>
          </a:p>
          <a:p>
            <a:pPr marL="0" indent="0">
              <a:spcBef>
                <a:spcPts val="0"/>
              </a:spcBef>
              <a:buNone/>
            </a:pP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For those who find this easy, it takes a matter of </a:t>
            </a:r>
            <a:r>
              <a:rPr lang="en-GB" sz="2400" dirty="0" smtClean="0">
                <a:latin typeface="Arial" panose="020B0604020202020204" pitchFamily="34" charset="0"/>
                <a:cs typeface="Arial" panose="020B0604020202020204" pitchFamily="34" charset="0"/>
              </a:rPr>
              <a:t>	seconds</a:t>
            </a:r>
            <a:r>
              <a:rPr lang="en-GB" sz="2400" dirty="0">
                <a:latin typeface="Arial" panose="020B0604020202020204" pitchFamily="34" charset="0"/>
                <a:cs typeface="Arial" panose="020B0604020202020204" pitchFamily="34" charset="0"/>
              </a:rPr>
              <a:t>. They then </a:t>
            </a:r>
            <a:r>
              <a:rPr lang="en-GB" sz="2400" dirty="0" smtClean="0">
                <a:latin typeface="Arial" panose="020B0604020202020204" pitchFamily="34" charset="0"/>
                <a:cs typeface="Arial" panose="020B0604020202020204" pitchFamily="34" charset="0"/>
              </a:rPr>
              <a:t>spend </a:t>
            </a:r>
            <a:r>
              <a:rPr lang="en-GB" sz="2400" dirty="0">
                <a:latin typeface="Arial" panose="020B0604020202020204" pitchFamily="34" charset="0"/>
                <a:cs typeface="Arial" panose="020B0604020202020204" pitchFamily="34" charset="0"/>
              </a:rPr>
              <a:t>the remaining time </a:t>
            </a:r>
            <a:endParaRPr lang="en-GB" sz="2400" dirty="0" smtClean="0">
              <a:latin typeface="Arial" panose="020B0604020202020204" pitchFamily="34" charset="0"/>
              <a:cs typeface="Arial" panose="020B0604020202020204" pitchFamily="34" charset="0"/>
            </a:endParaRPr>
          </a:p>
          <a:p>
            <a:pPr marL="0" indent="0">
              <a:spcBef>
                <a:spcPts val="0"/>
              </a:spcBef>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challenging themselves </a:t>
            </a:r>
            <a:r>
              <a:rPr lang="en-GB" sz="2400" dirty="0">
                <a:latin typeface="Arial" panose="020B0604020202020204" pitchFamily="34" charset="0"/>
                <a:cs typeface="Arial" panose="020B0604020202020204" pitchFamily="34" charset="0"/>
              </a:rPr>
              <a:t>on </a:t>
            </a:r>
            <a:r>
              <a:rPr lang="en-GB" sz="2400">
                <a:latin typeface="Arial" panose="020B0604020202020204" pitchFamily="34" charset="0"/>
                <a:cs typeface="Arial" panose="020B0604020202020204" pitchFamily="34" charset="0"/>
              </a:rPr>
              <a:t>their </a:t>
            </a:r>
            <a:r>
              <a:rPr lang="en-GB" sz="2400" smtClean="0">
                <a:latin typeface="Arial" panose="020B0604020202020204" pitchFamily="34" charset="0"/>
                <a:cs typeface="Arial" panose="020B0604020202020204" pitchFamily="34" charset="0"/>
              </a:rPr>
              <a:t>shoot </a:t>
            </a:r>
            <a:r>
              <a:rPr lang="en-GB" sz="2400" dirty="0" smtClean="0">
                <a:latin typeface="Arial" panose="020B0604020202020204" pitchFamily="34" charset="0"/>
                <a:cs typeface="Arial" panose="020B0604020202020204" pitchFamily="34" charset="0"/>
              </a:rPr>
              <a:t>words</a:t>
            </a:r>
            <a:r>
              <a:rPr lang="en-GB" sz="2400" dirty="0">
                <a:latin typeface="Arial" panose="020B0604020202020204" pitchFamily="34" charset="0"/>
                <a:cs typeface="Arial" panose="020B0604020202020204" pitchFamily="34" charset="0"/>
              </a:rPr>
              <a:t>. </a:t>
            </a:r>
          </a:p>
          <a:p>
            <a:pPr marL="0" indent="0">
              <a:spcBef>
                <a:spcPts val="0"/>
              </a:spcBef>
              <a:buNone/>
            </a:pP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For those who find pet difficult, they are involved to </a:t>
            </a:r>
            <a:r>
              <a:rPr lang="en-GB" sz="2400" dirty="0" smtClean="0">
                <a:latin typeface="Arial" panose="020B0604020202020204" pitchFamily="34" charset="0"/>
                <a:cs typeface="Arial" panose="020B0604020202020204" pitchFamily="34" charset="0"/>
              </a:rPr>
              <a:t> </a:t>
            </a:r>
          </a:p>
          <a:p>
            <a:pPr marL="0" indent="0">
              <a:spcBef>
                <a:spcPts val="0"/>
              </a:spcBef>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the same </a:t>
            </a:r>
            <a:r>
              <a:rPr lang="en-GB" sz="2400" dirty="0">
                <a:latin typeface="Arial" panose="020B0604020202020204" pitchFamily="34" charset="0"/>
                <a:cs typeface="Arial" panose="020B0604020202020204" pitchFamily="34" charset="0"/>
              </a:rPr>
              <a:t>level </a:t>
            </a:r>
            <a:r>
              <a:rPr lang="en-GB" sz="2400" dirty="0" smtClean="0">
                <a:latin typeface="Arial" panose="020B0604020202020204" pitchFamily="34" charset="0"/>
                <a:cs typeface="Arial" panose="020B0604020202020204" pitchFamily="34" charset="0"/>
              </a:rPr>
              <a:t>as </a:t>
            </a:r>
            <a:r>
              <a:rPr lang="en-GB" sz="2400" dirty="0">
                <a:latin typeface="Arial" panose="020B0604020202020204" pitchFamily="34" charset="0"/>
                <a:cs typeface="Arial" panose="020B0604020202020204" pitchFamily="34" charset="0"/>
              </a:rPr>
              <a:t>all of their peers. </a:t>
            </a:r>
            <a:r>
              <a:rPr lang="en-GB" sz="2400" b="1" dirty="0">
                <a:latin typeface="Arial" panose="020B0604020202020204" pitchFamily="34" charset="0"/>
                <a:cs typeface="Arial" panose="020B0604020202020204" pitchFamily="34" charset="0"/>
              </a:rPr>
              <a:t>The positive </a:t>
            </a:r>
            <a:r>
              <a:rPr lang="en-GB" sz="2400" b="1" dirty="0" smtClean="0">
                <a:latin typeface="Arial" panose="020B0604020202020204" pitchFamily="34" charset="0"/>
                <a:cs typeface="Arial" panose="020B0604020202020204" pitchFamily="34" charset="0"/>
              </a:rPr>
              <a:t>   </a:t>
            </a:r>
          </a:p>
          <a:p>
            <a:pPr marL="0" indent="0">
              <a:spcBef>
                <a:spcPts val="0"/>
              </a:spcBef>
              <a:buNone/>
            </a:pP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           impact </a:t>
            </a:r>
            <a:r>
              <a:rPr lang="en-GB" sz="2400" b="1" dirty="0">
                <a:latin typeface="Arial" panose="020B0604020202020204" pitchFamily="34" charset="0"/>
                <a:cs typeface="Arial" panose="020B0604020202020204" pitchFamily="34" charset="0"/>
              </a:rPr>
              <a:t>this </a:t>
            </a:r>
            <a:r>
              <a:rPr lang="en-GB" sz="2400" b="1" dirty="0" smtClean="0">
                <a:latin typeface="Arial" panose="020B0604020202020204" pitchFamily="34" charset="0"/>
                <a:cs typeface="Arial" panose="020B0604020202020204" pitchFamily="34" charset="0"/>
              </a:rPr>
              <a:t>has </a:t>
            </a:r>
            <a:r>
              <a:rPr lang="en-GB" sz="2400" b="1" dirty="0">
                <a:latin typeface="Arial" panose="020B0604020202020204" pitchFamily="34" charset="0"/>
                <a:cs typeface="Arial" panose="020B0604020202020204" pitchFamily="34" charset="0"/>
              </a:rPr>
              <a:t>on their self esteem </a:t>
            </a:r>
            <a:r>
              <a:rPr lang="en-GB" sz="2400" b="1" dirty="0" smtClean="0">
                <a:latin typeface="Arial" panose="020B0604020202020204" pitchFamily="34" charset="0"/>
                <a:cs typeface="Arial" panose="020B0604020202020204" pitchFamily="34" charset="0"/>
              </a:rPr>
              <a:t>will </a:t>
            </a:r>
            <a:r>
              <a:rPr lang="en-GB" sz="2400" b="1" dirty="0">
                <a:latin typeface="Arial" panose="020B0604020202020204" pitchFamily="34" charset="0"/>
                <a:cs typeface="Arial" panose="020B0604020202020204" pitchFamily="34" charset="0"/>
              </a:rPr>
              <a:t>be </a:t>
            </a:r>
            <a:endParaRPr lang="en-GB" sz="2400" b="1" dirty="0" smtClean="0">
              <a:latin typeface="Arial" panose="020B0604020202020204" pitchFamily="34" charset="0"/>
              <a:cs typeface="Arial" panose="020B0604020202020204" pitchFamily="34" charset="0"/>
            </a:endParaRPr>
          </a:p>
          <a:p>
            <a:pPr marL="0" indent="0">
              <a:spcBef>
                <a:spcPts val="0"/>
              </a:spcBef>
              <a:buNone/>
            </a:pPr>
            <a:r>
              <a:rPr lang="en-GB" sz="2400" b="1" dirty="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           substantial</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They </a:t>
            </a:r>
            <a:r>
              <a:rPr lang="en-GB" sz="2400" dirty="0" smtClean="0">
                <a:latin typeface="Arial" panose="020B0604020202020204" pitchFamily="34" charset="0"/>
                <a:cs typeface="Arial" panose="020B0604020202020204" pitchFamily="34" charset="0"/>
              </a:rPr>
              <a:t>are also then </a:t>
            </a:r>
            <a:r>
              <a:rPr lang="en-GB" sz="2400" dirty="0">
                <a:latin typeface="Arial" panose="020B0604020202020204" pitchFamily="34" charset="0"/>
                <a:cs typeface="Arial" panose="020B0604020202020204" pitchFamily="34" charset="0"/>
              </a:rPr>
              <a:t>encouraged to try </a:t>
            </a:r>
            <a:endParaRPr lang="en-GB" sz="2400" dirty="0" smtClean="0">
              <a:latin typeface="Arial" panose="020B0604020202020204" pitchFamily="34" charset="0"/>
              <a:cs typeface="Arial" panose="020B0604020202020204" pitchFamily="34" charset="0"/>
            </a:endParaRPr>
          </a:p>
          <a:p>
            <a:pPr marL="0" indent="0">
              <a:spcBef>
                <a:spcPts val="0"/>
              </a:spcBef>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to </a:t>
            </a:r>
            <a:r>
              <a:rPr lang="en-GB" sz="2400" dirty="0">
                <a:latin typeface="Arial" panose="020B0604020202020204" pitchFamily="34" charset="0"/>
                <a:cs typeface="Arial" panose="020B0604020202020204" pitchFamily="34" charset="0"/>
              </a:rPr>
              <a:t>go beyond this. There is no </a:t>
            </a:r>
            <a:r>
              <a:rPr lang="en-GB" sz="2400" dirty="0" smtClean="0">
                <a:latin typeface="Arial" panose="020B0604020202020204" pitchFamily="34" charset="0"/>
                <a:cs typeface="Arial" panose="020B0604020202020204" pitchFamily="34" charset="0"/>
              </a:rPr>
              <a:t>ceiling   </a:t>
            </a:r>
          </a:p>
          <a:p>
            <a:pPr marL="0" indent="0">
              <a:spcBef>
                <a:spcPts val="0"/>
              </a:spcBef>
              <a:buNone/>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automatically </a:t>
            </a:r>
            <a:r>
              <a:rPr lang="en-GB" sz="2400" dirty="0">
                <a:latin typeface="Arial" panose="020B0604020202020204" pitchFamily="34" charset="0"/>
                <a:cs typeface="Arial" panose="020B0604020202020204" pitchFamily="34" charset="0"/>
              </a:rPr>
              <a:t>placed on them. </a:t>
            </a:r>
            <a:endParaRPr lang="en-GB" sz="2400" dirty="0" smtClean="0">
              <a:latin typeface="Arial" panose="020B0604020202020204" pitchFamily="34" charset="0"/>
              <a:cs typeface="Arial" panose="020B0604020202020204" pitchFamily="34" charset="0"/>
            </a:endParaRPr>
          </a:p>
          <a:p>
            <a:pPr>
              <a:spcBef>
                <a:spcPts val="0"/>
              </a:spcBef>
            </a:pPr>
            <a:r>
              <a:rPr lang="en-GB" sz="2400" dirty="0" smtClean="0">
                <a:latin typeface="Arial" panose="020B0604020202020204" pitchFamily="34" charset="0"/>
                <a:cs typeface="Arial" panose="020B0604020202020204" pitchFamily="34" charset="0"/>
              </a:rPr>
              <a:t>An opportunity should be given to correct any mistakes.</a:t>
            </a:r>
          </a:p>
        </p:txBody>
      </p:sp>
    </p:spTree>
    <p:extLst>
      <p:ext uri="{BB962C8B-B14F-4D97-AF65-F5344CB8AC3E}">
        <p14:creationId xmlns:p14="http://schemas.microsoft.com/office/powerpoint/2010/main" val="583633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141048"/>
            <a:ext cx="8229600" cy="1143000"/>
          </a:xfrm>
        </p:spPr>
        <p:txBody>
          <a:bodyPr>
            <a:normAutofit/>
          </a:bodyPr>
          <a:lstStyle/>
          <a:p>
            <a:r>
              <a:rPr lang="en-GB" sz="5000" b="1" u="sng" dirty="0" smtClean="0">
                <a:latin typeface="Arial" panose="020B0604020202020204" pitchFamily="34" charset="0"/>
                <a:cs typeface="Arial" panose="020B0604020202020204" pitchFamily="34" charset="0"/>
              </a:rPr>
              <a:t>Pupil Voice</a:t>
            </a:r>
            <a:endParaRPr lang="en-GB" sz="50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90095"/>
            <a:ext cx="8229600" cy="4525963"/>
          </a:xfrm>
        </p:spPr>
        <p:txBody>
          <a:bodyPr>
            <a:noAutofit/>
          </a:bodyPr>
          <a:lstStyle/>
          <a:p>
            <a:pPr>
              <a:spcBef>
                <a:spcPts val="0"/>
              </a:spcBef>
            </a:pPr>
            <a:r>
              <a:rPr lang="en-GB" sz="4000" dirty="0" smtClean="0">
                <a:latin typeface="Arial" panose="020B0604020202020204" pitchFamily="34" charset="0"/>
                <a:cs typeface="Arial" panose="020B0604020202020204" pitchFamily="34" charset="0"/>
              </a:rPr>
              <a:t>We asked the pupils if they enjoyed the new programme and if they thought it had helped them to improve</a:t>
            </a:r>
            <a:r>
              <a:rPr lang="en-GB" sz="4000" dirty="0" smtClean="0">
                <a:latin typeface="Arial" panose="020B0604020202020204" pitchFamily="34" charset="0"/>
                <a:cs typeface="Arial" panose="020B0604020202020204" pitchFamily="34" charset="0"/>
              </a:rPr>
              <a:t>.</a:t>
            </a:r>
            <a:endParaRPr lang="en-GB" sz="40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5620" y="4926127"/>
            <a:ext cx="1935480" cy="1703273"/>
          </a:xfrm>
          <a:prstGeom prst="rect">
            <a:avLst/>
          </a:prstGeom>
        </p:spPr>
      </p:pic>
    </p:spTree>
    <p:extLst>
      <p:ext uri="{BB962C8B-B14F-4D97-AF65-F5344CB8AC3E}">
        <p14:creationId xmlns:p14="http://schemas.microsoft.com/office/powerpoint/2010/main" val="3688606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10" name="Rectangle 9"/>
          <p:cNvSpPr/>
          <p:nvPr/>
        </p:nvSpPr>
        <p:spPr>
          <a:xfrm>
            <a:off x="685800" y="632617"/>
            <a:ext cx="7848600" cy="5592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a:stretch>
            <a:fillRect/>
          </a:stretch>
        </p:blipFill>
        <p:spPr>
          <a:xfrm>
            <a:off x="2460927" y="1883737"/>
            <a:ext cx="4371636" cy="4242425"/>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217361799"/>
              </p:ext>
            </p:extLst>
          </p:nvPr>
        </p:nvGraphicFramePr>
        <p:xfrm>
          <a:off x="426720" y="533399"/>
          <a:ext cx="8382000" cy="55927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362200" y="525935"/>
            <a:ext cx="5867400" cy="1600438"/>
          </a:xfrm>
          <a:prstGeom prst="rect">
            <a:avLst/>
          </a:prstGeom>
          <a:noFill/>
        </p:spPr>
        <p:txBody>
          <a:bodyPr wrap="square" rtlCol="0">
            <a:spAutoFit/>
          </a:bodyPr>
          <a:lstStyle/>
          <a:p>
            <a:r>
              <a:rPr lang="en-GB" sz="4000" b="1" dirty="0"/>
              <a:t>Do you enjoy the new spelling programme?</a:t>
            </a:r>
          </a:p>
          <a:p>
            <a:endParaRPr lang="en-GB" dirty="0"/>
          </a:p>
        </p:txBody>
      </p:sp>
    </p:spTree>
    <p:extLst>
      <p:ext uri="{BB962C8B-B14F-4D97-AF65-F5344CB8AC3E}">
        <p14:creationId xmlns:p14="http://schemas.microsoft.com/office/powerpoint/2010/main" val="1979208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10" name="Rectangle 9"/>
          <p:cNvSpPr/>
          <p:nvPr/>
        </p:nvSpPr>
        <p:spPr>
          <a:xfrm>
            <a:off x="685800" y="632617"/>
            <a:ext cx="7848600" cy="5592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pic>
        <p:nvPicPr>
          <p:cNvPr id="2" name="Picture 1"/>
          <p:cNvPicPr>
            <a:picLocks noChangeAspect="1"/>
          </p:cNvPicPr>
          <p:nvPr/>
        </p:nvPicPr>
        <p:blipFill>
          <a:blip r:embed="rId2"/>
          <a:stretch>
            <a:fillRect/>
          </a:stretch>
        </p:blipFill>
        <p:spPr>
          <a:xfrm>
            <a:off x="2190854" y="1494156"/>
            <a:ext cx="4620191" cy="4597319"/>
          </a:xfrm>
          <a:prstGeom prst="rect">
            <a:avLst/>
          </a:prstGeom>
        </p:spPr>
      </p:pic>
      <p:sp>
        <p:nvSpPr>
          <p:cNvPr id="3" name="TextBox 2"/>
          <p:cNvSpPr txBox="1"/>
          <p:nvPr/>
        </p:nvSpPr>
        <p:spPr>
          <a:xfrm>
            <a:off x="1019175" y="561261"/>
            <a:ext cx="7162800" cy="1292662"/>
          </a:xfrm>
          <a:prstGeom prst="rect">
            <a:avLst/>
          </a:prstGeom>
          <a:noFill/>
        </p:spPr>
        <p:txBody>
          <a:bodyPr wrap="square" rtlCol="0">
            <a:spAutoFit/>
          </a:bodyPr>
          <a:lstStyle/>
          <a:p>
            <a:pPr algn="ctr"/>
            <a:r>
              <a:rPr lang="en-GB" sz="3000" b="1" dirty="0"/>
              <a:t>Do you think the new spelling programme has helped you with your spelling?</a:t>
            </a:r>
          </a:p>
          <a:p>
            <a:pPr algn="ctr"/>
            <a:endParaRPr lang="en-GB" dirty="0"/>
          </a:p>
        </p:txBody>
      </p:sp>
      <p:sp>
        <p:nvSpPr>
          <p:cNvPr id="12" name="TextBox 1"/>
          <p:cNvSpPr txBox="1"/>
          <p:nvPr/>
        </p:nvSpPr>
        <p:spPr>
          <a:xfrm>
            <a:off x="5253372" y="3608718"/>
            <a:ext cx="838200" cy="7626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3000" dirty="0" smtClean="0"/>
              <a:t>Yes</a:t>
            </a:r>
            <a:endParaRPr lang="en-GB" sz="3000" dirty="0"/>
          </a:p>
        </p:txBody>
      </p:sp>
      <p:sp>
        <p:nvSpPr>
          <p:cNvPr id="13" name="TextBox 2"/>
          <p:cNvSpPr txBox="1"/>
          <p:nvPr/>
        </p:nvSpPr>
        <p:spPr>
          <a:xfrm>
            <a:off x="3177540" y="4776602"/>
            <a:ext cx="838200" cy="7626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3000" dirty="0" smtClean="0"/>
              <a:t>No</a:t>
            </a:r>
            <a:endParaRPr lang="en-GB" sz="3000" dirty="0"/>
          </a:p>
        </p:txBody>
      </p:sp>
      <p:sp>
        <p:nvSpPr>
          <p:cNvPr id="14" name="TextBox 3"/>
          <p:cNvSpPr txBox="1"/>
          <p:nvPr/>
        </p:nvSpPr>
        <p:spPr>
          <a:xfrm>
            <a:off x="2898792" y="2324195"/>
            <a:ext cx="1371600" cy="2047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500" dirty="0" smtClean="0"/>
              <a:t>The same as before</a:t>
            </a:r>
            <a:endParaRPr lang="en-GB" sz="2500" dirty="0"/>
          </a:p>
        </p:txBody>
      </p:sp>
    </p:spTree>
    <p:extLst>
      <p:ext uri="{BB962C8B-B14F-4D97-AF65-F5344CB8AC3E}">
        <p14:creationId xmlns:p14="http://schemas.microsoft.com/office/powerpoint/2010/main" val="467790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9" name="Rectangular Callout 8"/>
          <p:cNvSpPr/>
          <p:nvPr/>
        </p:nvSpPr>
        <p:spPr>
          <a:xfrm>
            <a:off x="762000" y="396559"/>
            <a:ext cx="6019800" cy="2209799"/>
          </a:xfrm>
          <a:prstGeom prst="wedgeRectCallout">
            <a:avLst>
              <a:gd name="adj1" fmla="val -56623"/>
              <a:gd name="adj2" fmla="val 6777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52500" y="531962"/>
            <a:ext cx="5867400" cy="1938992"/>
          </a:xfrm>
          <a:prstGeom prst="rect">
            <a:avLst/>
          </a:prstGeom>
          <a:noFill/>
        </p:spPr>
        <p:txBody>
          <a:bodyPr wrap="square" rtlCol="0">
            <a:spAutoFit/>
          </a:bodyPr>
          <a:lstStyle/>
          <a:p>
            <a:r>
              <a:rPr lang="en-GB" sz="4000" dirty="0"/>
              <a:t>I enjoy it because </a:t>
            </a:r>
            <a:r>
              <a:rPr lang="en-GB" sz="4000" dirty="0" smtClean="0"/>
              <a:t>it is </a:t>
            </a:r>
            <a:r>
              <a:rPr lang="en-GB" sz="4000" dirty="0"/>
              <a:t>challenging to get the roots and shoots for each word</a:t>
            </a:r>
            <a:r>
              <a:rPr lang="en-GB" sz="4000" dirty="0" smtClean="0"/>
              <a:t>.</a:t>
            </a:r>
            <a:endParaRPr lang="en-GB" sz="4000" dirty="0"/>
          </a:p>
        </p:txBody>
      </p:sp>
      <p:sp>
        <p:nvSpPr>
          <p:cNvPr id="12" name="Rounded Rectangular Callout 11"/>
          <p:cNvSpPr/>
          <p:nvPr/>
        </p:nvSpPr>
        <p:spPr>
          <a:xfrm>
            <a:off x="2590800" y="3259286"/>
            <a:ext cx="5334000" cy="2777706"/>
          </a:xfrm>
          <a:prstGeom prst="wedgeRoundRectCallout">
            <a:avLst>
              <a:gd name="adj1" fmla="val 56714"/>
              <a:gd name="adj2" fmla="val 74384"/>
              <a:gd name="adj3" fmla="val 166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895600" y="3360737"/>
            <a:ext cx="4800600" cy="2554545"/>
          </a:xfrm>
          <a:prstGeom prst="rect">
            <a:avLst/>
          </a:prstGeom>
          <a:noFill/>
        </p:spPr>
        <p:txBody>
          <a:bodyPr wrap="square" rtlCol="0">
            <a:spAutoFit/>
          </a:bodyPr>
          <a:lstStyle/>
          <a:p>
            <a:r>
              <a:rPr lang="en-GB" sz="4000" dirty="0"/>
              <a:t>I like how we get to stretch the words and sound them out before we write them.</a:t>
            </a:r>
          </a:p>
        </p:txBody>
      </p:sp>
    </p:spTree>
    <p:extLst>
      <p:ext uri="{BB962C8B-B14F-4D97-AF65-F5344CB8AC3E}">
        <p14:creationId xmlns:p14="http://schemas.microsoft.com/office/powerpoint/2010/main" val="11151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2"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10" name="Oval Callout 9"/>
          <p:cNvSpPr/>
          <p:nvPr/>
        </p:nvSpPr>
        <p:spPr>
          <a:xfrm>
            <a:off x="228600" y="629053"/>
            <a:ext cx="8686800" cy="3409787"/>
          </a:xfrm>
          <a:prstGeom prst="wedgeEllipseCallout">
            <a:avLst>
              <a:gd name="adj1" fmla="val -52129"/>
              <a:gd name="adj2" fmla="val -6397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047750" y="1307138"/>
            <a:ext cx="7696200" cy="2308324"/>
          </a:xfrm>
          <a:prstGeom prst="rect">
            <a:avLst/>
          </a:prstGeom>
          <a:noFill/>
        </p:spPr>
        <p:txBody>
          <a:bodyPr wrap="square" rtlCol="0">
            <a:spAutoFit/>
          </a:bodyPr>
          <a:lstStyle/>
          <a:p>
            <a:r>
              <a:rPr lang="en-GB" sz="3500" dirty="0"/>
              <a:t>I like learning </a:t>
            </a:r>
            <a:r>
              <a:rPr lang="en-GB" sz="3500" dirty="0" smtClean="0"/>
              <a:t>about </a:t>
            </a:r>
            <a:r>
              <a:rPr lang="en-GB" sz="3500" dirty="0"/>
              <a:t>the different  parts of speech - </a:t>
            </a:r>
            <a:r>
              <a:rPr lang="en-GB" sz="3500" dirty="0" smtClean="0"/>
              <a:t>adverbs, verbs </a:t>
            </a:r>
            <a:r>
              <a:rPr lang="en-GB" sz="3500" dirty="0"/>
              <a:t>,nouns and adjectives. It makes me more aware of words I choose to put in a sentence. </a:t>
            </a:r>
          </a:p>
        </p:txBody>
      </p:sp>
      <p:sp>
        <p:nvSpPr>
          <p:cNvPr id="11" name="Rectangular Callout 10"/>
          <p:cNvSpPr/>
          <p:nvPr/>
        </p:nvSpPr>
        <p:spPr>
          <a:xfrm>
            <a:off x="666750" y="4293547"/>
            <a:ext cx="8077200" cy="1573854"/>
          </a:xfrm>
          <a:prstGeom prst="wedgeRectCallout">
            <a:avLst>
              <a:gd name="adj1" fmla="val -56623"/>
              <a:gd name="adj2" fmla="val 6777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838200" y="4358010"/>
            <a:ext cx="7848600" cy="1323439"/>
          </a:xfrm>
          <a:prstGeom prst="rect">
            <a:avLst/>
          </a:prstGeom>
          <a:noFill/>
        </p:spPr>
        <p:txBody>
          <a:bodyPr wrap="square" rtlCol="0">
            <a:spAutoFit/>
          </a:bodyPr>
          <a:lstStyle/>
          <a:p>
            <a:r>
              <a:rPr lang="en-GB" sz="4000" dirty="0"/>
              <a:t>I like making up dictation sentences instead of just writing the words out.</a:t>
            </a:r>
          </a:p>
        </p:txBody>
      </p:sp>
    </p:spTree>
    <p:extLst>
      <p:ext uri="{BB962C8B-B14F-4D97-AF65-F5344CB8AC3E}">
        <p14:creationId xmlns:p14="http://schemas.microsoft.com/office/powerpoint/2010/main" val="12323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1"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9" name="Rectangular Callout 8"/>
          <p:cNvSpPr/>
          <p:nvPr/>
        </p:nvSpPr>
        <p:spPr>
          <a:xfrm>
            <a:off x="762000" y="396559"/>
            <a:ext cx="7924800" cy="2209799"/>
          </a:xfrm>
          <a:prstGeom prst="wedgeRectCallout">
            <a:avLst>
              <a:gd name="adj1" fmla="val -56623"/>
              <a:gd name="adj2" fmla="val 6777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52500" y="531962"/>
            <a:ext cx="7581900" cy="1938992"/>
          </a:xfrm>
          <a:prstGeom prst="rect">
            <a:avLst/>
          </a:prstGeom>
          <a:noFill/>
        </p:spPr>
        <p:txBody>
          <a:bodyPr wrap="square" rtlCol="0">
            <a:spAutoFit/>
          </a:bodyPr>
          <a:lstStyle/>
          <a:p>
            <a:r>
              <a:rPr lang="en-GB" sz="3000" dirty="0" smtClean="0"/>
              <a:t>Syllables </a:t>
            </a:r>
            <a:r>
              <a:rPr lang="en-GB" sz="3000" dirty="0"/>
              <a:t>help with not just spelling but also pronunciation. Looking at spelling in more than one way is a positive. Helps you think of more words using roots and shoots.</a:t>
            </a:r>
          </a:p>
        </p:txBody>
      </p:sp>
      <p:sp>
        <p:nvSpPr>
          <p:cNvPr id="12" name="Rounded Rectangular Callout 11"/>
          <p:cNvSpPr/>
          <p:nvPr/>
        </p:nvSpPr>
        <p:spPr>
          <a:xfrm>
            <a:off x="762000" y="3259286"/>
            <a:ext cx="7924800" cy="1236514"/>
          </a:xfrm>
          <a:prstGeom prst="wedgeRoundRectCallout">
            <a:avLst>
              <a:gd name="adj1" fmla="val 51906"/>
              <a:gd name="adj2" fmla="val 112591"/>
              <a:gd name="adj3" fmla="val 166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066800" y="3360737"/>
            <a:ext cx="7315200" cy="1015663"/>
          </a:xfrm>
          <a:prstGeom prst="rect">
            <a:avLst/>
          </a:prstGeom>
          <a:noFill/>
        </p:spPr>
        <p:txBody>
          <a:bodyPr wrap="square" rtlCol="0">
            <a:spAutoFit/>
          </a:bodyPr>
          <a:lstStyle/>
          <a:p>
            <a:r>
              <a:rPr lang="en-GB" sz="3000" dirty="0" smtClean="0"/>
              <a:t>I </a:t>
            </a:r>
            <a:r>
              <a:rPr lang="en-GB" sz="3000" dirty="0"/>
              <a:t>like that </a:t>
            </a:r>
            <a:r>
              <a:rPr lang="en-GB" sz="3000" dirty="0" smtClean="0"/>
              <a:t>we all </a:t>
            </a:r>
            <a:r>
              <a:rPr lang="en-GB" sz="3000" dirty="0"/>
              <a:t>have the same words and no more groups.</a:t>
            </a:r>
          </a:p>
        </p:txBody>
      </p:sp>
      <p:sp>
        <p:nvSpPr>
          <p:cNvPr id="10" name="Oval Callout 9"/>
          <p:cNvSpPr/>
          <p:nvPr/>
        </p:nvSpPr>
        <p:spPr>
          <a:xfrm>
            <a:off x="457200" y="4921504"/>
            <a:ext cx="5867400" cy="1318003"/>
          </a:xfrm>
          <a:prstGeom prst="wedgeEllipseCallout">
            <a:avLst>
              <a:gd name="adj1" fmla="val -52129"/>
              <a:gd name="adj2" fmla="val -6397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It takes longer to do in class.</a:t>
            </a:r>
          </a:p>
        </p:txBody>
      </p:sp>
      <p:sp>
        <p:nvSpPr>
          <p:cNvPr id="11" name="TextBox 10"/>
          <p:cNvSpPr txBox="1"/>
          <p:nvPr/>
        </p:nvSpPr>
        <p:spPr>
          <a:xfrm>
            <a:off x="1142999" y="5254622"/>
            <a:ext cx="5320439" cy="984885"/>
          </a:xfrm>
          <a:prstGeom prst="rect">
            <a:avLst/>
          </a:prstGeom>
          <a:noFill/>
        </p:spPr>
        <p:txBody>
          <a:bodyPr wrap="square" rtlCol="0">
            <a:spAutoFit/>
          </a:bodyPr>
          <a:lstStyle/>
          <a:p>
            <a:r>
              <a:rPr lang="en-GB" sz="4000" dirty="0" smtClean="0"/>
              <a:t>It helps my reading.</a:t>
            </a:r>
            <a:endParaRPr lang="en-GB" sz="4000" dirty="0"/>
          </a:p>
          <a:p>
            <a:endParaRPr lang="en-GB" dirty="0"/>
          </a:p>
        </p:txBody>
      </p:sp>
    </p:spTree>
    <p:extLst>
      <p:ext uri="{BB962C8B-B14F-4D97-AF65-F5344CB8AC3E}">
        <p14:creationId xmlns:p14="http://schemas.microsoft.com/office/powerpoint/2010/main" val="319892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2" grpId="0" animBg="1"/>
      <p:bldP spid="13" grpId="0"/>
      <p:bldP spid="10"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10" name="Oval Callout 9"/>
          <p:cNvSpPr/>
          <p:nvPr/>
        </p:nvSpPr>
        <p:spPr>
          <a:xfrm>
            <a:off x="228600" y="629054"/>
            <a:ext cx="8686800" cy="1544504"/>
          </a:xfrm>
          <a:prstGeom prst="wedgeEllipseCallout">
            <a:avLst>
              <a:gd name="adj1" fmla="val -52129"/>
              <a:gd name="adj2" fmla="val -6397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83920" y="755918"/>
            <a:ext cx="7696200" cy="1323439"/>
          </a:xfrm>
          <a:prstGeom prst="rect">
            <a:avLst/>
          </a:prstGeom>
          <a:noFill/>
        </p:spPr>
        <p:txBody>
          <a:bodyPr wrap="square" rtlCol="0">
            <a:spAutoFit/>
          </a:bodyPr>
          <a:lstStyle/>
          <a:p>
            <a:pPr algn="ctr"/>
            <a:r>
              <a:rPr lang="en-GB" sz="4000" b="1" dirty="0">
                <a:solidFill>
                  <a:srgbClr val="FF0000"/>
                </a:solidFill>
              </a:rPr>
              <a:t>How useful is looking at words </a:t>
            </a:r>
            <a:endParaRPr lang="en-GB" sz="4000" b="1" dirty="0" smtClean="0">
              <a:solidFill>
                <a:srgbClr val="FF0000"/>
              </a:solidFill>
            </a:endParaRPr>
          </a:p>
          <a:p>
            <a:pPr algn="ctr"/>
            <a:r>
              <a:rPr lang="en-GB" sz="4000" b="1" dirty="0" smtClean="0">
                <a:solidFill>
                  <a:srgbClr val="FF0000"/>
                </a:solidFill>
              </a:rPr>
              <a:t>that </a:t>
            </a:r>
            <a:r>
              <a:rPr lang="en-GB" sz="4000" b="1" dirty="0">
                <a:solidFill>
                  <a:srgbClr val="FF0000"/>
                </a:solidFill>
              </a:rPr>
              <a:t>rhyme?</a:t>
            </a:r>
          </a:p>
        </p:txBody>
      </p:sp>
      <p:sp>
        <p:nvSpPr>
          <p:cNvPr id="11" name="Rectangular Callout 10"/>
          <p:cNvSpPr/>
          <p:nvPr/>
        </p:nvSpPr>
        <p:spPr>
          <a:xfrm>
            <a:off x="609600" y="2383431"/>
            <a:ext cx="8077200" cy="1874199"/>
          </a:xfrm>
          <a:prstGeom prst="wedgeRectCallout">
            <a:avLst>
              <a:gd name="adj1" fmla="val -56623"/>
              <a:gd name="adj2" fmla="val 6777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62000" y="2318638"/>
            <a:ext cx="7848600" cy="1938992"/>
          </a:xfrm>
          <a:prstGeom prst="rect">
            <a:avLst/>
          </a:prstGeom>
          <a:noFill/>
        </p:spPr>
        <p:txBody>
          <a:bodyPr wrap="square" rtlCol="0">
            <a:spAutoFit/>
          </a:bodyPr>
          <a:lstStyle/>
          <a:p>
            <a:r>
              <a:rPr lang="en-GB" sz="4000" dirty="0"/>
              <a:t>When you rhyme it encourages us to look at different spellings for the same sound. </a:t>
            </a:r>
          </a:p>
        </p:txBody>
      </p:sp>
      <p:sp>
        <p:nvSpPr>
          <p:cNvPr id="12" name="Title 5"/>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t> </a:t>
            </a:r>
            <a:endParaRPr lang="en-GB" dirty="0"/>
          </a:p>
        </p:txBody>
      </p:sp>
      <p:sp>
        <p:nvSpPr>
          <p:cNvPr id="14" name="Oval Callout 13"/>
          <p:cNvSpPr/>
          <p:nvPr/>
        </p:nvSpPr>
        <p:spPr>
          <a:xfrm>
            <a:off x="990600" y="4486231"/>
            <a:ext cx="7559040" cy="1993594"/>
          </a:xfrm>
          <a:prstGeom prst="wedgeEllipseCallout">
            <a:avLst>
              <a:gd name="adj1" fmla="val 45064"/>
              <a:gd name="adj2" fmla="val 5443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60120" y="4929072"/>
            <a:ext cx="7696200" cy="1261884"/>
          </a:xfrm>
          <a:prstGeom prst="rect">
            <a:avLst/>
          </a:prstGeom>
          <a:noFill/>
        </p:spPr>
        <p:txBody>
          <a:bodyPr wrap="square" rtlCol="0">
            <a:spAutoFit/>
          </a:bodyPr>
          <a:lstStyle/>
          <a:p>
            <a:pPr algn="ctr"/>
            <a:r>
              <a:rPr lang="en-GB" sz="3800" dirty="0" smtClean="0"/>
              <a:t>I like having rhyming competitions </a:t>
            </a:r>
          </a:p>
          <a:p>
            <a:pPr algn="ctr"/>
            <a:r>
              <a:rPr lang="en-GB" sz="3800" dirty="0" smtClean="0"/>
              <a:t>to see who can get the most.</a:t>
            </a:r>
            <a:endParaRPr lang="en-GB" sz="3800" dirty="0"/>
          </a:p>
        </p:txBody>
      </p:sp>
    </p:spTree>
    <p:extLst>
      <p:ext uri="{BB962C8B-B14F-4D97-AF65-F5344CB8AC3E}">
        <p14:creationId xmlns:p14="http://schemas.microsoft.com/office/powerpoint/2010/main" val="28443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1" grpId="0" animBg="1"/>
      <p:bldP spid="2" grpId="0"/>
      <p:bldP spid="14"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88659" y="320040"/>
            <a:ext cx="8566682" cy="707886"/>
          </a:xfrm>
          <a:prstGeom prst="rect">
            <a:avLst/>
          </a:prstGeom>
          <a:noFill/>
        </p:spPr>
        <p:txBody>
          <a:bodyPr wrap="square" rtlCol="0">
            <a:spAutoFit/>
          </a:bodyPr>
          <a:lstStyle/>
          <a:p>
            <a:pPr algn="ctr"/>
            <a:r>
              <a:rPr lang="en-GB" sz="3600" u="sng" dirty="0" smtClean="0">
                <a:latin typeface="Arial" panose="020B0604020202020204" pitchFamily="34" charset="0"/>
                <a:cs typeface="Arial" panose="020B0604020202020204" pitchFamily="34" charset="0"/>
              </a:rPr>
              <a:t>P3-7 Spelling Age Median Comparison</a:t>
            </a:r>
            <a:r>
              <a:rPr lang="en-GB" sz="4000" dirty="0" smtClean="0"/>
              <a:t>                          </a:t>
            </a:r>
            <a:endParaRPr lang="en-GB" sz="4000" dirty="0"/>
          </a:p>
        </p:txBody>
      </p:sp>
      <p:sp>
        <p:nvSpPr>
          <p:cNvPr id="4" name="Rectangle 3"/>
          <p:cNvSpPr/>
          <p:nvPr/>
        </p:nvSpPr>
        <p:spPr>
          <a:xfrm>
            <a:off x="452120" y="1219200"/>
            <a:ext cx="823468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p:cNvGraphicFramePr>
            <a:graphicFrameLocks/>
          </p:cNvGraphicFramePr>
          <p:nvPr>
            <p:extLst>
              <p:ext uri="{D42A27DB-BD31-4B8C-83A1-F6EECF244321}">
                <p14:modId xmlns:p14="http://schemas.microsoft.com/office/powerpoint/2010/main" val="1182682471"/>
              </p:ext>
            </p:extLst>
          </p:nvPr>
        </p:nvGraphicFramePr>
        <p:xfrm>
          <a:off x="685800" y="1219200"/>
          <a:ext cx="8001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286000" y="6292185"/>
            <a:ext cx="12242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August</a:t>
            </a:r>
            <a:endParaRPr lang="en-GB" sz="2000" dirty="0"/>
          </a:p>
        </p:txBody>
      </p:sp>
      <p:sp>
        <p:nvSpPr>
          <p:cNvPr id="11" name="TextBox 10"/>
          <p:cNvSpPr txBox="1"/>
          <p:nvPr/>
        </p:nvSpPr>
        <p:spPr>
          <a:xfrm>
            <a:off x="4988560" y="6290250"/>
            <a:ext cx="12242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January</a:t>
            </a:r>
            <a:endParaRPr lang="en-GB" sz="2000" dirty="0"/>
          </a:p>
        </p:txBody>
      </p:sp>
      <p:sp>
        <p:nvSpPr>
          <p:cNvPr id="6" name="Rectangle 5"/>
          <p:cNvSpPr/>
          <p:nvPr/>
        </p:nvSpPr>
        <p:spPr>
          <a:xfrm>
            <a:off x="3357880" y="6324600"/>
            <a:ext cx="37592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139180" y="6324600"/>
            <a:ext cx="375920" cy="285750"/>
          </a:xfrm>
          <a:prstGeom prst="rect">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3660" y="5650170"/>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0</a:t>
            </a:r>
            <a:endParaRPr lang="en-GB" sz="2000" b="1" dirty="0"/>
          </a:p>
        </p:txBody>
      </p:sp>
      <p:sp>
        <p:nvSpPr>
          <p:cNvPr id="16" name="TextBox 15"/>
          <p:cNvSpPr txBox="1"/>
          <p:nvPr/>
        </p:nvSpPr>
        <p:spPr>
          <a:xfrm>
            <a:off x="69850" y="5021460"/>
            <a:ext cx="1224280"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2</a:t>
            </a:r>
            <a:endParaRPr lang="en-GB" sz="2000" b="1" dirty="0"/>
          </a:p>
        </p:txBody>
      </p:sp>
      <p:sp>
        <p:nvSpPr>
          <p:cNvPr id="17" name="TextBox 16"/>
          <p:cNvSpPr txBox="1"/>
          <p:nvPr/>
        </p:nvSpPr>
        <p:spPr>
          <a:xfrm>
            <a:off x="66040" y="4392750"/>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4</a:t>
            </a:r>
            <a:endParaRPr lang="en-GB" sz="2000" b="1" dirty="0"/>
          </a:p>
        </p:txBody>
      </p:sp>
      <p:sp>
        <p:nvSpPr>
          <p:cNvPr id="18" name="TextBox 17"/>
          <p:cNvSpPr txBox="1"/>
          <p:nvPr/>
        </p:nvSpPr>
        <p:spPr>
          <a:xfrm>
            <a:off x="62230" y="3764040"/>
            <a:ext cx="1224280"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6</a:t>
            </a:r>
            <a:endParaRPr lang="en-GB" sz="2000" b="1" dirty="0"/>
          </a:p>
        </p:txBody>
      </p:sp>
      <p:sp>
        <p:nvSpPr>
          <p:cNvPr id="19" name="TextBox 18"/>
          <p:cNvSpPr txBox="1"/>
          <p:nvPr/>
        </p:nvSpPr>
        <p:spPr>
          <a:xfrm>
            <a:off x="69850" y="3089610"/>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8</a:t>
            </a:r>
            <a:endParaRPr lang="en-GB" sz="2000" b="1" dirty="0"/>
          </a:p>
        </p:txBody>
      </p:sp>
      <p:sp>
        <p:nvSpPr>
          <p:cNvPr id="20" name="TextBox 19"/>
          <p:cNvSpPr txBox="1"/>
          <p:nvPr/>
        </p:nvSpPr>
        <p:spPr>
          <a:xfrm>
            <a:off x="39370" y="2447703"/>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10</a:t>
            </a:r>
            <a:endParaRPr lang="en-GB" sz="2000" b="1" dirty="0"/>
          </a:p>
        </p:txBody>
      </p:sp>
      <p:sp>
        <p:nvSpPr>
          <p:cNvPr id="21" name="TextBox 20"/>
          <p:cNvSpPr txBox="1"/>
          <p:nvPr/>
        </p:nvSpPr>
        <p:spPr>
          <a:xfrm>
            <a:off x="8890" y="1805796"/>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12</a:t>
            </a:r>
            <a:endParaRPr lang="en-GB" sz="2000" b="1" dirty="0"/>
          </a:p>
        </p:txBody>
      </p:sp>
      <p:sp>
        <p:nvSpPr>
          <p:cNvPr id="22" name="TextBox 21"/>
          <p:cNvSpPr txBox="1"/>
          <p:nvPr/>
        </p:nvSpPr>
        <p:spPr>
          <a:xfrm>
            <a:off x="24130" y="1163889"/>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14</a:t>
            </a:r>
            <a:endParaRPr lang="en-GB" sz="2000" b="1" dirty="0"/>
          </a:p>
        </p:txBody>
      </p:sp>
      <p:sp>
        <p:nvSpPr>
          <p:cNvPr id="23" name="TextBox 22"/>
          <p:cNvSpPr txBox="1"/>
          <p:nvPr/>
        </p:nvSpPr>
        <p:spPr>
          <a:xfrm rot="16200000">
            <a:off x="225425" y="4696752"/>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6 years 3 months</a:t>
            </a:r>
            <a:endParaRPr lang="en-GB" b="1" dirty="0"/>
          </a:p>
        </p:txBody>
      </p:sp>
      <p:sp>
        <p:nvSpPr>
          <p:cNvPr id="24" name="TextBox 23"/>
          <p:cNvSpPr txBox="1"/>
          <p:nvPr/>
        </p:nvSpPr>
        <p:spPr>
          <a:xfrm rot="16200000">
            <a:off x="698103" y="4546539"/>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7 years 5 months</a:t>
            </a:r>
            <a:endParaRPr lang="en-GB" b="1" dirty="0"/>
          </a:p>
        </p:txBody>
      </p:sp>
      <p:sp>
        <p:nvSpPr>
          <p:cNvPr id="25" name="TextBox 24"/>
          <p:cNvSpPr txBox="1"/>
          <p:nvPr/>
        </p:nvSpPr>
        <p:spPr>
          <a:xfrm>
            <a:off x="936506" y="3014443"/>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+1:02</a:t>
            </a:r>
            <a:endParaRPr lang="en-GB" sz="2000" b="1" dirty="0"/>
          </a:p>
        </p:txBody>
      </p:sp>
      <p:sp>
        <p:nvSpPr>
          <p:cNvPr id="26" name="TextBox 25"/>
          <p:cNvSpPr txBox="1"/>
          <p:nvPr/>
        </p:nvSpPr>
        <p:spPr>
          <a:xfrm>
            <a:off x="2509520" y="2689500"/>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+1:00</a:t>
            </a:r>
            <a:endParaRPr lang="en-GB" sz="2000" b="1" dirty="0"/>
          </a:p>
        </p:txBody>
      </p:sp>
      <p:sp>
        <p:nvSpPr>
          <p:cNvPr id="27" name="TextBox 26"/>
          <p:cNvSpPr txBox="1"/>
          <p:nvPr/>
        </p:nvSpPr>
        <p:spPr>
          <a:xfrm>
            <a:off x="4074160" y="2447703"/>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+0:06</a:t>
            </a:r>
            <a:endParaRPr lang="en-GB" sz="2000" b="1" dirty="0"/>
          </a:p>
        </p:txBody>
      </p:sp>
      <p:sp>
        <p:nvSpPr>
          <p:cNvPr id="28" name="TextBox 27"/>
          <p:cNvSpPr txBox="1"/>
          <p:nvPr/>
        </p:nvSpPr>
        <p:spPr>
          <a:xfrm>
            <a:off x="5600700" y="2099945"/>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+1:01</a:t>
            </a:r>
            <a:endParaRPr lang="en-GB" sz="2000" b="1" dirty="0"/>
          </a:p>
        </p:txBody>
      </p:sp>
      <p:sp>
        <p:nvSpPr>
          <p:cNvPr id="29" name="TextBox 28"/>
          <p:cNvSpPr txBox="1"/>
          <p:nvPr/>
        </p:nvSpPr>
        <p:spPr>
          <a:xfrm>
            <a:off x="7160260" y="1551106"/>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0:00</a:t>
            </a:r>
            <a:endParaRPr lang="en-GB" sz="2000" b="1" dirty="0"/>
          </a:p>
        </p:txBody>
      </p:sp>
      <p:sp>
        <p:nvSpPr>
          <p:cNvPr id="30" name="TextBox 29"/>
          <p:cNvSpPr txBox="1"/>
          <p:nvPr/>
        </p:nvSpPr>
        <p:spPr>
          <a:xfrm rot="16200000">
            <a:off x="1746647" y="4498512"/>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7 years 6 months</a:t>
            </a:r>
            <a:endParaRPr lang="en-GB" b="1" dirty="0"/>
          </a:p>
        </p:txBody>
      </p:sp>
      <p:sp>
        <p:nvSpPr>
          <p:cNvPr id="31" name="TextBox 30"/>
          <p:cNvSpPr txBox="1"/>
          <p:nvPr/>
        </p:nvSpPr>
        <p:spPr>
          <a:xfrm rot="16200000">
            <a:off x="2219325" y="4348299"/>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8 years 6 months</a:t>
            </a:r>
            <a:endParaRPr lang="en-GB" b="1" dirty="0"/>
          </a:p>
        </p:txBody>
      </p:sp>
      <p:sp>
        <p:nvSpPr>
          <p:cNvPr id="32" name="TextBox 31"/>
          <p:cNvSpPr txBox="1"/>
          <p:nvPr/>
        </p:nvSpPr>
        <p:spPr>
          <a:xfrm rot="16200000">
            <a:off x="3309501" y="4257971"/>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9 years 1 month</a:t>
            </a:r>
            <a:endParaRPr lang="en-GB" b="1" dirty="0"/>
          </a:p>
        </p:txBody>
      </p:sp>
      <p:sp>
        <p:nvSpPr>
          <p:cNvPr id="33" name="TextBox 32"/>
          <p:cNvSpPr txBox="1"/>
          <p:nvPr/>
        </p:nvSpPr>
        <p:spPr>
          <a:xfrm rot="16200000">
            <a:off x="3782179" y="4107758"/>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9 years 7 months</a:t>
            </a:r>
            <a:endParaRPr lang="en-GB" b="1" dirty="0"/>
          </a:p>
        </p:txBody>
      </p:sp>
      <p:sp>
        <p:nvSpPr>
          <p:cNvPr id="34" name="TextBox 33"/>
          <p:cNvSpPr txBox="1"/>
          <p:nvPr/>
        </p:nvSpPr>
        <p:spPr>
          <a:xfrm rot="16200000">
            <a:off x="4863862" y="4183328"/>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9 years 6 month</a:t>
            </a:r>
            <a:endParaRPr lang="en-GB" b="1" dirty="0"/>
          </a:p>
        </p:txBody>
      </p:sp>
      <p:sp>
        <p:nvSpPr>
          <p:cNvPr id="35" name="TextBox 34"/>
          <p:cNvSpPr txBox="1"/>
          <p:nvPr/>
        </p:nvSpPr>
        <p:spPr>
          <a:xfrm rot="16200000">
            <a:off x="5336540" y="4033115"/>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10 years 7 months</a:t>
            </a:r>
            <a:endParaRPr lang="en-GB" b="1" dirty="0"/>
          </a:p>
        </p:txBody>
      </p:sp>
      <p:sp>
        <p:nvSpPr>
          <p:cNvPr id="36" name="TextBox 35"/>
          <p:cNvSpPr txBox="1"/>
          <p:nvPr/>
        </p:nvSpPr>
        <p:spPr>
          <a:xfrm rot="16200000">
            <a:off x="6389767" y="3817958"/>
            <a:ext cx="2277110"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+ 12 years</a:t>
            </a:r>
            <a:endParaRPr lang="en-GB" b="1" dirty="0"/>
          </a:p>
        </p:txBody>
      </p:sp>
      <p:sp>
        <p:nvSpPr>
          <p:cNvPr id="37" name="TextBox 36"/>
          <p:cNvSpPr txBox="1"/>
          <p:nvPr/>
        </p:nvSpPr>
        <p:spPr>
          <a:xfrm rot="16200000">
            <a:off x="6862445" y="3667745"/>
            <a:ext cx="227711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+ 12 years</a:t>
            </a:r>
            <a:endParaRPr lang="en-GB" b="1" dirty="0"/>
          </a:p>
        </p:txBody>
      </p:sp>
      <p:sp>
        <p:nvSpPr>
          <p:cNvPr id="38" name="TextBox 37"/>
          <p:cNvSpPr txBox="1"/>
          <p:nvPr/>
        </p:nvSpPr>
        <p:spPr>
          <a:xfrm>
            <a:off x="978535" y="5908794"/>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P3</a:t>
            </a:r>
            <a:endParaRPr lang="en-GB" sz="2000" b="1" dirty="0"/>
          </a:p>
        </p:txBody>
      </p:sp>
      <p:sp>
        <p:nvSpPr>
          <p:cNvPr id="39" name="TextBox 38"/>
          <p:cNvSpPr txBox="1"/>
          <p:nvPr/>
        </p:nvSpPr>
        <p:spPr>
          <a:xfrm>
            <a:off x="2580124" y="5877044"/>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P4</a:t>
            </a:r>
            <a:endParaRPr lang="en-GB" sz="2000" b="1" dirty="0"/>
          </a:p>
        </p:txBody>
      </p:sp>
      <p:sp>
        <p:nvSpPr>
          <p:cNvPr id="40" name="TextBox 39"/>
          <p:cNvSpPr txBox="1"/>
          <p:nvPr/>
        </p:nvSpPr>
        <p:spPr>
          <a:xfrm>
            <a:off x="4123928" y="5877044"/>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P5</a:t>
            </a:r>
            <a:endParaRPr lang="en-GB" sz="2000" b="1" dirty="0"/>
          </a:p>
        </p:txBody>
      </p:sp>
      <p:sp>
        <p:nvSpPr>
          <p:cNvPr id="41" name="TextBox 40"/>
          <p:cNvSpPr txBox="1"/>
          <p:nvPr/>
        </p:nvSpPr>
        <p:spPr>
          <a:xfrm>
            <a:off x="5667732" y="5877044"/>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P6</a:t>
            </a:r>
            <a:endParaRPr lang="en-GB" sz="2000" b="1" dirty="0"/>
          </a:p>
        </p:txBody>
      </p:sp>
      <p:sp>
        <p:nvSpPr>
          <p:cNvPr id="42" name="TextBox 41"/>
          <p:cNvSpPr txBox="1"/>
          <p:nvPr/>
        </p:nvSpPr>
        <p:spPr>
          <a:xfrm>
            <a:off x="7211536" y="5877044"/>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P7</a:t>
            </a:r>
            <a:endParaRPr lang="en-GB" sz="2000" b="1" dirty="0"/>
          </a:p>
        </p:txBody>
      </p:sp>
    </p:spTree>
    <p:extLst>
      <p:ext uri="{BB962C8B-B14F-4D97-AF65-F5344CB8AC3E}">
        <p14:creationId xmlns:p14="http://schemas.microsoft.com/office/powerpoint/2010/main" val="517176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10" name="Oval Callout 9"/>
          <p:cNvSpPr/>
          <p:nvPr/>
        </p:nvSpPr>
        <p:spPr>
          <a:xfrm>
            <a:off x="228600" y="629053"/>
            <a:ext cx="4495800" cy="1809347"/>
          </a:xfrm>
          <a:prstGeom prst="wedgeEllipseCallout">
            <a:avLst>
              <a:gd name="adj1" fmla="val -52129"/>
              <a:gd name="adj2" fmla="val -6397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It takes longer to do in class.</a:t>
            </a:r>
          </a:p>
        </p:txBody>
      </p:sp>
      <p:sp>
        <p:nvSpPr>
          <p:cNvPr id="11" name="Rectangular Callout 10"/>
          <p:cNvSpPr/>
          <p:nvPr/>
        </p:nvSpPr>
        <p:spPr>
          <a:xfrm>
            <a:off x="1800225" y="3143656"/>
            <a:ext cx="6381750" cy="2780487"/>
          </a:xfrm>
          <a:prstGeom prst="wedgeRectCallout">
            <a:avLst>
              <a:gd name="adj1" fmla="val -56623"/>
              <a:gd name="adj2" fmla="val 6777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39315" y="3333571"/>
            <a:ext cx="6042660" cy="2400657"/>
          </a:xfrm>
          <a:prstGeom prst="rect">
            <a:avLst/>
          </a:prstGeom>
        </p:spPr>
        <p:txBody>
          <a:bodyPr wrap="square">
            <a:spAutoFit/>
          </a:bodyPr>
          <a:lstStyle/>
          <a:p>
            <a:r>
              <a:rPr lang="en-GB" sz="5000" dirty="0">
                <a:latin typeface="Calibri" panose="020F0502020204030204" pitchFamily="34" charset="0"/>
                <a:ea typeface="Calibri" panose="020F0502020204030204" pitchFamily="34" charset="0"/>
                <a:cs typeface="Times New Roman" panose="02020603050405020304" pitchFamily="18" charset="0"/>
              </a:rPr>
              <a:t>It has helped because we have done more work on it every day. </a:t>
            </a:r>
            <a:endParaRPr lang="en-GB" sz="5000" dirty="0"/>
          </a:p>
        </p:txBody>
      </p:sp>
      <p:sp>
        <p:nvSpPr>
          <p:cNvPr id="9" name="TextBox 8"/>
          <p:cNvSpPr txBox="1"/>
          <p:nvPr/>
        </p:nvSpPr>
        <p:spPr>
          <a:xfrm>
            <a:off x="914400" y="962171"/>
            <a:ext cx="4076700" cy="1600438"/>
          </a:xfrm>
          <a:prstGeom prst="rect">
            <a:avLst/>
          </a:prstGeom>
          <a:noFill/>
        </p:spPr>
        <p:txBody>
          <a:bodyPr wrap="square" rtlCol="0">
            <a:spAutoFit/>
          </a:bodyPr>
          <a:lstStyle/>
          <a:p>
            <a:r>
              <a:rPr lang="en-GB" sz="4000" b="1" dirty="0">
                <a:solidFill>
                  <a:srgbClr val="FF0000"/>
                </a:solidFill>
              </a:rPr>
              <a:t>It takes longer to </a:t>
            </a:r>
            <a:r>
              <a:rPr lang="en-GB" sz="4000" b="1" dirty="0" smtClean="0">
                <a:solidFill>
                  <a:srgbClr val="FF0000"/>
                </a:solidFill>
              </a:rPr>
              <a:t>do.</a:t>
            </a:r>
            <a:endParaRPr lang="en-GB" sz="4000" b="1" dirty="0">
              <a:solidFill>
                <a:srgbClr val="FF0000"/>
              </a:solidFill>
            </a:endParaRPr>
          </a:p>
          <a:p>
            <a:endParaRPr lang="en-GB" dirty="0"/>
          </a:p>
        </p:txBody>
      </p:sp>
    </p:spTree>
    <p:extLst>
      <p:ext uri="{BB962C8B-B14F-4D97-AF65-F5344CB8AC3E}">
        <p14:creationId xmlns:p14="http://schemas.microsoft.com/office/powerpoint/2010/main" val="38400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 </a:t>
            </a:r>
            <a:endParaRPr lang="en-GB" dirty="0"/>
          </a:p>
        </p:txBody>
      </p:sp>
      <p:sp>
        <p:nvSpPr>
          <p:cNvPr id="8" name="Content Placeholder 7"/>
          <p:cNvSpPr>
            <a:spLocks noGrp="1"/>
          </p:cNvSpPr>
          <p:nvPr>
            <p:ph idx="1"/>
          </p:nvPr>
        </p:nvSpPr>
        <p:spPr/>
        <p:txBody>
          <a:bodyPr/>
          <a:lstStyle/>
          <a:p>
            <a:pPr marL="0" indent="0">
              <a:buNone/>
            </a:pPr>
            <a:r>
              <a:rPr lang="en-GB" dirty="0" smtClean="0"/>
              <a:t> </a:t>
            </a:r>
            <a:endParaRPr lang="en-GB" dirty="0"/>
          </a:p>
        </p:txBody>
      </p:sp>
      <p:sp>
        <p:nvSpPr>
          <p:cNvPr id="11" name="Rectangular Callout 10"/>
          <p:cNvSpPr/>
          <p:nvPr/>
        </p:nvSpPr>
        <p:spPr>
          <a:xfrm>
            <a:off x="4462462" y="4916959"/>
            <a:ext cx="4495800" cy="1607326"/>
          </a:xfrm>
          <a:prstGeom prst="wedgeRectCallout">
            <a:avLst>
              <a:gd name="adj1" fmla="val -128826"/>
              <a:gd name="adj2" fmla="val 6338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083492" y="5135846"/>
            <a:ext cx="4572000" cy="1169551"/>
          </a:xfrm>
          <a:prstGeom prst="rect">
            <a:avLst/>
          </a:prstGeom>
        </p:spPr>
        <p:txBody>
          <a:bodyPr>
            <a:spAutoFit/>
          </a:bodyPr>
          <a:lstStyle/>
          <a:p>
            <a:r>
              <a:rPr lang="en-GB" sz="7000" dirty="0" smtClean="0">
                <a:latin typeface="Calibri" panose="020F0502020204030204" pitchFamily="34" charset="0"/>
                <a:ea typeface="Calibri" panose="020F0502020204030204" pitchFamily="34" charset="0"/>
                <a:cs typeface="Times New Roman" panose="02020603050405020304" pitchFamily="18" charset="0"/>
              </a:rPr>
              <a:t>It is fun!</a:t>
            </a:r>
            <a:endParaRPr lang="en-GB" sz="7000" dirty="0"/>
          </a:p>
        </p:txBody>
      </p:sp>
      <p:sp>
        <p:nvSpPr>
          <p:cNvPr id="14" name="Oval Callout 13"/>
          <p:cNvSpPr/>
          <p:nvPr/>
        </p:nvSpPr>
        <p:spPr>
          <a:xfrm>
            <a:off x="93345" y="155922"/>
            <a:ext cx="3981450" cy="2604417"/>
          </a:xfrm>
          <a:prstGeom prst="wedgeEllipseCallout">
            <a:avLst>
              <a:gd name="adj1" fmla="val 113372"/>
              <a:gd name="adj2" fmla="val -4895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It takes longer to do in class.</a:t>
            </a:r>
          </a:p>
        </p:txBody>
      </p:sp>
      <p:sp>
        <p:nvSpPr>
          <p:cNvPr id="12" name="TextBox 11"/>
          <p:cNvSpPr txBox="1"/>
          <p:nvPr/>
        </p:nvSpPr>
        <p:spPr>
          <a:xfrm>
            <a:off x="721995" y="590319"/>
            <a:ext cx="3048000" cy="2554545"/>
          </a:xfrm>
          <a:prstGeom prst="rect">
            <a:avLst/>
          </a:prstGeom>
          <a:noFill/>
        </p:spPr>
        <p:txBody>
          <a:bodyPr wrap="square" rtlCol="0">
            <a:spAutoFit/>
          </a:bodyPr>
          <a:lstStyle/>
          <a:p>
            <a:pPr algn="ctr"/>
            <a:r>
              <a:rPr lang="en-GB" sz="4000" dirty="0"/>
              <a:t>I like how we use special friends.</a:t>
            </a:r>
          </a:p>
          <a:p>
            <a:pPr algn="ctr"/>
            <a:endParaRPr lang="en-GB" sz="4000" dirty="0"/>
          </a:p>
        </p:txBody>
      </p:sp>
      <p:sp>
        <p:nvSpPr>
          <p:cNvPr id="13" name="Oval Callout 12"/>
          <p:cNvSpPr/>
          <p:nvPr/>
        </p:nvSpPr>
        <p:spPr>
          <a:xfrm>
            <a:off x="5134927" y="667313"/>
            <a:ext cx="3981450" cy="2604417"/>
          </a:xfrm>
          <a:prstGeom prst="wedgeEllipseCallout">
            <a:avLst>
              <a:gd name="adj1" fmla="val -95240"/>
              <a:gd name="adj2" fmla="val 2595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It takes longer to do in class.</a:t>
            </a:r>
          </a:p>
        </p:txBody>
      </p:sp>
      <p:sp>
        <p:nvSpPr>
          <p:cNvPr id="15" name="TextBox 14"/>
          <p:cNvSpPr txBox="1"/>
          <p:nvPr/>
        </p:nvSpPr>
        <p:spPr>
          <a:xfrm>
            <a:off x="5654992" y="1114914"/>
            <a:ext cx="3048000" cy="2400657"/>
          </a:xfrm>
          <a:prstGeom prst="rect">
            <a:avLst/>
          </a:prstGeom>
          <a:noFill/>
        </p:spPr>
        <p:txBody>
          <a:bodyPr wrap="square" rtlCol="0">
            <a:spAutoFit/>
          </a:bodyPr>
          <a:lstStyle/>
          <a:p>
            <a:pPr algn="ctr"/>
            <a:r>
              <a:rPr lang="en-GB" sz="5000" dirty="0" smtClean="0"/>
              <a:t>I am more confident.</a:t>
            </a:r>
            <a:endParaRPr lang="en-GB" sz="5000" dirty="0"/>
          </a:p>
          <a:p>
            <a:pPr algn="ctr"/>
            <a:endParaRPr lang="en-GB" sz="5000" dirty="0"/>
          </a:p>
        </p:txBody>
      </p:sp>
      <p:sp>
        <p:nvSpPr>
          <p:cNvPr id="16" name="Rectangular Callout 15"/>
          <p:cNvSpPr/>
          <p:nvPr/>
        </p:nvSpPr>
        <p:spPr>
          <a:xfrm>
            <a:off x="185738" y="3204518"/>
            <a:ext cx="4495800" cy="1607326"/>
          </a:xfrm>
          <a:prstGeom prst="wedgeRectCallout">
            <a:avLst>
              <a:gd name="adj1" fmla="val 110835"/>
              <a:gd name="adj2" fmla="val -3332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28600" y="3331975"/>
            <a:ext cx="4419601" cy="1938992"/>
          </a:xfrm>
          <a:prstGeom prst="rect">
            <a:avLst/>
          </a:prstGeom>
          <a:noFill/>
        </p:spPr>
        <p:txBody>
          <a:bodyPr wrap="square" rtlCol="0">
            <a:spAutoFit/>
          </a:bodyPr>
          <a:lstStyle/>
          <a:p>
            <a:pPr algn="ctr"/>
            <a:r>
              <a:rPr lang="en-GB" sz="4000" dirty="0" smtClean="0"/>
              <a:t>I am learning things I never knew before.</a:t>
            </a:r>
            <a:endParaRPr lang="en-GB" sz="4000" dirty="0"/>
          </a:p>
          <a:p>
            <a:pPr algn="ctr"/>
            <a:endParaRPr lang="en-GB" sz="4000" dirty="0"/>
          </a:p>
        </p:txBody>
      </p:sp>
    </p:spTree>
    <p:extLst>
      <p:ext uri="{BB962C8B-B14F-4D97-AF65-F5344CB8AC3E}">
        <p14:creationId xmlns:p14="http://schemas.microsoft.com/office/powerpoint/2010/main" val="34870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4" grpId="0" animBg="1"/>
      <p:bldP spid="12" grpId="0"/>
      <p:bldP spid="13" grpId="0" animBg="1"/>
      <p:bldP spid="15" grpId="0"/>
      <p:bldP spid="16"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141048"/>
            <a:ext cx="8229600" cy="1143000"/>
          </a:xfrm>
        </p:spPr>
        <p:txBody>
          <a:bodyPr>
            <a:normAutofit/>
          </a:bodyPr>
          <a:lstStyle/>
          <a:p>
            <a:r>
              <a:rPr lang="en-GB" b="1" u="sng" dirty="0" smtClean="0">
                <a:latin typeface="Arial" panose="020B0604020202020204" pitchFamily="34" charset="0"/>
                <a:cs typeface="Arial" panose="020B0604020202020204" pitchFamily="34" charset="0"/>
              </a:rPr>
              <a:t>What next for the school?</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1960" y="1166017"/>
            <a:ext cx="8229600" cy="4525963"/>
          </a:xfrm>
        </p:spPr>
        <p:txBody>
          <a:bodyPr>
            <a:noAutofit/>
          </a:bodyPr>
          <a:lstStyle/>
          <a:p>
            <a:pPr>
              <a:spcBef>
                <a:spcPts val="0"/>
              </a:spcBef>
            </a:pPr>
            <a:r>
              <a:rPr lang="en-GB" sz="3000" dirty="0">
                <a:latin typeface="Arial" panose="020B0604020202020204" pitchFamily="34" charset="0"/>
                <a:cs typeface="Arial" panose="020B0604020202020204" pitchFamily="34" charset="0"/>
              </a:rPr>
              <a:t>I</a:t>
            </a:r>
            <a:r>
              <a:rPr lang="en-GB" sz="3000" dirty="0" smtClean="0">
                <a:latin typeface="Arial" panose="020B0604020202020204" pitchFamily="34" charset="0"/>
                <a:cs typeface="Arial" panose="020B0604020202020204" pitchFamily="34" charset="0"/>
              </a:rPr>
              <a:t>n January we used the spelling test results to decide who would continue with the same spelling words and who would move to their own spelling sounds.</a:t>
            </a:r>
          </a:p>
          <a:p>
            <a:pPr>
              <a:spcBef>
                <a:spcPts val="0"/>
              </a:spcBef>
            </a:pPr>
            <a:r>
              <a:rPr lang="en-GB" sz="3000" dirty="0" smtClean="0">
                <a:latin typeface="Arial" panose="020B0604020202020204" pitchFamily="34" charset="0"/>
                <a:cs typeface="Arial" panose="020B0604020202020204" pitchFamily="34" charset="0"/>
              </a:rPr>
              <a:t>We will continue to embed the Wraparound Spelling programme and routines for all stages and individuals.</a:t>
            </a:r>
          </a:p>
          <a:p>
            <a:pPr>
              <a:spcBef>
                <a:spcPts val="0"/>
              </a:spcBef>
            </a:pPr>
            <a:r>
              <a:rPr lang="en-GB" sz="3000" dirty="0" smtClean="0">
                <a:latin typeface="Arial" panose="020B0604020202020204" pitchFamily="34" charset="0"/>
                <a:cs typeface="Arial" panose="020B0604020202020204" pitchFamily="34" charset="0"/>
              </a:rPr>
              <a:t>We will continue to monitor and record the progress of all pupils.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910883"/>
            <a:ext cx="1935480" cy="1703273"/>
          </a:xfrm>
          <a:prstGeom prst="rect">
            <a:avLst/>
          </a:prstGeom>
        </p:spPr>
      </p:pic>
    </p:spTree>
    <p:extLst>
      <p:ext uri="{BB962C8B-B14F-4D97-AF65-F5344CB8AC3E}">
        <p14:creationId xmlns:p14="http://schemas.microsoft.com/office/powerpoint/2010/main" val="4251447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39675"/>
            <a:ext cx="8229600" cy="1143000"/>
          </a:xfrm>
        </p:spPr>
        <p:txBody>
          <a:bodyPr>
            <a:normAutofit fontScale="90000"/>
          </a:bodyPr>
          <a:lstStyle/>
          <a:p>
            <a:r>
              <a:rPr lang="en-GB" sz="3800" b="1" u="sng" dirty="0" smtClean="0">
                <a:latin typeface="Arial" panose="020B0604020202020204" pitchFamily="34" charset="0"/>
                <a:cs typeface="Arial" panose="020B0604020202020204" pitchFamily="34" charset="0"/>
              </a:rPr>
              <a:t>What can you do to help your child?</a:t>
            </a:r>
            <a:endParaRPr lang="en-GB" sz="3800" b="1" u="sng"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lstStyle/>
          <a:p>
            <a:pPr marL="0" indent="0">
              <a:buNone/>
            </a:pPr>
            <a:r>
              <a:rPr lang="en-GB" dirty="0" smtClean="0"/>
              <a:t> </a:t>
            </a:r>
            <a:endParaRPr lang="en-GB" dirty="0"/>
          </a:p>
        </p:txBody>
      </p:sp>
      <p:pic>
        <p:nvPicPr>
          <p:cNvPr id="8" name="Picture 7"/>
          <p:cNvPicPr>
            <a:picLocks noChangeAspect="1"/>
          </p:cNvPicPr>
          <p:nvPr/>
        </p:nvPicPr>
        <p:blipFill>
          <a:blip r:embed="rId2"/>
          <a:stretch>
            <a:fillRect/>
          </a:stretch>
        </p:blipFill>
        <p:spPr>
          <a:xfrm>
            <a:off x="2286000" y="981075"/>
            <a:ext cx="4014787" cy="5684850"/>
          </a:xfrm>
          <a:prstGeom prst="rect">
            <a:avLst/>
          </a:prstGeom>
        </p:spPr>
      </p:pic>
    </p:spTree>
    <p:extLst>
      <p:ext uri="{BB962C8B-B14F-4D97-AF65-F5344CB8AC3E}">
        <p14:creationId xmlns:p14="http://schemas.microsoft.com/office/powerpoint/2010/main" val="1635310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41960" y="2236699"/>
            <a:ext cx="8229600" cy="1143000"/>
          </a:xfrm>
        </p:spPr>
        <p:txBody>
          <a:bodyPr>
            <a:noAutofit/>
          </a:bodyPr>
          <a:lstStyle/>
          <a:p>
            <a:r>
              <a:rPr lang="en-GB" sz="9000" dirty="0" smtClean="0">
                <a:latin typeface="Arial" panose="020B0604020202020204" pitchFamily="34" charset="0"/>
                <a:cs typeface="Arial" panose="020B0604020202020204" pitchFamily="34" charset="0"/>
              </a:rPr>
              <a:t>Any questions?</a:t>
            </a:r>
            <a:endParaRPr lang="en-GB" sz="9000" dirty="0">
              <a:latin typeface="Arial" panose="020B0604020202020204" pitchFamily="34" charset="0"/>
              <a:cs typeface="Arial" panose="020B0604020202020204" pitchFamily="34" charset="0"/>
            </a:endParaRPr>
          </a:p>
        </p:txBody>
      </p:sp>
      <p:sp>
        <p:nvSpPr>
          <p:cNvPr id="7" name="Oval 6"/>
          <p:cNvSpPr/>
          <p:nvPr/>
        </p:nvSpPr>
        <p:spPr>
          <a:xfrm>
            <a:off x="6400800" y="3733800"/>
            <a:ext cx="1447800" cy="1219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799421" y="4729913"/>
            <a:ext cx="650558" cy="1510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460569" y="4801207"/>
            <a:ext cx="1239679" cy="8068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question clip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05"/>
                    </a14:imgEffect>
                  </a14:imgLayer>
                </a14:imgProps>
              </a:ext>
              <a:ext uri="{28A0092B-C50C-407E-A947-70E740481C1C}">
                <a14:useLocalDpi xmlns:a14="http://schemas.microsoft.com/office/drawing/2010/main" val="0"/>
              </a:ext>
            </a:extLst>
          </a:blip>
          <a:srcRect/>
          <a:stretch>
            <a:fillRect/>
          </a:stretch>
        </p:blipFill>
        <p:spPr bwMode="auto">
          <a:xfrm>
            <a:off x="5486400" y="3282340"/>
            <a:ext cx="2676525" cy="30208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4595018"/>
            <a:ext cx="8229600" cy="4525963"/>
          </a:xfrm>
        </p:spPr>
        <p:txBody>
          <a:bodyPr/>
          <a:lstStyle/>
          <a:p>
            <a:pPr marL="0" indent="0">
              <a:buNone/>
            </a:pPr>
            <a:r>
              <a:rPr lang="en-GB" dirty="0" smtClean="0"/>
              <a:t> </a:t>
            </a:r>
            <a:endParaRPr lang="en-GB" dirty="0"/>
          </a:p>
        </p:txBody>
      </p:sp>
    </p:spTree>
    <p:extLst>
      <p:ext uri="{BB962C8B-B14F-4D97-AF65-F5344CB8AC3E}">
        <p14:creationId xmlns:p14="http://schemas.microsoft.com/office/powerpoint/2010/main" val="450277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9" y="1551724"/>
            <a:ext cx="8229600" cy="1143000"/>
          </a:xfrm>
        </p:spPr>
        <p:txBody>
          <a:bodyPr>
            <a:noAutofit/>
          </a:bodyPr>
          <a:lstStyle/>
          <a:p>
            <a:r>
              <a:rPr lang="en-GB" sz="6000" b="1" dirty="0" smtClean="0">
                <a:latin typeface="Arial" panose="020B0604020202020204" pitchFamily="34" charset="0"/>
                <a:cs typeface="Arial" panose="020B0604020202020204" pitchFamily="34" charset="0"/>
              </a:rPr>
              <a:t>Thank you.</a:t>
            </a:r>
            <a:r>
              <a:rPr lang="en-GB" sz="4600" dirty="0">
                <a:latin typeface="Arial" panose="020B0604020202020204" pitchFamily="34" charset="0"/>
                <a:cs typeface="Arial" panose="020B0604020202020204" pitchFamily="34" charset="0"/>
              </a:rPr>
              <a:t/>
            </a:r>
            <a:br>
              <a:rPr lang="en-GB" sz="4600" dirty="0">
                <a:latin typeface="Arial" panose="020B0604020202020204" pitchFamily="34" charset="0"/>
                <a:cs typeface="Arial" panose="020B0604020202020204" pitchFamily="34" charset="0"/>
              </a:rPr>
            </a:br>
            <a:r>
              <a:rPr lang="en-GB" sz="4000" dirty="0" smtClean="0">
                <a:latin typeface="Arial" panose="020B0604020202020204" pitchFamily="34" charset="0"/>
                <a:cs typeface="Arial" panose="020B0604020202020204" pitchFamily="34" charset="0"/>
              </a:rPr>
              <a:t>Please complete the feedback by </a:t>
            </a:r>
            <a:r>
              <a:rPr lang="en-GB" sz="4000" dirty="0">
                <a:latin typeface="Arial" panose="020B0604020202020204" pitchFamily="34" charset="0"/>
                <a:cs typeface="Arial" panose="020B0604020202020204" pitchFamily="34" charset="0"/>
              </a:rPr>
              <a:t>visiting </a:t>
            </a:r>
            <a:r>
              <a:rPr lang="en-GB" sz="4000" u="sng" dirty="0">
                <a:solidFill>
                  <a:srgbClr val="0070C0"/>
                </a:solidFill>
                <a:latin typeface="Arial" panose="020B0604020202020204" pitchFamily="34" charset="0"/>
                <a:cs typeface="Arial" panose="020B0604020202020204" pitchFamily="34" charset="0"/>
                <a:hlinkClick r:id="rId2"/>
              </a:rPr>
              <a:t>https://</a:t>
            </a:r>
            <a:r>
              <a:rPr lang="en-GB" sz="4000" u="sng" dirty="0" smtClean="0">
                <a:solidFill>
                  <a:srgbClr val="0070C0"/>
                </a:solidFill>
                <a:latin typeface="Arial" panose="020B0604020202020204" pitchFamily="34" charset="0"/>
                <a:cs typeface="Arial" panose="020B0604020202020204" pitchFamily="34" charset="0"/>
                <a:hlinkClick r:id="rId2"/>
              </a:rPr>
              <a:t>bit.ly/366ArU2</a:t>
            </a:r>
            <a:r>
              <a:rPr lang="en-GB" sz="4000" u="sng" dirty="0" smtClean="0">
                <a:solidFill>
                  <a:srgbClr val="0070C0"/>
                </a:solidFill>
                <a:latin typeface="Arial" panose="020B0604020202020204" pitchFamily="34" charset="0"/>
                <a:cs typeface="Arial" panose="020B0604020202020204" pitchFamily="34" charset="0"/>
              </a:rPr>
              <a:t/>
            </a:r>
            <a:br>
              <a:rPr lang="en-GB" sz="4000" u="sng" dirty="0" smtClean="0">
                <a:solidFill>
                  <a:srgbClr val="0070C0"/>
                </a:solidFill>
                <a:latin typeface="Arial" panose="020B0604020202020204" pitchFamily="34" charset="0"/>
                <a:cs typeface="Arial" panose="020B0604020202020204" pitchFamily="34" charset="0"/>
              </a:rPr>
            </a:br>
            <a:r>
              <a:rPr lang="en-GB" sz="4000" dirty="0" smtClean="0">
                <a:latin typeface="Arial" panose="020B0604020202020204" pitchFamily="34" charset="0"/>
                <a:cs typeface="Arial" panose="020B0604020202020204" pitchFamily="34" charset="0"/>
              </a:rPr>
              <a:t>take a paper copy or use the link on the School Blog.</a:t>
            </a:r>
            <a:endParaRPr lang="en-GB" sz="40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41960" y="3956887"/>
            <a:ext cx="8229600" cy="4525963"/>
          </a:xfrm>
        </p:spPr>
        <p:txBody>
          <a:bodyPr/>
          <a:lstStyle/>
          <a:p>
            <a:pPr marL="0" indent="0">
              <a:buNone/>
            </a:pPr>
            <a:r>
              <a:rPr lang="en-GB" dirty="0" smtClean="0"/>
              <a:t>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191" y="3657600"/>
            <a:ext cx="3204210" cy="3204210"/>
          </a:xfrm>
          <a:prstGeom prst="rect">
            <a:avLst/>
          </a:prstGeom>
        </p:spPr>
      </p:pic>
      <p:pic>
        <p:nvPicPr>
          <p:cNvPr id="7" name="Picture 6"/>
          <p:cNvPicPr>
            <a:picLocks noChangeAspect="1"/>
          </p:cNvPicPr>
          <p:nvPr/>
        </p:nvPicPr>
        <p:blipFill>
          <a:blip r:embed="rId4"/>
          <a:stretch>
            <a:fillRect/>
          </a:stretch>
        </p:blipFill>
        <p:spPr>
          <a:xfrm>
            <a:off x="228601" y="4069420"/>
            <a:ext cx="2590800" cy="2567599"/>
          </a:xfrm>
          <a:prstGeom prst="rect">
            <a:avLst/>
          </a:prstGeom>
        </p:spPr>
      </p:pic>
    </p:spTree>
    <p:extLst>
      <p:ext uri="{BB962C8B-B14F-4D97-AF65-F5344CB8AC3E}">
        <p14:creationId xmlns:p14="http://schemas.microsoft.com/office/powerpoint/2010/main" val="43587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88659" y="196143"/>
            <a:ext cx="8566682" cy="646331"/>
          </a:xfrm>
          <a:prstGeom prst="rect">
            <a:avLst/>
          </a:prstGeom>
          <a:noFill/>
        </p:spPr>
        <p:txBody>
          <a:bodyPr wrap="square" rtlCol="0">
            <a:spAutoFit/>
          </a:bodyPr>
          <a:lstStyle/>
          <a:p>
            <a:pPr algn="ctr"/>
            <a:r>
              <a:rPr lang="en-GB" sz="3600" u="sng" dirty="0" smtClean="0">
                <a:latin typeface="Arial" panose="020B0604020202020204" pitchFamily="34" charset="0"/>
                <a:cs typeface="Arial" panose="020B0604020202020204" pitchFamily="34" charset="0"/>
              </a:rPr>
              <a:t>P7 Spelling Age Comparison</a:t>
            </a:r>
            <a:endParaRPr lang="en-GB" sz="4000" dirty="0"/>
          </a:p>
        </p:txBody>
      </p:sp>
      <p:sp>
        <p:nvSpPr>
          <p:cNvPr id="8" name="Title 7"/>
          <p:cNvSpPr>
            <a:spLocks noGrp="1"/>
          </p:cNvSpPr>
          <p:nvPr>
            <p:ph type="ctrTitle"/>
          </p:nvPr>
        </p:nvSpPr>
        <p:spPr/>
        <p:txBody>
          <a:bodyPr/>
          <a:lstStyle/>
          <a:p>
            <a:r>
              <a:rPr lang="en-GB" dirty="0" smtClean="0"/>
              <a:t> </a:t>
            </a:r>
            <a:endParaRPr lang="en-GB" dirty="0"/>
          </a:p>
        </p:txBody>
      </p:sp>
      <p:sp>
        <p:nvSpPr>
          <p:cNvPr id="12" name="Subtitle 11"/>
          <p:cNvSpPr>
            <a:spLocks noGrp="1"/>
          </p:cNvSpPr>
          <p:nvPr>
            <p:ph type="subTitle" idx="1"/>
          </p:nvPr>
        </p:nvSpPr>
        <p:spPr/>
        <p:txBody>
          <a:bodyPr/>
          <a:lstStyle/>
          <a:p>
            <a:r>
              <a:rPr lang="en-GB" dirty="0" smtClean="0"/>
              <a:t> </a:t>
            </a:r>
            <a:endParaRPr lang="en-GB" dirty="0"/>
          </a:p>
        </p:txBody>
      </p:sp>
      <p:sp>
        <p:nvSpPr>
          <p:cNvPr id="39" name="Rectangle 38"/>
          <p:cNvSpPr/>
          <p:nvPr/>
        </p:nvSpPr>
        <p:spPr>
          <a:xfrm>
            <a:off x="551939" y="916722"/>
            <a:ext cx="8077200" cy="5367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0" name="Chart 39"/>
          <p:cNvGraphicFramePr>
            <a:graphicFrameLocks/>
          </p:cNvGraphicFramePr>
          <p:nvPr>
            <p:extLst>
              <p:ext uri="{D42A27DB-BD31-4B8C-83A1-F6EECF244321}">
                <p14:modId xmlns:p14="http://schemas.microsoft.com/office/powerpoint/2010/main" val="1982479140"/>
              </p:ext>
            </p:extLst>
          </p:nvPr>
        </p:nvGraphicFramePr>
        <p:xfrm>
          <a:off x="699512" y="1025812"/>
          <a:ext cx="7819132" cy="4691479"/>
        </p:xfrm>
        <a:graphic>
          <a:graphicData uri="http://schemas.openxmlformats.org/drawingml/2006/chart">
            <c:chart xmlns:c="http://schemas.openxmlformats.org/drawingml/2006/chart" xmlns:r="http://schemas.openxmlformats.org/officeDocument/2006/relationships" r:id="rId2"/>
          </a:graphicData>
        </a:graphic>
      </p:graphicFrame>
      <p:sp>
        <p:nvSpPr>
          <p:cNvPr id="41" name="TextBox 40"/>
          <p:cNvSpPr txBox="1"/>
          <p:nvPr/>
        </p:nvSpPr>
        <p:spPr>
          <a:xfrm>
            <a:off x="92199" y="5317212"/>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0</a:t>
            </a:r>
            <a:endParaRPr lang="en-GB" sz="2000" b="1" dirty="0"/>
          </a:p>
        </p:txBody>
      </p:sp>
      <p:sp>
        <p:nvSpPr>
          <p:cNvPr id="42" name="TextBox 41"/>
          <p:cNvSpPr txBox="1"/>
          <p:nvPr/>
        </p:nvSpPr>
        <p:spPr>
          <a:xfrm>
            <a:off x="92452" y="4612302"/>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10</a:t>
            </a:r>
            <a:endParaRPr lang="en-GB" sz="2000" b="1" dirty="0"/>
          </a:p>
        </p:txBody>
      </p:sp>
      <p:sp>
        <p:nvSpPr>
          <p:cNvPr id="43" name="TextBox 42"/>
          <p:cNvSpPr txBox="1"/>
          <p:nvPr/>
        </p:nvSpPr>
        <p:spPr>
          <a:xfrm>
            <a:off x="77212" y="3891228"/>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20</a:t>
            </a:r>
            <a:endParaRPr lang="en-GB" sz="2000" b="1" dirty="0"/>
          </a:p>
        </p:txBody>
      </p:sp>
      <p:sp>
        <p:nvSpPr>
          <p:cNvPr id="44" name="TextBox 43"/>
          <p:cNvSpPr txBox="1"/>
          <p:nvPr/>
        </p:nvSpPr>
        <p:spPr>
          <a:xfrm>
            <a:off x="69845" y="3171497"/>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30</a:t>
            </a:r>
            <a:endParaRPr lang="en-GB" sz="2000" b="1" dirty="0"/>
          </a:p>
        </p:txBody>
      </p:sp>
      <p:sp>
        <p:nvSpPr>
          <p:cNvPr id="45" name="TextBox 44"/>
          <p:cNvSpPr txBox="1"/>
          <p:nvPr/>
        </p:nvSpPr>
        <p:spPr>
          <a:xfrm>
            <a:off x="69845" y="2405181"/>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40</a:t>
            </a:r>
          </a:p>
        </p:txBody>
      </p:sp>
      <p:sp>
        <p:nvSpPr>
          <p:cNvPr id="46" name="TextBox 45"/>
          <p:cNvSpPr txBox="1"/>
          <p:nvPr/>
        </p:nvSpPr>
        <p:spPr>
          <a:xfrm>
            <a:off x="69845" y="1681771"/>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50</a:t>
            </a:r>
            <a:endParaRPr lang="en-GB" sz="2000" b="1" dirty="0"/>
          </a:p>
        </p:txBody>
      </p:sp>
      <p:sp>
        <p:nvSpPr>
          <p:cNvPr id="47" name="TextBox 46"/>
          <p:cNvSpPr txBox="1"/>
          <p:nvPr/>
        </p:nvSpPr>
        <p:spPr>
          <a:xfrm>
            <a:off x="69845" y="962040"/>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60</a:t>
            </a:r>
          </a:p>
        </p:txBody>
      </p:sp>
      <p:sp>
        <p:nvSpPr>
          <p:cNvPr id="48" name="TextBox 47"/>
          <p:cNvSpPr txBox="1"/>
          <p:nvPr/>
        </p:nvSpPr>
        <p:spPr>
          <a:xfrm>
            <a:off x="1017517" y="5591289"/>
            <a:ext cx="2080704" cy="707886"/>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Same as actual age or above</a:t>
            </a:r>
            <a:endParaRPr lang="en-GB" sz="2000" b="1" dirty="0"/>
          </a:p>
        </p:txBody>
      </p:sp>
      <p:sp>
        <p:nvSpPr>
          <p:cNvPr id="49" name="TextBox 48"/>
          <p:cNvSpPr txBox="1"/>
          <p:nvPr/>
        </p:nvSpPr>
        <p:spPr>
          <a:xfrm>
            <a:off x="3555421" y="5595951"/>
            <a:ext cx="2225928" cy="707886"/>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1-11 months below actual age</a:t>
            </a:r>
            <a:endParaRPr lang="en-GB" sz="2000" b="1" dirty="0"/>
          </a:p>
        </p:txBody>
      </p:sp>
      <p:sp>
        <p:nvSpPr>
          <p:cNvPr id="50" name="TextBox 49"/>
          <p:cNvSpPr txBox="1"/>
          <p:nvPr/>
        </p:nvSpPr>
        <p:spPr>
          <a:xfrm>
            <a:off x="5976170" y="5595951"/>
            <a:ext cx="2500569" cy="707886"/>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12 months or more below actual age</a:t>
            </a:r>
            <a:endParaRPr lang="en-GB" sz="2000" b="1" dirty="0"/>
          </a:p>
        </p:txBody>
      </p:sp>
      <p:sp>
        <p:nvSpPr>
          <p:cNvPr id="51" name="TextBox 50"/>
          <p:cNvSpPr txBox="1"/>
          <p:nvPr/>
        </p:nvSpPr>
        <p:spPr>
          <a:xfrm>
            <a:off x="1085339" y="3793212"/>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46</a:t>
            </a:r>
            <a:endParaRPr lang="en-GB" sz="2000" b="1" dirty="0"/>
          </a:p>
        </p:txBody>
      </p:sp>
      <p:sp>
        <p:nvSpPr>
          <p:cNvPr id="52" name="TextBox 51"/>
          <p:cNvSpPr txBox="1"/>
          <p:nvPr/>
        </p:nvSpPr>
        <p:spPr>
          <a:xfrm>
            <a:off x="1811779" y="3801510"/>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53</a:t>
            </a:r>
            <a:endParaRPr lang="en-GB" sz="2000" b="1" dirty="0"/>
          </a:p>
        </p:txBody>
      </p:sp>
      <p:sp>
        <p:nvSpPr>
          <p:cNvPr id="53" name="TextBox 52"/>
          <p:cNvSpPr txBox="1"/>
          <p:nvPr/>
        </p:nvSpPr>
        <p:spPr>
          <a:xfrm>
            <a:off x="3648131" y="4981581"/>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10</a:t>
            </a:r>
            <a:endParaRPr lang="en-GB" sz="2000" b="1" dirty="0"/>
          </a:p>
        </p:txBody>
      </p:sp>
      <p:sp>
        <p:nvSpPr>
          <p:cNvPr id="54" name="TextBox 53"/>
          <p:cNvSpPr txBox="1"/>
          <p:nvPr/>
        </p:nvSpPr>
        <p:spPr>
          <a:xfrm>
            <a:off x="4351643" y="5095881"/>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7</a:t>
            </a:r>
            <a:endParaRPr lang="en-GB" sz="2000" b="1" dirty="0"/>
          </a:p>
        </p:txBody>
      </p:sp>
      <p:sp>
        <p:nvSpPr>
          <p:cNvPr id="55" name="TextBox 54"/>
          <p:cNvSpPr txBox="1"/>
          <p:nvPr/>
        </p:nvSpPr>
        <p:spPr>
          <a:xfrm>
            <a:off x="6154865" y="4755207"/>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a:t>
            </a:r>
            <a:endParaRPr lang="en-GB" sz="2000" b="1" dirty="0"/>
          </a:p>
        </p:txBody>
      </p:sp>
      <p:sp>
        <p:nvSpPr>
          <p:cNvPr id="56" name="TextBox 55"/>
          <p:cNvSpPr txBox="1"/>
          <p:nvPr/>
        </p:nvSpPr>
        <p:spPr>
          <a:xfrm>
            <a:off x="6858377" y="4869507"/>
            <a:ext cx="1224280"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11</a:t>
            </a:r>
            <a:endParaRPr lang="en-GB" sz="2000" b="1" dirty="0"/>
          </a:p>
        </p:txBody>
      </p:sp>
      <p:sp>
        <p:nvSpPr>
          <p:cNvPr id="57" name="TextBox 56"/>
          <p:cNvSpPr txBox="1"/>
          <p:nvPr/>
        </p:nvSpPr>
        <p:spPr>
          <a:xfrm>
            <a:off x="2466649" y="6337388"/>
            <a:ext cx="12242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August</a:t>
            </a:r>
            <a:endParaRPr lang="en-GB" sz="2000" dirty="0"/>
          </a:p>
        </p:txBody>
      </p:sp>
      <p:sp>
        <p:nvSpPr>
          <p:cNvPr id="58" name="TextBox 57"/>
          <p:cNvSpPr txBox="1"/>
          <p:nvPr/>
        </p:nvSpPr>
        <p:spPr>
          <a:xfrm>
            <a:off x="5169209" y="6335453"/>
            <a:ext cx="12242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January</a:t>
            </a:r>
            <a:endParaRPr lang="en-GB" sz="2000" dirty="0"/>
          </a:p>
        </p:txBody>
      </p:sp>
      <p:sp>
        <p:nvSpPr>
          <p:cNvPr id="59" name="Rectangle 58"/>
          <p:cNvSpPr/>
          <p:nvPr/>
        </p:nvSpPr>
        <p:spPr>
          <a:xfrm>
            <a:off x="3538529" y="6369803"/>
            <a:ext cx="375920"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319829" y="6369803"/>
            <a:ext cx="375920" cy="285750"/>
          </a:xfrm>
          <a:prstGeom prst="rect">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2723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88659" y="320040"/>
            <a:ext cx="8566682" cy="1261884"/>
          </a:xfrm>
          <a:prstGeom prst="rect">
            <a:avLst/>
          </a:prstGeom>
          <a:noFill/>
        </p:spPr>
        <p:txBody>
          <a:bodyPr wrap="square" rtlCol="0">
            <a:spAutoFit/>
          </a:bodyPr>
          <a:lstStyle/>
          <a:p>
            <a:pPr algn="ctr"/>
            <a:r>
              <a:rPr lang="en-GB" sz="3600" u="sng" dirty="0" smtClean="0">
                <a:latin typeface="Arial" panose="020B0604020202020204" pitchFamily="34" charset="0"/>
                <a:cs typeface="Arial" panose="020B0604020202020204" pitchFamily="34" charset="0"/>
              </a:rPr>
              <a:t>The Theory and Practice of Wraparound</a:t>
            </a:r>
          </a:p>
          <a:p>
            <a:pPr algn="ctr"/>
            <a:r>
              <a:rPr lang="en-GB" sz="4000" dirty="0"/>
              <a:t> </a:t>
            </a:r>
            <a:r>
              <a:rPr lang="en-GB" sz="4000" dirty="0" smtClean="0"/>
              <a:t>                         </a:t>
            </a:r>
            <a:endParaRPr lang="en-GB" sz="4000" dirty="0"/>
          </a:p>
        </p:txBody>
      </p:sp>
      <p:sp>
        <p:nvSpPr>
          <p:cNvPr id="4" name="Rectangle 3"/>
          <p:cNvSpPr/>
          <p:nvPr/>
        </p:nvSpPr>
        <p:spPr>
          <a:xfrm>
            <a:off x="715830" y="1439376"/>
            <a:ext cx="7772400" cy="4893647"/>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While </a:t>
            </a:r>
            <a:r>
              <a:rPr lang="en-GB" sz="2400" b="1" dirty="0" smtClean="0">
                <a:latin typeface="Arial" panose="020B0604020202020204" pitchFamily="34" charset="0"/>
                <a:cs typeface="Arial" panose="020B0604020202020204" pitchFamily="34" charset="0"/>
              </a:rPr>
              <a:t>we </a:t>
            </a:r>
            <a:r>
              <a:rPr lang="en-GB" sz="2400" b="1" dirty="0">
                <a:latin typeface="Arial" panose="020B0604020202020204" pitchFamily="34" charset="0"/>
                <a:cs typeface="Arial" panose="020B0604020202020204" pitchFamily="34" charset="0"/>
              </a:rPr>
              <a:t>use our eyes to read, the starting point for </a:t>
            </a:r>
            <a:r>
              <a:rPr lang="en-GB" sz="2400" b="1" dirty="0" smtClean="0">
                <a:latin typeface="Arial" panose="020B0604020202020204" pitchFamily="34" charset="0"/>
                <a:cs typeface="Arial" panose="020B0604020202020204" pitchFamily="34" charset="0"/>
              </a:rPr>
              <a:t>spelling </a:t>
            </a:r>
            <a:r>
              <a:rPr lang="en-GB" sz="2400" b="1" dirty="0">
                <a:latin typeface="Arial" panose="020B0604020202020204" pitchFamily="34" charset="0"/>
                <a:cs typeface="Arial" panose="020B0604020202020204" pitchFamily="34" charset="0"/>
              </a:rPr>
              <a:t>is sound. </a:t>
            </a:r>
            <a:r>
              <a:rPr lang="en-GB" sz="2400" dirty="0">
                <a:latin typeface="Arial" panose="020B0604020202020204" pitchFamily="34" charset="0"/>
                <a:cs typeface="Arial" panose="020B0604020202020204" pitchFamily="34" charset="0"/>
              </a:rPr>
              <a:t>What a child must do to become a reader (and speller) is to figure out how the words s/he hears and knows how to say, connect to letters on the page. Writing is a code humans invented to represent speech sounds. </a:t>
            </a:r>
            <a:r>
              <a:rPr lang="en-GB" sz="2400" dirty="0" smtClean="0">
                <a:latin typeface="Arial" panose="020B0604020202020204" pitchFamily="34" charset="0"/>
                <a:cs typeface="Arial" panose="020B0604020202020204" pitchFamily="34" charset="0"/>
              </a:rPr>
              <a:t>Children </a:t>
            </a:r>
            <a:r>
              <a:rPr lang="en-GB" sz="2400" dirty="0">
                <a:latin typeface="Arial" panose="020B0604020202020204" pitchFamily="34" charset="0"/>
                <a:cs typeface="Arial" panose="020B0604020202020204" pitchFamily="34" charset="0"/>
              </a:rPr>
              <a:t>have to crack that code to become readers and spellers.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Children should not see a </a:t>
            </a:r>
            <a:r>
              <a:rPr lang="en-GB" sz="2400" dirty="0">
                <a:latin typeface="Arial" panose="020B0604020202020204" pitchFamily="34" charset="0"/>
                <a:cs typeface="Arial" panose="020B0604020202020204" pitchFamily="34" charset="0"/>
              </a:rPr>
              <a:t>word before trying to spell it. They will hear it, split it into how many </a:t>
            </a:r>
            <a:r>
              <a:rPr lang="en-GB" sz="2400" u="sng" dirty="0">
                <a:latin typeface="Arial" panose="020B0604020202020204" pitchFamily="34" charset="0"/>
                <a:cs typeface="Arial" panose="020B0604020202020204" pitchFamily="34" charset="0"/>
              </a:rPr>
              <a:t>sounds</a:t>
            </a:r>
            <a:r>
              <a:rPr lang="en-GB" sz="2400" dirty="0">
                <a:latin typeface="Arial" panose="020B0604020202020204" pitchFamily="34" charset="0"/>
                <a:cs typeface="Arial" panose="020B0604020202020204" pitchFamily="34" charset="0"/>
              </a:rPr>
              <a:t> there are and attempt to spell </a:t>
            </a:r>
            <a:r>
              <a:rPr lang="en-GB" sz="2400" dirty="0" smtClean="0">
                <a:latin typeface="Arial" panose="020B0604020202020204" pitchFamily="34" charset="0"/>
                <a:cs typeface="Arial" panose="020B0604020202020204" pitchFamily="34" charset="0"/>
              </a:rPr>
              <a:t>it by stretching it.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e.g. </a:t>
            </a:r>
            <a:r>
              <a:rPr lang="en-GB" sz="2400" dirty="0" smtClean="0">
                <a:latin typeface="Arial" panose="020B0604020202020204" pitchFamily="34" charset="0"/>
                <a:cs typeface="Arial" panose="020B0604020202020204" pitchFamily="34" charset="0"/>
              </a:rPr>
              <a:t>        catch </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c-a-t-</a:t>
            </a:r>
            <a:r>
              <a:rPr lang="en-GB" sz="2400" u="sng" dirty="0" err="1" smtClean="0">
                <a:latin typeface="Arial" panose="020B0604020202020204" pitchFamily="34" charset="0"/>
                <a:cs typeface="Arial" panose="020B0604020202020204" pitchFamily="34" charset="0"/>
              </a:rPr>
              <a:t>ch</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(4 </a:t>
            </a:r>
            <a:r>
              <a:rPr lang="en-GB" sz="2400" u="sng" dirty="0">
                <a:latin typeface="Arial" panose="020B0604020202020204" pitchFamily="34" charset="0"/>
                <a:cs typeface="Arial" panose="020B0604020202020204" pitchFamily="34" charset="0"/>
              </a:rPr>
              <a:t>sounds</a:t>
            </a:r>
            <a:r>
              <a:rPr lang="en-GB" sz="2400" dirty="0">
                <a:latin typeface="Arial" panose="020B0604020202020204" pitchFamily="34" charset="0"/>
                <a:cs typeface="Arial" panose="020B0604020202020204" pitchFamily="34" charset="0"/>
              </a:rPr>
              <a:t>) </a:t>
            </a:r>
          </a:p>
          <a:p>
            <a:r>
              <a:rPr lang="en-GB" sz="2400" dirty="0" smtClean="0">
                <a:latin typeface="Arial" panose="020B0604020202020204" pitchFamily="34" charset="0"/>
                <a:cs typeface="Arial" panose="020B0604020202020204" pitchFamily="34" charset="0"/>
              </a:rPr>
              <a:t>                begging </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b-e-</a:t>
            </a:r>
            <a:r>
              <a:rPr lang="en-GB" sz="2400" u="sng" dirty="0" smtClean="0">
                <a:latin typeface="Arial" panose="020B0604020202020204" pitchFamily="34" charset="0"/>
                <a:cs typeface="Arial" panose="020B0604020202020204" pitchFamily="34" charset="0"/>
              </a:rPr>
              <a:t>gg</a:t>
            </a:r>
            <a:r>
              <a:rPr lang="en-GB" sz="2400" dirty="0" smtClean="0">
                <a:latin typeface="Arial" panose="020B0604020202020204" pitchFamily="34" charset="0"/>
                <a:cs typeface="Arial" panose="020B0604020202020204" pitchFamily="34" charset="0"/>
              </a:rPr>
              <a:t>-</a:t>
            </a:r>
            <a:r>
              <a:rPr lang="en-GB" sz="2400" dirty="0" err="1" smtClean="0">
                <a:latin typeface="Arial" panose="020B0604020202020204" pitchFamily="34" charset="0"/>
                <a:cs typeface="Arial" panose="020B0604020202020204" pitchFamily="34" charset="0"/>
              </a:rPr>
              <a:t>i</a:t>
            </a:r>
            <a:r>
              <a:rPr lang="en-GB" sz="2400" dirty="0" smtClean="0">
                <a:latin typeface="Arial" panose="020B0604020202020204" pitchFamily="34" charset="0"/>
                <a:cs typeface="Arial" panose="020B0604020202020204" pitchFamily="34" charset="0"/>
              </a:rPr>
              <a:t>-</a:t>
            </a:r>
            <a:r>
              <a:rPr lang="en-GB" sz="2400" u="sng" dirty="0" smtClean="0">
                <a:latin typeface="Arial" panose="020B0604020202020204" pitchFamily="34" charset="0"/>
                <a:cs typeface="Arial" panose="020B0604020202020204" pitchFamily="34" charset="0"/>
              </a:rPr>
              <a:t>ng</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(5 </a:t>
            </a:r>
            <a:r>
              <a:rPr lang="en-GB" sz="2400" u="sng" dirty="0">
                <a:latin typeface="Arial" panose="020B0604020202020204" pitchFamily="34" charset="0"/>
                <a:cs typeface="Arial" panose="020B0604020202020204" pitchFamily="34" charset="0"/>
              </a:rPr>
              <a:t>sounds</a:t>
            </a:r>
            <a:r>
              <a:rPr lang="en-GB"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146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3" name="TextBox 12"/>
          <p:cNvSpPr txBox="1"/>
          <p:nvPr/>
        </p:nvSpPr>
        <p:spPr>
          <a:xfrm>
            <a:off x="288659" y="320040"/>
            <a:ext cx="8566682" cy="1323439"/>
          </a:xfrm>
          <a:prstGeom prst="rect">
            <a:avLst/>
          </a:prstGeom>
          <a:noFill/>
        </p:spPr>
        <p:txBody>
          <a:bodyPr wrap="square" rtlCol="0">
            <a:spAutoFit/>
          </a:bodyPr>
          <a:lstStyle/>
          <a:p>
            <a:pPr algn="ctr"/>
            <a:endParaRPr lang="en-GB" sz="4000" dirty="0" smtClean="0"/>
          </a:p>
          <a:p>
            <a:pPr algn="ctr"/>
            <a:r>
              <a:rPr lang="en-GB" sz="4000" dirty="0"/>
              <a:t> </a:t>
            </a:r>
            <a:r>
              <a:rPr lang="en-GB" sz="4000" dirty="0" smtClean="0"/>
              <a:t>                         </a:t>
            </a:r>
            <a:endParaRPr lang="en-GB" sz="4000" dirty="0"/>
          </a:p>
        </p:txBody>
      </p:sp>
      <p:sp>
        <p:nvSpPr>
          <p:cNvPr id="4" name="TextBox 3"/>
          <p:cNvSpPr txBox="1"/>
          <p:nvPr/>
        </p:nvSpPr>
        <p:spPr>
          <a:xfrm>
            <a:off x="259080" y="348218"/>
            <a:ext cx="8626741" cy="954107"/>
          </a:xfrm>
          <a:prstGeom prst="rect">
            <a:avLst/>
          </a:prstGeom>
          <a:noFill/>
        </p:spPr>
        <p:txBody>
          <a:bodyPr wrap="square" rtlCol="0">
            <a:spAutoFit/>
          </a:bodyPr>
          <a:lstStyle/>
          <a:p>
            <a:r>
              <a:rPr lang="en-GB" sz="2600" b="1" dirty="0" smtClean="0">
                <a:latin typeface="Arial" panose="020B0604020202020204" pitchFamily="34" charset="0"/>
                <a:cs typeface="Arial" panose="020B0604020202020204" pitchFamily="34" charset="0"/>
              </a:rPr>
              <a:t>Can you tell me different ways to make the sound ‘s’?</a:t>
            </a:r>
          </a:p>
          <a:p>
            <a:endParaRPr lang="en-GB" sz="3000" dirty="0" smtClean="0"/>
          </a:p>
        </p:txBody>
      </p:sp>
      <p:sp>
        <p:nvSpPr>
          <p:cNvPr id="6" name="TextBox 5"/>
          <p:cNvSpPr txBox="1"/>
          <p:nvPr/>
        </p:nvSpPr>
        <p:spPr>
          <a:xfrm>
            <a:off x="457200" y="1095851"/>
            <a:ext cx="9220200" cy="440120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The </a:t>
            </a:r>
            <a:r>
              <a:rPr lang="en-GB" sz="2800" b="1" dirty="0">
                <a:latin typeface="Arial" panose="020B0604020202020204" pitchFamily="34" charset="0"/>
                <a:cs typeface="Arial" panose="020B0604020202020204" pitchFamily="34" charset="0"/>
              </a:rPr>
              <a:t>SOUND </a:t>
            </a:r>
            <a:r>
              <a:rPr lang="en-GB" sz="2800" dirty="0">
                <a:latin typeface="Arial" panose="020B0604020202020204" pitchFamily="34" charset="0"/>
                <a:cs typeface="Arial" panose="020B0604020202020204" pitchFamily="34" charset="0"/>
              </a:rPr>
              <a:t>‘s’ can be made in a number of ways: </a:t>
            </a:r>
          </a:p>
          <a:p>
            <a:r>
              <a:rPr lang="en-GB" sz="2800" dirty="0">
                <a:latin typeface="Arial" panose="020B0604020202020204" pitchFamily="34" charset="0"/>
                <a:cs typeface="Arial" panose="020B0604020202020204" pitchFamily="34" charset="0"/>
              </a:rPr>
              <a:t>•s = </a:t>
            </a:r>
            <a:r>
              <a:rPr lang="en-GB" sz="2800" b="1" dirty="0">
                <a:latin typeface="Arial" panose="020B0604020202020204" pitchFamily="34" charset="0"/>
                <a:cs typeface="Arial" panose="020B0604020202020204" pitchFamily="34" charset="0"/>
              </a:rPr>
              <a:t>s</a:t>
            </a:r>
            <a:r>
              <a:rPr lang="en-GB" sz="2800" dirty="0">
                <a:latin typeface="Arial" panose="020B0604020202020204" pitchFamily="34" charset="0"/>
                <a:cs typeface="Arial" panose="020B0604020202020204" pitchFamily="34" charset="0"/>
              </a:rPr>
              <a:t>un </a:t>
            </a:r>
          </a:p>
          <a:p>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ss</a:t>
            </a:r>
            <a:r>
              <a:rPr lang="en-GB" sz="2800" dirty="0">
                <a:latin typeface="Arial" panose="020B0604020202020204" pitchFamily="34" charset="0"/>
                <a:cs typeface="Arial" panose="020B0604020202020204" pitchFamily="34" charset="0"/>
              </a:rPr>
              <a:t> = gla</a:t>
            </a:r>
            <a:r>
              <a:rPr lang="en-GB" sz="2800" b="1" u="sng" dirty="0">
                <a:latin typeface="Arial" panose="020B0604020202020204" pitchFamily="34" charset="0"/>
                <a:cs typeface="Arial" panose="020B0604020202020204" pitchFamily="34" charset="0"/>
              </a:rPr>
              <a:t>ss</a:t>
            </a:r>
            <a:r>
              <a:rPr lang="en-GB" sz="2800" b="1" dirty="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•Soft c:</a:t>
            </a:r>
          </a:p>
          <a:p>
            <a:r>
              <a:rPr lang="en-GB" sz="2800" dirty="0">
                <a:latin typeface="Arial" panose="020B0604020202020204" pitchFamily="34" charset="0"/>
                <a:cs typeface="Arial" panose="020B0604020202020204" pitchFamily="34" charset="0"/>
              </a:rPr>
              <a:t>	ci = </a:t>
            </a:r>
            <a:r>
              <a:rPr lang="en-GB" sz="2800" b="1" u="sng" dirty="0">
                <a:latin typeface="Arial" panose="020B0604020202020204" pitchFamily="34" charset="0"/>
                <a:cs typeface="Arial" panose="020B0604020202020204" pitchFamily="34" charset="0"/>
              </a:rPr>
              <a:t>ci</a:t>
            </a:r>
            <a:r>
              <a:rPr lang="en-GB" sz="2800" dirty="0">
                <a:latin typeface="Arial" panose="020B0604020202020204" pitchFamily="34" charset="0"/>
                <a:cs typeface="Arial" panose="020B0604020202020204" pitchFamily="34" charset="0"/>
              </a:rPr>
              <a:t>rcle </a:t>
            </a:r>
          </a:p>
          <a:p>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ce</a:t>
            </a:r>
            <a:r>
              <a:rPr lang="en-GB" sz="2800" dirty="0">
                <a:latin typeface="Arial" panose="020B0604020202020204" pitchFamily="34" charset="0"/>
                <a:cs typeface="Arial" panose="020B0604020202020204" pitchFamily="34" charset="0"/>
              </a:rPr>
              <a:t> = pala</a:t>
            </a:r>
            <a:r>
              <a:rPr lang="en-GB" sz="2800" b="1" u="sng" dirty="0">
                <a:latin typeface="Arial" panose="020B0604020202020204" pitchFamily="34" charset="0"/>
                <a:cs typeface="Arial" panose="020B0604020202020204" pitchFamily="34" charset="0"/>
              </a:rPr>
              <a:t>ce</a:t>
            </a:r>
            <a:r>
              <a:rPr lang="en-GB" sz="2800" b="1" dirty="0">
                <a:latin typeface="Arial" panose="020B0604020202020204" pitchFamily="34" charset="0"/>
                <a:cs typeface="Arial" panose="020B0604020202020204" pitchFamily="34" charset="0"/>
              </a:rPr>
              <a:t> </a:t>
            </a:r>
          </a:p>
          <a:p>
            <a:r>
              <a:rPr lang="en-GB" sz="2800" b="1"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cy = </a:t>
            </a:r>
            <a:r>
              <a:rPr lang="en-GB" sz="2800" b="1" u="sng" dirty="0">
                <a:latin typeface="Arial" panose="020B0604020202020204" pitchFamily="34" charset="0"/>
                <a:cs typeface="Arial" panose="020B0604020202020204" pitchFamily="34" charset="0"/>
              </a:rPr>
              <a:t>cy</a:t>
            </a:r>
            <a:r>
              <a:rPr lang="en-GB" sz="2800" dirty="0">
                <a:latin typeface="Arial" panose="020B0604020202020204" pitchFamily="34" charset="0"/>
                <a:cs typeface="Arial" panose="020B0604020202020204" pitchFamily="34" charset="0"/>
              </a:rPr>
              <a:t>cle</a:t>
            </a:r>
          </a:p>
          <a:p>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sc</a:t>
            </a:r>
            <a:r>
              <a:rPr lang="en-GB" sz="2800" dirty="0">
                <a:latin typeface="Arial" panose="020B0604020202020204" pitchFamily="34" charset="0"/>
                <a:cs typeface="Arial" panose="020B0604020202020204" pitchFamily="34" charset="0"/>
              </a:rPr>
              <a:t> = </a:t>
            </a:r>
            <a:r>
              <a:rPr lang="en-GB" sz="2800" b="1" u="sng" dirty="0">
                <a:latin typeface="Arial" panose="020B0604020202020204" pitchFamily="34" charset="0"/>
                <a:cs typeface="Arial" panose="020B0604020202020204" pitchFamily="34" charset="0"/>
              </a:rPr>
              <a:t>sc</a:t>
            </a:r>
            <a:r>
              <a:rPr lang="en-GB" sz="2800" dirty="0">
                <a:latin typeface="Arial" panose="020B0604020202020204" pitchFamily="34" charset="0"/>
                <a:cs typeface="Arial" panose="020B0604020202020204" pitchFamily="34" charset="0"/>
              </a:rPr>
              <a:t>issors </a:t>
            </a:r>
          </a:p>
          <a:p>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st</a:t>
            </a:r>
            <a:r>
              <a:rPr lang="en-GB" sz="2800" dirty="0">
                <a:latin typeface="Arial" panose="020B0604020202020204" pitchFamily="34" charset="0"/>
                <a:cs typeface="Arial" panose="020B0604020202020204" pitchFamily="34" charset="0"/>
              </a:rPr>
              <a:t> = ca</a:t>
            </a:r>
            <a:r>
              <a:rPr lang="en-GB" sz="2800" b="1" u="sng" dirty="0">
                <a:latin typeface="Arial" panose="020B0604020202020204" pitchFamily="34" charset="0"/>
                <a:cs typeface="Arial" panose="020B0604020202020204" pitchFamily="34" charset="0"/>
              </a:rPr>
              <a:t>st</a:t>
            </a:r>
            <a:r>
              <a:rPr lang="en-GB" sz="2800" dirty="0">
                <a:latin typeface="Arial" panose="020B0604020202020204" pitchFamily="34" charset="0"/>
                <a:cs typeface="Arial" panose="020B0604020202020204" pitchFamily="34" charset="0"/>
              </a:rPr>
              <a:t>le </a:t>
            </a:r>
          </a:p>
          <a:p>
            <a:r>
              <a:rPr lang="en-GB" sz="2800" dirty="0">
                <a:latin typeface="Arial" panose="020B0604020202020204" pitchFamily="34" charset="0"/>
                <a:cs typeface="Arial" panose="020B0604020202020204" pitchFamily="34" charset="0"/>
              </a:rPr>
              <a:t>•se = hou</a:t>
            </a:r>
            <a:r>
              <a:rPr lang="en-GB" sz="2800" b="1" u="sng" dirty="0">
                <a:latin typeface="Arial" panose="020B0604020202020204" pitchFamily="34" charset="0"/>
                <a:cs typeface="Arial" panose="020B0604020202020204" pitchFamily="34" charset="0"/>
              </a:rPr>
              <a:t>se</a:t>
            </a:r>
            <a:r>
              <a:rPr lang="en-GB" sz="2800" b="1" dirty="0">
                <a:latin typeface="Arial" panose="020B0604020202020204" pitchFamily="34" charset="0"/>
                <a:cs typeface="Arial" panose="020B0604020202020204" pitchFamily="34" charset="0"/>
              </a:rPr>
              <a:t> </a:t>
            </a:r>
          </a:p>
        </p:txBody>
      </p:sp>
      <p:sp>
        <p:nvSpPr>
          <p:cNvPr id="8" name="TextBox 7"/>
          <p:cNvSpPr txBox="1"/>
          <p:nvPr/>
        </p:nvSpPr>
        <p:spPr>
          <a:xfrm>
            <a:off x="838200" y="5638800"/>
            <a:ext cx="7620000" cy="800219"/>
          </a:xfrm>
          <a:prstGeom prst="rect">
            <a:avLst/>
          </a:prstGeom>
          <a:noFill/>
        </p:spPr>
        <p:txBody>
          <a:bodyPr wrap="square" rtlCol="0">
            <a:spAutoFit/>
          </a:bodyPr>
          <a:lstStyle/>
          <a:p>
            <a:pPr algn="ctr"/>
            <a:r>
              <a:rPr lang="en-GB" sz="2800" dirty="0">
                <a:solidFill>
                  <a:srgbClr val="FF0000"/>
                </a:solidFill>
                <a:latin typeface="Arial" panose="020B0604020202020204" pitchFamily="34" charset="0"/>
                <a:cs typeface="Arial" panose="020B0604020202020204" pitchFamily="34" charset="0"/>
              </a:rPr>
              <a:t>Is it any wonder that spelling is hard? </a:t>
            </a:r>
          </a:p>
          <a:p>
            <a:endParaRPr lang="en-GB" dirty="0"/>
          </a:p>
        </p:txBody>
      </p:sp>
    </p:spTree>
    <p:extLst>
      <p:ext uri="{BB962C8B-B14F-4D97-AF65-F5344CB8AC3E}">
        <p14:creationId xmlns:p14="http://schemas.microsoft.com/office/powerpoint/2010/main" val="20509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3" name="TextBox 12"/>
          <p:cNvSpPr txBox="1"/>
          <p:nvPr/>
        </p:nvSpPr>
        <p:spPr>
          <a:xfrm>
            <a:off x="288659" y="320040"/>
            <a:ext cx="8566682" cy="1323439"/>
          </a:xfrm>
          <a:prstGeom prst="rect">
            <a:avLst/>
          </a:prstGeom>
          <a:noFill/>
        </p:spPr>
        <p:txBody>
          <a:bodyPr wrap="square" rtlCol="0">
            <a:spAutoFit/>
          </a:bodyPr>
          <a:lstStyle/>
          <a:p>
            <a:pPr algn="ctr"/>
            <a:endParaRPr lang="en-GB" sz="4000" dirty="0" smtClean="0"/>
          </a:p>
          <a:p>
            <a:pPr algn="ctr"/>
            <a:r>
              <a:rPr lang="en-GB" sz="4000" dirty="0"/>
              <a:t> </a:t>
            </a:r>
            <a:r>
              <a:rPr lang="en-GB" sz="4000" dirty="0" smtClean="0"/>
              <a:t>                         </a:t>
            </a:r>
            <a:endParaRPr lang="en-GB" sz="40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81000" y="448080"/>
            <a:ext cx="4156620" cy="5961838"/>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4710202" y="448080"/>
            <a:ext cx="4052798" cy="5965118"/>
          </a:xfrm>
          <a:prstGeom prst="rect">
            <a:avLst/>
          </a:prstGeom>
        </p:spPr>
      </p:pic>
    </p:spTree>
    <p:extLst>
      <p:ext uri="{BB962C8B-B14F-4D97-AF65-F5344CB8AC3E}">
        <p14:creationId xmlns:p14="http://schemas.microsoft.com/office/powerpoint/2010/main" val="355207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
        <p:nvSpPr>
          <p:cNvPr id="5" name="Rectangle 4"/>
          <p:cNvSpPr/>
          <p:nvPr/>
        </p:nvSpPr>
        <p:spPr>
          <a:xfrm>
            <a:off x="0" y="-1"/>
            <a:ext cx="9144000" cy="6858001"/>
          </a:xfrm>
          <a:prstGeom prst="rect">
            <a:avLst/>
          </a:prstGeom>
          <a:solidFill>
            <a:srgbClr val="8D1737"/>
          </a:solidFill>
          <a:ln>
            <a:solidFill>
              <a:srgbClr val="8D1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 y="228600"/>
            <a:ext cx="8686800" cy="6400800"/>
          </a:xfrm>
          <a:prstGeom prst="rect">
            <a:avLst/>
          </a:prstGeom>
          <a:solidFill>
            <a:srgbClr val="E0E2E3"/>
          </a:solidFill>
          <a:ln>
            <a:solidFill>
              <a:srgbClr val="E0E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3" name="TextBox 12"/>
          <p:cNvSpPr txBox="1"/>
          <p:nvPr/>
        </p:nvSpPr>
        <p:spPr>
          <a:xfrm>
            <a:off x="288659" y="320040"/>
            <a:ext cx="8566682" cy="1323439"/>
          </a:xfrm>
          <a:prstGeom prst="rect">
            <a:avLst/>
          </a:prstGeom>
          <a:noFill/>
        </p:spPr>
        <p:txBody>
          <a:bodyPr wrap="square" rtlCol="0">
            <a:spAutoFit/>
          </a:bodyPr>
          <a:lstStyle/>
          <a:p>
            <a:pPr algn="ctr"/>
            <a:endParaRPr lang="en-GB" sz="4000" dirty="0" smtClean="0"/>
          </a:p>
          <a:p>
            <a:pPr algn="ctr"/>
            <a:r>
              <a:rPr lang="en-GB" sz="4000" dirty="0"/>
              <a:t> </a:t>
            </a:r>
            <a:r>
              <a:rPr lang="en-GB" sz="4000" dirty="0" smtClean="0"/>
              <a:t>                         </a:t>
            </a:r>
            <a:endParaRPr lang="en-GB" sz="4000" dirty="0"/>
          </a:p>
        </p:txBody>
      </p:sp>
      <p:sp>
        <p:nvSpPr>
          <p:cNvPr id="10" name="Title 1"/>
          <p:cNvSpPr txBox="1">
            <a:spLocks/>
          </p:cNvSpPr>
          <p:nvPr/>
        </p:nvSpPr>
        <p:spPr>
          <a:xfrm>
            <a:off x="457200" y="274638"/>
            <a:ext cx="8229600" cy="1143000"/>
          </a:xfrm>
          <a:prstGeom prst="rect">
            <a:avLst/>
          </a:prstGeom>
          <a:ln>
            <a:solidFill>
              <a:srgbClr val="003C80">
                <a:alpha val="0"/>
              </a:srgbClr>
            </a:solidFill>
          </a:ln>
        </p:spPr>
        <p:txBody>
          <a:bodyPr>
            <a:normAutofit/>
          </a:bodyPr>
          <a:lstStyle>
            <a:lvl1pPr algn="ctr" defTabSz="457200" rtl="0" eaLnBrk="1" latinLnBrk="0" hangingPunct="1">
              <a:spcBef>
                <a:spcPct val="0"/>
              </a:spcBef>
              <a:buNone/>
              <a:defRPr sz="4400" b="1" i="0" kern="1200" baseline="0">
                <a:solidFill>
                  <a:srgbClr val="003C80"/>
                </a:solidFill>
                <a:effectLst>
                  <a:glow rad="101600">
                    <a:srgbClr val="FAE579">
                      <a:alpha val="75000"/>
                    </a:srgbClr>
                  </a:glow>
                  <a:outerShdw blurRad="50800" dist="38100" dir="2700000" algn="tl" rotWithShape="0">
                    <a:srgbClr val="000000">
                      <a:alpha val="43000"/>
                    </a:srgbClr>
                  </a:outerShdw>
                </a:effectLst>
                <a:latin typeface="Helvetica"/>
                <a:ea typeface="+mj-ea"/>
                <a:cs typeface="Helvetica"/>
              </a:defRPr>
            </a:lvl1pPr>
          </a:lstStyle>
          <a:p>
            <a:r>
              <a:rPr lang="en-GB" dirty="0" smtClean="0">
                <a:solidFill>
                  <a:schemeClr val="tx1"/>
                </a:solidFill>
                <a:latin typeface="+mj-lt"/>
              </a:rPr>
              <a:t>Letter Sounds</a:t>
            </a:r>
            <a:endParaRPr lang="en-US" dirty="0">
              <a:solidFill>
                <a:schemeClr val="tx1"/>
              </a:solidFill>
              <a:latin typeface="+mj-lt"/>
            </a:endParaRPr>
          </a:p>
        </p:txBody>
      </p:sp>
      <p:pic>
        <p:nvPicPr>
          <p:cNvPr id="11" name="Picture 4" descr="letter cop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1302948"/>
            <a:ext cx="5410200" cy="45196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76730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2709</Words>
  <Application>Microsoft Office PowerPoint</Application>
  <PresentationFormat>On-screen Show (4:3)</PresentationFormat>
  <Paragraphs>374</Paragraphs>
  <Slides>45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Helvetica</vt:lpstr>
      <vt:lpstr>Times New Roman</vt:lpstr>
      <vt:lpstr>Wingdings</vt:lpstr>
      <vt:lpstr>Office Theme</vt:lpstr>
      <vt:lpstr> </vt:lpstr>
      <vt:lpstr> </vt:lpstr>
      <vt:lpstr> </vt:lpstr>
      <vt:lpstr> </vt:lpstr>
      <vt:lpstr> </vt:lpstr>
      <vt:lpstr> </vt:lpstr>
      <vt:lpstr> </vt:lpstr>
      <vt:lpstr> </vt:lpstr>
      <vt:lpstr> </vt:lpstr>
      <vt:lpstr> </vt:lpstr>
      <vt:lpstr>Crown Time</vt:lpstr>
      <vt:lpstr>Technical Terms</vt:lpstr>
      <vt:lpstr>Introducing Our Special Friends</vt:lpstr>
      <vt:lpstr> </vt:lpstr>
      <vt:lpstr>Wraparound Spelling - Monday</vt:lpstr>
      <vt:lpstr> </vt:lpstr>
      <vt:lpstr>Stretch with Special Friends </vt:lpstr>
      <vt:lpstr>Grow the Word: Roots and Shoots</vt:lpstr>
      <vt:lpstr>Why ‘grow’ the words?</vt:lpstr>
      <vt:lpstr>Spiral Phonics</vt:lpstr>
      <vt:lpstr>The word in context</vt:lpstr>
      <vt:lpstr>Sentence Structure</vt:lpstr>
      <vt:lpstr> A sentence a day (dictation)</vt:lpstr>
      <vt:lpstr>Syllables (Tuesday)</vt:lpstr>
      <vt:lpstr>Rhymes (Tuesday)</vt:lpstr>
      <vt:lpstr>Parts of Speech (Wednesday)</vt:lpstr>
      <vt:lpstr>Parts of Speech (Wednesday)</vt:lpstr>
      <vt:lpstr>Cues (Wednesday)</vt:lpstr>
      <vt:lpstr>Cues Cont. (Wednesday)</vt:lpstr>
      <vt:lpstr>Roots and shoots (Thursday)</vt:lpstr>
      <vt:lpstr>Roots and shoots (Thursday)</vt:lpstr>
      <vt:lpstr>Games, Assess and Rectify (Friday)</vt:lpstr>
      <vt:lpstr>Pupil Voice</vt:lpstr>
      <vt:lpstr> </vt:lpstr>
      <vt:lpstr> </vt:lpstr>
      <vt:lpstr> </vt:lpstr>
      <vt:lpstr> </vt:lpstr>
      <vt:lpstr> </vt:lpstr>
      <vt:lpstr> </vt:lpstr>
      <vt:lpstr> </vt:lpstr>
      <vt:lpstr> </vt:lpstr>
      <vt:lpstr>What next for the school?</vt:lpstr>
      <vt:lpstr>What can you do to help your child?</vt:lpstr>
      <vt:lpstr>Any questions?</vt:lpstr>
      <vt:lpstr>Thank you. Please complete the feedback by visiting https://bit.ly/366ArU2 take a paper copy or use the link on the School Blog.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karen mcdowall</dc:creator>
  <cp:lastModifiedBy>karen mcdowall</cp:lastModifiedBy>
  <cp:revision>51</cp:revision>
  <cp:lastPrinted>2020-02-18T09:37:32Z</cp:lastPrinted>
  <dcterms:created xsi:type="dcterms:W3CDTF">2006-08-16T00:00:00Z</dcterms:created>
  <dcterms:modified xsi:type="dcterms:W3CDTF">2020-02-18T17:29:04Z</dcterms:modified>
</cp:coreProperties>
</file>