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4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73" r:id="rId11"/>
    <p:sldId id="265" r:id="rId12"/>
    <p:sldId id="272" r:id="rId13"/>
    <p:sldId id="266" r:id="rId14"/>
    <p:sldId id="274" r:id="rId15"/>
    <p:sldId id="271" r:id="rId16"/>
    <p:sldId id="267" r:id="rId17"/>
    <p:sldId id="268" r:id="rId18"/>
    <p:sldId id="270"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1" autoAdjust="0"/>
    <p:restoredTop sz="94660"/>
  </p:normalViewPr>
  <p:slideViewPr>
    <p:cSldViewPr snapToGrid="0">
      <p:cViewPr varScale="1">
        <p:scale>
          <a:sx n="73" d="100"/>
          <a:sy n="73" d="100"/>
        </p:scale>
        <p:origin x="4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5AF26-4725-44B1-953B-79C052C6745D}" type="datetimeFigureOut">
              <a:rPr lang="en-US"/>
              <a:pPr/>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5E0A0-B73C-417B-A815-482FBE8C6429}" type="slidenum">
              <a:rPr lang="en-US"/>
              <a:pPr/>
              <a:t>‹#›</a:t>
            </a:fld>
            <a:endParaRPr lang="en-US"/>
          </a:p>
        </p:txBody>
      </p:sp>
    </p:spTree>
    <p:extLst>
      <p:ext uri="{BB962C8B-B14F-4D97-AF65-F5344CB8AC3E}">
        <p14:creationId xmlns:p14="http://schemas.microsoft.com/office/powerpoint/2010/main" val="248506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5E0A0-B73C-417B-A815-482FBE8C6429}" type="slidenum">
              <a:rPr lang="en-US"/>
              <a:pPr/>
              <a:t>1</a:t>
            </a:fld>
            <a:endParaRPr lang="en-US"/>
          </a:p>
        </p:txBody>
      </p:sp>
    </p:spTree>
    <p:extLst>
      <p:ext uri="{BB962C8B-B14F-4D97-AF65-F5344CB8AC3E}">
        <p14:creationId xmlns:p14="http://schemas.microsoft.com/office/powerpoint/2010/main" val="3413028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5E0A0-B73C-417B-A815-482FBE8C6429}" type="slidenum">
              <a:rPr lang="en-US"/>
              <a:pPr/>
              <a:t>11</a:t>
            </a:fld>
            <a:endParaRPr lang="en-US"/>
          </a:p>
        </p:txBody>
      </p:sp>
    </p:spTree>
    <p:extLst>
      <p:ext uri="{BB962C8B-B14F-4D97-AF65-F5344CB8AC3E}">
        <p14:creationId xmlns:p14="http://schemas.microsoft.com/office/powerpoint/2010/main" val="3071102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5E0A0-B73C-417B-A815-482FBE8C6429}" type="slidenum">
              <a:rPr lang="en-US"/>
              <a:pPr/>
              <a:t>13</a:t>
            </a:fld>
            <a:endParaRPr lang="en-US"/>
          </a:p>
        </p:txBody>
      </p:sp>
    </p:spTree>
    <p:extLst>
      <p:ext uri="{BB962C8B-B14F-4D97-AF65-F5344CB8AC3E}">
        <p14:creationId xmlns:p14="http://schemas.microsoft.com/office/powerpoint/2010/main" val="3735350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5E0A0-B73C-417B-A815-482FBE8C6429}" type="slidenum">
              <a:rPr lang="en-US"/>
              <a:pPr/>
              <a:t>16</a:t>
            </a:fld>
            <a:endParaRPr lang="en-US"/>
          </a:p>
        </p:txBody>
      </p:sp>
    </p:spTree>
    <p:extLst>
      <p:ext uri="{BB962C8B-B14F-4D97-AF65-F5344CB8AC3E}">
        <p14:creationId xmlns:p14="http://schemas.microsoft.com/office/powerpoint/2010/main" val="1132182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5E0A0-B73C-417B-A815-482FBE8C6429}" type="slidenum">
              <a:rPr lang="en-US"/>
              <a:pPr/>
              <a:t>17</a:t>
            </a:fld>
            <a:endParaRPr lang="en-US"/>
          </a:p>
        </p:txBody>
      </p:sp>
    </p:spTree>
    <p:extLst>
      <p:ext uri="{BB962C8B-B14F-4D97-AF65-F5344CB8AC3E}">
        <p14:creationId xmlns:p14="http://schemas.microsoft.com/office/powerpoint/2010/main" val="2977014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5E0A0-B73C-417B-A815-482FBE8C6429}" type="slidenum">
              <a:rPr lang="en-US"/>
              <a:pPr/>
              <a:t>19</a:t>
            </a:fld>
            <a:endParaRPr lang="en-US"/>
          </a:p>
        </p:txBody>
      </p:sp>
    </p:spTree>
    <p:extLst>
      <p:ext uri="{BB962C8B-B14F-4D97-AF65-F5344CB8AC3E}">
        <p14:creationId xmlns:p14="http://schemas.microsoft.com/office/powerpoint/2010/main" val="408891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5E0A0-B73C-417B-A815-482FBE8C6429}" type="slidenum">
              <a:rPr lang="en-US"/>
              <a:pPr/>
              <a:t>2</a:t>
            </a:fld>
            <a:endParaRPr lang="en-US"/>
          </a:p>
        </p:txBody>
      </p:sp>
    </p:spTree>
    <p:extLst>
      <p:ext uri="{BB962C8B-B14F-4D97-AF65-F5344CB8AC3E}">
        <p14:creationId xmlns:p14="http://schemas.microsoft.com/office/powerpoint/2010/main" val="99775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5E0A0-B73C-417B-A815-482FBE8C6429}" type="slidenum">
              <a:rPr lang="en-US"/>
              <a:pPr/>
              <a:t>3</a:t>
            </a:fld>
            <a:endParaRPr lang="en-US"/>
          </a:p>
        </p:txBody>
      </p:sp>
    </p:spTree>
    <p:extLst>
      <p:ext uri="{BB962C8B-B14F-4D97-AF65-F5344CB8AC3E}">
        <p14:creationId xmlns:p14="http://schemas.microsoft.com/office/powerpoint/2010/main" val="285582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5E0A0-B73C-417B-A815-482FBE8C6429}" type="slidenum">
              <a:rPr lang="en-US"/>
              <a:pPr/>
              <a:t>4</a:t>
            </a:fld>
            <a:endParaRPr lang="en-US"/>
          </a:p>
        </p:txBody>
      </p:sp>
    </p:spTree>
    <p:extLst>
      <p:ext uri="{BB962C8B-B14F-4D97-AF65-F5344CB8AC3E}">
        <p14:creationId xmlns:p14="http://schemas.microsoft.com/office/powerpoint/2010/main" val="255076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5E0A0-B73C-417B-A815-482FBE8C6429}" type="slidenum">
              <a:rPr lang="en-US"/>
              <a:pPr/>
              <a:t>5</a:t>
            </a:fld>
            <a:endParaRPr lang="en-US"/>
          </a:p>
        </p:txBody>
      </p:sp>
    </p:spTree>
    <p:extLst>
      <p:ext uri="{BB962C8B-B14F-4D97-AF65-F5344CB8AC3E}">
        <p14:creationId xmlns:p14="http://schemas.microsoft.com/office/powerpoint/2010/main" val="4527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5E0A0-B73C-417B-A815-482FBE8C6429}" type="slidenum">
              <a:rPr lang="en-US"/>
              <a:pPr/>
              <a:t>6</a:t>
            </a:fld>
            <a:endParaRPr lang="en-US"/>
          </a:p>
        </p:txBody>
      </p:sp>
    </p:spTree>
    <p:extLst>
      <p:ext uri="{BB962C8B-B14F-4D97-AF65-F5344CB8AC3E}">
        <p14:creationId xmlns:p14="http://schemas.microsoft.com/office/powerpoint/2010/main" val="129368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5E0A0-B73C-417B-A815-482FBE8C6429}" type="slidenum">
              <a:rPr lang="en-US"/>
              <a:pPr/>
              <a:t>7</a:t>
            </a:fld>
            <a:endParaRPr lang="en-US"/>
          </a:p>
        </p:txBody>
      </p:sp>
    </p:spTree>
    <p:extLst>
      <p:ext uri="{BB962C8B-B14F-4D97-AF65-F5344CB8AC3E}">
        <p14:creationId xmlns:p14="http://schemas.microsoft.com/office/powerpoint/2010/main" val="269522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5E0A0-B73C-417B-A815-482FBE8C6429}" type="slidenum">
              <a:rPr lang="en-US"/>
              <a:pPr/>
              <a:t>8</a:t>
            </a:fld>
            <a:endParaRPr lang="en-US"/>
          </a:p>
        </p:txBody>
      </p:sp>
    </p:spTree>
    <p:extLst>
      <p:ext uri="{BB962C8B-B14F-4D97-AF65-F5344CB8AC3E}">
        <p14:creationId xmlns:p14="http://schemas.microsoft.com/office/powerpoint/2010/main" val="2487825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5E0A0-B73C-417B-A815-482FBE8C6429}" type="slidenum">
              <a:rPr lang="en-US"/>
              <a:pPr/>
              <a:t>9</a:t>
            </a:fld>
            <a:endParaRPr lang="en-US"/>
          </a:p>
        </p:txBody>
      </p:sp>
    </p:spTree>
    <p:extLst>
      <p:ext uri="{BB962C8B-B14F-4D97-AF65-F5344CB8AC3E}">
        <p14:creationId xmlns:p14="http://schemas.microsoft.com/office/powerpoint/2010/main" val="2321706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50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2781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9651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3229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81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586B75A-687E-405C-8A0B-8D00578BA2C3}" type="datetimeFigureOut">
              <a:rPr lang="en-US" dirty="0"/>
              <a:pPr/>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591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6/5/2018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7269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dirty="0"/>
              <a:pPr/>
              <a:t>6/5/2018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130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dirty="0"/>
              <a:pPr/>
              <a:t>6/5/2018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8140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dirty="0"/>
              <a:pPr/>
              <a:t>6/5/2018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91069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dirty="0"/>
              <a:pPr/>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90653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dirty="0"/>
              <a:pPr/>
              <a:t>6/5/2018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739284"/>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lothingattesco.com/renfrewshire/bishopton-primary-school/invt/862152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hyperlink" Target="http://www.renfrewshire.gov.uk/article/3338/Free-school-meals-and-clothing-grants" TargetMode="External"/><Relationship Id="rId2" Type="http://schemas.openxmlformats.org/officeDocument/2006/relationships/hyperlink" Target="http://www.renfrewshire.gov.uk/article/3486/Home-to-school-transport"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hyperlink" Target="http://www.unicef.org.uk/UNICEFs-Work/UN-Conven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12.xml"/><Relationship Id="rId7"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video" Target="https://www.youtube.com/embed/FBsxGxc7tLo" TargetMode="External"/><Relationship Id="rId6" Type="http://schemas.openxmlformats.org/officeDocument/2006/relationships/image" Target="../media/image14.png"/><Relationship Id="rId5" Type="http://schemas.openxmlformats.org/officeDocument/2006/relationships/hyperlink" Target="http://www.readwritecount.scot/" TargetMode="External"/><Relationship Id="rId4" Type="http://schemas.openxmlformats.org/officeDocument/2006/relationships/hyperlink" Target="http://www.playtalkread.sco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gov.scot/parentzon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Bishopton Primary</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Welcome </a:t>
            </a:r>
          </a:p>
        </p:txBody>
      </p:sp>
      <p:pic>
        <p:nvPicPr>
          <p:cNvPr id="1026" name="Picture 2" descr="Bishopton PS_PrintRes"/>
          <p:cNvPicPr>
            <a:picLocks noChangeAspect="1" noChangeArrowheads="1"/>
          </p:cNvPicPr>
          <p:nvPr/>
        </p:nvPicPr>
        <p:blipFill>
          <a:blip r:embed="rId3"/>
          <a:srcRect/>
          <a:stretch>
            <a:fillRect/>
          </a:stretch>
        </p:blipFill>
        <p:spPr bwMode="auto">
          <a:xfrm>
            <a:off x="9483635" y="640080"/>
            <a:ext cx="1703388" cy="1493838"/>
          </a:xfrm>
          <a:prstGeom prst="rect">
            <a:avLst/>
          </a:prstGeom>
          <a:noFill/>
          <a:ln w="9525">
            <a:noFill/>
            <a:miter lim="800000"/>
            <a:headEnd/>
            <a:tailEnd/>
          </a:ln>
        </p:spPr>
      </p:pic>
    </p:spTree>
    <p:extLst>
      <p:ext uri="{BB962C8B-B14F-4D97-AF65-F5344CB8AC3E}">
        <p14:creationId xmlns:p14="http://schemas.microsoft.com/office/powerpoint/2010/main" val="3059316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Communication</a:t>
            </a:r>
            <a:endParaRPr lang="en-GB" dirty="0"/>
          </a:p>
        </p:txBody>
      </p:sp>
      <p:sp>
        <p:nvSpPr>
          <p:cNvPr id="3" name="Content Placeholder 2"/>
          <p:cNvSpPr>
            <a:spLocks noGrp="1"/>
          </p:cNvSpPr>
          <p:nvPr>
            <p:ph idx="1"/>
          </p:nvPr>
        </p:nvSpPr>
        <p:spPr/>
        <p:txBody>
          <a:bodyPr/>
          <a:lstStyle/>
          <a:p>
            <a:r>
              <a:rPr lang="en-GB" dirty="0" smtClean="0"/>
              <a:t>School website					Blog, Twitter, Facebook and paper!</a:t>
            </a:r>
            <a:endParaRPr lang="en-GB" dirty="0"/>
          </a:p>
        </p:txBody>
      </p:sp>
      <p:pic>
        <p:nvPicPr>
          <p:cNvPr id="5" name="Picture 4"/>
          <p:cNvPicPr>
            <a:picLocks noChangeAspect="1"/>
          </p:cNvPicPr>
          <p:nvPr/>
        </p:nvPicPr>
        <p:blipFill>
          <a:blip r:embed="rId2"/>
          <a:stretch>
            <a:fillRect/>
          </a:stretch>
        </p:blipFill>
        <p:spPr>
          <a:xfrm>
            <a:off x="1476103" y="2578000"/>
            <a:ext cx="3526971" cy="2828109"/>
          </a:xfrm>
          <a:prstGeom prst="rect">
            <a:avLst/>
          </a:prstGeom>
        </p:spPr>
      </p:pic>
      <p:pic>
        <p:nvPicPr>
          <p:cNvPr id="6" name="Picture 5"/>
          <p:cNvPicPr>
            <a:picLocks noChangeAspect="1"/>
          </p:cNvPicPr>
          <p:nvPr/>
        </p:nvPicPr>
        <p:blipFill>
          <a:blip r:embed="rId3"/>
          <a:stretch>
            <a:fillRect/>
          </a:stretch>
        </p:blipFill>
        <p:spPr>
          <a:xfrm>
            <a:off x="6570618" y="2615276"/>
            <a:ext cx="3875227" cy="2753558"/>
          </a:xfrm>
          <a:prstGeom prst="rect">
            <a:avLst/>
          </a:prstGeom>
        </p:spPr>
      </p:pic>
    </p:spTree>
    <p:extLst>
      <p:ext uri="{BB962C8B-B14F-4D97-AF65-F5344CB8AC3E}">
        <p14:creationId xmlns:p14="http://schemas.microsoft.com/office/powerpoint/2010/main" val="4288357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Information</a:t>
            </a:r>
          </a:p>
        </p:txBody>
      </p:sp>
      <p:sp>
        <p:nvSpPr>
          <p:cNvPr id="3" name="Content Placeholder 2"/>
          <p:cNvSpPr>
            <a:spLocks noGrp="1"/>
          </p:cNvSpPr>
          <p:nvPr>
            <p:ph idx="1"/>
          </p:nvPr>
        </p:nvSpPr>
        <p:spPr>
          <a:xfrm>
            <a:off x="1097280" y="1845734"/>
            <a:ext cx="10058400" cy="4306872"/>
          </a:xfrm>
        </p:spPr>
        <p:txBody>
          <a:bodyPr vert="horz" lIns="0" tIns="45720" rIns="0" bIns="45720" rtlCol="0" anchor="t">
            <a:normAutofit fontScale="40000" lnSpcReduction="20000"/>
          </a:bodyPr>
          <a:lstStyle/>
          <a:p>
            <a:pPr algn="ctr"/>
            <a:r>
              <a:rPr lang="en-US" sz="4000" b="1" dirty="0">
                <a:latin typeface="Arial" panose="020B0604020202020204" pitchFamily="34" charset="0"/>
                <a:cs typeface="Arial" panose="020B0604020202020204" pitchFamily="34" charset="0"/>
              </a:rPr>
              <a:t>Class </a:t>
            </a:r>
            <a:r>
              <a:rPr lang="en-US" sz="4000" b="1" dirty="0" smtClean="0">
                <a:latin typeface="Arial" panose="020B0604020202020204" pitchFamily="34" charset="0"/>
                <a:cs typeface="Arial" panose="020B0604020202020204" pitchFamily="34" charset="0"/>
              </a:rPr>
              <a:t>structure and </a:t>
            </a:r>
            <a:r>
              <a:rPr lang="en-US" sz="4000" b="1" dirty="0" err="1" smtClean="0">
                <a:latin typeface="Arial" panose="020B0604020202020204" pitchFamily="34" charset="0"/>
                <a:cs typeface="Arial" panose="020B0604020202020204" pitchFamily="34" charset="0"/>
              </a:rPr>
              <a:t>organisation</a:t>
            </a:r>
            <a:r>
              <a:rPr lang="en-US" sz="4000" b="1" dirty="0" smtClean="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for </a:t>
            </a:r>
            <a:r>
              <a:rPr lang="en-US" sz="4000" b="1" dirty="0" smtClean="0">
                <a:latin typeface="Arial" panose="020B0604020202020204" pitchFamily="34" charset="0"/>
                <a:cs typeface="Arial" panose="020B0604020202020204" pitchFamily="34" charset="0"/>
              </a:rPr>
              <a:t>2018    </a:t>
            </a:r>
            <a:r>
              <a:rPr lang="en-US" sz="4000" b="1" dirty="0">
                <a:latin typeface="Arial" panose="020B0604020202020204" pitchFamily="34" charset="0"/>
                <a:cs typeface="Arial" panose="020B0604020202020204" pitchFamily="34" charset="0"/>
              </a:rPr>
              <a:t>6</a:t>
            </a:r>
            <a:r>
              <a:rPr lang="en-US" sz="4000" b="1" dirty="0" smtClean="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Primary 1 </a:t>
            </a:r>
            <a:r>
              <a:rPr lang="en-US" sz="4000" b="1" dirty="0" smtClean="0">
                <a:latin typeface="Arial" panose="020B0604020202020204" pitchFamily="34" charset="0"/>
                <a:cs typeface="Arial" panose="020B0604020202020204" pitchFamily="34" charset="0"/>
              </a:rPr>
              <a:t>classes 3x 17, 3x18 </a:t>
            </a:r>
          </a:p>
          <a:p>
            <a:pPr marL="0" indent="0" algn="ctr">
              <a:buNone/>
            </a:pPr>
            <a:r>
              <a:rPr lang="en-US" sz="4000" b="1" dirty="0" smtClean="0">
                <a:latin typeface="Arial" panose="020B0604020202020204" pitchFamily="34" charset="0"/>
                <a:cs typeface="Arial" panose="020B0604020202020204" pitchFamily="34" charset="0"/>
              </a:rPr>
              <a:t>Early </a:t>
            </a:r>
            <a:r>
              <a:rPr lang="en-US" sz="4000" b="1" dirty="0" smtClean="0">
                <a:latin typeface="Arial" panose="020B0604020202020204" pitchFamily="34" charset="0"/>
                <a:cs typeface="Arial" panose="020B0604020202020204" pitchFamily="34" charset="0"/>
              </a:rPr>
              <a:t>years classroom assistant </a:t>
            </a:r>
          </a:p>
          <a:p>
            <a:pPr algn="ctr"/>
            <a:r>
              <a:rPr lang="en-US" sz="4000" b="1" dirty="0" smtClean="0">
                <a:latin typeface="Arial" panose="020B0604020202020204" pitchFamily="34" charset="0"/>
                <a:cs typeface="Arial" panose="020B0604020202020204" pitchFamily="34" charset="0"/>
                <a:hlinkClick r:id="rId3"/>
              </a:rPr>
              <a:t>Uniform</a:t>
            </a:r>
            <a:r>
              <a:rPr lang="en-US" sz="4000" b="1" dirty="0" smtClean="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please label your </a:t>
            </a:r>
            <a:r>
              <a:rPr lang="en-US" sz="4000" b="1" dirty="0" err="1">
                <a:latin typeface="Arial" panose="020B0604020202020204" pitchFamily="34" charset="0"/>
                <a:cs typeface="Arial" panose="020B0604020202020204" pitchFamily="34" charset="0"/>
              </a:rPr>
              <a:t>childs</a:t>
            </a:r>
            <a:r>
              <a:rPr lang="en-US" sz="4000" b="1" dirty="0">
                <a:latin typeface="Arial" panose="020B0604020202020204" pitchFamily="34" charset="0"/>
                <a:cs typeface="Arial" panose="020B0604020202020204" pitchFamily="34" charset="0"/>
              </a:rPr>
              <a:t> uniform including book bags (</a:t>
            </a:r>
            <a:r>
              <a:rPr lang="en-US" sz="4000" b="1" dirty="0" smtClean="0">
                <a:latin typeface="Arial" panose="020B0604020202020204" pitchFamily="34" charset="0"/>
                <a:cs typeface="Arial" panose="020B0604020202020204" pitchFamily="34" charset="0"/>
              </a:rPr>
              <a:t>discreetly</a:t>
            </a:r>
            <a:r>
              <a:rPr lang="en-US" sz="4000" b="1" dirty="0" smtClean="0">
                <a:latin typeface="Arial" panose="020B0604020202020204" pitchFamily="34" charset="0"/>
                <a:cs typeface="Arial" panose="020B0604020202020204" pitchFamily="34" charset="0"/>
              </a:rPr>
              <a:t>)!</a:t>
            </a:r>
          </a:p>
          <a:p>
            <a:pPr algn="ctr"/>
            <a:r>
              <a:rPr lang="en-US" sz="4000" b="1" dirty="0" smtClean="0">
                <a:latin typeface="Arial" panose="020B0604020202020204" pitchFamily="34" charset="0"/>
                <a:cs typeface="Arial" panose="020B0604020202020204" pitchFamily="34" charset="0"/>
              </a:rPr>
              <a:t>Gym shoes worn from Day 1 – label &amp; wear</a:t>
            </a: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Clothing Suitable for Outdoor Learning - </a:t>
            </a:r>
            <a:r>
              <a:rPr lang="en-US" sz="4000" b="1" dirty="0" smtClean="0">
                <a:latin typeface="Arial" panose="020B0604020202020204" pitchFamily="34" charset="0"/>
                <a:cs typeface="Arial" panose="020B0604020202020204" pitchFamily="34" charset="0"/>
              </a:rPr>
              <a:t>labeled</a:t>
            </a: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Water bottles – Labeled</a:t>
            </a:r>
          </a:p>
          <a:p>
            <a:pPr algn="ctr"/>
            <a:r>
              <a:rPr lang="en-US" sz="4000" b="1" dirty="0">
                <a:latin typeface="Arial" panose="020B0604020202020204" pitchFamily="34" charset="0"/>
                <a:cs typeface="Arial" panose="020B0604020202020204" pitchFamily="34" charset="0"/>
              </a:rPr>
              <a:t>School starts at 9.00 am </a:t>
            </a:r>
            <a:r>
              <a:rPr lang="en-US" sz="4000" b="1" i="1" dirty="0">
                <a:latin typeface="Arial" panose="020B0604020202020204" pitchFamily="34" charset="0"/>
                <a:cs typeface="Arial" panose="020B0604020202020204" pitchFamily="34" charset="0"/>
              </a:rPr>
              <a:t>(prompt)</a:t>
            </a: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15</a:t>
            </a:r>
            <a:r>
              <a:rPr lang="en-US" sz="4000" b="1" dirty="0" smtClean="0">
                <a:latin typeface="Arial" panose="020B0604020202020204" pitchFamily="34" charset="0"/>
                <a:cs typeface="Arial" panose="020B0604020202020204" pitchFamily="34" charset="0"/>
              </a:rPr>
              <a:t>th </a:t>
            </a:r>
            <a:r>
              <a:rPr lang="en-US" sz="4000" b="1" dirty="0">
                <a:latin typeface="Arial" panose="020B0604020202020204" pitchFamily="34" charset="0"/>
                <a:cs typeface="Arial" panose="020B0604020202020204" pitchFamily="34" charset="0"/>
              </a:rPr>
              <a:t>August </a:t>
            </a:r>
            <a:r>
              <a:rPr lang="en-US" sz="4000" b="1" dirty="0" smtClean="0">
                <a:latin typeface="Arial" panose="020B0604020202020204" pitchFamily="34" charset="0"/>
                <a:cs typeface="Arial" panose="020B0604020202020204" pitchFamily="34" charset="0"/>
              </a:rPr>
              <a:t>2017</a:t>
            </a: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Playtime </a:t>
            </a:r>
            <a:r>
              <a:rPr lang="en-US" sz="4000" b="1" dirty="0" smtClean="0">
                <a:latin typeface="Arial" panose="020B0604020202020204" pitchFamily="34" charset="0"/>
                <a:cs typeface="Arial" panose="020B0604020202020204" pitchFamily="34" charset="0"/>
              </a:rPr>
              <a:t>10.30-10.45am</a:t>
            </a:r>
            <a:r>
              <a:rPr lang="en-US" sz="4000" b="1" dirty="0">
                <a:latin typeface="Arial" panose="020B0604020202020204" pitchFamily="34" charset="0"/>
                <a:cs typeface="Arial" panose="020B0604020202020204" pitchFamily="34" charset="0"/>
              </a:rPr>
              <a:t>, Lunchtime 12.15-1.15pm </a:t>
            </a:r>
            <a:r>
              <a:rPr lang="en-US" sz="4000" b="1" dirty="0" smtClean="0">
                <a:latin typeface="Arial" panose="020B0604020202020204" pitchFamily="34" charset="0"/>
                <a:cs typeface="Arial" panose="020B0604020202020204" pitchFamily="34" charset="0"/>
              </a:rPr>
              <a:t>(children can go home)</a:t>
            </a: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School Finishes at 3.15pm</a:t>
            </a:r>
            <a:r>
              <a:rPr lang="en-US" sz="4000" b="1" i="1" dirty="0">
                <a:latin typeface="Arial" panose="020B0604020202020204" pitchFamily="34" charset="0"/>
                <a:cs typeface="Arial" panose="020B0604020202020204" pitchFamily="34" charset="0"/>
              </a:rPr>
              <a:t>(your child will leave via their </a:t>
            </a:r>
            <a:r>
              <a:rPr lang="en-US" sz="4000" b="1" i="1" dirty="0" smtClean="0">
                <a:latin typeface="Arial" panose="020B0604020202020204" pitchFamily="34" charset="0"/>
                <a:cs typeface="Arial" panose="020B0604020202020204" pitchFamily="34" charset="0"/>
              </a:rPr>
              <a:t>Base door </a:t>
            </a:r>
            <a:r>
              <a:rPr lang="en-US" sz="4000" b="1" i="1" dirty="0">
                <a:latin typeface="Arial" panose="020B0604020202020204" pitchFamily="34" charset="0"/>
                <a:cs typeface="Arial" panose="020B0604020202020204" pitchFamily="34" charset="0"/>
              </a:rPr>
              <a:t>in the infant playground)</a:t>
            </a:r>
          </a:p>
          <a:p>
            <a:pPr algn="ctr"/>
            <a:r>
              <a:rPr lang="en-US" sz="4000" i="1" dirty="0"/>
              <a:t>Please ensure your child and their teacher knows who is collecting them each </a:t>
            </a:r>
            <a:r>
              <a:rPr lang="en-US" sz="4000" i="1" dirty="0" smtClean="0"/>
              <a:t>day and/or aftercare provision. In addition, </a:t>
            </a:r>
            <a:r>
              <a:rPr lang="en-US" sz="4000" i="1" dirty="0"/>
              <a:t>what their lunch options are. Pupils going home for lunch can be collected from their class teacher at the side </a:t>
            </a:r>
            <a:r>
              <a:rPr lang="en-US" sz="4000" i="1" dirty="0" smtClean="0"/>
              <a:t>gate</a:t>
            </a:r>
          </a:p>
          <a:p>
            <a:pPr algn="ctr"/>
            <a:r>
              <a:rPr lang="en-US" sz="4000" i="1" dirty="0" smtClean="0"/>
              <a:t>(</a:t>
            </a:r>
            <a:r>
              <a:rPr lang="en-US" sz="4000" i="1" dirty="0"/>
              <a:t>Ashy Path).</a:t>
            </a:r>
          </a:p>
          <a:p>
            <a:pPr marL="0" indent="0">
              <a:buNone/>
            </a:pPr>
            <a:endParaRPr lang="en-US" dirty="0"/>
          </a:p>
          <a:p>
            <a:endParaRPr lang="en-US" dirty="0"/>
          </a:p>
          <a:p>
            <a:endParaRPr lang="en-US" dirty="0"/>
          </a:p>
        </p:txBody>
      </p:sp>
      <p:pic>
        <p:nvPicPr>
          <p:cNvPr id="10242" name="Picture 2" descr="Bishopton PS_PrintRes"/>
          <p:cNvPicPr>
            <a:picLocks noChangeAspect="1" noChangeArrowheads="1"/>
          </p:cNvPicPr>
          <p:nvPr/>
        </p:nvPicPr>
        <p:blipFill>
          <a:blip r:embed="rId4"/>
          <a:srcRect/>
          <a:stretch>
            <a:fillRect/>
          </a:stretch>
        </p:blipFill>
        <p:spPr bwMode="auto">
          <a:xfrm>
            <a:off x="9862456" y="252028"/>
            <a:ext cx="1416005" cy="1241809"/>
          </a:xfrm>
          <a:prstGeom prst="rect">
            <a:avLst/>
          </a:prstGeom>
          <a:noFill/>
          <a:ln w="9525">
            <a:noFill/>
            <a:miter lim="800000"/>
            <a:headEnd/>
            <a:tailEnd/>
          </a:ln>
        </p:spPr>
      </p:pic>
    </p:spTree>
    <p:extLst>
      <p:ext uri="{BB962C8B-B14F-4D97-AF65-F5344CB8AC3E}">
        <p14:creationId xmlns:p14="http://schemas.microsoft.com/office/powerpoint/2010/main" val="3953268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Support</a:t>
            </a:r>
            <a:endParaRPr lang="en-GB" dirty="0"/>
          </a:p>
        </p:txBody>
      </p:sp>
      <p:sp>
        <p:nvSpPr>
          <p:cNvPr id="3" name="Content Placeholder 2"/>
          <p:cNvSpPr>
            <a:spLocks noGrp="1"/>
          </p:cNvSpPr>
          <p:nvPr>
            <p:ph sz="half" idx="1"/>
          </p:nvPr>
        </p:nvSpPr>
        <p:spPr>
          <a:xfrm>
            <a:off x="1737360" y="2098999"/>
            <a:ext cx="4049485" cy="4023359"/>
          </a:xfrm>
        </p:spPr>
        <p:txBody>
          <a:bodyPr/>
          <a:lstStyle/>
          <a:p>
            <a:r>
              <a:rPr lang="en-GB" b="1" dirty="0">
                <a:latin typeface="Arial" panose="020B0604020202020204" pitchFamily="34" charset="0"/>
                <a:cs typeface="Arial" panose="020B0604020202020204" pitchFamily="34" charset="0"/>
              </a:rPr>
              <a:t>Home to school </a:t>
            </a:r>
            <a:r>
              <a:rPr lang="en-GB" b="1" dirty="0" smtClean="0">
                <a:latin typeface="Arial" panose="020B0604020202020204" pitchFamily="34" charset="0"/>
                <a:cs typeface="Arial" panose="020B0604020202020204" pitchFamily="34" charset="0"/>
              </a:rPr>
              <a:t>transport</a:t>
            </a:r>
            <a:endParaRPr lang="en-GB" dirty="0" smtClean="0">
              <a:hlinkClick r:id="rId2"/>
            </a:endParaRPr>
          </a:p>
          <a:p>
            <a:r>
              <a:rPr lang="en-GB" b="1" dirty="0" smtClean="0">
                <a:latin typeface="Arial" panose="020B0604020202020204" pitchFamily="34" charset="0"/>
                <a:cs typeface="Arial" panose="020B0604020202020204" pitchFamily="34" charset="0"/>
                <a:hlinkClick r:id="rId2"/>
              </a:rPr>
              <a:t>http</a:t>
            </a:r>
            <a:r>
              <a:rPr lang="en-GB" b="1" dirty="0">
                <a:latin typeface="Arial" panose="020B0604020202020204" pitchFamily="34" charset="0"/>
                <a:cs typeface="Arial" panose="020B0604020202020204" pitchFamily="34" charset="0"/>
                <a:hlinkClick r:id="rId2"/>
              </a:rPr>
              <a:t>://</a:t>
            </a:r>
            <a:r>
              <a:rPr lang="en-GB" b="1" dirty="0" smtClean="0">
                <a:latin typeface="Arial" panose="020B0604020202020204" pitchFamily="34" charset="0"/>
                <a:cs typeface="Arial" panose="020B0604020202020204" pitchFamily="34" charset="0"/>
                <a:hlinkClick r:id="rId2"/>
              </a:rPr>
              <a:t>www.renfrewshire.gov.uk/article/3486/Home-to-school-transport</a:t>
            </a:r>
            <a:r>
              <a:rPr lang="en-GB" b="1" dirty="0" smtClean="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 Placeholder 3"/>
          <p:cNvSpPr>
            <a:spLocks noGrp="1"/>
          </p:cNvSpPr>
          <p:nvPr>
            <p:ph sz="half" idx="2"/>
          </p:nvPr>
        </p:nvSpPr>
        <p:spPr>
          <a:xfrm>
            <a:off x="7289074" y="1845735"/>
            <a:ext cx="4428309" cy="4023360"/>
          </a:xfrm>
        </p:spPr>
        <p:txBody>
          <a:bodyPr/>
          <a:lstStyle/>
          <a:p>
            <a:pPr algn="ctr"/>
            <a:r>
              <a:rPr lang="en-GB" b="1" dirty="0" smtClean="0">
                <a:latin typeface="Arial" panose="020B0604020202020204" pitchFamily="34" charset="0"/>
                <a:cs typeface="Arial" panose="020B0604020202020204" pitchFamily="34" charset="0"/>
              </a:rPr>
              <a:t>Free school meals and clothing grants</a:t>
            </a:r>
            <a:endParaRPr lang="en-GB" b="1" dirty="0" smtClean="0">
              <a:latin typeface="Arial" panose="020B0604020202020204" pitchFamily="34" charset="0"/>
              <a:cs typeface="Arial" panose="020B0604020202020204" pitchFamily="34" charset="0"/>
              <a:hlinkClick r:id="rId3"/>
            </a:endParaRPr>
          </a:p>
          <a:p>
            <a:pPr marL="0" indent="0" algn="ctr">
              <a:buNone/>
            </a:pPr>
            <a:r>
              <a:rPr lang="en-GB" b="1" dirty="0" smtClean="0">
                <a:latin typeface="Arial" panose="020B0604020202020204" pitchFamily="34" charset="0"/>
                <a:cs typeface="Arial" panose="020B0604020202020204" pitchFamily="34" charset="0"/>
                <a:hlinkClick r:id="rId3"/>
              </a:rPr>
              <a:t>http</a:t>
            </a:r>
            <a:r>
              <a:rPr lang="en-GB" b="1" dirty="0">
                <a:latin typeface="Arial" panose="020B0604020202020204" pitchFamily="34" charset="0"/>
                <a:cs typeface="Arial" panose="020B0604020202020204" pitchFamily="34" charset="0"/>
                <a:hlinkClick r:id="rId3"/>
              </a:rPr>
              <a:t>://</a:t>
            </a:r>
            <a:r>
              <a:rPr lang="en-GB" b="1" dirty="0" smtClean="0">
                <a:latin typeface="Arial" panose="020B0604020202020204" pitchFamily="34" charset="0"/>
                <a:cs typeface="Arial" panose="020B0604020202020204" pitchFamily="34" charset="0"/>
                <a:hlinkClick r:id="rId3"/>
              </a:rPr>
              <a:t>www.renfrewshire.gov.uk/article/3338/Free-school-meals-and-clothing-grants</a:t>
            </a:r>
            <a:r>
              <a:rPr lang="en-GB" b="1" dirty="0" smtClean="0">
                <a:latin typeface="Arial" panose="020B0604020202020204" pitchFamily="34" charset="0"/>
                <a:cs typeface="Arial" panose="020B0604020202020204" pitchFamily="34" charset="0"/>
              </a:rPr>
              <a:t> </a:t>
            </a:r>
          </a:p>
          <a:p>
            <a:pPr marL="0" indent="0" algn="ctr">
              <a:buNone/>
            </a:pPr>
            <a:endParaRPr lang="en-GB" b="1" dirty="0" smtClean="0">
              <a:latin typeface="Arial" panose="020B0604020202020204" pitchFamily="34" charset="0"/>
              <a:cs typeface="Arial" panose="020B0604020202020204" pitchFamily="34" charset="0"/>
            </a:endParaRPr>
          </a:p>
          <a:p>
            <a:pPr marL="0" indent="0" algn="ctr">
              <a:buNone/>
            </a:pPr>
            <a:endParaRPr lang="en-GB" b="1" dirty="0">
              <a:latin typeface="Arial" panose="020B0604020202020204" pitchFamily="34" charset="0"/>
              <a:cs typeface="Arial" panose="020B0604020202020204" pitchFamily="34" charset="0"/>
            </a:endParaRPr>
          </a:p>
          <a:p>
            <a:pPr marL="0" indent="0" algn="ctr">
              <a:buNone/>
            </a:pPr>
            <a:endParaRPr lang="en-GB" b="1" dirty="0">
              <a:latin typeface="Arial" panose="020B0604020202020204" pitchFamily="34" charset="0"/>
              <a:cs typeface="Arial" panose="020B0604020202020204" pitchFamily="34" charset="0"/>
            </a:endParaRPr>
          </a:p>
        </p:txBody>
      </p:sp>
      <p:pic>
        <p:nvPicPr>
          <p:cNvPr id="1026" name="Picture 2" descr="Image result for image b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6367" y="4150554"/>
            <a:ext cx="253301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sex Embroidered School Polo Shirt - 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098" y="3661472"/>
            <a:ext cx="1399132" cy="200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16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Holiday Homework</a:t>
            </a:r>
          </a:p>
        </p:txBody>
      </p:sp>
      <p:sp>
        <p:nvSpPr>
          <p:cNvPr id="4" name="Content Placeholder 3"/>
          <p:cNvSpPr>
            <a:spLocks noGrp="1"/>
          </p:cNvSpPr>
          <p:nvPr>
            <p:ph idx="1"/>
          </p:nvPr>
        </p:nvSpPr>
        <p:spPr>
          <a:xfrm>
            <a:off x="1097279" y="1845734"/>
            <a:ext cx="10202091" cy="3875797"/>
          </a:xfrm>
        </p:spPr>
        <p:txBody>
          <a:bodyPr vert="horz" lIns="0" tIns="45720" rIns="0" bIns="45720" rtlCol="0" anchor="t">
            <a:normAutofit fontScale="70000" lnSpcReduction="20000"/>
          </a:bodyPr>
          <a:lstStyle/>
          <a:p>
            <a:pPr algn="ctr"/>
            <a:r>
              <a:rPr lang="en-US" b="1" i="1" dirty="0">
                <a:solidFill>
                  <a:srgbClr val="717174"/>
                </a:solidFill>
                <a:latin typeface="Calibri" charset="0"/>
              </a:rPr>
              <a:t>Children and young people have a right to play. The UN Convention on the Rights of the Child states (in Article 31) that every child should have:</a:t>
            </a:r>
          </a:p>
          <a:p>
            <a:pPr marL="0" indent="0" algn="ctr">
              <a:buNone/>
            </a:pPr>
            <a:r>
              <a:rPr lang="en-US" b="1" i="1" dirty="0">
                <a:solidFill>
                  <a:srgbClr val="717174"/>
                </a:solidFill>
                <a:latin typeface="Calibri" charset="0"/>
              </a:rPr>
              <a:t>... the right to rest and leisure, to engage in play and recreational activities appropriate to the age of the child and to participate freely in cultural life and the arts.</a:t>
            </a:r>
          </a:p>
          <a:p>
            <a:pPr marL="0" indent="0" algn="ctr">
              <a:buNone/>
            </a:pPr>
            <a:r>
              <a:rPr lang="en-US" b="1" i="1" dirty="0">
                <a:solidFill>
                  <a:srgbClr val="717174"/>
                </a:solidFill>
                <a:latin typeface="Calibri" charset="0"/>
                <a:hlinkClick r:id="rId3"/>
              </a:rPr>
              <a:t>United Nations Convention on the Rights of the Child</a:t>
            </a:r>
            <a:endParaRPr lang="en-US" b="1" i="1" dirty="0">
              <a:solidFill>
                <a:srgbClr val="717174"/>
              </a:solidFill>
              <a:latin typeface="Calibri" charset="0"/>
            </a:endParaRPr>
          </a:p>
          <a:p>
            <a:pPr marL="0" indent="0" algn="ctr">
              <a:buNone/>
            </a:pPr>
            <a:endParaRPr lang="en-US" b="1" i="1" dirty="0">
              <a:solidFill>
                <a:srgbClr val="717174"/>
              </a:solidFill>
              <a:latin typeface="Calibri" charset="0"/>
            </a:endParaRPr>
          </a:p>
          <a:p>
            <a:pPr marL="0" indent="0">
              <a:buNone/>
            </a:pPr>
            <a:r>
              <a:rPr lang="en-US" b="1" i="1" dirty="0">
                <a:solidFill>
                  <a:srgbClr val="717174"/>
                </a:solidFill>
                <a:latin typeface="Calibri" charset="0"/>
              </a:rPr>
              <a:t>There is lots of information available about the health and wellbeing benefits of play. Active play helps to build strong bones and muscles. Children and young people explore their feelings through play, and this can help them build resilience and cope with stress.</a:t>
            </a:r>
          </a:p>
          <a:p>
            <a:pPr marL="0" indent="0">
              <a:buNone/>
            </a:pPr>
            <a:endParaRPr lang="en-US" b="1" i="1" dirty="0">
              <a:solidFill>
                <a:srgbClr val="717174"/>
              </a:solidFill>
              <a:latin typeface="Calibri" charset="0"/>
            </a:endParaRPr>
          </a:p>
          <a:p>
            <a:pPr marL="0" indent="0">
              <a:buNone/>
            </a:pPr>
            <a:r>
              <a:rPr lang="en-US" b="1" i="1" dirty="0">
                <a:solidFill>
                  <a:srgbClr val="717174"/>
                </a:solidFill>
                <a:latin typeface="Calibri" charset="0"/>
              </a:rPr>
              <a:t>Play is how young children make sense of the world. There is also evidence to show that play in early childhood can influence the way your child's brain develops, helping to co-ordinate their mental and physical capabilities. Through play, children and young people of all ages develop problem-solving skills, imagination and creativity, language and observation skills, and memory and concentration. Children and young people use play to test their theories about the world and their place in it.</a:t>
            </a:r>
          </a:p>
          <a:p>
            <a:pPr marL="0" indent="0" algn="ctr">
              <a:buNone/>
            </a:pPr>
            <a:r>
              <a:rPr lang="en-US" sz="2400" b="1" i="1" dirty="0">
                <a:solidFill>
                  <a:srgbClr val="717174"/>
                </a:solidFill>
                <a:latin typeface="Calibri" charset="0"/>
              </a:rPr>
              <a:t>"Play creates a brain that has increased flexibility and improved potential for learning later in life."</a:t>
            </a:r>
          </a:p>
          <a:p>
            <a:pPr marL="0" indent="0" algn="r">
              <a:buNone/>
            </a:pPr>
            <a:r>
              <a:rPr lang="en-US" b="1" i="1" dirty="0">
                <a:solidFill>
                  <a:srgbClr val="717174"/>
                </a:solidFill>
                <a:latin typeface="Calibri" charset="0"/>
              </a:rPr>
              <a:t>Lester &amp; Russell, 2008</a:t>
            </a:r>
          </a:p>
          <a:p>
            <a:pPr marL="0" indent="0">
              <a:buNone/>
            </a:pPr>
            <a:endParaRPr lang="en-US" b="1" i="1" dirty="0">
              <a:solidFill>
                <a:srgbClr val="717174"/>
              </a:solidFill>
              <a:latin typeface="Calibri" charset="0"/>
            </a:endParaRPr>
          </a:p>
          <a:p>
            <a:pPr marL="0" indent="0">
              <a:buNone/>
            </a:pPr>
            <a:endParaRPr lang="en-US" dirty="0"/>
          </a:p>
          <a:p>
            <a:endParaRPr lang="en-US" dirty="0"/>
          </a:p>
        </p:txBody>
      </p:sp>
      <p:pic>
        <p:nvPicPr>
          <p:cNvPr id="11266" name="Picture 2" descr="Bishopton PS_PrintRes"/>
          <p:cNvPicPr>
            <a:picLocks noChangeAspect="1" noChangeArrowheads="1"/>
          </p:cNvPicPr>
          <p:nvPr/>
        </p:nvPicPr>
        <p:blipFill>
          <a:blip r:embed="rId4"/>
          <a:srcRect/>
          <a:stretch>
            <a:fillRect/>
          </a:stretch>
        </p:blipFill>
        <p:spPr bwMode="auto">
          <a:xfrm>
            <a:off x="9483634" y="169817"/>
            <a:ext cx="1549107" cy="1358537"/>
          </a:xfrm>
          <a:prstGeom prst="rect">
            <a:avLst/>
          </a:prstGeom>
          <a:noFill/>
          <a:ln w="9525">
            <a:noFill/>
            <a:miter lim="800000"/>
            <a:headEnd/>
            <a:tailEnd/>
          </a:ln>
        </p:spPr>
      </p:pic>
    </p:spTree>
    <p:extLst>
      <p:ext uri="{BB962C8B-B14F-4D97-AF65-F5344CB8AC3E}">
        <p14:creationId xmlns:p14="http://schemas.microsoft.com/office/powerpoint/2010/main" val="1652803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All primary 1 to primary 3 school children are now entitled to a free school meal</a:t>
            </a:r>
            <a:endParaRPr lang="en-GB" b="1" dirty="0"/>
          </a:p>
        </p:txBody>
      </p:sp>
      <p:pic>
        <p:nvPicPr>
          <p:cNvPr id="2050" name="Picture 2" descr="School meal materia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0168" y="2338251"/>
            <a:ext cx="7155470" cy="25733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5977" y="5512525"/>
            <a:ext cx="8974183" cy="369332"/>
          </a:xfrm>
          <a:prstGeom prst="rect">
            <a:avLst/>
          </a:prstGeom>
          <a:noFill/>
        </p:spPr>
        <p:txBody>
          <a:bodyPr wrap="square" rtlCol="0">
            <a:spAutoFit/>
          </a:bodyPr>
          <a:lstStyle/>
          <a:p>
            <a:r>
              <a:rPr lang="en-GB" dirty="0"/>
              <a:t>http://www.renfrewshire.gov.uk/schoolmealinfo</a:t>
            </a:r>
          </a:p>
        </p:txBody>
      </p:sp>
    </p:spTree>
    <p:extLst>
      <p:ext uri="{BB962C8B-B14F-4D97-AF65-F5344CB8AC3E}">
        <p14:creationId xmlns:p14="http://schemas.microsoft.com/office/powerpoint/2010/main" val="3264120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Independence day!</a:t>
            </a:r>
            <a:endParaRPr lang="en-GB" dirty="0"/>
          </a:p>
        </p:txBody>
      </p:sp>
      <p:pic>
        <p:nvPicPr>
          <p:cNvPr id="5" name="Content Placeholder 4"/>
          <p:cNvPicPr>
            <a:picLocks noGrp="1" noChangeAspect="1"/>
          </p:cNvPicPr>
          <p:nvPr>
            <p:ph idx="1"/>
          </p:nvPr>
        </p:nvPicPr>
        <p:blipFill>
          <a:blip r:embed="rId2"/>
          <a:stretch>
            <a:fillRect/>
          </a:stretch>
        </p:blipFill>
        <p:spPr>
          <a:xfrm>
            <a:off x="4264124" y="404950"/>
            <a:ext cx="3188368" cy="2285999"/>
          </a:xfrm>
          <a:prstGeom prst="rect">
            <a:avLst/>
          </a:prstGeom>
        </p:spPr>
      </p:pic>
      <p:sp>
        <p:nvSpPr>
          <p:cNvPr id="4" name="Text Placeholder 3"/>
          <p:cNvSpPr>
            <a:spLocks noGrp="1"/>
          </p:cNvSpPr>
          <p:nvPr>
            <p:ph type="body" sz="half" idx="2"/>
          </p:nvPr>
        </p:nvSpPr>
        <p:spPr/>
        <p:txBody>
          <a:bodyPr>
            <a:normAutofit lnSpcReduction="10000"/>
          </a:bodyPr>
          <a:lstStyle/>
          <a:p>
            <a:r>
              <a:rPr lang="en-GB" dirty="0" smtClean="0"/>
              <a:t>Have fun support your child over the holidays in learning to:-</a:t>
            </a:r>
          </a:p>
          <a:p>
            <a:r>
              <a:rPr lang="en-GB" dirty="0" smtClean="0"/>
              <a:t>Recognise their own name  labels</a:t>
            </a:r>
          </a:p>
          <a:p>
            <a:r>
              <a:rPr lang="en-GB" dirty="0" smtClean="0"/>
              <a:t>Putting on their own coat, shoes wellies</a:t>
            </a:r>
          </a:p>
          <a:p>
            <a:r>
              <a:rPr lang="en-GB" dirty="0" smtClean="0"/>
              <a:t>Tidying up belongings</a:t>
            </a:r>
          </a:p>
          <a:p>
            <a:r>
              <a:rPr lang="en-GB" dirty="0" smtClean="0"/>
              <a:t>Brushing teeth</a:t>
            </a:r>
          </a:p>
          <a:p>
            <a:r>
              <a:rPr lang="en-GB" dirty="0" smtClean="0"/>
              <a:t>Going to toilet, using a urinal/washing hands thoroughly</a:t>
            </a:r>
          </a:p>
          <a:p>
            <a:r>
              <a:rPr lang="en-GB" dirty="0" smtClean="0"/>
              <a:t>Scrapping plates/recycling food waste</a:t>
            </a:r>
          </a:p>
          <a:p>
            <a:r>
              <a:rPr lang="en-GB" dirty="0" smtClean="0"/>
              <a:t>Using a knife and fork correctly.</a:t>
            </a:r>
          </a:p>
          <a:p>
            <a:endParaRPr lang="en-GB" dirty="0"/>
          </a:p>
        </p:txBody>
      </p:sp>
      <p:pic>
        <p:nvPicPr>
          <p:cNvPr id="6" name="Picture 5"/>
          <p:cNvPicPr>
            <a:picLocks noChangeAspect="1"/>
          </p:cNvPicPr>
          <p:nvPr/>
        </p:nvPicPr>
        <p:blipFill>
          <a:blip r:embed="rId3"/>
          <a:stretch>
            <a:fillRect/>
          </a:stretch>
        </p:blipFill>
        <p:spPr>
          <a:xfrm>
            <a:off x="8152604" y="404950"/>
            <a:ext cx="3123618" cy="2285999"/>
          </a:xfrm>
          <a:prstGeom prst="rect">
            <a:avLst/>
          </a:prstGeom>
        </p:spPr>
      </p:pic>
      <p:pic>
        <p:nvPicPr>
          <p:cNvPr id="7" name="Picture 6"/>
          <p:cNvPicPr>
            <a:picLocks noChangeAspect="1"/>
          </p:cNvPicPr>
          <p:nvPr/>
        </p:nvPicPr>
        <p:blipFill>
          <a:blip r:embed="rId4"/>
          <a:stretch>
            <a:fillRect/>
          </a:stretch>
        </p:blipFill>
        <p:spPr>
          <a:xfrm>
            <a:off x="4376057" y="4030750"/>
            <a:ext cx="3076435" cy="2426965"/>
          </a:xfrm>
          <a:prstGeom prst="rect">
            <a:avLst/>
          </a:prstGeom>
        </p:spPr>
      </p:pic>
      <p:pic>
        <p:nvPicPr>
          <p:cNvPr id="8" name="Picture 7"/>
          <p:cNvPicPr>
            <a:picLocks noChangeAspect="1"/>
          </p:cNvPicPr>
          <p:nvPr/>
        </p:nvPicPr>
        <p:blipFill>
          <a:blip r:embed="rId5"/>
          <a:stretch>
            <a:fillRect/>
          </a:stretch>
        </p:blipFill>
        <p:spPr>
          <a:xfrm>
            <a:off x="8300085" y="4030750"/>
            <a:ext cx="3077664" cy="2274454"/>
          </a:xfrm>
          <a:prstGeom prst="rect">
            <a:avLst/>
          </a:prstGeom>
        </p:spPr>
      </p:pic>
      <p:pic>
        <p:nvPicPr>
          <p:cNvPr id="9" name="Picture 8"/>
          <p:cNvPicPr>
            <a:picLocks noChangeAspect="1"/>
          </p:cNvPicPr>
          <p:nvPr/>
        </p:nvPicPr>
        <p:blipFill>
          <a:blip r:embed="rId6"/>
          <a:stretch>
            <a:fillRect/>
          </a:stretch>
        </p:blipFill>
        <p:spPr>
          <a:xfrm>
            <a:off x="7818251" y="2418415"/>
            <a:ext cx="2419083" cy="1884869"/>
          </a:xfrm>
          <a:prstGeom prst="rect">
            <a:avLst/>
          </a:prstGeom>
        </p:spPr>
      </p:pic>
      <p:pic>
        <p:nvPicPr>
          <p:cNvPr id="10" name="Picture 9"/>
          <p:cNvPicPr>
            <a:picLocks noChangeAspect="1"/>
          </p:cNvPicPr>
          <p:nvPr/>
        </p:nvPicPr>
        <p:blipFill>
          <a:blip r:embed="rId7"/>
          <a:stretch>
            <a:fillRect/>
          </a:stretch>
        </p:blipFill>
        <p:spPr>
          <a:xfrm>
            <a:off x="5329645" y="2418415"/>
            <a:ext cx="2457199" cy="1884869"/>
          </a:xfrm>
          <a:prstGeom prst="rect">
            <a:avLst/>
          </a:prstGeom>
        </p:spPr>
      </p:pic>
    </p:spTree>
    <p:extLst>
      <p:ext uri="{BB962C8B-B14F-4D97-AF65-F5344CB8AC3E}">
        <p14:creationId xmlns:p14="http://schemas.microsoft.com/office/powerpoint/2010/main" val="1925711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for ideas...</a:t>
            </a:r>
          </a:p>
        </p:txBody>
      </p:sp>
      <p:sp>
        <p:nvSpPr>
          <p:cNvPr id="3" name="Content Placeholder 2"/>
          <p:cNvSpPr>
            <a:spLocks noGrp="1"/>
          </p:cNvSpPr>
          <p:nvPr>
            <p:ph sz="half" idx="1"/>
          </p:nvPr>
        </p:nvSpPr>
        <p:spPr/>
        <p:txBody>
          <a:bodyPr vert="horz" lIns="0" tIns="45720" rIns="0" bIns="45720" rtlCol="0" anchor="t">
            <a:normAutofit/>
          </a:bodyPr>
          <a:lstStyle/>
          <a:p>
            <a:r>
              <a:rPr lang="en-US" dirty="0">
                <a:hlinkClick r:id="rId4"/>
              </a:rPr>
              <a:t>Play, Talk Read</a:t>
            </a:r>
          </a:p>
        </p:txBody>
      </p:sp>
      <p:sp>
        <p:nvSpPr>
          <p:cNvPr id="4" name="Content Placeholder 3"/>
          <p:cNvSpPr>
            <a:spLocks noGrp="1"/>
          </p:cNvSpPr>
          <p:nvPr>
            <p:ph sz="half" idx="2"/>
          </p:nvPr>
        </p:nvSpPr>
        <p:spPr/>
        <p:txBody>
          <a:bodyPr vert="horz" lIns="0" tIns="45720" rIns="0" bIns="45720" rtlCol="0" anchor="t">
            <a:normAutofit/>
          </a:bodyPr>
          <a:lstStyle/>
          <a:p>
            <a:pPr marL="0" indent="0">
              <a:buNone/>
            </a:pPr>
            <a:r>
              <a:rPr lang="en-US" dirty="0">
                <a:hlinkClick r:id="rId5"/>
              </a:rPr>
              <a:t>Read, Write Count</a:t>
            </a:r>
          </a:p>
        </p:txBody>
      </p:sp>
      <p:pic>
        <p:nvPicPr>
          <p:cNvPr id="5" name="Picture 4"/>
          <p:cNvPicPr>
            <a:picLocks noChangeAspect="1"/>
          </p:cNvPicPr>
          <p:nvPr/>
        </p:nvPicPr>
        <p:blipFill>
          <a:blip r:embed="rId6"/>
          <a:stretch>
            <a:fillRect/>
          </a:stretch>
        </p:blipFill>
        <p:spPr>
          <a:xfrm>
            <a:off x="1205154" y="3799567"/>
            <a:ext cx="3861455" cy="633605"/>
          </a:xfrm>
          <a:prstGeom prst="rect">
            <a:avLst/>
          </a:prstGeom>
        </p:spPr>
      </p:pic>
      <p:pic>
        <p:nvPicPr>
          <p:cNvPr id="6" name="Picture 5"/>
          <p:cNvPicPr/>
          <p:nvPr>
            <a:videoFile r:link="rId1"/>
          </p:nvPr>
        </p:nvPicPr>
        <p:blipFill>
          <a:blip r:embed="rId7"/>
          <a:stretch>
            <a:fillRect/>
          </a:stretch>
        </p:blipFill>
        <p:spPr>
          <a:xfrm>
            <a:off x="6251225" y="2776050"/>
            <a:ext cx="4479637" cy="2571750"/>
          </a:xfrm>
          <a:prstGeom prst="rect">
            <a:avLst/>
          </a:prstGeom>
        </p:spPr>
      </p:pic>
      <p:pic>
        <p:nvPicPr>
          <p:cNvPr id="12290" name="Picture 2" descr="Bishopton PS_PrintRes"/>
          <p:cNvPicPr>
            <a:picLocks noChangeAspect="1" noChangeArrowheads="1"/>
          </p:cNvPicPr>
          <p:nvPr/>
        </p:nvPicPr>
        <p:blipFill>
          <a:blip r:embed="rId8"/>
          <a:srcRect/>
          <a:stretch>
            <a:fillRect/>
          </a:stretch>
        </p:blipFill>
        <p:spPr bwMode="auto">
          <a:xfrm>
            <a:off x="9457508" y="169817"/>
            <a:ext cx="1703388" cy="1493838"/>
          </a:xfrm>
          <a:prstGeom prst="rect">
            <a:avLst/>
          </a:prstGeom>
          <a:noFill/>
          <a:ln w="9525">
            <a:noFill/>
            <a:miter lim="800000"/>
            <a:headEnd/>
            <a:tailEnd/>
          </a:ln>
        </p:spPr>
      </p:pic>
    </p:spTree>
    <p:extLst>
      <p:ext uri="{BB962C8B-B14F-4D97-AF65-F5344CB8AC3E}">
        <p14:creationId xmlns:p14="http://schemas.microsoft.com/office/powerpoint/2010/main" val="704326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endParaRPr lang="en-US" sz="3200" dirty="0"/>
          </a:p>
        </p:txBody>
      </p:sp>
      <p:sp>
        <p:nvSpPr>
          <p:cNvPr id="4" name="Text Placeholder 3"/>
          <p:cNvSpPr>
            <a:spLocks noGrp="1"/>
          </p:cNvSpPr>
          <p:nvPr>
            <p:ph type="subTitle" idx="1"/>
          </p:nvPr>
        </p:nvSpPr>
        <p:spPr/>
        <p:txBody>
          <a:bodyPr vert="horz" lIns="91440" tIns="0" rIns="91440" bIns="0" rtlCol="0" anchor="t">
            <a:normAutofit/>
          </a:bodyPr>
          <a:lstStyle/>
          <a:p>
            <a:pPr algn="ctr"/>
            <a:endParaRPr lang="en-US" sz="3200" dirty="0"/>
          </a:p>
          <a:p>
            <a:pPr algn="ctr"/>
            <a:r>
              <a:rPr lang="en-US" sz="3200" dirty="0"/>
              <a:t>Be at the HEART OF YOUR child's LEARNING</a:t>
            </a:r>
          </a:p>
          <a:p>
            <a:pPr algn="ctr"/>
            <a:endParaRPr lang="en-US" sz="3200" dirty="0"/>
          </a:p>
          <a:p>
            <a:pPr algn="ctr"/>
            <a:endParaRPr lang="en-US" sz="3200" dirty="0"/>
          </a:p>
        </p:txBody>
      </p:sp>
      <p:pic>
        <p:nvPicPr>
          <p:cNvPr id="8" name="Picture 7"/>
          <p:cNvPicPr>
            <a:picLocks noChangeAspect="1"/>
          </p:cNvPicPr>
          <p:nvPr/>
        </p:nvPicPr>
        <p:blipFill>
          <a:blip r:embed="rId3"/>
          <a:stretch>
            <a:fillRect/>
          </a:stretch>
        </p:blipFill>
        <p:spPr>
          <a:xfrm>
            <a:off x="4005263" y="331788"/>
            <a:ext cx="4294964" cy="4554537"/>
          </a:xfrm>
          <a:prstGeom prst="rect">
            <a:avLst/>
          </a:prstGeom>
        </p:spPr>
      </p:pic>
      <p:pic>
        <p:nvPicPr>
          <p:cNvPr id="13314" name="Picture 2" descr="Bishopton PS_PrintRes"/>
          <p:cNvPicPr>
            <a:picLocks noChangeAspect="1" noChangeArrowheads="1"/>
          </p:cNvPicPr>
          <p:nvPr/>
        </p:nvPicPr>
        <p:blipFill>
          <a:blip r:embed="rId4"/>
          <a:srcRect/>
          <a:stretch>
            <a:fillRect/>
          </a:stretch>
        </p:blipFill>
        <p:spPr bwMode="auto">
          <a:xfrm>
            <a:off x="10762614" y="5042262"/>
            <a:ext cx="1182053" cy="1036637"/>
          </a:xfrm>
          <a:prstGeom prst="rect">
            <a:avLst/>
          </a:prstGeom>
          <a:noFill/>
          <a:ln w="9525">
            <a:noFill/>
            <a:miter lim="800000"/>
            <a:headEnd/>
            <a:tailEnd/>
          </a:ln>
        </p:spPr>
      </p:pic>
    </p:spTree>
    <p:extLst>
      <p:ext uri="{BB962C8B-B14F-4D97-AF65-F5344CB8AC3E}">
        <p14:creationId xmlns:p14="http://schemas.microsoft.com/office/powerpoint/2010/main" val="3033265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400" dirty="0" smtClean="0"/>
              <a:t>Please avoid the  crush on the first day – it can be unsettling for your children.</a:t>
            </a:r>
            <a:endParaRPr lang="en-GB" sz="2400" dirty="0"/>
          </a:p>
        </p:txBody>
      </p:sp>
      <p:pic>
        <p:nvPicPr>
          <p:cNvPr id="5" name="Picture Placeholder 4"/>
          <p:cNvPicPr>
            <a:picLocks noGrp="1" noChangeAspect="1"/>
          </p:cNvPicPr>
          <p:nvPr>
            <p:ph type="pic" idx="1"/>
          </p:nvPr>
        </p:nvPicPr>
        <p:blipFill>
          <a:blip r:embed="rId2"/>
          <a:srcRect t="19678" b="19678"/>
          <a:stretch>
            <a:fillRect/>
          </a:stretch>
        </p:blipFill>
        <p:spPr>
          <a:xfrm>
            <a:off x="0" y="0"/>
            <a:ext cx="12191985" cy="4915076"/>
          </a:xfrm>
          <a:prstGeom prst="rect">
            <a:avLst/>
          </a:prstGeom>
        </p:spPr>
      </p:pic>
      <p:sp>
        <p:nvSpPr>
          <p:cNvPr id="4" name="Text Placeholder 3"/>
          <p:cNvSpPr>
            <a:spLocks noGrp="1"/>
          </p:cNvSpPr>
          <p:nvPr>
            <p:ph type="body" sz="half" idx="2"/>
          </p:nvPr>
        </p:nvSpPr>
        <p:spPr/>
        <p:txBody>
          <a:bodyPr>
            <a:normAutofit/>
          </a:bodyPr>
          <a:lstStyle/>
          <a:p>
            <a:pPr algn="ctr"/>
            <a:r>
              <a:rPr lang="en-GB" sz="3600" dirty="0" smtClean="0"/>
              <a:t>My first </a:t>
            </a:r>
            <a:r>
              <a:rPr lang="en-GB" sz="3600" dirty="0"/>
              <a:t>d</a:t>
            </a:r>
            <a:r>
              <a:rPr lang="en-GB" sz="3600" dirty="0" smtClean="0"/>
              <a:t>ay at school!</a:t>
            </a:r>
            <a:endParaRPr lang="en-GB" sz="3600" dirty="0"/>
          </a:p>
        </p:txBody>
      </p:sp>
    </p:spTree>
    <p:extLst>
      <p:ext uri="{BB962C8B-B14F-4D97-AF65-F5344CB8AC3E}">
        <p14:creationId xmlns:p14="http://schemas.microsoft.com/office/powerpoint/2010/main" val="2328327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vert="horz" lIns="0" tIns="45720" rIns="0" bIns="45720" rtlCol="0" anchor="t">
            <a:normAutofit/>
          </a:bodyPr>
          <a:lstStyle/>
          <a:p>
            <a:pPr marL="0" indent="0">
              <a:buNone/>
            </a:pPr>
            <a:r>
              <a:rPr lang="en-US" i="1" dirty="0"/>
              <a:t>If you would prefer you can write them on a 'sticky note' or catch myself or my colleagues after the taster lunch.</a:t>
            </a:r>
          </a:p>
          <a:p>
            <a:pPr marL="0" indent="0" algn="ctr">
              <a:buNone/>
            </a:pPr>
            <a:endParaRPr lang="en-US" i="1" dirty="0"/>
          </a:p>
          <a:p>
            <a:pPr marL="0" indent="0" algn="ctr">
              <a:buNone/>
            </a:pPr>
            <a:r>
              <a:rPr lang="en-US" sz="3200" dirty="0" smtClean="0"/>
              <a:t>August 2018</a:t>
            </a:r>
            <a:endParaRPr lang="en-US" sz="3200" dirty="0"/>
          </a:p>
          <a:p>
            <a:pPr marL="0" indent="0" algn="ctr">
              <a:buNone/>
            </a:pPr>
            <a:r>
              <a:rPr lang="en-US" sz="3200" dirty="0"/>
              <a:t>Primary 1 Parent Information Evening</a:t>
            </a:r>
          </a:p>
        </p:txBody>
      </p:sp>
      <p:pic>
        <p:nvPicPr>
          <p:cNvPr id="14338" name="Picture 2" descr="Bishopton PS_PrintRes"/>
          <p:cNvPicPr>
            <a:picLocks noChangeAspect="1" noChangeArrowheads="1"/>
          </p:cNvPicPr>
          <p:nvPr/>
        </p:nvPicPr>
        <p:blipFill>
          <a:blip r:embed="rId3"/>
          <a:srcRect/>
          <a:stretch>
            <a:fillRect/>
          </a:stretch>
        </p:blipFill>
        <p:spPr bwMode="auto">
          <a:xfrm>
            <a:off x="9483635" y="156755"/>
            <a:ext cx="1703388" cy="1493838"/>
          </a:xfrm>
          <a:prstGeom prst="rect">
            <a:avLst/>
          </a:prstGeom>
          <a:noFill/>
          <a:ln w="9525">
            <a:noFill/>
            <a:miter lim="800000"/>
            <a:headEnd/>
            <a:tailEnd/>
          </a:ln>
        </p:spPr>
      </p:pic>
    </p:spTree>
    <p:extLst>
      <p:ext uri="{BB962C8B-B14F-4D97-AF65-F5344CB8AC3E}">
        <p14:creationId xmlns:p14="http://schemas.microsoft.com/office/powerpoint/2010/main" val="148438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1 Plan</a:t>
            </a:r>
          </a:p>
        </p:txBody>
      </p:sp>
      <p:sp>
        <p:nvSpPr>
          <p:cNvPr id="3" name="Content Placeholder 2"/>
          <p:cNvSpPr>
            <a:spLocks noGrp="1"/>
          </p:cNvSpPr>
          <p:nvPr>
            <p:ph idx="1"/>
          </p:nvPr>
        </p:nvSpPr>
        <p:spPr/>
        <p:txBody>
          <a:bodyPr vert="horz" lIns="0" tIns="45720" rIns="0" bIns="45720" rtlCol="0" anchor="t">
            <a:normAutofit/>
          </a:bodyPr>
          <a:lstStyle/>
          <a:p>
            <a:r>
              <a:rPr lang="en-US" dirty="0"/>
              <a:t> Welcome &amp; housekeeping</a:t>
            </a:r>
          </a:p>
          <a:p>
            <a:r>
              <a:rPr lang="en-US" dirty="0"/>
              <a:t>Vision and values</a:t>
            </a:r>
          </a:p>
          <a:p>
            <a:r>
              <a:rPr lang="en-US" dirty="0"/>
              <a:t>Guest </a:t>
            </a:r>
            <a:r>
              <a:rPr lang="en-US" dirty="0" smtClean="0"/>
              <a:t>Speakers </a:t>
            </a:r>
            <a:endParaRPr lang="en-US" dirty="0"/>
          </a:p>
          <a:p>
            <a:r>
              <a:rPr lang="en-US" dirty="0"/>
              <a:t>Question time  </a:t>
            </a:r>
          </a:p>
          <a:p>
            <a:r>
              <a:rPr lang="en-US" dirty="0">
                <a:latin typeface="Calibri" charset="0"/>
              </a:rPr>
              <a:t>Dining hall sampler menu (</a:t>
            </a:r>
            <a:r>
              <a:rPr lang="en-US" dirty="0" smtClean="0">
                <a:latin typeface="Calibri" charset="0"/>
              </a:rPr>
              <a:t>10.10 </a:t>
            </a:r>
            <a:r>
              <a:rPr lang="en-US" dirty="0">
                <a:latin typeface="Calibri" charset="0"/>
              </a:rPr>
              <a:t>- </a:t>
            </a:r>
            <a:r>
              <a:rPr lang="en-US" dirty="0" smtClean="0">
                <a:latin typeface="Calibri" charset="0"/>
              </a:rPr>
              <a:t>10.30am</a:t>
            </a:r>
            <a:r>
              <a:rPr lang="en-US" dirty="0">
                <a:latin typeface="Calibri" charset="0"/>
              </a:rPr>
              <a:t>) </a:t>
            </a:r>
          </a:p>
          <a:p>
            <a:r>
              <a:rPr lang="en-US" dirty="0">
                <a:latin typeface="Calibri" charset="0"/>
              </a:rPr>
              <a:t>Leave by dining hall doors  - to confirm Collection door Day 2</a:t>
            </a:r>
          </a:p>
          <a:p>
            <a:endParaRPr lang="en-US" dirty="0"/>
          </a:p>
          <a:p>
            <a:endParaRPr lang="en-US" dirty="0"/>
          </a:p>
          <a:p>
            <a:endParaRPr lang="en-US" dirty="0"/>
          </a:p>
          <a:p>
            <a:endParaRPr lang="en-US" dirty="0"/>
          </a:p>
        </p:txBody>
      </p:sp>
      <p:pic>
        <p:nvPicPr>
          <p:cNvPr id="2050" name="Picture 2" descr="Bishopton PS_PrintRes"/>
          <p:cNvPicPr>
            <a:picLocks noChangeAspect="1" noChangeArrowheads="1"/>
          </p:cNvPicPr>
          <p:nvPr/>
        </p:nvPicPr>
        <p:blipFill>
          <a:blip r:embed="rId3"/>
          <a:srcRect/>
          <a:stretch>
            <a:fillRect/>
          </a:stretch>
        </p:blipFill>
        <p:spPr bwMode="auto">
          <a:xfrm>
            <a:off x="9470571" y="3918857"/>
            <a:ext cx="1703388" cy="1493838"/>
          </a:xfrm>
          <a:prstGeom prst="rect">
            <a:avLst/>
          </a:prstGeom>
          <a:noFill/>
          <a:ln w="9525">
            <a:noFill/>
            <a:miter lim="800000"/>
            <a:headEnd/>
            <a:tailEnd/>
          </a:ln>
        </p:spPr>
      </p:pic>
    </p:spTree>
    <p:extLst>
      <p:ext uri="{BB962C8B-B14F-4D97-AF65-F5344CB8AC3E}">
        <p14:creationId xmlns:p14="http://schemas.microsoft.com/office/powerpoint/2010/main" val="2437421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1 Plan (pupils)</a:t>
            </a:r>
          </a:p>
        </p:txBody>
      </p:sp>
      <p:sp>
        <p:nvSpPr>
          <p:cNvPr id="3" name="Content Placeholder 2"/>
          <p:cNvSpPr>
            <a:spLocks noGrp="1"/>
          </p:cNvSpPr>
          <p:nvPr>
            <p:ph idx="1"/>
          </p:nvPr>
        </p:nvSpPr>
        <p:spPr/>
        <p:txBody>
          <a:bodyPr vert="horz" lIns="0" tIns="45720" rIns="0" bIns="45720" rtlCol="0" anchor="t">
            <a:normAutofit/>
          </a:bodyPr>
          <a:lstStyle/>
          <a:p>
            <a:r>
              <a:rPr lang="en-US" dirty="0"/>
              <a:t> Infant department</a:t>
            </a:r>
          </a:p>
          <a:p>
            <a:r>
              <a:rPr lang="en-US" dirty="0"/>
              <a:t>Groupings with a Primary 1 teachers</a:t>
            </a:r>
          </a:p>
          <a:p>
            <a:r>
              <a:rPr lang="en-US" dirty="0"/>
              <a:t>Structured play</a:t>
            </a:r>
          </a:p>
          <a:p>
            <a:r>
              <a:rPr lang="en-US" dirty="0"/>
              <a:t>Picture story – </a:t>
            </a:r>
            <a:r>
              <a:rPr lang="en-US" dirty="0" err="1"/>
              <a:t>colour</a:t>
            </a:r>
            <a:endParaRPr lang="en-US" dirty="0"/>
          </a:p>
          <a:p>
            <a:r>
              <a:rPr lang="en-US" dirty="0"/>
              <a:t>Dining hall sampler menu (10.20 - 10.50am)</a:t>
            </a:r>
          </a:p>
          <a:p>
            <a:r>
              <a:rPr lang="en-US" dirty="0"/>
              <a:t>Leave by dining hall doors  - to confirm Collection door Day 2 </a:t>
            </a:r>
          </a:p>
        </p:txBody>
      </p:sp>
      <p:pic>
        <p:nvPicPr>
          <p:cNvPr id="3074" name="Picture 2" descr="Bishopton PS_PrintRes"/>
          <p:cNvPicPr>
            <a:picLocks noChangeAspect="1" noChangeArrowheads="1"/>
          </p:cNvPicPr>
          <p:nvPr/>
        </p:nvPicPr>
        <p:blipFill>
          <a:blip r:embed="rId3"/>
          <a:srcRect/>
          <a:stretch>
            <a:fillRect/>
          </a:stretch>
        </p:blipFill>
        <p:spPr bwMode="auto">
          <a:xfrm>
            <a:off x="9418320" y="4075611"/>
            <a:ext cx="1703388" cy="1493838"/>
          </a:xfrm>
          <a:prstGeom prst="rect">
            <a:avLst/>
          </a:prstGeom>
          <a:noFill/>
          <a:ln w="9525">
            <a:noFill/>
            <a:miter lim="800000"/>
            <a:headEnd/>
            <a:tailEnd/>
          </a:ln>
        </p:spPr>
      </p:pic>
    </p:spTree>
    <p:extLst>
      <p:ext uri="{BB962C8B-B14F-4D97-AF65-F5344CB8AC3E}">
        <p14:creationId xmlns:p14="http://schemas.microsoft.com/office/powerpoint/2010/main" val="1177897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a:t>
            </a:r>
          </a:p>
        </p:txBody>
      </p:sp>
      <p:sp>
        <p:nvSpPr>
          <p:cNvPr id="3" name="Content Placeholder 2"/>
          <p:cNvSpPr>
            <a:spLocks noGrp="1"/>
          </p:cNvSpPr>
          <p:nvPr>
            <p:ph idx="1"/>
          </p:nvPr>
        </p:nvSpPr>
        <p:spPr/>
        <p:txBody>
          <a:bodyPr vert="horz" lIns="0" tIns="45720" rIns="0" bIns="45720" rtlCol="0" anchor="t">
            <a:normAutofit/>
          </a:bodyPr>
          <a:lstStyle/>
          <a:p>
            <a:r>
              <a:rPr lang="en-US" sz="2800" dirty="0"/>
              <a:t>Building and Promoting Success</a:t>
            </a:r>
          </a:p>
        </p:txBody>
      </p:sp>
      <p:pic>
        <p:nvPicPr>
          <p:cNvPr id="4098" name="Picture 2" descr="Bishopton PS_PrintRes"/>
          <p:cNvPicPr>
            <a:picLocks noChangeAspect="1" noChangeArrowheads="1"/>
          </p:cNvPicPr>
          <p:nvPr/>
        </p:nvPicPr>
        <p:blipFill>
          <a:blip r:embed="rId3"/>
          <a:srcRect/>
          <a:stretch>
            <a:fillRect/>
          </a:stretch>
        </p:blipFill>
        <p:spPr bwMode="auto">
          <a:xfrm>
            <a:off x="9509760" y="3722914"/>
            <a:ext cx="1703388" cy="1493838"/>
          </a:xfrm>
          <a:prstGeom prst="rect">
            <a:avLst/>
          </a:prstGeom>
          <a:noFill/>
          <a:ln w="9525">
            <a:noFill/>
            <a:miter lim="800000"/>
            <a:headEnd/>
            <a:tailEnd/>
          </a:ln>
        </p:spPr>
      </p:pic>
    </p:spTree>
    <p:extLst>
      <p:ext uri="{BB962C8B-B14F-4D97-AF65-F5344CB8AC3E}">
        <p14:creationId xmlns:p14="http://schemas.microsoft.com/office/powerpoint/2010/main" val="920432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a:t>
            </a:r>
            <a:r>
              <a:rPr lang="en-US" sz="4000" dirty="0"/>
              <a:t>We all share the following values</a:t>
            </a:r>
          </a:p>
        </p:txBody>
      </p:sp>
      <p:sp>
        <p:nvSpPr>
          <p:cNvPr id="3" name="Content Placeholder 2"/>
          <p:cNvSpPr>
            <a:spLocks noGrp="1"/>
          </p:cNvSpPr>
          <p:nvPr>
            <p:ph idx="1"/>
          </p:nvPr>
        </p:nvSpPr>
        <p:spPr/>
        <p:txBody>
          <a:bodyPr vert="horz" lIns="0" tIns="45720" rIns="0" bIns="45720" rtlCol="0" anchor="t">
            <a:normAutofit/>
          </a:bodyPr>
          <a:lstStyle/>
          <a:p>
            <a:r>
              <a:rPr lang="en-US" b="1" dirty="0"/>
              <a:t>Fairness</a:t>
            </a:r>
            <a:r>
              <a:rPr lang="en-US" dirty="0"/>
              <a:t> – everybody getting what they need in order to be successful</a:t>
            </a:r>
          </a:p>
          <a:p>
            <a:r>
              <a:rPr lang="en-US" b="1" dirty="0"/>
              <a:t>Inclusion</a:t>
            </a:r>
            <a:r>
              <a:rPr lang="en-US" dirty="0"/>
              <a:t> – opportunity for all</a:t>
            </a:r>
          </a:p>
          <a:p>
            <a:r>
              <a:rPr lang="en-US" b="1" dirty="0"/>
              <a:t>Honesty</a:t>
            </a:r>
            <a:r>
              <a:rPr lang="en-US" dirty="0"/>
              <a:t> – be truthful to yourself and others</a:t>
            </a:r>
          </a:p>
          <a:p>
            <a:r>
              <a:rPr lang="en-US" b="1" dirty="0"/>
              <a:t>Challenge</a:t>
            </a:r>
            <a:r>
              <a:rPr lang="en-US" dirty="0"/>
              <a:t> – high expectation for all</a:t>
            </a:r>
          </a:p>
          <a:p>
            <a:r>
              <a:rPr lang="en-US" b="1" dirty="0"/>
              <a:t>Global Citizenship</a:t>
            </a:r>
            <a:r>
              <a:rPr lang="en-US" dirty="0"/>
              <a:t> – creating a sustainable future</a:t>
            </a:r>
          </a:p>
        </p:txBody>
      </p:sp>
      <p:pic>
        <p:nvPicPr>
          <p:cNvPr id="5122" name="Picture 2" descr="Bishopton PS_PrintRes"/>
          <p:cNvPicPr>
            <a:picLocks noChangeAspect="1" noChangeArrowheads="1"/>
          </p:cNvPicPr>
          <p:nvPr/>
        </p:nvPicPr>
        <p:blipFill>
          <a:blip r:embed="rId3"/>
          <a:srcRect/>
          <a:stretch>
            <a:fillRect/>
          </a:stretch>
        </p:blipFill>
        <p:spPr bwMode="auto">
          <a:xfrm>
            <a:off x="9522823" y="3958045"/>
            <a:ext cx="1703388" cy="1493838"/>
          </a:xfrm>
          <a:prstGeom prst="rect">
            <a:avLst/>
          </a:prstGeom>
          <a:noFill/>
          <a:ln w="9525">
            <a:noFill/>
            <a:miter lim="800000"/>
            <a:headEnd/>
            <a:tailEnd/>
          </a:ln>
        </p:spPr>
      </p:pic>
    </p:spTree>
    <p:extLst>
      <p:ext uri="{BB962C8B-B14F-4D97-AF65-F5344CB8AC3E}">
        <p14:creationId xmlns:p14="http://schemas.microsoft.com/office/powerpoint/2010/main" val="1532930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a:t>
            </a:r>
          </a:p>
        </p:txBody>
      </p:sp>
      <p:sp>
        <p:nvSpPr>
          <p:cNvPr id="3" name="Content Placeholder 2"/>
          <p:cNvSpPr>
            <a:spLocks noGrp="1"/>
          </p:cNvSpPr>
          <p:nvPr>
            <p:ph idx="1"/>
          </p:nvPr>
        </p:nvSpPr>
        <p:spPr/>
        <p:txBody>
          <a:bodyPr vert="horz" lIns="0" tIns="45720" rIns="0" bIns="45720" rtlCol="0" anchor="t">
            <a:normAutofit fontScale="92500" lnSpcReduction="10000"/>
          </a:bodyPr>
          <a:lstStyle/>
          <a:p>
            <a:r>
              <a:rPr lang="en-US" dirty="0"/>
              <a:t>Head teacher  </a:t>
            </a:r>
            <a:r>
              <a:rPr lang="en-US" dirty="0" err="1"/>
              <a:t>Mrs</a:t>
            </a:r>
            <a:r>
              <a:rPr lang="en-US" dirty="0"/>
              <a:t> </a:t>
            </a:r>
            <a:r>
              <a:rPr lang="en-US" dirty="0" err="1"/>
              <a:t>McNaught</a:t>
            </a:r>
            <a:endParaRPr lang="en-US" dirty="0"/>
          </a:p>
          <a:p>
            <a:endParaRPr lang="en-US" dirty="0"/>
          </a:p>
          <a:p>
            <a:r>
              <a:rPr lang="en-US" dirty="0"/>
              <a:t>Depute </a:t>
            </a:r>
            <a:r>
              <a:rPr lang="en-US" dirty="0" smtClean="0"/>
              <a:t>Head teacher  </a:t>
            </a:r>
            <a:r>
              <a:rPr lang="en-US" dirty="0" err="1"/>
              <a:t>Mrs</a:t>
            </a:r>
            <a:r>
              <a:rPr lang="en-US" dirty="0"/>
              <a:t> Davidson P4-7</a:t>
            </a:r>
          </a:p>
          <a:p>
            <a:endParaRPr lang="en-US" dirty="0"/>
          </a:p>
          <a:p>
            <a:r>
              <a:rPr lang="en-US" dirty="0" smtClean="0"/>
              <a:t>Depute Head teacher Mr </a:t>
            </a:r>
            <a:r>
              <a:rPr lang="en-US" dirty="0"/>
              <a:t>Collins P1-3</a:t>
            </a:r>
          </a:p>
          <a:p>
            <a:endParaRPr lang="en-US" dirty="0"/>
          </a:p>
          <a:p>
            <a:r>
              <a:rPr lang="en-US" dirty="0"/>
              <a:t>Principal </a:t>
            </a:r>
            <a:r>
              <a:rPr lang="en-US" dirty="0" smtClean="0"/>
              <a:t>Teachers  </a:t>
            </a:r>
            <a:r>
              <a:rPr lang="en-US" dirty="0"/>
              <a:t>Miss </a:t>
            </a:r>
            <a:r>
              <a:rPr lang="en-US" dirty="0" smtClean="0"/>
              <a:t>McDowall &amp; Mr McAvoy</a:t>
            </a:r>
            <a:endParaRPr lang="en-US" dirty="0"/>
          </a:p>
          <a:p>
            <a:pPr marL="0" indent="0">
              <a:buNone/>
            </a:pPr>
            <a:r>
              <a:rPr lang="en-US" dirty="0"/>
              <a:t> </a:t>
            </a:r>
          </a:p>
          <a:p>
            <a:r>
              <a:rPr lang="en-US" dirty="0"/>
              <a:t>All staff both teaching and non teaching work to achieve this vision  and adhere to these values</a:t>
            </a:r>
          </a:p>
          <a:p>
            <a:pPr marL="0" indent="0">
              <a:buNone/>
            </a:pPr>
            <a:r>
              <a:rPr lang="en-US" dirty="0"/>
              <a:t> </a:t>
            </a:r>
          </a:p>
        </p:txBody>
      </p:sp>
      <p:pic>
        <p:nvPicPr>
          <p:cNvPr id="6146" name="Picture 2" descr="Bishopton PS_PrintRes"/>
          <p:cNvPicPr>
            <a:picLocks noChangeAspect="1" noChangeArrowheads="1"/>
          </p:cNvPicPr>
          <p:nvPr/>
        </p:nvPicPr>
        <p:blipFill>
          <a:blip r:embed="rId3"/>
          <a:srcRect/>
          <a:stretch>
            <a:fillRect/>
          </a:stretch>
        </p:blipFill>
        <p:spPr bwMode="auto">
          <a:xfrm>
            <a:off x="9444446" y="2011680"/>
            <a:ext cx="1703388" cy="1493838"/>
          </a:xfrm>
          <a:prstGeom prst="rect">
            <a:avLst/>
          </a:prstGeom>
          <a:noFill/>
          <a:ln w="9525">
            <a:noFill/>
            <a:miter lim="800000"/>
            <a:headEnd/>
            <a:tailEnd/>
          </a:ln>
        </p:spPr>
      </p:pic>
    </p:spTree>
    <p:extLst>
      <p:ext uri="{BB962C8B-B14F-4D97-AF65-F5344CB8AC3E}">
        <p14:creationId xmlns:p14="http://schemas.microsoft.com/office/powerpoint/2010/main" val="378457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Joining our </a:t>
            </a:r>
            <a:r>
              <a:rPr lang="en-US" sz="4400" dirty="0" err="1"/>
              <a:t>Bishopton</a:t>
            </a:r>
            <a:r>
              <a:rPr lang="en-US" sz="4400" dirty="0"/>
              <a:t> School Community</a:t>
            </a:r>
          </a:p>
        </p:txBody>
      </p:sp>
      <p:sp>
        <p:nvSpPr>
          <p:cNvPr id="3" name="Content Placeholder 2"/>
          <p:cNvSpPr>
            <a:spLocks noGrp="1"/>
          </p:cNvSpPr>
          <p:nvPr>
            <p:ph idx="1"/>
          </p:nvPr>
        </p:nvSpPr>
        <p:spPr/>
        <p:txBody>
          <a:bodyPr vert="horz" lIns="0" tIns="45720" rIns="0" bIns="45720" rtlCol="0" anchor="t">
            <a:normAutofit/>
          </a:bodyPr>
          <a:lstStyle/>
          <a:p>
            <a:pPr marL="0" indent="0">
              <a:buNone/>
            </a:pPr>
            <a:r>
              <a:rPr lang="en-US" dirty="0"/>
              <a:t>People who help us...</a:t>
            </a:r>
          </a:p>
          <a:p>
            <a:pPr marL="0" indent="0">
              <a:buNone/>
            </a:pPr>
            <a:r>
              <a:rPr lang="en-US" dirty="0"/>
              <a:t>Bishopton Library </a:t>
            </a:r>
            <a:r>
              <a:rPr lang="en-US" dirty="0" smtClean="0"/>
              <a:t>Margaret Winters </a:t>
            </a:r>
            <a:r>
              <a:rPr lang="en-US" dirty="0" smtClean="0"/>
              <a:t>Home </a:t>
            </a:r>
            <a:r>
              <a:rPr lang="en-US" dirty="0"/>
              <a:t>Link  Mr P </a:t>
            </a:r>
            <a:r>
              <a:rPr lang="en-US" dirty="0" smtClean="0"/>
              <a:t>Harrison</a:t>
            </a:r>
            <a:endParaRPr lang="en-US" dirty="0"/>
          </a:p>
          <a:p>
            <a:pPr marL="0" indent="0">
              <a:buNone/>
            </a:pPr>
            <a:r>
              <a:rPr lang="en-US" dirty="0" smtClean="0"/>
              <a:t>Catering </a:t>
            </a:r>
            <a:r>
              <a:rPr lang="en-US" dirty="0" smtClean="0"/>
              <a:t>Manager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7170" name="Picture 2" descr="Bishopton PS_PrintRes"/>
          <p:cNvPicPr>
            <a:picLocks noChangeAspect="1" noChangeArrowheads="1"/>
          </p:cNvPicPr>
          <p:nvPr/>
        </p:nvPicPr>
        <p:blipFill>
          <a:blip r:embed="rId3"/>
          <a:srcRect/>
          <a:stretch>
            <a:fillRect/>
          </a:stretch>
        </p:blipFill>
        <p:spPr bwMode="auto">
          <a:xfrm>
            <a:off x="9366069" y="3958046"/>
            <a:ext cx="1703388" cy="1493838"/>
          </a:xfrm>
          <a:prstGeom prst="rect">
            <a:avLst/>
          </a:prstGeom>
          <a:noFill/>
          <a:ln w="9525">
            <a:noFill/>
            <a:miter lim="800000"/>
            <a:headEnd/>
            <a:tailEnd/>
          </a:ln>
        </p:spPr>
      </p:pic>
    </p:spTree>
    <p:extLst>
      <p:ext uri="{BB962C8B-B14F-4D97-AF65-F5344CB8AC3E}">
        <p14:creationId xmlns:p14="http://schemas.microsoft.com/office/powerpoint/2010/main" val="80873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Learning Journey</a:t>
            </a:r>
          </a:p>
        </p:txBody>
      </p:sp>
      <p:sp>
        <p:nvSpPr>
          <p:cNvPr id="3" name="Content Placeholder 2"/>
          <p:cNvSpPr>
            <a:spLocks noGrp="1"/>
          </p:cNvSpPr>
          <p:nvPr>
            <p:ph idx="1"/>
          </p:nvPr>
        </p:nvSpPr>
        <p:spPr/>
        <p:txBody>
          <a:bodyPr vert="horz" lIns="0" tIns="45720" rIns="0" bIns="45720" rtlCol="0" anchor="t">
            <a:normAutofit/>
          </a:bodyPr>
          <a:lstStyle/>
          <a:p>
            <a:r>
              <a:rPr lang="en-US" b="1" dirty="0" smtClean="0">
                <a:solidFill>
                  <a:srgbClr val="FF0000"/>
                </a:solidFill>
              </a:rPr>
              <a:t>Broad </a:t>
            </a:r>
            <a:r>
              <a:rPr lang="en-US" b="1" dirty="0">
                <a:solidFill>
                  <a:srgbClr val="FF0000"/>
                </a:solidFill>
              </a:rPr>
              <a:t>General Education</a:t>
            </a:r>
            <a:r>
              <a:rPr lang="en-US" dirty="0"/>
              <a:t> </a:t>
            </a:r>
            <a:r>
              <a:rPr lang="en-US" dirty="0">
                <a:solidFill>
                  <a:srgbClr val="717174"/>
                </a:solidFill>
                <a:latin typeface="Calibri" charset="0"/>
              </a:rPr>
              <a:t>provides your child with a wide range of knowledge, skills and exciting experiences that they can draw on as their lives, careers and job opportunities continue to change.</a:t>
            </a:r>
          </a:p>
          <a:p>
            <a:r>
              <a:rPr lang="en-US" b="1" dirty="0">
                <a:solidFill>
                  <a:srgbClr val="FF0000"/>
                </a:solidFill>
                <a:latin typeface="Calibri" charset="0"/>
              </a:rPr>
              <a:t>Curricular Areas</a:t>
            </a:r>
            <a:r>
              <a:rPr lang="en-US" b="1" dirty="0">
                <a:solidFill>
                  <a:srgbClr val="349CD5"/>
                </a:solidFill>
                <a:latin typeface="Calibri" charset="0"/>
              </a:rPr>
              <a:t> </a:t>
            </a:r>
            <a:r>
              <a:rPr lang="en-US" dirty="0">
                <a:latin typeface="Calibri" charset="0"/>
              </a:rPr>
              <a:t>in the broad general education are planned around a nationally agreed programme of experiences and outcomes (often called </a:t>
            </a:r>
            <a:r>
              <a:rPr lang="en-US" dirty="0" err="1">
                <a:latin typeface="Calibri" charset="0"/>
              </a:rPr>
              <a:t>Es</a:t>
            </a:r>
            <a:r>
              <a:rPr lang="en-US" dirty="0">
                <a:latin typeface="Calibri" charset="0"/>
              </a:rPr>
              <a:t> and </a:t>
            </a:r>
            <a:r>
              <a:rPr lang="en-US" dirty="0" err="1">
                <a:latin typeface="Calibri" charset="0"/>
              </a:rPr>
              <a:t>Os</a:t>
            </a:r>
            <a:r>
              <a:rPr lang="en-US" dirty="0">
                <a:latin typeface="Calibri" charset="0"/>
              </a:rPr>
              <a:t>). These describe the knowledge, skills, attributes and capabilities that young people are expected to develop.</a:t>
            </a:r>
          </a:p>
          <a:p>
            <a:r>
              <a:rPr lang="en-US" b="1" dirty="0">
                <a:solidFill>
                  <a:srgbClr val="FF0000"/>
                </a:solidFill>
                <a:latin typeface="Calibri" charset="0"/>
              </a:rPr>
              <a:t>Learning</a:t>
            </a:r>
            <a:r>
              <a:rPr lang="en-US" dirty="0">
                <a:solidFill>
                  <a:srgbClr val="717174"/>
                </a:solidFill>
                <a:latin typeface="Calibri" charset="0"/>
              </a:rPr>
              <a:t> in the broad general education may often span a number of curriculum areas (for example a literacy project planned around science and technology might include outdoor learning experiences, research and the use of ICT). There is likely to be themed and project learning, as well as wider opportunities to show how skills and knowledge can be used in challenging, different and interesting ways. The term often used for this is</a:t>
            </a:r>
            <a:r>
              <a:rPr lang="en-US" i="1" dirty="0">
                <a:solidFill>
                  <a:srgbClr val="717174"/>
                </a:solidFill>
                <a:latin typeface="Calibri" charset="0"/>
              </a:rPr>
              <a:t> </a:t>
            </a:r>
            <a:r>
              <a:rPr lang="en-US" i="1" u="sng" dirty="0">
                <a:solidFill>
                  <a:srgbClr val="717174"/>
                </a:solidFill>
                <a:latin typeface="Calibri" charset="0"/>
              </a:rPr>
              <a:t>interdisciplinary learning.</a:t>
            </a:r>
            <a:r>
              <a:rPr lang="en-US" dirty="0">
                <a:solidFill>
                  <a:srgbClr val="717174"/>
                </a:solidFill>
                <a:latin typeface="Calibri" charset="0"/>
              </a:rPr>
              <a:t> </a:t>
            </a:r>
          </a:p>
          <a:p>
            <a:endParaRPr lang="en-US" dirty="0"/>
          </a:p>
          <a:p>
            <a:endParaRPr lang="en-US" dirty="0"/>
          </a:p>
        </p:txBody>
      </p:sp>
      <p:pic>
        <p:nvPicPr>
          <p:cNvPr id="8194" name="Picture 2" descr="Bishopton PS_PrintRes"/>
          <p:cNvPicPr>
            <a:picLocks noChangeAspect="1" noChangeArrowheads="1"/>
          </p:cNvPicPr>
          <p:nvPr/>
        </p:nvPicPr>
        <p:blipFill>
          <a:blip r:embed="rId3"/>
          <a:srcRect/>
          <a:stretch>
            <a:fillRect/>
          </a:stretch>
        </p:blipFill>
        <p:spPr bwMode="auto">
          <a:xfrm>
            <a:off x="9366069" y="169817"/>
            <a:ext cx="1502228" cy="1317425"/>
          </a:xfrm>
          <a:prstGeom prst="rect">
            <a:avLst/>
          </a:prstGeom>
          <a:noFill/>
          <a:ln w="9525">
            <a:noFill/>
            <a:miter lim="800000"/>
            <a:headEnd/>
            <a:tailEnd/>
          </a:ln>
        </p:spPr>
      </p:pic>
    </p:spTree>
    <p:extLst>
      <p:ext uri="{BB962C8B-B14F-4D97-AF65-F5344CB8AC3E}">
        <p14:creationId xmlns:p14="http://schemas.microsoft.com/office/powerpoint/2010/main" val="2836818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Supporting your </a:t>
            </a:r>
            <a:r>
              <a:rPr lang="en-US" sz="3600" dirty="0" smtClean="0"/>
              <a:t>child		</a:t>
            </a:r>
            <a:endParaRPr lang="en-US" sz="3600" dirty="0"/>
          </a:p>
        </p:txBody>
      </p:sp>
      <p:pic>
        <p:nvPicPr>
          <p:cNvPr id="7" name="Picture 6">
            <a:hlinkClick r:id="rId3"/>
          </p:cNvPr>
          <p:cNvPicPr>
            <a:picLocks noChangeAspect="1"/>
          </p:cNvPicPr>
          <p:nvPr/>
        </p:nvPicPr>
        <p:blipFill>
          <a:blip r:embed="rId4"/>
          <a:stretch>
            <a:fillRect/>
          </a:stretch>
        </p:blipFill>
        <p:spPr>
          <a:xfrm>
            <a:off x="2270059" y="2346280"/>
            <a:ext cx="7712842" cy="3123788"/>
          </a:xfrm>
          <a:prstGeom prst="rect">
            <a:avLst/>
          </a:prstGeom>
        </p:spPr>
      </p:pic>
    </p:spTree>
    <p:extLst>
      <p:ext uri="{BB962C8B-B14F-4D97-AF65-F5344CB8AC3E}">
        <p14:creationId xmlns:p14="http://schemas.microsoft.com/office/powerpoint/2010/main" val="3234738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492</TotalTime>
  <Words>909</Words>
  <Application>Microsoft Office PowerPoint</Application>
  <PresentationFormat>Widescreen</PresentationFormat>
  <Paragraphs>123</Paragraphs>
  <Slides>19</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Retrospect</vt:lpstr>
      <vt:lpstr>Bishopton Primary</vt:lpstr>
      <vt:lpstr>Day 1 Plan</vt:lpstr>
      <vt:lpstr>Day 1 Plan (pupils)</vt:lpstr>
      <vt:lpstr>Vision</vt:lpstr>
      <vt:lpstr>Values-We all share the following values</vt:lpstr>
      <vt:lpstr>Staff</vt:lpstr>
      <vt:lpstr>Joining our Bishopton School Community</vt:lpstr>
      <vt:lpstr>The Learning Journey</vt:lpstr>
      <vt:lpstr>Supporting your child  </vt:lpstr>
      <vt:lpstr>Communication</vt:lpstr>
      <vt:lpstr>Useful Information</vt:lpstr>
      <vt:lpstr>Support</vt:lpstr>
      <vt:lpstr>Holiday Homework</vt:lpstr>
      <vt:lpstr>All primary 1 to primary 3 school children are now entitled to a free school meal</vt:lpstr>
      <vt:lpstr>Independence day!</vt:lpstr>
      <vt:lpstr>Looking for ideas...</vt:lpstr>
      <vt:lpstr>PowerPoint Presentation</vt:lpstr>
      <vt:lpstr>Please avoid the  crush on the first day – it can be unsettling for your children.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collins</dc:creator>
  <cp:lastModifiedBy>stephen collins</cp:lastModifiedBy>
  <cp:revision>26</cp:revision>
  <dcterms:created xsi:type="dcterms:W3CDTF">2014-08-26T23:50:58Z</dcterms:created>
  <dcterms:modified xsi:type="dcterms:W3CDTF">2018-06-05T09:05:10Z</dcterms:modified>
</cp:coreProperties>
</file>