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406" r:id="rId4"/>
    <p:sldId id="256" r:id="rId5"/>
    <p:sldId id="257" r:id="rId6"/>
    <p:sldId id="261" r:id="rId7"/>
    <p:sldId id="288" r:id="rId8"/>
    <p:sldId id="299" r:id="rId9"/>
    <p:sldId id="296" r:id="rId10"/>
    <p:sldId id="270" r:id="rId11"/>
    <p:sldId id="283" r:id="rId12"/>
    <p:sldId id="284" r:id="rId13"/>
    <p:sldId id="285" r:id="rId14"/>
    <p:sldId id="286" r:id="rId15"/>
    <p:sldId id="407" r:id="rId16"/>
    <p:sldId id="275" r:id="rId17"/>
    <p:sldId id="272" r:id="rId18"/>
    <p:sldId id="276" r:id="rId19"/>
    <p:sldId id="266" r:id="rId20"/>
    <p:sldId id="302" r:id="rId21"/>
    <p:sldId id="264" r:id="rId22"/>
    <p:sldId id="298" r:id="rId23"/>
    <p:sldId id="297" r:id="rId24"/>
    <p:sldId id="265" r:id="rId25"/>
    <p:sldId id="267" r:id="rId26"/>
    <p:sldId id="294" r:id="rId27"/>
    <p:sldId id="293" r:id="rId28"/>
    <p:sldId id="295" r:id="rId29"/>
    <p:sldId id="277" r:id="rId30"/>
    <p:sldId id="268" r:id="rId31"/>
    <p:sldId id="290" r:id="rId32"/>
    <p:sldId id="279" r:id="rId33"/>
    <p:sldId id="280" r:id="rId34"/>
    <p:sldId id="269" r:id="rId35"/>
    <p:sldId id="289" r:id="rId36"/>
    <p:sldId id="408" r:id="rId3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37441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98565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29194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394714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416045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1193979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DF7F7-DC23-49B4-9F0A-83935E1683DB}"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111578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DF7F7-DC23-49B4-9F0A-83935E1683DB}" type="datetimeFigureOut">
              <a:rPr lang="en-GB" smtClean="0"/>
              <a:t>13/05/2026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302302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DF7F7-DC23-49B4-9F0A-83935E1683DB}" type="datetimeFigureOut">
              <a:rPr lang="en-GB" smtClean="0"/>
              <a:t>13/05/2026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397152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F7F7-DC23-49B4-9F0A-83935E1683DB}" type="datetimeFigureOut">
              <a:rPr lang="en-GB" smtClean="0"/>
              <a:t>13/05/2026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2633022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DF7F7-DC23-49B4-9F0A-83935E1683DB}"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23599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56742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0598-6CFF-41CB-815D-AD2DF536FB8A}" type="slidenum">
              <a:rPr lang="en-GB" smtClean="0"/>
              <a:t>‹#›</a:t>
            </a:fld>
            <a:endParaRPr lang="en-GB"/>
          </a:p>
        </p:txBody>
      </p:sp>
      <p:sp>
        <p:nvSpPr>
          <p:cNvPr id="5" name="Date Placeholder 4"/>
          <p:cNvSpPr>
            <a:spLocks noGrp="1"/>
          </p:cNvSpPr>
          <p:nvPr>
            <p:ph type="dt" sz="half" idx="10"/>
          </p:nvPr>
        </p:nvSpPr>
        <p:spPr/>
        <p:txBody>
          <a:bodyPr/>
          <a:lstStyle/>
          <a:p>
            <a:fld id="{927DF7F7-DC23-49B4-9F0A-83935E1683DB}" type="datetimeFigureOut">
              <a:rPr lang="en-GB" smtClean="0"/>
              <a:t>13/05/2026</a:t>
            </a:fld>
            <a:endParaRPr lang="en-GB"/>
          </a:p>
        </p:txBody>
      </p:sp>
    </p:spTree>
    <p:extLst>
      <p:ext uri="{BB962C8B-B14F-4D97-AF65-F5344CB8AC3E}">
        <p14:creationId xmlns:p14="http://schemas.microsoft.com/office/powerpoint/2010/main" val="15103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93210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029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365620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856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246664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140328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DF7F7-DC23-49B4-9F0A-83935E1683DB}"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0598-6CFF-41CB-815D-AD2DF536FB8A}" type="slidenum">
              <a:rPr lang="en-GB" smtClean="0"/>
              <a:t>‹#›</a:t>
            </a:fld>
            <a:endParaRPr lang="en-GB"/>
          </a:p>
        </p:txBody>
      </p:sp>
    </p:spTree>
    <p:extLst>
      <p:ext uri="{BB962C8B-B14F-4D97-AF65-F5344CB8AC3E}">
        <p14:creationId xmlns:p14="http://schemas.microsoft.com/office/powerpoint/2010/main" val="26663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A93BA-6AD7-48DA-9B4C-D044BC2C64D7}"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66071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8A93BA-6AD7-48DA-9B4C-D044BC2C64D7}"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2895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A93BA-6AD7-48DA-9B4C-D044BC2C64D7}" type="datetimeFigureOut">
              <a:rPr lang="en-GB" smtClean="0"/>
              <a:t>13/05/2026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367185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A93BA-6AD7-48DA-9B4C-D044BC2C64D7}" type="datetimeFigureOut">
              <a:rPr lang="en-GB" smtClean="0"/>
              <a:t>13/05/2026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296173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A93BA-6AD7-48DA-9B4C-D044BC2C64D7}" type="datetimeFigureOut">
              <a:rPr lang="en-GB" smtClean="0"/>
              <a:t>13/05/2026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82184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A93BA-6AD7-48DA-9B4C-D044BC2C64D7}"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69882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A93BA-6AD7-48DA-9B4C-D044BC2C64D7}"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254364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A93BA-6AD7-48DA-9B4C-D044BC2C64D7}" type="datetimeFigureOut">
              <a:rPr lang="en-GB" smtClean="0"/>
              <a:t>13/05/2026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05ADD-F37E-4424-8F95-9EFD33A61BC7}" type="slidenum">
              <a:rPr lang="en-GB" smtClean="0"/>
              <a:t>‹#›</a:t>
            </a:fld>
            <a:endParaRPr lang="en-GB"/>
          </a:p>
        </p:txBody>
      </p:sp>
      <p:sp>
        <p:nvSpPr>
          <p:cNvPr id="8" name="TextBox 7">
            <a:extLst>
              <a:ext uri="{FF2B5EF4-FFF2-40B4-BE49-F238E27FC236}">
                <a16:creationId xmlns:a16="http://schemas.microsoft.com/office/drawing/2014/main" id="{512E19BF-6380-1474-6D37-9DAFAD7DEFC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9097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7DF7F7-DC23-49B4-9F0A-83935E1683DB}" type="datetimeFigureOut">
              <a:rPr lang="en-GB" smtClean="0"/>
              <a:t>13/05/2026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0B0598-6CFF-41CB-815D-AD2DF536FB8A}" type="slidenum">
              <a:rPr lang="en-GB" smtClean="0"/>
              <a:t>‹#›</a:t>
            </a:fld>
            <a:endParaRPr lang="en-GB"/>
          </a:p>
        </p:txBody>
      </p:sp>
      <p:sp>
        <p:nvSpPr>
          <p:cNvPr id="8" name="TextBox 7">
            <a:extLst>
              <a:ext uri="{FF2B5EF4-FFF2-40B4-BE49-F238E27FC236}">
                <a16:creationId xmlns:a16="http://schemas.microsoft.com/office/drawing/2014/main" id="{A6C30DB6-4C1E-BC90-034B-E26A67E20F47}"/>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34079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nquiries@bargarran.renfrewshire.sch.uk"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445" y="314324"/>
            <a:ext cx="9477555" cy="4266301"/>
          </a:xfrm>
        </p:spPr>
        <p:txBody>
          <a:bodyPr>
            <a:normAutofit fontScale="90000"/>
          </a:bodyPr>
          <a:lstStyle/>
          <a:p>
            <a:r>
              <a:rPr lang="en-GB" sz="4900" b="1" dirty="0">
                <a:latin typeface="CCW Precursive 1" panose="03050602040000000000" pitchFamily="66" charset="0"/>
              </a:rPr>
              <a:t>Bargarran Primary School</a:t>
            </a:r>
            <a:br>
              <a:rPr lang="en-GB" sz="4900" b="1" dirty="0">
                <a:latin typeface="CCW Precursive 1" panose="03050602040000000000" pitchFamily="66" charset="0"/>
              </a:rPr>
            </a:br>
            <a:br>
              <a:rPr lang="en-GB" sz="4900" b="1" dirty="0">
                <a:latin typeface="CCW Precursive 1" panose="03050602040000000000" pitchFamily="66" charset="0"/>
              </a:rPr>
            </a:br>
            <a:r>
              <a:rPr lang="en-GB" sz="4900" b="1" dirty="0">
                <a:latin typeface="CCW Precursive 1" panose="03050602040000000000" pitchFamily="66" charset="0"/>
              </a:rPr>
              <a:t>New Entrants</a:t>
            </a:r>
            <a:br>
              <a:rPr lang="en-GB" sz="4900" b="1" dirty="0">
                <a:latin typeface="CCW Precursive 1" panose="03050602040000000000" pitchFamily="66" charset="0"/>
              </a:rPr>
            </a:br>
            <a:r>
              <a:rPr lang="en-GB" sz="4900" b="1" dirty="0">
                <a:latin typeface="CCW Precursive 1" panose="03050602040000000000" pitchFamily="66" charset="0"/>
              </a:rPr>
              <a:t> </a:t>
            </a:r>
            <a:br>
              <a:rPr lang="en-GB" sz="4900" b="1" dirty="0">
                <a:latin typeface="CCW Precursive 1" panose="03050602040000000000" pitchFamily="66" charset="0"/>
              </a:rPr>
            </a:br>
            <a:r>
              <a:rPr lang="en-GB" sz="4900" b="1" dirty="0">
                <a:latin typeface="CCW Precursive 1" panose="03050602040000000000" pitchFamily="66" charset="0"/>
              </a:rPr>
              <a:t>August 2026</a:t>
            </a:r>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416" y="3965235"/>
            <a:ext cx="3757612" cy="2687635"/>
          </a:xfrm>
          <a:prstGeom prst="rect">
            <a:avLst/>
          </a:prstGeom>
          <a:noFill/>
          <a:ln>
            <a:noFill/>
          </a:ln>
        </p:spPr>
      </p:pic>
    </p:spTree>
    <p:extLst>
      <p:ext uri="{BB962C8B-B14F-4D97-AF65-F5344CB8AC3E}">
        <p14:creationId xmlns:p14="http://schemas.microsoft.com/office/powerpoint/2010/main" val="6554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3293"/>
            <a:ext cx="9034463" cy="927101"/>
          </a:xfrm>
        </p:spPr>
        <p:txBody>
          <a:bodyPr>
            <a:normAutofit fontScale="70000" lnSpcReduction="20000"/>
          </a:bodyPr>
          <a:lstStyle/>
          <a:p>
            <a:r>
              <a:rPr lang="en-GB" sz="5400" dirty="0">
                <a:latin typeface="CCW Precursive 1" panose="03050602040000000000" pitchFamily="66" charset="0"/>
              </a:rPr>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5AEE3E14-0138-4E3F-AB89-EDA47AA65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8310" y="1025526"/>
            <a:ext cx="5216525" cy="555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7C8441A-9665-49EA-9A61-448FA1009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193802"/>
            <a:ext cx="5553076" cy="526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9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6" y="572572"/>
            <a:ext cx="9144000" cy="3691385"/>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fontScale="70000" lnSpcReduction="20000"/>
          </a:bodyPr>
          <a:lstStyle/>
          <a:p>
            <a:r>
              <a:rPr lang="en-GB" sz="5400" dirty="0">
                <a:latin typeface="CCW Precursive 1" panose="03050602040000000000" pitchFamily="66" charset="0"/>
              </a:rPr>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a:extLst>
              <a:ext uri="{FF2B5EF4-FFF2-40B4-BE49-F238E27FC236}">
                <a16:creationId xmlns:a16="http://schemas.microsoft.com/office/drawing/2014/main" id="{CC902E51-CBFE-48A7-9ABE-A9B8DB1AD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 y="1193802"/>
            <a:ext cx="5410202" cy="52975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C7C34CB-8D48-47DE-B071-44404F64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3802"/>
            <a:ext cx="5686426" cy="526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6" y="572572"/>
            <a:ext cx="9144000" cy="3691385"/>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fontScale="70000" lnSpcReduction="20000"/>
          </a:bodyPr>
          <a:lstStyle/>
          <a:p>
            <a:r>
              <a:rPr lang="en-GB" sz="5400" dirty="0">
                <a:latin typeface="CCW Precursive 1" panose="03050602040000000000" pitchFamily="66" charset="0"/>
              </a:rPr>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extLst>
              <a:ext uri="{FF2B5EF4-FFF2-40B4-BE49-F238E27FC236}">
                <a16:creationId xmlns:a16="http://schemas.microsoft.com/office/drawing/2014/main" id="{05D8EE19-B650-4322-A33A-B173AFA6C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 y="1156462"/>
            <a:ext cx="5476876" cy="5227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C77363-BF15-692B-7DE7-D5019DC589ED}"/>
              </a:ext>
            </a:extLst>
          </p:cNvPr>
          <p:cNvPicPr>
            <a:picLocks noChangeAspect="1"/>
          </p:cNvPicPr>
          <p:nvPr/>
        </p:nvPicPr>
        <p:blipFill>
          <a:blip r:embed="rId3"/>
          <a:stretch>
            <a:fillRect/>
          </a:stretch>
        </p:blipFill>
        <p:spPr>
          <a:xfrm>
            <a:off x="6095999" y="1156462"/>
            <a:ext cx="5576890" cy="5254740"/>
          </a:xfrm>
          <a:prstGeom prst="rect">
            <a:avLst/>
          </a:prstGeom>
        </p:spPr>
      </p:pic>
    </p:spTree>
    <p:extLst>
      <p:ext uri="{BB962C8B-B14F-4D97-AF65-F5344CB8AC3E}">
        <p14:creationId xmlns:p14="http://schemas.microsoft.com/office/powerpoint/2010/main" val="366831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7199" y="464918"/>
            <a:ext cx="8529639" cy="4238769"/>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fontScale="70000" lnSpcReduction="20000"/>
          </a:bodyPr>
          <a:lstStyle/>
          <a:p>
            <a:r>
              <a:rPr lang="en-GB" sz="5400" dirty="0">
                <a:latin typeface="CCW Precursive 1" panose="03050602040000000000" pitchFamily="66" charset="0"/>
              </a:rPr>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a:extLst>
              <a:ext uri="{FF2B5EF4-FFF2-40B4-BE49-F238E27FC236}">
                <a16:creationId xmlns:a16="http://schemas.microsoft.com/office/drawing/2014/main" id="{A014F4C5-AF2C-4DF4-A9C7-0DD6BE28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193802"/>
            <a:ext cx="5557838" cy="52609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09EE48-E5D4-40FE-A488-F9A6EC6D4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7" y="1193802"/>
            <a:ext cx="5686426" cy="526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5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3496-1969-5D06-A738-DF0DA645A17E}"/>
              </a:ext>
            </a:extLst>
          </p:cNvPr>
          <p:cNvSpPr>
            <a:spLocks noGrp="1"/>
          </p:cNvSpPr>
          <p:nvPr>
            <p:ph type="title"/>
          </p:nvPr>
        </p:nvSpPr>
        <p:spPr/>
        <p:txBody>
          <a:bodyPr/>
          <a:lstStyle/>
          <a:p>
            <a:pPr algn="ctr"/>
            <a:r>
              <a:rPr lang="en-GB" b="1" dirty="0">
                <a:latin typeface="CCW Precursive 1" panose="03050602040000000000" pitchFamily="66" charset="0"/>
              </a:rPr>
              <a:t>Curriculum</a:t>
            </a:r>
          </a:p>
        </p:txBody>
      </p:sp>
      <p:sp>
        <p:nvSpPr>
          <p:cNvPr id="3" name="Content Placeholder 2">
            <a:extLst>
              <a:ext uri="{FF2B5EF4-FFF2-40B4-BE49-F238E27FC236}">
                <a16:creationId xmlns:a16="http://schemas.microsoft.com/office/drawing/2014/main" id="{69021B3E-5BD8-71D5-4951-0C26C51D52E7}"/>
              </a:ext>
            </a:extLst>
          </p:cNvPr>
          <p:cNvSpPr>
            <a:spLocks noGrp="1"/>
          </p:cNvSpPr>
          <p:nvPr>
            <p:ph idx="1"/>
          </p:nvPr>
        </p:nvSpPr>
        <p:spPr/>
        <p:txBody>
          <a:bodyPr>
            <a:normAutofit/>
          </a:bodyPr>
          <a:lstStyle/>
          <a:p>
            <a:pPr marL="0" indent="0">
              <a:buNone/>
            </a:pPr>
            <a:endParaRPr lang="en-GB" dirty="0"/>
          </a:p>
          <a:p>
            <a:pPr marL="0" indent="0">
              <a:buNone/>
            </a:pPr>
            <a:r>
              <a:rPr lang="en-GB" dirty="0"/>
              <a:t>There are 8 curriculum areas: expressive arts, languages and literacy, health and well-being, mathematics and numeracy, religious and moral education, social studies, sciences and technologies.</a:t>
            </a:r>
          </a:p>
          <a:p>
            <a:pPr marL="0" indent="0">
              <a:buNone/>
            </a:pPr>
            <a:endParaRPr lang="en-GB" dirty="0"/>
          </a:p>
          <a:p>
            <a:pPr marL="0" indent="0">
              <a:buNone/>
            </a:pPr>
            <a:r>
              <a:rPr lang="en-GB" dirty="0"/>
              <a:t>There are three key areas that all teachers are responsible for developing children’s skills: Health and Well-being; Literacy and Numeracy. </a:t>
            </a:r>
          </a:p>
        </p:txBody>
      </p:sp>
    </p:spTree>
    <p:extLst>
      <p:ext uri="{BB962C8B-B14F-4D97-AF65-F5344CB8AC3E}">
        <p14:creationId xmlns:p14="http://schemas.microsoft.com/office/powerpoint/2010/main" val="156043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83" y="116075"/>
            <a:ext cx="9905998" cy="849674"/>
          </a:xfrm>
        </p:spPr>
        <p:txBody>
          <a:bodyPr/>
          <a:lstStyle/>
          <a:p>
            <a:pPr algn="ctr"/>
            <a:r>
              <a:rPr lang="en-GB" dirty="0">
                <a:latin typeface="CCW Precursive 1" panose="03050602040000000000" pitchFamily="66" charset="0"/>
              </a:rPr>
              <a:t>Literacy</a:t>
            </a:r>
          </a:p>
        </p:txBody>
      </p:sp>
      <p:sp>
        <p:nvSpPr>
          <p:cNvPr id="3" name="Content Placeholder 2"/>
          <p:cNvSpPr>
            <a:spLocks noGrp="1"/>
          </p:cNvSpPr>
          <p:nvPr>
            <p:ph idx="1"/>
          </p:nvPr>
        </p:nvSpPr>
        <p:spPr>
          <a:xfrm>
            <a:off x="206063" y="1094704"/>
            <a:ext cx="11333408" cy="5383369"/>
          </a:xfrm>
          <a:solidFill>
            <a:schemeClr val="bg1">
              <a:lumMod val="95000"/>
            </a:schemeClr>
          </a:solidFill>
        </p:spPr>
        <p:txBody>
          <a:bodyPr>
            <a:normAutofit/>
          </a:bodyPr>
          <a:lstStyle/>
          <a:p>
            <a:r>
              <a:rPr lang="en-GB" dirty="0"/>
              <a:t>Literacy ... is an essential part of our everyday lives. It helps us to understand and interpret our world through what we hear, see, say, write and read. Literacy is also about using and making sense of technology, films and other media. </a:t>
            </a:r>
          </a:p>
          <a:p>
            <a:pPr marL="0" indent="0">
              <a:buNone/>
            </a:pPr>
            <a:r>
              <a:rPr lang="en-GB" dirty="0"/>
              <a:t>   www.educationscotland.gov.uk</a:t>
            </a:r>
          </a:p>
          <a:p>
            <a:endParaRPr lang="en-GB" dirty="0"/>
          </a:p>
          <a:p>
            <a:endParaRPr lang="en-GB" dirty="0"/>
          </a:p>
        </p:txBody>
      </p:sp>
      <p:pic>
        <p:nvPicPr>
          <p:cNvPr id="2050" name="Picture 2" descr="https://tse4.mm.bing.net/th?id=OIP.haunnubKytCarm7hmJ3-swHaE7&amp;pid=15.1&amp;P=0&amp;w=226&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6" y="3631842"/>
            <a:ext cx="2420199" cy="25886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3.mm.bing.net/th?id=OIP.lvL1gCcVBU_uFuPqJ-_44QHaFj&amp;pid=15.1&amp;P=0&amp;w=225&amp;h=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989" y="3631842"/>
            <a:ext cx="2433079" cy="25886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1.mm.bing.net/th?id=OIP.ramyHXmIUFeleBRt3XeLOwHaE8&amp;pid=15.1&amp;P=0&amp;w=243&amp;h=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447" y="3631842"/>
            <a:ext cx="2526730" cy="25886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se4.mm.bing.net/th?id=OIP.U_O-5v2bi-e4JOoOU4vrKwHaE7&amp;pid=15.1&amp;P=0&amp;w=244&amp;h=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3310" y="3631842"/>
            <a:ext cx="2491525" cy="258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7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070" y="141668"/>
            <a:ext cx="9905998" cy="785612"/>
          </a:xfrm>
        </p:spPr>
        <p:txBody>
          <a:bodyPr>
            <a:normAutofit/>
          </a:bodyPr>
          <a:lstStyle/>
          <a:p>
            <a:pPr algn="ctr"/>
            <a:r>
              <a:rPr lang="en-GB" dirty="0">
                <a:latin typeface="CCW Precursive 1" panose="03050602040000000000" pitchFamily="66" charset="0"/>
              </a:rPr>
              <a:t>Numeracy</a:t>
            </a:r>
          </a:p>
        </p:txBody>
      </p:sp>
      <p:sp>
        <p:nvSpPr>
          <p:cNvPr id="3" name="Content Placeholder 2"/>
          <p:cNvSpPr>
            <a:spLocks noGrp="1"/>
          </p:cNvSpPr>
          <p:nvPr>
            <p:ph idx="1"/>
          </p:nvPr>
        </p:nvSpPr>
        <p:spPr>
          <a:xfrm>
            <a:off x="515155" y="927280"/>
            <a:ext cx="11243256" cy="5564210"/>
          </a:xfrm>
          <a:solidFill>
            <a:schemeClr val="bg1">
              <a:lumMod val="95000"/>
            </a:schemeClr>
          </a:solidFill>
        </p:spPr>
        <p:txBody>
          <a:bodyPr>
            <a:normAutofit/>
          </a:bodyPr>
          <a:lstStyle/>
          <a:p>
            <a:r>
              <a:rPr lang="en-GB" dirty="0"/>
              <a:t>Numeracy ... is about counting and numbers as well as understanding measurement, money, weight, an awareness of time and how to handle information. </a:t>
            </a:r>
          </a:p>
          <a:p>
            <a:pPr marL="0" indent="0">
              <a:buNone/>
            </a:pPr>
            <a:r>
              <a:rPr lang="en-GB" dirty="0"/>
              <a:t>   www.educationscotland.gov.uk</a:t>
            </a:r>
          </a:p>
          <a:p>
            <a:endParaRPr lang="en-GB" dirty="0"/>
          </a:p>
          <a:p>
            <a:endParaRPr lang="en-GB" dirty="0"/>
          </a:p>
          <a:p>
            <a:endParaRPr lang="en-GB" dirty="0"/>
          </a:p>
          <a:p>
            <a:endParaRPr lang="en-GB" dirty="0"/>
          </a:p>
        </p:txBody>
      </p:sp>
      <p:pic>
        <p:nvPicPr>
          <p:cNvPr id="3074" name="Picture 2" descr="https://tse2.mm.bing.net/th?id=OIP.jWrCj8aYGDA4OD_hXQBvMwHaEo&amp;pid=15.1&amp;P=0&amp;w=268&amp;h=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2" y="3309870"/>
            <a:ext cx="3090930" cy="29878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2.mm.bing.net/th?id=OIP.lJOfVL0rj5vVbiGA5KynDQHaEO&amp;pid=15.1&amp;P=0&amp;w=291&amp;h=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41" y="3309870"/>
            <a:ext cx="3605056" cy="29878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se3.mm.bing.net/th?id=OIP.jAMW_9lAQO4vfO1QD7Ca5gHaDv&amp;pid=15.1&amp;P=0&amp;w=324&amp;h=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378" y="3309869"/>
            <a:ext cx="3086100" cy="29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2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3" y="148618"/>
            <a:ext cx="9905998" cy="823916"/>
          </a:xfrm>
        </p:spPr>
        <p:txBody>
          <a:bodyPr/>
          <a:lstStyle/>
          <a:p>
            <a:pPr algn="ctr"/>
            <a:r>
              <a:rPr lang="en-GB" dirty="0">
                <a:latin typeface="CCW Precursive 1" panose="03050602040000000000" pitchFamily="66" charset="0"/>
              </a:rPr>
              <a:t>Health and Wellbeing</a:t>
            </a:r>
          </a:p>
        </p:txBody>
      </p:sp>
      <p:sp>
        <p:nvSpPr>
          <p:cNvPr id="3" name="Content Placeholder 2"/>
          <p:cNvSpPr>
            <a:spLocks noGrp="1"/>
          </p:cNvSpPr>
          <p:nvPr>
            <p:ph idx="1"/>
          </p:nvPr>
        </p:nvSpPr>
        <p:spPr>
          <a:xfrm>
            <a:off x="600501" y="1068946"/>
            <a:ext cx="11223199" cy="5573153"/>
          </a:xfrm>
          <a:solidFill>
            <a:schemeClr val="bg1">
              <a:lumMod val="95000"/>
            </a:schemeClr>
          </a:solidFill>
        </p:spPr>
        <p:txBody>
          <a:bodyPr>
            <a:normAutofit/>
          </a:bodyPr>
          <a:lstStyle/>
          <a:p>
            <a:r>
              <a:rPr lang="en-GB" dirty="0"/>
              <a:t>Health and Wellbeing ... is about learning how to lead healthy and active lives, becoming confident, happy and forming friendships and relationships with others that are based on respect. It is also about managing feelings and having the skills to meet challenges, make good choices and manage change.</a:t>
            </a:r>
          </a:p>
          <a:p>
            <a:pPr marL="0" indent="0">
              <a:buNone/>
            </a:pPr>
            <a:r>
              <a:rPr lang="en-GB" dirty="0"/>
              <a:t>   www.educationscotland.gov.uk</a:t>
            </a:r>
          </a:p>
          <a:p>
            <a:endParaRPr lang="en-GB" dirty="0"/>
          </a:p>
          <a:p>
            <a:endParaRPr lang="en-GB" dirty="0"/>
          </a:p>
          <a:p>
            <a:endParaRPr lang="en-GB" dirty="0"/>
          </a:p>
        </p:txBody>
      </p:sp>
      <p:pic>
        <p:nvPicPr>
          <p:cNvPr id="4098" name="Picture 2" descr="https://tse3.mm.bing.net/th?id=OIP.SOtwNmIYmi00U8uhqqfzmwHaE7&amp;pid=15.1&amp;P=0&amp;w=246&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02" y="4305300"/>
            <a:ext cx="3237404"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3.mm.bing.net/th?id=OIP.x8qeR6v2SjNQbVmZnWaW3gHaH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40" y="4305300"/>
            <a:ext cx="3546543"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1.mm.bing.net/th?id=OIP.L1dLxRQ1T3IFphTRT3rakwHaE8&amp;pid=15.1&amp;P=0&amp;w=234&amp;h=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091" y="4305300"/>
            <a:ext cx="3322301"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8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333021" y="377651"/>
            <a:ext cx="11525955" cy="1725173"/>
          </a:xfrm>
        </p:spPr>
        <p:txBody>
          <a:bodyPr>
            <a:normAutofit fontScale="25000" lnSpcReduction="20000"/>
          </a:bodyPr>
          <a:lstStyle/>
          <a:p>
            <a:r>
              <a:rPr lang="en-GB" sz="7300" b="1" dirty="0">
                <a:latin typeface="CCW Precursive 1" panose="03050602040000000000" pitchFamily="66" charset="0"/>
              </a:rPr>
              <a:t>Learning in Primary 1</a:t>
            </a:r>
          </a:p>
          <a:p>
            <a:endParaRPr lang="en-GB" sz="2500" dirty="0">
              <a:latin typeface="CCW Precursive 1" panose="03050602040000000000" pitchFamily="66" charset="0"/>
            </a:endParaRPr>
          </a:p>
          <a:p>
            <a:pPr algn="l">
              <a:lnSpc>
                <a:spcPct val="170000"/>
              </a:lnSpc>
            </a:pPr>
            <a:r>
              <a:rPr lang="en-GB" sz="6200" b="1" dirty="0">
                <a:latin typeface="CCW Precursive 1" panose="03050602040000000000" pitchFamily="66" charset="0"/>
              </a:rPr>
              <a:t>Throughout the day your child will be involved in play-based learning, independent tasks and teacher-led direct teaching.  Key areas of the curriculum include Literacy, Numeracy and Health and Wellbeing.</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i.pinimg.com/originals/90/52/d3/9052d34cf1d51ffb71e27d23e4f560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80" y="2112370"/>
            <a:ext cx="9621035" cy="472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2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980C-A218-2750-EE21-C407501BF411}"/>
              </a:ext>
            </a:extLst>
          </p:cNvPr>
          <p:cNvSpPr>
            <a:spLocks noGrp="1"/>
          </p:cNvSpPr>
          <p:nvPr>
            <p:ph type="title"/>
          </p:nvPr>
        </p:nvSpPr>
        <p:spPr>
          <a:xfrm>
            <a:off x="207034" y="365126"/>
            <a:ext cx="11146766" cy="817632"/>
          </a:xfrm>
        </p:spPr>
        <p:txBody>
          <a:bodyPr>
            <a:normAutofit fontScale="90000"/>
          </a:bodyPr>
          <a:lstStyle/>
          <a:p>
            <a:pPr algn="ctr"/>
            <a:r>
              <a:rPr lang="en-GB" b="1" dirty="0">
                <a:latin typeface="CCW Precursive 1" panose="03050602040000000000" pitchFamily="66" charset="0"/>
              </a:rPr>
              <a:t>Inspection Report February 2025</a:t>
            </a:r>
          </a:p>
        </p:txBody>
      </p:sp>
      <p:sp>
        <p:nvSpPr>
          <p:cNvPr id="3" name="Content Placeholder 2">
            <a:extLst>
              <a:ext uri="{FF2B5EF4-FFF2-40B4-BE49-F238E27FC236}">
                <a16:creationId xmlns:a16="http://schemas.microsoft.com/office/drawing/2014/main" id="{21BBAC5A-9D3A-511B-E792-C8646C4112F0}"/>
              </a:ext>
            </a:extLst>
          </p:cNvPr>
          <p:cNvSpPr>
            <a:spLocks noGrp="1"/>
          </p:cNvSpPr>
          <p:nvPr>
            <p:ph idx="1"/>
          </p:nvPr>
        </p:nvSpPr>
        <p:spPr>
          <a:xfrm>
            <a:off x="838200" y="1182758"/>
            <a:ext cx="10515600" cy="5310116"/>
          </a:xfrm>
        </p:spPr>
        <p:txBody>
          <a:bodyPr>
            <a:normAutofit fontScale="85000" lnSpcReduction="10000"/>
          </a:bodyPr>
          <a:lstStyle/>
          <a:p>
            <a:pPr marL="0" indent="0" algn="ctr">
              <a:buNone/>
            </a:pPr>
            <a:r>
              <a:rPr lang="en-GB" sz="2600" b="1" i="0" u="sng" strike="noStrike" baseline="0" dirty="0">
                <a:solidFill>
                  <a:srgbClr val="009B9F"/>
                </a:solidFill>
                <a:latin typeface="CCW Precursive 1" panose="03050602040000000000" pitchFamily="66" charset="0"/>
              </a:rPr>
              <a:t>Practice worth sharing more widely </a:t>
            </a:r>
          </a:p>
          <a:p>
            <a:pPr marL="0" indent="0">
              <a:buNone/>
            </a:pPr>
            <a:endParaRPr lang="en-GB" sz="1800" b="0" i="0" u="none" strike="noStrike" baseline="0" dirty="0">
              <a:solidFill>
                <a:srgbClr val="009B9F"/>
              </a:solidFill>
              <a:latin typeface="CCW Precursive 1" panose="03050602040000000000" pitchFamily="66" charset="0"/>
            </a:endParaRPr>
          </a:p>
          <a:p>
            <a:pPr marL="0" indent="0">
              <a:buNone/>
            </a:pPr>
            <a:r>
              <a:rPr lang="en-GB" sz="2200" b="1" i="0" u="none" strike="noStrike" baseline="0" dirty="0">
                <a:solidFill>
                  <a:srgbClr val="000000"/>
                </a:solidFill>
                <a:latin typeface="CCW Precursive 1" panose="03050602040000000000" pitchFamily="66" charset="0"/>
              </a:rPr>
              <a:t>Play Pedagogy effectively supporting children’s learning and engagement. </a:t>
            </a:r>
          </a:p>
          <a:p>
            <a:pPr marL="0" indent="0">
              <a:buNone/>
            </a:pPr>
            <a:endParaRPr lang="en-GB" sz="2200" b="1" i="0" u="none" strike="noStrike" baseline="0" dirty="0">
              <a:solidFill>
                <a:srgbClr val="000000"/>
              </a:solidFill>
              <a:latin typeface="CCW Precursive 1" panose="03050602040000000000" pitchFamily="66" charset="0"/>
            </a:endParaRPr>
          </a:p>
          <a:p>
            <a:r>
              <a:rPr lang="en-GB" sz="1800" b="0" i="0" u="none" strike="noStrike" baseline="0" dirty="0">
                <a:solidFill>
                  <a:srgbClr val="000000"/>
                </a:solidFill>
                <a:latin typeface="CCW Precursive 1" panose="03050602040000000000" pitchFamily="66" charset="0"/>
              </a:rPr>
              <a:t>. Staff develop learning environments which provide purposeful, creative and curious provocations for children. Children in P1 and P2/1 regularly take part in child-led, adult-led and child-initiated play. </a:t>
            </a:r>
          </a:p>
          <a:p>
            <a:endParaRPr lang="en-GB" sz="1800" b="0" i="0" u="none" strike="noStrike" baseline="0" dirty="0">
              <a:solidFill>
                <a:srgbClr val="000000"/>
              </a:solidFill>
              <a:latin typeface="CCW Precursive 1" panose="03050602040000000000" pitchFamily="66" charset="0"/>
            </a:endParaRPr>
          </a:p>
          <a:p>
            <a:r>
              <a:rPr lang="en-GB" sz="1800" b="0" i="0" u="none" strike="noStrike" baseline="0" dirty="0">
                <a:solidFill>
                  <a:srgbClr val="000000"/>
                </a:solidFill>
                <a:latin typeface="CCW Precursive 1" panose="03050602040000000000" pitchFamily="66" charset="0"/>
              </a:rPr>
              <a:t>Pupil voice is evident on their ‘My Learning Journey’ wall. Teachers use observation evidence to ensure that children know that their views are valued and acted upon to inform future provocations. Children’s floor books show that learners are fully involved in planning for learning and reflect on successes and next steps. </a:t>
            </a:r>
          </a:p>
          <a:p>
            <a:endParaRPr lang="en-GB" sz="1800" b="0" i="0" u="none" strike="noStrike" baseline="0" dirty="0">
              <a:solidFill>
                <a:srgbClr val="000000"/>
              </a:solidFill>
              <a:latin typeface="CCW Precursive 1" panose="03050602040000000000" pitchFamily="66" charset="0"/>
            </a:endParaRPr>
          </a:p>
          <a:p>
            <a:r>
              <a:rPr lang="en-GB" sz="1800" b="0" i="0" u="none" strike="noStrike" baseline="0" dirty="0">
                <a:solidFill>
                  <a:srgbClr val="000000"/>
                </a:solidFill>
                <a:latin typeface="CCW Precursive 1" panose="03050602040000000000" pitchFamily="66" charset="0"/>
              </a:rPr>
              <a:t>Teachers challenge children by providing open ended tasks and a variety of meaningful resources. Children enjoy learning outdoors as part of this approach which has enhanced their confidence, curiosity and creativity. </a:t>
            </a:r>
          </a:p>
          <a:p>
            <a:endParaRPr lang="en-GB" sz="1800" b="0" i="0" u="none" strike="noStrike" baseline="0" dirty="0">
              <a:solidFill>
                <a:srgbClr val="000000"/>
              </a:solidFill>
              <a:latin typeface="CCW Precursive 1" panose="03050602040000000000" pitchFamily="66" charset="0"/>
            </a:endParaRPr>
          </a:p>
          <a:p>
            <a:r>
              <a:rPr lang="en-GB" sz="1800" b="0" i="0" u="none" strike="noStrike" baseline="0" dirty="0">
                <a:solidFill>
                  <a:srgbClr val="000000"/>
                </a:solidFill>
                <a:latin typeface="CCW Precursive 1" panose="03050602040000000000" pitchFamily="66" charset="0"/>
              </a:rPr>
              <a:t>The overall impact has been that children are very independent, motivated and fully engaged in their learning. </a:t>
            </a:r>
          </a:p>
          <a:p>
            <a:endParaRPr lang="en-GB" dirty="0"/>
          </a:p>
        </p:txBody>
      </p:sp>
    </p:spTree>
    <p:extLst>
      <p:ext uri="{BB962C8B-B14F-4D97-AF65-F5344CB8AC3E}">
        <p14:creationId xmlns:p14="http://schemas.microsoft.com/office/powerpoint/2010/main" val="240151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4" y="216263"/>
            <a:ext cx="9875520" cy="748937"/>
          </a:xfrm>
        </p:spPr>
        <p:txBody>
          <a:bodyPr/>
          <a:lstStyle/>
          <a:p>
            <a:pPr algn="ctr"/>
            <a:r>
              <a:rPr lang="en-GB" dirty="0"/>
              <a:t>Welcome Everybody</a:t>
            </a:r>
          </a:p>
        </p:txBody>
      </p:sp>
      <p:sp>
        <p:nvSpPr>
          <p:cNvPr id="5" name="Content Placeholder 4"/>
          <p:cNvSpPr>
            <a:spLocks noGrp="1"/>
          </p:cNvSpPr>
          <p:nvPr>
            <p:ph idx="1"/>
          </p:nvPr>
        </p:nvSpPr>
        <p:spPr>
          <a:xfrm>
            <a:off x="576944" y="965200"/>
            <a:ext cx="10438928" cy="5323840"/>
          </a:xfrm>
        </p:spPr>
        <p:txBody>
          <a:bodyPr>
            <a:normAutofit/>
          </a:bodyPr>
          <a:lstStyle/>
          <a:p>
            <a:pPr marL="45720" indent="0">
              <a:buNone/>
            </a:pPr>
            <a:r>
              <a:rPr lang="en-GB" sz="1900" b="1" dirty="0"/>
              <a:t>1.Here we are together, now we can begin.</a:t>
            </a:r>
          </a:p>
          <a:p>
            <a:pPr marL="45720" indent="0">
              <a:buNone/>
            </a:pPr>
            <a:r>
              <a:rPr lang="en-GB" sz="1900" b="1" dirty="0"/>
              <a:t>The youngest and the oldest,</a:t>
            </a:r>
          </a:p>
          <a:p>
            <a:pPr marL="45720" indent="0">
              <a:buNone/>
            </a:pPr>
            <a:r>
              <a:rPr lang="en-GB" sz="1900" b="1" dirty="0"/>
              <a:t>the only child, the twin.</a:t>
            </a:r>
          </a:p>
          <a:p>
            <a:pPr marL="45720" indent="0">
              <a:buNone/>
            </a:pPr>
            <a:r>
              <a:rPr lang="en-GB" sz="1900" b="1" dirty="0"/>
              <a:t>Some who’re feeling left out,</a:t>
            </a:r>
          </a:p>
          <a:p>
            <a:pPr marL="45720" indent="0">
              <a:buNone/>
            </a:pPr>
            <a:r>
              <a:rPr lang="en-GB" sz="1900" b="1" dirty="0"/>
              <a:t>and some who’re feeling in.</a:t>
            </a:r>
          </a:p>
          <a:p>
            <a:pPr marL="45720" indent="0">
              <a:buNone/>
            </a:pPr>
            <a:r>
              <a:rPr lang="en-GB" sz="1900" b="1" dirty="0"/>
              <a:t>Gathering in this place. </a:t>
            </a:r>
          </a:p>
          <a:p>
            <a:pPr marL="45720" indent="0">
              <a:buNone/>
            </a:pPr>
            <a:endParaRPr lang="en-GB" sz="1900" b="1" dirty="0"/>
          </a:p>
          <a:p>
            <a:pPr marL="45720" indent="0">
              <a:buNone/>
            </a:pPr>
            <a:r>
              <a:rPr lang="en-GB" sz="1900" b="1" dirty="0">
                <a:solidFill>
                  <a:srgbClr val="FF0000"/>
                </a:solidFill>
              </a:rPr>
              <a:t>Chorus</a:t>
            </a:r>
          </a:p>
          <a:p>
            <a:pPr marL="45720" indent="0">
              <a:buNone/>
            </a:pPr>
            <a:r>
              <a:rPr lang="en-GB" sz="1900" b="1" dirty="0">
                <a:solidFill>
                  <a:srgbClr val="FF0000"/>
                </a:solidFill>
              </a:rPr>
              <a:t>Welcome everybody, </a:t>
            </a:r>
          </a:p>
          <a:p>
            <a:pPr marL="45720" indent="0">
              <a:buNone/>
            </a:pPr>
            <a:r>
              <a:rPr lang="en-GB" sz="1900" b="1" dirty="0">
                <a:solidFill>
                  <a:srgbClr val="FF0000"/>
                </a:solidFill>
              </a:rPr>
              <a:t>it’s good to see you here x 3</a:t>
            </a:r>
          </a:p>
          <a:p>
            <a:pPr marL="45720" indent="0">
              <a:buNone/>
            </a:pPr>
            <a:r>
              <a:rPr lang="en-GB" sz="1900" b="1" dirty="0">
                <a:solidFill>
                  <a:srgbClr val="FF0000"/>
                </a:solidFill>
              </a:rPr>
              <a:t>Gathering in this place.</a:t>
            </a:r>
          </a:p>
          <a:p>
            <a:pPr marL="45720" indent="0">
              <a:buNone/>
            </a:pPr>
            <a:r>
              <a:rPr lang="en-GB" sz="1900" b="1" dirty="0">
                <a:solidFill>
                  <a:srgbClr val="FF0000"/>
                </a:solidFill>
              </a:rPr>
              <a:t>					</a:t>
            </a:r>
            <a:endParaRPr lang="en-GB" sz="1900" dirty="0"/>
          </a:p>
          <a:p>
            <a:pPr marL="45720" indent="0">
              <a:buNone/>
            </a:pPr>
            <a:endParaRPr lang="en-GB" dirty="0"/>
          </a:p>
          <a:p>
            <a:pPr marL="45720" indent="0">
              <a:buNone/>
            </a:pPr>
            <a:endParaRPr lang="en-GB" dirty="0"/>
          </a:p>
          <a:p>
            <a:pPr marL="45720" indent="0">
              <a:buNone/>
            </a:pPr>
            <a:endParaRPr lang="en-GB" dirty="0"/>
          </a:p>
          <a:p>
            <a:endParaRPr lang="en-GB" dirty="0"/>
          </a:p>
        </p:txBody>
      </p:sp>
      <p:sp>
        <p:nvSpPr>
          <p:cNvPr id="4" name="Rectangle 3"/>
          <p:cNvSpPr/>
          <p:nvPr/>
        </p:nvSpPr>
        <p:spPr>
          <a:xfrm>
            <a:off x="5699760" y="934720"/>
            <a:ext cx="5155474" cy="2862322"/>
          </a:xfrm>
          <a:prstGeom prst="rect">
            <a:avLst/>
          </a:prstGeom>
        </p:spPr>
        <p:txBody>
          <a:bodyPr wrap="square">
            <a:spAutoFit/>
          </a:bodyPr>
          <a:lstStyle/>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2.Here we are together, joining in this song.</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Even those who feel that their</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singing’s not that strong.</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And as we sing may every person</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know that they belong,</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Gathering in this place</a:t>
            </a:r>
          </a:p>
          <a:p>
            <a:pPr marL="4572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2" descr="Image result for thumbs up face emoj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2998" y="0"/>
            <a:ext cx="2172317" cy="1691935"/>
          </a:xfrm>
          <a:prstGeom prst="rect">
            <a:avLst/>
          </a:prstGeom>
          <a:noFill/>
          <a:extLst>
            <a:ext uri="{909E8E84-426E-40DD-AFC4-6F175D3DCCD1}">
              <a14:hiddenFill xmlns:a14="http://schemas.microsoft.com/office/drawing/2010/main">
                <a:solidFill>
                  <a:srgbClr val="FFFFFF"/>
                </a:solidFill>
              </a14:hiddenFill>
            </a:ext>
          </a:extLst>
        </p:spPr>
      </p:pic>
      <p:pic>
        <p:nvPicPr>
          <p:cNvPr id="3" name="C4E3F1B1">
            <a:hlinkClick r:id="" action="ppaction://media"/>
            <a:extLst>
              <a:ext uri="{FF2B5EF4-FFF2-40B4-BE49-F238E27FC236}">
                <a16:creationId xmlns:a16="http://schemas.microsoft.com/office/drawing/2014/main" id="{2F7389F1-48C2-4D3F-B257-A8E898FAE5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87188" y="5892800"/>
            <a:ext cx="406400" cy="406400"/>
          </a:xfrm>
          <a:prstGeom prst="rect">
            <a:avLst/>
          </a:prstGeom>
        </p:spPr>
      </p:pic>
      <p:sp>
        <p:nvSpPr>
          <p:cNvPr id="9" name="Rectangle 8">
            <a:extLst>
              <a:ext uri="{FF2B5EF4-FFF2-40B4-BE49-F238E27FC236}">
                <a16:creationId xmlns:a16="http://schemas.microsoft.com/office/drawing/2014/main" id="{413B607A-3D4A-FD65-ED42-8B83BF1A150D}"/>
              </a:ext>
            </a:extLst>
          </p:cNvPr>
          <p:cNvSpPr/>
          <p:nvPr/>
        </p:nvSpPr>
        <p:spPr>
          <a:xfrm>
            <a:off x="5241108" y="3627120"/>
            <a:ext cx="6473372" cy="2862322"/>
          </a:xfrm>
          <a:prstGeom prst="rect">
            <a:avLst/>
          </a:prstGeom>
        </p:spPr>
        <p:txBody>
          <a:bodyPr wrap="square">
            <a:spAutoFit/>
          </a:bodyPr>
          <a:lstStyle/>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Trebuchet MS" panose="020B0603020202020204"/>
                <a:ea typeface="+mn-ea"/>
                <a:cs typeface="+mn-cs"/>
              </a:rPr>
              <a:t>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3. Here we are together, with our hopes and fears                            </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      Bringing many feelings, </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      our laughter and our tears.</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  	And now it’s time for everyone </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	to tell the world “WE’RE HERE!”</a:t>
            </a:r>
          </a:p>
          <a:p>
            <a:pPr marL="45720" marR="0" lvl="0" indent="0" algn="l" defTabSz="4572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	Gathering in this place.</a:t>
            </a:r>
          </a:p>
          <a:p>
            <a:pPr marL="4572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481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481" y="0"/>
            <a:ext cx="4864886" cy="6771736"/>
          </a:xfrm>
        </p:spPr>
        <p:txBody>
          <a:bodyPr>
            <a:normAutofit/>
          </a:bodyPr>
          <a:lstStyle/>
          <a:p>
            <a:pPr algn="l"/>
            <a:br>
              <a:rPr lang="en-GB" sz="2200" b="1" u="sng" dirty="0">
                <a:latin typeface="+mn-lt"/>
              </a:rPr>
            </a:br>
            <a:r>
              <a:rPr lang="en-GB" sz="2000" b="1" u="sng" dirty="0">
                <a:latin typeface="CCW Precursive 1" panose="03050602040000000000" pitchFamily="66" charset="0"/>
              </a:rPr>
              <a:t>The School Day</a:t>
            </a:r>
            <a:br>
              <a:rPr lang="en-GB" sz="2000" b="1" u="sng"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Start: 9am</a:t>
            </a:r>
            <a:br>
              <a:rPr lang="en-GB" sz="2000" b="1" dirty="0">
                <a:latin typeface="CCW Precursive 1" panose="03050602040000000000" pitchFamily="66" charset="0"/>
              </a:rPr>
            </a:br>
            <a:r>
              <a:rPr lang="en-GB" sz="2000" b="1" dirty="0">
                <a:latin typeface="CCW Precursive 1" panose="03050602040000000000" pitchFamily="66" charset="0"/>
              </a:rPr>
              <a:t>Interval:10.30am</a:t>
            </a:r>
            <a:br>
              <a:rPr lang="en-GB" sz="2000" b="1" dirty="0">
                <a:latin typeface="CCW Precursive 1" panose="03050602040000000000" pitchFamily="66" charset="0"/>
              </a:rPr>
            </a:br>
            <a:r>
              <a:rPr lang="en-GB" sz="2000" b="1" dirty="0">
                <a:latin typeface="CCW Precursive 1" panose="03050602040000000000" pitchFamily="66" charset="0"/>
              </a:rPr>
              <a:t>Lunch: 12.15-1pm</a:t>
            </a:r>
            <a:br>
              <a:rPr lang="en-GB" sz="2000" b="1" dirty="0">
                <a:latin typeface="CCW Precursive 1" panose="03050602040000000000" pitchFamily="66" charset="0"/>
              </a:rPr>
            </a:br>
            <a:r>
              <a:rPr lang="en-GB" sz="2000" b="1" dirty="0">
                <a:latin typeface="CCW Precursive 1" panose="03050602040000000000" pitchFamily="66" charset="0"/>
              </a:rPr>
              <a:t>Finish: 3pm</a:t>
            </a:r>
            <a:br>
              <a:rPr lang="en-GB" sz="2000" b="1" dirty="0">
                <a:latin typeface="+mn-lt"/>
              </a:rPr>
            </a:br>
            <a:br>
              <a:rPr lang="en-GB" sz="2000" b="1" dirty="0">
                <a:latin typeface="+mn-lt"/>
              </a:rPr>
            </a:br>
            <a:r>
              <a:rPr lang="en-GB" sz="2000" b="1" u="sng" dirty="0">
                <a:latin typeface="CCW Precursive 1" panose="03050602040000000000" pitchFamily="66" charset="0"/>
              </a:rPr>
              <a:t>For the first day only </a:t>
            </a:r>
            <a:br>
              <a:rPr lang="en-GB" sz="2000" b="1" u="sng" dirty="0">
                <a:latin typeface="CCW Precursive 1" panose="03050602040000000000" pitchFamily="66" charset="0"/>
              </a:rPr>
            </a:br>
            <a:br>
              <a:rPr lang="en-GB" sz="2000" b="1" u="sng" dirty="0">
                <a:latin typeface="CCW Precursive 1" panose="03050602040000000000" pitchFamily="66" charset="0"/>
              </a:rPr>
            </a:br>
            <a:r>
              <a:rPr lang="en-GB" sz="2000" b="1" dirty="0">
                <a:latin typeface="CCW Precursive 1" panose="03050602040000000000" pitchFamily="66" charset="0"/>
              </a:rPr>
              <a:t>P1 children will have a staggered entry.  </a:t>
            </a: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Parents will be informed of allocated times and classes by the end of June.</a:t>
            </a: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Please meet your child’s class teacher by the P1 entry doors on the first day of school.</a:t>
            </a: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These are located in this part of the playground.</a:t>
            </a:r>
            <a:endParaRPr lang="en-GB" sz="20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375" y="389602"/>
            <a:ext cx="2086992" cy="1519649"/>
          </a:xfrm>
          <a:prstGeom prst="rect">
            <a:avLst/>
          </a:prstGeom>
          <a:noFill/>
          <a:ln>
            <a:noFill/>
          </a:ln>
        </p:spPr>
      </p:pic>
      <p:pic>
        <p:nvPicPr>
          <p:cNvPr id="10" name="Picture 9" descr="C:\Users\pbgmackenziee1\Desktop\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197" y="717405"/>
            <a:ext cx="6026973" cy="5553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3930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 y="111760"/>
            <a:ext cx="4805680" cy="7045866"/>
          </a:xfrm>
        </p:spPr>
        <p:txBody>
          <a:bodyPr>
            <a:normAutofit fontScale="90000"/>
          </a:bodyPr>
          <a:lstStyle/>
          <a:p>
            <a:pPr algn="l"/>
            <a:r>
              <a:rPr lang="en-GB" sz="2000" b="1" u="sng" dirty="0">
                <a:latin typeface="CCW Precursive 1" panose="03050602040000000000" pitchFamily="66" charset="0"/>
              </a:rPr>
              <a:t>Lunchtime Arrangements</a:t>
            </a:r>
            <a:br>
              <a:rPr lang="en-GB" sz="2000" b="1" u="sng"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All children in P1-5 are entitled to a free school meal.</a:t>
            </a:r>
            <a:br>
              <a:rPr lang="en-GB" sz="2000" b="1" dirty="0">
                <a:latin typeface="CCW Precursive 1" panose="03050602040000000000" pitchFamily="66" charset="0"/>
              </a:rPr>
            </a:b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Children order their lunch at the start of each day.</a:t>
            </a:r>
            <a:br>
              <a:rPr lang="en-GB" sz="2000" b="1" dirty="0">
                <a:latin typeface="CCW Precursive 1" panose="03050602040000000000" pitchFamily="66" charset="0"/>
              </a:rPr>
            </a:b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All children will eat together in the lunch hall</a:t>
            </a:r>
            <a:br>
              <a:rPr lang="en-GB" sz="2000" b="1" dirty="0">
                <a:latin typeface="CCW Precursive 1" panose="03050602040000000000" pitchFamily="66" charset="0"/>
              </a:rPr>
            </a:br>
            <a:br>
              <a:rPr lang="en-GB" sz="2000" b="1" dirty="0">
                <a:latin typeface="CCW Precursive 1" panose="03050602040000000000" pitchFamily="66" charset="0"/>
              </a:rPr>
            </a:br>
            <a:br>
              <a:rPr lang="en-GB" sz="2000" b="1" dirty="0">
                <a:latin typeface="CCW Precursive 1" panose="03050602040000000000" pitchFamily="66" charset="0"/>
              </a:rPr>
            </a:br>
            <a:r>
              <a:rPr lang="en-GB" sz="2000" b="1" dirty="0">
                <a:latin typeface="CCW Precursive 1" panose="03050602040000000000" pitchFamily="66" charset="0"/>
              </a:rPr>
              <a:t>Should your child have dietary requirements, please contact the school office.</a:t>
            </a:r>
            <a:br>
              <a:rPr lang="en-GB" sz="2200" b="1" dirty="0">
                <a:latin typeface="CCW Precursive 1" panose="03050602040000000000" pitchFamily="66" charset="0"/>
              </a:rPr>
            </a:br>
            <a:br>
              <a:rPr lang="en-GB" sz="2200" b="1" dirty="0">
                <a:latin typeface="+mn-lt"/>
              </a:rPr>
            </a:br>
            <a:br>
              <a:rPr lang="en-GB" sz="2700" b="1" dirty="0">
                <a:latin typeface="+mn-lt"/>
              </a:rPr>
            </a:br>
            <a:br>
              <a:rPr lang="en-GB" sz="2200" b="1" dirty="0"/>
            </a:br>
            <a:br>
              <a:rPr lang="en-GB" sz="2200" b="1" dirty="0"/>
            </a:br>
            <a:br>
              <a:rPr lang="en-GB" sz="2200" b="1" dirty="0"/>
            </a:br>
            <a:br>
              <a:rPr lang="en-GB" sz="2400" b="1" dirty="0"/>
            </a:br>
            <a:endParaRPr lang="en-GB" sz="24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584" y="5226591"/>
            <a:ext cx="2086992" cy="1519649"/>
          </a:xfrm>
          <a:prstGeom prst="rect">
            <a:avLst/>
          </a:prstGeom>
          <a:noFill/>
          <a:ln>
            <a:noFill/>
          </a:ln>
        </p:spPr>
      </p:pic>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160" y="627651"/>
            <a:ext cx="6141274" cy="5602698"/>
          </a:xfrm>
          <a:prstGeom prst="rect">
            <a:avLst/>
          </a:prstGeom>
        </p:spPr>
      </p:pic>
    </p:spTree>
    <p:extLst>
      <p:ext uri="{BB962C8B-B14F-4D97-AF65-F5344CB8AC3E}">
        <p14:creationId xmlns:p14="http://schemas.microsoft.com/office/powerpoint/2010/main" val="78578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646392"/>
            <a:ext cx="4706453" cy="3959224"/>
          </a:xfrm>
        </p:spPr>
        <p:txBody>
          <a:bodyPr>
            <a:normAutofit/>
          </a:bodyPr>
          <a:lstStyle/>
          <a:p>
            <a:pPr algn="l"/>
            <a:br>
              <a:rPr lang="en-GB" sz="2200" b="1" dirty="0"/>
            </a:br>
            <a:br>
              <a:rPr lang="en-GB" sz="2200" b="1" dirty="0"/>
            </a:br>
            <a:br>
              <a:rPr lang="en-GB" sz="2200" b="1" dirty="0"/>
            </a:br>
            <a:br>
              <a:rPr lang="en-GB" sz="2400" b="1" dirty="0"/>
            </a:br>
            <a:endParaRPr lang="en-GB" sz="24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2AC848-9789-408A-8F9B-C0348FBD9280}"/>
              </a:ext>
            </a:extLst>
          </p:cNvPr>
          <p:cNvSpPr txBox="1"/>
          <p:nvPr/>
        </p:nvSpPr>
        <p:spPr>
          <a:xfrm>
            <a:off x="442913" y="-68867"/>
            <a:ext cx="4706453" cy="584775"/>
          </a:xfrm>
          <a:prstGeom prst="rect">
            <a:avLst/>
          </a:prstGeom>
          <a:noFill/>
        </p:spPr>
        <p:txBody>
          <a:bodyPr wrap="square" rtlCol="0">
            <a:spAutoFit/>
          </a:bodyPr>
          <a:lstStyle/>
          <a:p>
            <a:r>
              <a:rPr lang="en-GB" sz="3200" dirty="0"/>
              <a:t>Example Menu</a:t>
            </a:r>
          </a:p>
        </p:txBody>
      </p:sp>
      <p:pic>
        <p:nvPicPr>
          <p:cNvPr id="6" name="Picture 5" descr="A menu of a week&#10;&#10;AI-generated content may be incorrect.">
            <a:extLst>
              <a:ext uri="{FF2B5EF4-FFF2-40B4-BE49-F238E27FC236}">
                <a16:creationId xmlns:a16="http://schemas.microsoft.com/office/drawing/2014/main" id="{BCC2B045-B8F5-C08D-703E-2F8BD3F3D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4"/>
            <a:ext cx="12112487" cy="6788425"/>
          </a:xfrm>
          <a:prstGeom prst="rect">
            <a:avLst/>
          </a:prstGeom>
        </p:spPr>
      </p:pic>
    </p:spTree>
    <p:extLst>
      <p:ext uri="{BB962C8B-B14F-4D97-AF65-F5344CB8AC3E}">
        <p14:creationId xmlns:p14="http://schemas.microsoft.com/office/powerpoint/2010/main" val="43188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71451"/>
            <a:ext cx="11782425" cy="8401051"/>
          </a:xfrm>
        </p:spPr>
        <p:txBody>
          <a:bodyPr>
            <a:noAutofit/>
          </a:bodyPr>
          <a:lstStyle/>
          <a:p>
            <a:pPr algn="l"/>
            <a:r>
              <a:rPr lang="en-GB" sz="2200" b="1" u="sng" dirty="0">
                <a:latin typeface="CCW Precursive 1" panose="03050602040000000000" pitchFamily="66" charset="0"/>
              </a:rPr>
              <a:t>Interval Arrangements</a:t>
            </a:r>
            <a:br>
              <a:rPr lang="en-GB" sz="2200" b="1" dirty="0">
                <a:latin typeface="CCW Precursive 1" panose="03050602040000000000" pitchFamily="66" charset="0"/>
              </a:rPr>
            </a:br>
            <a:r>
              <a:rPr lang="en-GB" sz="2200" b="1" dirty="0">
                <a:latin typeface="CCW Precursive 1" panose="03050602040000000000" pitchFamily="66" charset="0"/>
              </a:rPr>
              <a:t>Prior to interval Primary 1 have time to eat their snack. Pupils will have the opportunity to play outside in most weather conditions and should therefore come to school with appropriate outdoor clothing.</a:t>
            </a:r>
            <a:br>
              <a:rPr lang="en-GB" sz="2200" b="1" dirty="0">
                <a:latin typeface="CCW Precursive 1" panose="03050602040000000000" pitchFamily="66" charset="0"/>
              </a:rPr>
            </a:br>
            <a:br>
              <a:rPr lang="en-GB" sz="2200" b="1" dirty="0">
                <a:latin typeface="CCW Precursive 1" panose="03050602040000000000" pitchFamily="66" charset="0"/>
              </a:rPr>
            </a:br>
            <a:r>
              <a:rPr lang="en-GB" sz="2200" b="1" u="sng" dirty="0">
                <a:latin typeface="CCW Precursive 1" panose="03050602040000000000" pitchFamily="66" charset="0"/>
              </a:rPr>
              <a:t>Lunch Arrangements</a:t>
            </a:r>
            <a:br>
              <a:rPr lang="en-GB" sz="2200" b="1" u="sng" dirty="0">
                <a:latin typeface="CCW Precursive 1" panose="03050602040000000000" pitchFamily="66" charset="0"/>
              </a:rPr>
            </a:br>
            <a:r>
              <a:rPr lang="en-GB" sz="2200" b="1" dirty="0">
                <a:latin typeface="CCW Precursive 1" panose="03050602040000000000" pitchFamily="66" charset="0"/>
              </a:rPr>
              <a:t>Children having a school lunch and children having a packed lunch all sit together in the lunch hall.  </a:t>
            </a:r>
            <a:br>
              <a:rPr lang="en-GB" sz="2200" b="1" dirty="0">
                <a:latin typeface="CCW Precursive 1" panose="03050602040000000000" pitchFamily="66" charset="0"/>
              </a:rPr>
            </a:br>
            <a:br>
              <a:rPr lang="en-GB" sz="2200" b="1" dirty="0">
                <a:latin typeface="CCW Precursive 1" panose="03050602040000000000" pitchFamily="66" charset="0"/>
              </a:rPr>
            </a:br>
            <a:r>
              <a:rPr lang="en-GB" sz="2200" b="1" dirty="0">
                <a:latin typeface="CCW Precursive 1" panose="03050602040000000000" pitchFamily="66" charset="0"/>
              </a:rPr>
              <a:t>When the children have finished eating their lunch they go out into the playground until the bell rings.</a:t>
            </a:r>
            <a:br>
              <a:rPr lang="en-GB" sz="2200" b="1" dirty="0">
                <a:latin typeface="CCW Precursive 1" panose="03050602040000000000" pitchFamily="66" charset="0"/>
              </a:rPr>
            </a:br>
            <a:br>
              <a:rPr lang="en-GB" sz="2200" b="1" dirty="0">
                <a:latin typeface="CCW Precursive 1" panose="03050602040000000000" pitchFamily="66" charset="0"/>
              </a:rPr>
            </a:br>
            <a:r>
              <a:rPr lang="en-GB" sz="2200" b="1" dirty="0">
                <a:latin typeface="CCW Precursive 1" panose="03050602040000000000" pitchFamily="66" charset="0"/>
              </a:rPr>
              <a:t>The playground is supervised at all times.</a:t>
            </a:r>
            <a:br>
              <a:rPr lang="en-GB" sz="2200" b="1" dirty="0">
                <a:latin typeface="CCW Precursive 1" panose="03050602040000000000" pitchFamily="66" charset="0"/>
              </a:rPr>
            </a:br>
            <a:br>
              <a:rPr lang="en-GB" sz="2200" b="1" dirty="0">
                <a:latin typeface="CCW Precursive 1" panose="03050602040000000000" pitchFamily="66" charset="0"/>
              </a:rPr>
            </a:br>
            <a:r>
              <a:rPr lang="en-GB" sz="2200" b="1" u="sng" dirty="0">
                <a:latin typeface="CCW Precursive 1" panose="03050602040000000000" pitchFamily="66" charset="0"/>
              </a:rPr>
              <a:t>Wet Intervals/Lunch Arrangements</a:t>
            </a:r>
            <a:br>
              <a:rPr lang="en-GB" sz="2200" b="1" u="sng" dirty="0">
                <a:latin typeface="CCW Precursive 1" panose="03050602040000000000" pitchFamily="66" charset="0"/>
              </a:rPr>
            </a:br>
            <a:r>
              <a:rPr lang="en-GB" sz="2200" b="1" dirty="0">
                <a:latin typeface="CCW Precursive 1" panose="03050602040000000000" pitchFamily="66" charset="0"/>
              </a:rPr>
              <a:t>In adverse weather conditions intervals will be taken indoors and classes will remain in their  bases where they will be supervised by members of staff and Primary 7 monitors. </a:t>
            </a:r>
            <a:br>
              <a:rPr lang="en-GB" sz="2400" u="sng" dirty="0"/>
            </a:br>
            <a:br>
              <a:rPr lang="en-GB" sz="2400" dirty="0"/>
            </a:br>
            <a:br>
              <a:rPr lang="en-GB" sz="2400" u="sng" dirty="0"/>
            </a:br>
            <a:br>
              <a:rPr lang="en-GB" sz="2400" dirty="0"/>
            </a:br>
            <a:br>
              <a:rPr lang="en-GB" sz="2400" dirty="0"/>
            </a:br>
            <a:br>
              <a:rPr lang="en-GB" sz="2400" b="1" dirty="0"/>
            </a:br>
            <a:endParaRPr lang="en-GB" sz="2400" b="1" dirty="0"/>
          </a:p>
        </p:txBody>
      </p:sp>
      <p:sp>
        <p:nvSpPr>
          <p:cNvPr id="3" name="Subtitle 2"/>
          <p:cNvSpPr>
            <a:spLocks noGrp="1"/>
          </p:cNvSpPr>
          <p:nvPr>
            <p:ph type="subTitle" idx="1"/>
          </p:nvPr>
        </p:nvSpPr>
        <p:spPr>
          <a:xfrm>
            <a:off x="1076323" y="10526731"/>
            <a:ext cx="2078866" cy="152414"/>
          </a:xfrm>
          <a:ln>
            <a:solidFill>
              <a:schemeClr val="accent1">
                <a:lumMod val="75000"/>
              </a:schemeClr>
            </a:solidFill>
          </a:ln>
        </p:spPr>
        <p:txBody>
          <a:bodyPr>
            <a:normAutofit fontScale="25000" lnSpcReduction="20000"/>
          </a:bodyPr>
          <a:lstStyle/>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01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0" y="666750"/>
            <a:ext cx="8505285" cy="5975665"/>
          </a:xfrm>
        </p:spPr>
        <p:txBody>
          <a:bodyPr>
            <a:normAutofit/>
          </a:bodyPr>
          <a:lstStyle/>
          <a:p>
            <a:r>
              <a:rPr lang="en-GB" sz="3200" b="1" u="sng" dirty="0">
                <a:latin typeface="CCW Precursive 1" panose="03050602040000000000" pitchFamily="66" charset="0"/>
              </a:rPr>
              <a:t>Keeping You Informed </a:t>
            </a:r>
          </a:p>
          <a:p>
            <a:endParaRPr lang="en-GB" sz="2800" b="1" u="sng" dirty="0">
              <a:latin typeface="CCW Precursive 1" panose="03050602040000000000" pitchFamily="66" charset="0"/>
            </a:endParaRPr>
          </a:p>
          <a:p>
            <a:r>
              <a:rPr lang="en-GB" sz="2800" b="1" dirty="0">
                <a:latin typeface="CCW Precursive 1" panose="03050602040000000000" pitchFamily="66" charset="0"/>
              </a:rPr>
              <a:t>School Homework Diary</a:t>
            </a:r>
          </a:p>
          <a:p>
            <a:r>
              <a:rPr lang="en-GB" sz="2800" b="1" dirty="0">
                <a:latin typeface="CCW Precursive 1" panose="03050602040000000000" pitchFamily="66" charset="0"/>
              </a:rPr>
              <a:t>Red Homework Folder</a:t>
            </a:r>
          </a:p>
          <a:p>
            <a:r>
              <a:rPr lang="en-GB" sz="2800" b="1" dirty="0">
                <a:latin typeface="CCW Precursive 1" panose="03050602040000000000" pitchFamily="66" charset="0"/>
              </a:rPr>
              <a:t>Meet the Teacher Event</a:t>
            </a:r>
          </a:p>
          <a:p>
            <a:r>
              <a:rPr lang="en-GB" sz="2800" b="1" dirty="0">
                <a:latin typeface="CCW Precursive 1" panose="03050602040000000000" pitchFamily="66" charset="0"/>
              </a:rPr>
              <a:t>Phonic Information Event </a:t>
            </a:r>
          </a:p>
          <a:p>
            <a:r>
              <a:rPr lang="en-GB" sz="2800" b="1" dirty="0">
                <a:latin typeface="CCW Precursive 1" panose="03050602040000000000" pitchFamily="66" charset="0"/>
              </a:rPr>
              <a:t>Parent/Carer &amp;Teacher Evenings </a:t>
            </a:r>
          </a:p>
          <a:p>
            <a:r>
              <a:rPr lang="en-GB" sz="2800" b="1" dirty="0">
                <a:latin typeface="CCW Precursive 1" panose="03050602040000000000" pitchFamily="66" charset="0"/>
              </a:rPr>
              <a:t>Written Reports</a:t>
            </a:r>
          </a:p>
          <a:p>
            <a:r>
              <a:rPr lang="en-GB" sz="2800" b="1" dirty="0">
                <a:latin typeface="CCW Precursive 1" panose="03050602040000000000" pitchFamily="66" charset="0"/>
              </a:rPr>
              <a:t>Home Liaison Folders </a:t>
            </a:r>
          </a:p>
          <a:p>
            <a:r>
              <a:rPr lang="en-GB" sz="2800" b="1" dirty="0">
                <a:latin typeface="CCW Precursive 1" panose="03050602040000000000" pitchFamily="66" charset="0"/>
              </a:rPr>
              <a:t>School Website</a:t>
            </a:r>
          </a:p>
          <a:p>
            <a:r>
              <a:rPr lang="en-GB" sz="2800" b="1" dirty="0">
                <a:latin typeface="CCW Precursive 1" panose="03050602040000000000" pitchFamily="66" charset="0"/>
              </a:rPr>
              <a:t>Class Dojo/School Dojo</a:t>
            </a:r>
          </a:p>
          <a:p>
            <a:endParaRPr lang="en-GB" sz="28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14775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1" y="666751"/>
            <a:ext cx="8286750" cy="5762626"/>
          </a:xfrm>
        </p:spPr>
        <p:txBody>
          <a:bodyPr>
            <a:normAutofit fontScale="92500" lnSpcReduction="10000"/>
          </a:bodyPr>
          <a:lstStyle/>
          <a:p>
            <a:r>
              <a:rPr lang="en-GB" sz="3500" b="1" u="sng" dirty="0">
                <a:latin typeface="CCW Precursive 1" panose="03050602040000000000" pitchFamily="66" charset="0"/>
              </a:rPr>
              <a:t>Supporting Your Child</a:t>
            </a:r>
          </a:p>
          <a:p>
            <a:endParaRPr lang="en-GB" sz="2600" b="1" u="sng" dirty="0">
              <a:latin typeface="CCW Precursive 1" panose="03050602040000000000" pitchFamily="66" charset="0"/>
            </a:endParaRPr>
          </a:p>
          <a:p>
            <a:r>
              <a:rPr lang="en-GB" sz="2600" b="1" dirty="0">
                <a:latin typeface="CCW Precursive 1" panose="03050602040000000000" pitchFamily="66" charset="0"/>
              </a:rPr>
              <a:t>Transition information</a:t>
            </a:r>
          </a:p>
          <a:p>
            <a:r>
              <a:rPr lang="en-GB" sz="2600" b="1" dirty="0">
                <a:latin typeface="CCW Precursive 1" panose="03050602040000000000" pitchFamily="66" charset="0"/>
              </a:rPr>
              <a:t>Nursery Transition</a:t>
            </a:r>
          </a:p>
          <a:p>
            <a:r>
              <a:rPr lang="en-GB" sz="2600" b="1" dirty="0">
                <a:latin typeface="CCW Precursive 1" panose="03050602040000000000" pitchFamily="66" charset="0"/>
              </a:rPr>
              <a:t>Primary 1 teachers</a:t>
            </a:r>
          </a:p>
          <a:p>
            <a:r>
              <a:rPr lang="en-GB" sz="2600" b="1" dirty="0">
                <a:latin typeface="CCW Precursive 1" panose="03050602040000000000" pitchFamily="66" charset="0"/>
              </a:rPr>
              <a:t>GIRFEC meetings</a:t>
            </a:r>
          </a:p>
          <a:p>
            <a:r>
              <a:rPr lang="en-GB" sz="2600" b="1" dirty="0">
                <a:latin typeface="CCW Precursive 1" panose="03050602040000000000" pitchFamily="66" charset="0"/>
              </a:rPr>
              <a:t>Primary 7 buddy</a:t>
            </a:r>
          </a:p>
          <a:p>
            <a:r>
              <a:rPr lang="en-GB" sz="2600" b="1" dirty="0">
                <a:latin typeface="CCW Precursive 1" panose="03050602040000000000" pitchFamily="66" charset="0"/>
              </a:rPr>
              <a:t>Support staff</a:t>
            </a:r>
          </a:p>
          <a:p>
            <a:r>
              <a:rPr lang="en-GB" sz="2600" b="1" dirty="0">
                <a:latin typeface="CCW Precursive 1" panose="03050602040000000000" pitchFamily="66" charset="0"/>
              </a:rPr>
              <a:t>Community Wellbeing Support</a:t>
            </a:r>
          </a:p>
          <a:p>
            <a:r>
              <a:rPr lang="en-GB" sz="2600" b="1" dirty="0">
                <a:latin typeface="CCW Precursive 1" panose="03050602040000000000" pitchFamily="66" charset="0"/>
              </a:rPr>
              <a:t>Educational psychologist</a:t>
            </a:r>
          </a:p>
          <a:p>
            <a:r>
              <a:rPr lang="en-GB" sz="2600" b="1" dirty="0">
                <a:latin typeface="CCW Precursive 1" panose="03050602040000000000" pitchFamily="66" charset="0"/>
              </a:rPr>
              <a:t>Positive relationships with children</a:t>
            </a:r>
          </a:p>
          <a:p>
            <a:r>
              <a:rPr lang="en-GB" sz="2600" b="1" dirty="0">
                <a:latin typeface="CCW Precursive 1" panose="03050602040000000000" pitchFamily="66" charset="0"/>
              </a:rPr>
              <a:t>Positive relationships with parents and carers</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76037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4400" dirty="0">
                <a:latin typeface="CCW Precursive 1" panose="03050602040000000000" pitchFamily="66" charset="0"/>
              </a:rPr>
              <a:t>How can you help?</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3139340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0" y="666751"/>
            <a:ext cx="8505285" cy="5762626"/>
          </a:xfrm>
        </p:spPr>
        <p:txBody>
          <a:bodyPr>
            <a:normAutofit fontScale="47500" lnSpcReduction="20000"/>
          </a:bodyPr>
          <a:lstStyle/>
          <a:p>
            <a:endParaRPr lang="en-GB" sz="5100" u="sng" dirty="0">
              <a:latin typeface="CCW Precursive 1" panose="03050602040000000000" pitchFamily="66" charset="0"/>
            </a:endParaRPr>
          </a:p>
          <a:p>
            <a:r>
              <a:rPr lang="en-GB" sz="5100" b="1" u="sng" dirty="0">
                <a:latin typeface="CCW Precursive 1" panose="03050602040000000000" pitchFamily="66" charset="0"/>
              </a:rPr>
              <a:t>Getting Involved</a:t>
            </a:r>
          </a:p>
          <a:p>
            <a:endParaRPr lang="en-GB" sz="5100" u="sng" dirty="0">
              <a:latin typeface="CCW Precursive 1" panose="03050602040000000000" pitchFamily="66" charset="0"/>
            </a:endParaRPr>
          </a:p>
          <a:p>
            <a:pPr marL="0" indent="0">
              <a:buNone/>
            </a:pPr>
            <a:r>
              <a:rPr lang="en-GB" sz="5100" b="1" u="sng" dirty="0">
                <a:latin typeface="CCW Precursive 1" panose="03050602040000000000" pitchFamily="66" charset="0"/>
              </a:rPr>
              <a:t>Parent Partnership - Formal </a:t>
            </a:r>
          </a:p>
          <a:p>
            <a:pPr marL="685800" indent="-685800">
              <a:buFont typeface="Arial" panose="020B0604020202020204" pitchFamily="34" charset="0"/>
              <a:buChar char="•"/>
            </a:pPr>
            <a:r>
              <a:rPr lang="en-GB" sz="5100" dirty="0">
                <a:latin typeface="CCW Precursive 1" panose="03050602040000000000" pitchFamily="66" charset="0"/>
              </a:rPr>
              <a:t>Discuss educational issues</a:t>
            </a:r>
          </a:p>
          <a:p>
            <a:pPr marL="685800" indent="-685800">
              <a:buFont typeface="Arial" panose="020B0604020202020204" pitchFamily="34" charset="0"/>
              <a:buChar char="•"/>
            </a:pPr>
            <a:r>
              <a:rPr lang="en-GB" sz="5100" dirty="0">
                <a:latin typeface="CCW Precursive 1" panose="03050602040000000000" pitchFamily="66" charset="0"/>
              </a:rPr>
              <a:t>Receive and discuss H.T Report</a:t>
            </a:r>
          </a:p>
          <a:p>
            <a:pPr marL="685800" indent="-685800">
              <a:buFont typeface="Arial" panose="020B0604020202020204" pitchFamily="34" charset="0"/>
              <a:buChar char="•"/>
            </a:pPr>
            <a:r>
              <a:rPr lang="en-GB" sz="5100" dirty="0">
                <a:latin typeface="CCW Precursive 1" panose="03050602040000000000" pitchFamily="66" charset="0"/>
              </a:rPr>
              <a:t>Involved in appointing senior staff</a:t>
            </a:r>
          </a:p>
          <a:p>
            <a:endParaRPr lang="en-GB" sz="5100" dirty="0">
              <a:latin typeface="CCW Precursive 1" panose="03050602040000000000" pitchFamily="66" charset="0"/>
            </a:endParaRPr>
          </a:p>
          <a:p>
            <a:pPr marL="0" indent="0">
              <a:buNone/>
            </a:pPr>
            <a:r>
              <a:rPr lang="en-GB" sz="5100" b="1" u="sng" dirty="0">
                <a:latin typeface="CCW Precursive 1" panose="03050602040000000000" pitchFamily="66" charset="0"/>
              </a:rPr>
              <a:t>Parent Partnership – Fundraising</a:t>
            </a:r>
          </a:p>
          <a:p>
            <a:pPr marL="685800" indent="-685800">
              <a:buFont typeface="Arial" panose="020B0604020202020204" pitchFamily="34" charset="0"/>
              <a:buChar char="•"/>
            </a:pPr>
            <a:r>
              <a:rPr lang="en-GB" sz="5100" dirty="0">
                <a:latin typeface="CCW Precursive 1" panose="03050602040000000000" pitchFamily="66" charset="0"/>
              </a:rPr>
              <a:t>Organise events</a:t>
            </a:r>
          </a:p>
          <a:p>
            <a:pPr marL="685800" indent="-685800">
              <a:buFont typeface="Arial" panose="020B0604020202020204" pitchFamily="34" charset="0"/>
              <a:buChar char="•"/>
            </a:pPr>
            <a:r>
              <a:rPr lang="en-GB" sz="5100" dirty="0">
                <a:latin typeface="CCW Precursive 1" panose="03050602040000000000" pitchFamily="66" charset="0"/>
              </a:rPr>
              <a:t>Purchase equipment for school</a:t>
            </a:r>
          </a:p>
          <a:p>
            <a:pPr marL="685800" indent="-685800">
              <a:buFont typeface="Arial" panose="020B0604020202020204" pitchFamily="34" charset="0"/>
              <a:buChar char="•"/>
            </a:pPr>
            <a:r>
              <a:rPr lang="en-GB" sz="5100" dirty="0">
                <a:latin typeface="CCW Precursive 1" panose="03050602040000000000" pitchFamily="66" charset="0"/>
              </a:rPr>
              <a:t>Contribute to excursions</a:t>
            </a:r>
          </a:p>
          <a:p>
            <a:pPr marL="685800" indent="-685800">
              <a:buFont typeface="Arial" panose="020B0604020202020204" pitchFamily="34" charset="0"/>
              <a:buChar char="•"/>
            </a:pPr>
            <a:r>
              <a:rPr lang="en-GB" sz="5100" dirty="0">
                <a:latin typeface="CCW Precursive 1" panose="03050602040000000000" pitchFamily="66" charset="0"/>
              </a:rPr>
              <a:t>Purchase gifts for children</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64076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627360" y="314325"/>
            <a:ext cx="10688128" cy="927101"/>
          </a:xfrm>
        </p:spPr>
        <p:txBody>
          <a:bodyPr>
            <a:noAutofit/>
          </a:bodyPr>
          <a:lstStyle/>
          <a:p>
            <a:r>
              <a:rPr lang="en-GB" sz="4000" dirty="0">
                <a:latin typeface="CCW Precursive 1" panose="03050602040000000000" pitchFamily="66" charset="0"/>
              </a:rPr>
              <a:t>Preparing Your Child for School</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10661" y="1077419"/>
            <a:ext cx="8866253" cy="5262979"/>
          </a:xfrm>
          <a:prstGeom prst="rect">
            <a:avLst/>
          </a:prstGeom>
        </p:spPr>
        <p:txBody>
          <a:bodyPr wrap="square">
            <a:spAutoFit/>
          </a:bodyPr>
          <a:lstStyle/>
          <a:p>
            <a:pPr marL="457200" indent="-457200">
              <a:buFont typeface="Arial" panose="020B0604020202020204" pitchFamily="34" charset="0"/>
              <a:buChar char="•"/>
            </a:pPr>
            <a:r>
              <a:rPr lang="en-GB" sz="2400" dirty="0">
                <a:latin typeface="CCW Precursive 1" panose="03050602040000000000" pitchFamily="66" charset="0"/>
              </a:rPr>
              <a:t>Encourage your child to be independent.  </a:t>
            </a:r>
          </a:p>
          <a:p>
            <a:pPr marL="457200" indent="-457200">
              <a:buFont typeface="Arial" panose="020B0604020202020204" pitchFamily="34" charset="0"/>
              <a:buChar char="•"/>
            </a:pPr>
            <a:r>
              <a:rPr lang="en-GB" sz="2400" dirty="0">
                <a:latin typeface="CCW Precursive 1" panose="03050602040000000000" pitchFamily="66" charset="0"/>
              </a:rPr>
              <a:t>Practise buttoning jackets and pulling up zips. </a:t>
            </a:r>
          </a:p>
          <a:p>
            <a:pPr marL="457200" indent="-457200">
              <a:buFont typeface="Arial" panose="020B0604020202020204" pitchFamily="34" charset="0"/>
              <a:buChar char="•"/>
            </a:pPr>
            <a:r>
              <a:rPr lang="en-GB" sz="2400" dirty="0">
                <a:latin typeface="CCW Precursive 1" panose="03050602040000000000" pitchFamily="66" charset="0"/>
              </a:rPr>
              <a:t>Make sure your child is confident in using the toilet.</a:t>
            </a:r>
          </a:p>
          <a:p>
            <a:pPr marL="457200" indent="-457200">
              <a:buFont typeface="Arial" panose="020B0604020202020204" pitchFamily="34" charset="0"/>
              <a:buChar char="•"/>
            </a:pPr>
            <a:r>
              <a:rPr lang="en-GB" sz="2400" dirty="0">
                <a:latin typeface="CCW Precursive 1" panose="03050602040000000000" pitchFamily="66" charset="0"/>
              </a:rPr>
              <a:t>Help your child develop his/her social skills – learning to share, take turns and helping to tidy up!</a:t>
            </a:r>
          </a:p>
          <a:p>
            <a:pPr marL="457200" indent="-457200">
              <a:buFont typeface="Arial" panose="020B0604020202020204" pitchFamily="34" charset="0"/>
              <a:buChar char="•"/>
            </a:pPr>
            <a:r>
              <a:rPr lang="en-GB" sz="2400" dirty="0">
                <a:latin typeface="CCW Precursive 1" panose="03050602040000000000" pitchFamily="66" charset="0"/>
              </a:rPr>
              <a:t>Talk to them about starting school and what to expect.</a:t>
            </a:r>
          </a:p>
          <a:p>
            <a:pPr marL="457200" indent="-457200">
              <a:buFont typeface="Arial" panose="020B0604020202020204" pitchFamily="34" charset="0"/>
              <a:buChar char="•"/>
            </a:pPr>
            <a:r>
              <a:rPr lang="en-GB" sz="2400" dirty="0">
                <a:latin typeface="CCW Precursive 1" panose="03050602040000000000" pitchFamily="66" charset="0"/>
              </a:rPr>
              <a:t>Encourage them to talk about any concerns and pass on any relevant information.</a:t>
            </a:r>
          </a:p>
          <a:p>
            <a:endParaRPr lang="en-GB" sz="2400" dirty="0">
              <a:latin typeface="CCW Precursive 1" panose="03050602040000000000" pitchFamily="66" charset="0"/>
            </a:endParaRPr>
          </a:p>
        </p:txBody>
      </p:sp>
      <p:pic>
        <p:nvPicPr>
          <p:cNvPr id="1026" name="Picture 2" descr="Free School Clothes Cliparts, Download Free School Clothes Cliparts png  images, Free ClipArts on Clipart Library">
            <a:extLst>
              <a:ext uri="{FF2B5EF4-FFF2-40B4-BE49-F238E27FC236}">
                <a16:creationId xmlns:a16="http://schemas.microsoft.com/office/drawing/2014/main" id="{99565987-0472-43A9-BBBF-8C374C7AB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528" y="3683479"/>
            <a:ext cx="2626319" cy="30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98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57348" y="123825"/>
            <a:ext cx="3924300" cy="523875"/>
          </a:xfrm>
        </p:spPr>
        <p:txBody>
          <a:bodyPr>
            <a:normAutofit fontScale="90000"/>
          </a:bodyPr>
          <a:lstStyle/>
          <a:p>
            <a:r>
              <a:rPr lang="en-GB" sz="1200" dirty="0" err="1"/>
              <a:t>i</a:t>
            </a:r>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248529" y="647700"/>
            <a:ext cx="4867275" cy="5355312"/>
          </a:xfrm>
          <a:prstGeom prst="rect">
            <a:avLst/>
          </a:prstGeom>
        </p:spPr>
        <p:txBody>
          <a:bodyPr wrap="square">
            <a:spAutoFit/>
          </a:bodyPr>
          <a:lstStyle/>
          <a:p>
            <a:pPr marL="457200" indent="-457200">
              <a:buFont typeface="Arial" panose="020B0604020202020204" pitchFamily="34" charset="0"/>
              <a:buChar char="•"/>
            </a:pPr>
            <a:r>
              <a:rPr lang="en-GB" dirty="0">
                <a:latin typeface="CCW Precursive 1" panose="03050602040000000000" pitchFamily="66" charset="0"/>
              </a:rPr>
              <a:t>Grey pinafore, skirt or trousers</a:t>
            </a:r>
          </a:p>
          <a:p>
            <a:pPr marL="457200" indent="-457200">
              <a:buFont typeface="Arial" panose="020B0604020202020204" pitchFamily="34" charset="0"/>
              <a:buChar char="•"/>
            </a:pPr>
            <a:r>
              <a:rPr lang="en-GB" dirty="0">
                <a:latin typeface="CCW Precursive 1" panose="03050602040000000000" pitchFamily="66" charset="0"/>
              </a:rPr>
              <a:t>White shirt and tie or white polo shirt</a:t>
            </a:r>
          </a:p>
          <a:p>
            <a:pPr marL="457200" indent="-457200">
              <a:buFont typeface="Arial" panose="020B0604020202020204" pitchFamily="34" charset="0"/>
              <a:buChar char="•"/>
            </a:pPr>
            <a:r>
              <a:rPr lang="en-GB" dirty="0">
                <a:latin typeface="CCW Precursive 1" panose="03050602040000000000" pitchFamily="66" charset="0"/>
              </a:rPr>
              <a:t>Red or grey sweatshirt, cardigan or jumper</a:t>
            </a:r>
          </a:p>
          <a:p>
            <a:endParaRPr lang="en-GB" dirty="0">
              <a:latin typeface="CCW Precursive 1" panose="03050602040000000000" pitchFamily="66" charset="0"/>
            </a:endParaRPr>
          </a:p>
          <a:p>
            <a:r>
              <a:rPr lang="en-GB" dirty="0">
                <a:latin typeface="CCW Precursive 1" panose="03050602040000000000" pitchFamily="66" charset="0"/>
              </a:rPr>
              <a:t>Providers include:</a:t>
            </a:r>
          </a:p>
          <a:p>
            <a:endParaRPr lang="en-GB" dirty="0">
              <a:latin typeface="CCW Precursive 1" panose="03050602040000000000" pitchFamily="66" charset="0"/>
            </a:endParaRPr>
          </a:p>
          <a:p>
            <a:pPr marL="457200" indent="-457200">
              <a:buFont typeface="Arial" panose="020B0604020202020204" pitchFamily="34" charset="0"/>
              <a:buChar char="•"/>
            </a:pPr>
            <a:r>
              <a:rPr lang="en-GB" dirty="0">
                <a:latin typeface="CCW Precursive 1" panose="03050602040000000000" pitchFamily="66" charset="0"/>
              </a:rPr>
              <a:t>Baru</a:t>
            </a:r>
          </a:p>
          <a:p>
            <a:pPr marL="457200" indent="-457200">
              <a:buFont typeface="Arial" panose="020B0604020202020204" pitchFamily="34" charset="0"/>
              <a:buChar char="•"/>
            </a:pPr>
            <a:r>
              <a:rPr lang="en-GB" dirty="0" err="1">
                <a:latin typeface="CCW Precursive 1" panose="03050602040000000000" pitchFamily="66" charset="0"/>
              </a:rPr>
              <a:t>Schoolwear</a:t>
            </a:r>
            <a:r>
              <a:rPr lang="en-GB" dirty="0">
                <a:latin typeface="CCW Precursive 1" panose="03050602040000000000" pitchFamily="66" charset="0"/>
              </a:rPr>
              <a:t> Made Easy</a:t>
            </a:r>
          </a:p>
          <a:p>
            <a:pPr marL="285750" indent="-285750">
              <a:buFont typeface="Arial" panose="020B0604020202020204" pitchFamily="34" charset="0"/>
              <a:buChar char="•"/>
            </a:pPr>
            <a:r>
              <a:rPr lang="en-GB" dirty="0">
                <a:latin typeface="CCW Precursive 1" panose="03050602040000000000" pitchFamily="66" charset="0"/>
              </a:rPr>
              <a:t> Myclothing.com      </a:t>
            </a:r>
          </a:p>
          <a:p>
            <a:r>
              <a:rPr lang="en-GB" dirty="0">
                <a:latin typeface="CCW Precursive 1" panose="03050602040000000000" pitchFamily="66" charset="0"/>
              </a:rPr>
              <a:t>             </a:t>
            </a:r>
            <a:br>
              <a:rPr lang="en-GB" dirty="0">
                <a:latin typeface="CCW Precursive 1" panose="03050602040000000000" pitchFamily="66" charset="0"/>
              </a:rPr>
            </a:br>
            <a:r>
              <a:rPr lang="en-GB" b="1" u="sng" dirty="0">
                <a:latin typeface="CCW Precursive 1" panose="03050602040000000000" pitchFamily="66" charset="0"/>
              </a:rPr>
              <a:t>It is preferable that children come to school wearing black outdoor shoes (preferably with Velcro fastenings) and change into black plimsolls for wearing indoors and for P.E</a:t>
            </a:r>
          </a:p>
        </p:txBody>
      </p:sp>
      <p:pic>
        <p:nvPicPr>
          <p:cNvPr id="1026" name="Picture 2" descr="Bargarran Primary Poloshirt White">
            <a:extLst>
              <a:ext uri="{FF2B5EF4-FFF2-40B4-BE49-F238E27FC236}">
                <a16:creationId xmlns:a16="http://schemas.microsoft.com/office/drawing/2014/main" id="{37AFB879-DF51-4CE2-8C11-A5A4DF13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94" y="173472"/>
            <a:ext cx="2143125" cy="2068079"/>
          </a:xfrm>
          <a:prstGeom prst="rect">
            <a:avLst/>
          </a:prstGeom>
          <a:solidFill>
            <a:schemeClr val="accent1">
              <a:lumMod val="60000"/>
              <a:lumOff val="40000"/>
            </a:schemeClr>
          </a:solidFill>
        </p:spPr>
      </p:pic>
      <p:pic>
        <p:nvPicPr>
          <p:cNvPr id="1028" name="Picture 4" descr="Bargarran Primary Crew Neck Sweatshirt Grey">
            <a:extLst>
              <a:ext uri="{FF2B5EF4-FFF2-40B4-BE49-F238E27FC236}">
                <a16:creationId xmlns:a16="http://schemas.microsoft.com/office/drawing/2014/main" id="{D09917DF-5743-4FD5-A49B-5D14F52B4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7" y="2374585"/>
            <a:ext cx="2000250" cy="198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1BC2821-1A1C-4713-99EB-98B82706F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779" y="2357438"/>
            <a:ext cx="2000249" cy="2000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oys Classic Fit School Trousers With Adjustable Waist - Grey - 3yrs Plus -  Ecooutfitters">
            <a:extLst>
              <a:ext uri="{FF2B5EF4-FFF2-40B4-BE49-F238E27FC236}">
                <a16:creationId xmlns:a16="http://schemas.microsoft.com/office/drawing/2014/main" id="{87732EC0-74C1-4F1F-8516-86A59A307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779" y="4531159"/>
            <a:ext cx="2000250" cy="2129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irls Grey Pinafore | Shop the world's largest collection of fashion |  ShopStyle UK">
            <a:extLst>
              <a:ext uri="{FF2B5EF4-FFF2-40B4-BE49-F238E27FC236}">
                <a16:creationId xmlns:a16="http://schemas.microsoft.com/office/drawing/2014/main" id="{436AC618-52C1-4CF1-8488-75368D06F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95" y="2357437"/>
            <a:ext cx="2143125" cy="200025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11">
            <a:extLst>
              <a:ext uri="{FF2B5EF4-FFF2-40B4-BE49-F238E27FC236}">
                <a16:creationId xmlns:a16="http://schemas.microsoft.com/office/drawing/2014/main" id="{C146240F-43CC-417A-AC63-B72B26FDE477}"/>
              </a:ext>
            </a:extLst>
          </p:cNvPr>
          <p:cNvSpPr>
            <a:spLocks noGrp="1"/>
          </p:cNvSpPr>
          <p:nvPr>
            <p:ph type="subTitle" idx="1"/>
          </p:nvPr>
        </p:nvSpPr>
        <p:spPr>
          <a:xfrm>
            <a:off x="7734301" y="123825"/>
            <a:ext cx="3924300" cy="615820"/>
          </a:xfrm>
        </p:spPr>
        <p:txBody>
          <a:bodyPr/>
          <a:lstStyle/>
          <a:p>
            <a:r>
              <a:rPr lang="en-GB" sz="3600" u="sng" dirty="0"/>
              <a:t>School Uniform</a:t>
            </a:r>
          </a:p>
          <a:p>
            <a:endParaRPr lang="en-GB" dirty="0"/>
          </a:p>
        </p:txBody>
      </p:sp>
      <p:pic>
        <p:nvPicPr>
          <p:cNvPr id="1036" name="Picture 12" descr="Shop The Best School Uniform For The Big Return">
            <a:extLst>
              <a:ext uri="{FF2B5EF4-FFF2-40B4-BE49-F238E27FC236}">
                <a16:creationId xmlns:a16="http://schemas.microsoft.com/office/drawing/2014/main" id="{1443CC45-6D39-4D7D-AB2E-3E5C039AE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7" y="178594"/>
            <a:ext cx="2000250" cy="21137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FFBD96A-9BD9-4454-90C3-8A19B916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69" y="4531159"/>
            <a:ext cx="2266950" cy="21533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rgarran Primary Tie - Schoolwear Made Easy">
            <a:extLst>
              <a:ext uri="{FF2B5EF4-FFF2-40B4-BE49-F238E27FC236}">
                <a16:creationId xmlns:a16="http://schemas.microsoft.com/office/drawing/2014/main" id="{84EAFCF5-E83A-442C-83EC-1063151E60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942" y="4536282"/>
            <a:ext cx="194808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ookfur Primary Girls Knitted Cardigan">
            <a:extLst>
              <a:ext uri="{FF2B5EF4-FFF2-40B4-BE49-F238E27FC236}">
                <a16:creationId xmlns:a16="http://schemas.microsoft.com/office/drawing/2014/main" id="{610E433E-E5A1-45EC-A8AE-6613AA74B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0477" y="197260"/>
            <a:ext cx="1943100" cy="20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8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fontScale="90000"/>
          </a:bodyPr>
          <a:lstStyle/>
          <a:p>
            <a:r>
              <a:rPr lang="en-GB" sz="4400" b="1" dirty="0">
                <a:latin typeface="CCW Precursive 1" panose="03050602040000000000" pitchFamily="66" charset="0"/>
              </a:rPr>
              <a:t>Bargarran Primary School</a:t>
            </a:r>
            <a:br>
              <a:rPr lang="en-GB" sz="4400" b="1" dirty="0">
                <a:latin typeface="CCW Precursive 1" panose="03050602040000000000" pitchFamily="66" charset="0"/>
              </a:rPr>
            </a:br>
            <a:r>
              <a:rPr lang="en-GB" sz="4400" b="1" dirty="0">
                <a:latin typeface="CCW Precursive 1" panose="03050602040000000000" pitchFamily="66" charset="0"/>
              </a:rPr>
              <a:t>New Entrants </a:t>
            </a:r>
            <a:br>
              <a:rPr lang="en-GB" sz="4400" b="1" dirty="0">
                <a:latin typeface="CCW Precursive 1" panose="03050602040000000000" pitchFamily="66" charset="0"/>
              </a:rPr>
            </a:br>
            <a:r>
              <a:rPr lang="en-GB" sz="4400" b="1" dirty="0">
                <a:latin typeface="CCW Precursive 1" panose="03050602040000000000" pitchFamily="66" charset="0"/>
              </a:rPr>
              <a:t>August 2026</a:t>
            </a:r>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4000" b="1" dirty="0">
                <a:latin typeface="CCW Precursive 1" panose="03050602040000000000" pitchFamily="66" charset="0"/>
              </a:rPr>
              <a:t>Meet Your Buddy </a:t>
            </a:r>
            <a:r>
              <a:rPr lang="en-GB" sz="4000" b="1" dirty="0">
                <a:latin typeface="CCW Precursive 1" panose="03050602040000000000" pitchFamily="66" charset="0"/>
                <a:sym typeface="Wingdings" panose="05000000000000000000" pitchFamily="2" charset="2"/>
              </a:rPr>
              <a:t></a:t>
            </a:r>
            <a:endParaRPr lang="en-GB" sz="4000" b="1" dirty="0">
              <a:latin typeface="CCW Precursive 1" panose="03050602040000000000" pitchFamily="66" charset="0"/>
            </a:endParaRP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663" y="2814638"/>
            <a:ext cx="3757612" cy="2687635"/>
          </a:xfrm>
          <a:prstGeom prst="rect">
            <a:avLst/>
          </a:prstGeom>
          <a:noFill/>
          <a:ln>
            <a:noFill/>
          </a:ln>
        </p:spPr>
      </p:pic>
    </p:spTree>
    <p:extLst>
      <p:ext uri="{BB962C8B-B14F-4D97-AF65-F5344CB8AC3E}">
        <p14:creationId xmlns:p14="http://schemas.microsoft.com/office/powerpoint/2010/main" val="1240834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10337006" cy="3214688"/>
          </a:xfrm>
        </p:spPr>
        <p:txBody>
          <a:bodyPr>
            <a:normAutofit/>
          </a:bodyPr>
          <a:lstStyle/>
          <a:p>
            <a:br>
              <a:rPr lang="en-GB" sz="1200" dirty="0"/>
            </a:br>
            <a:br>
              <a:rPr lang="en-GB" sz="1200" dirty="0"/>
            </a:br>
            <a:br>
              <a:rPr lang="en-GB" sz="1200" dirty="0"/>
            </a:br>
            <a:br>
              <a:rPr lang="en-GB" sz="1200" dirty="0"/>
            </a:br>
            <a:br>
              <a:rPr lang="en-GB" sz="1200" dirty="0"/>
            </a:br>
            <a:r>
              <a:rPr lang="en-GB" sz="1200" dirty="0" err="1"/>
              <a:t>i</a:t>
            </a:r>
            <a:br>
              <a:rPr lang="en-GB" dirty="0"/>
            </a:br>
            <a:endParaRPr lang="en-GB" dirty="0"/>
          </a:p>
        </p:txBody>
      </p:sp>
      <p:sp>
        <p:nvSpPr>
          <p:cNvPr id="3" name="Subtitle 2"/>
          <p:cNvSpPr>
            <a:spLocks noGrp="1"/>
          </p:cNvSpPr>
          <p:nvPr>
            <p:ph type="subTitle" idx="1"/>
          </p:nvPr>
        </p:nvSpPr>
        <p:spPr>
          <a:xfrm>
            <a:off x="3008323" y="314325"/>
            <a:ext cx="9034463" cy="927101"/>
          </a:xfrm>
        </p:spPr>
        <p:txBody>
          <a:bodyPr>
            <a:normAutofit/>
          </a:bodyPr>
          <a:lstStyle/>
          <a:p>
            <a:r>
              <a:rPr lang="en-GB" sz="4800" b="1" u="sng" dirty="0">
                <a:latin typeface="CCW Precursive 1" panose="03050602040000000000" pitchFamily="66" charset="0"/>
              </a:rPr>
              <a:t>P.E Days</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1115"/>
            <a:ext cx="3614738" cy="2259010"/>
          </a:xfrm>
          <a:prstGeom prst="rect">
            <a:avLst/>
          </a:prstGeom>
          <a:noFill/>
          <a:ln>
            <a:noFill/>
          </a:ln>
        </p:spPr>
      </p:pic>
      <p:sp>
        <p:nvSpPr>
          <p:cNvPr id="5" name="Rectangle 4"/>
          <p:cNvSpPr/>
          <p:nvPr/>
        </p:nvSpPr>
        <p:spPr>
          <a:xfrm>
            <a:off x="4914899" y="1125488"/>
            <a:ext cx="7019925" cy="5632311"/>
          </a:xfrm>
          <a:prstGeom prst="rect">
            <a:avLst/>
          </a:prstGeom>
        </p:spPr>
        <p:txBody>
          <a:bodyPr wrap="square">
            <a:spAutoFit/>
          </a:bodyPr>
          <a:lstStyle/>
          <a:p>
            <a:r>
              <a:rPr lang="en-GB" sz="2400" u="sng" dirty="0">
                <a:latin typeface="CCW Precursive 1" panose="03050602040000000000" pitchFamily="66" charset="0"/>
              </a:rPr>
              <a:t>Indoor P.E</a:t>
            </a:r>
          </a:p>
          <a:p>
            <a:pPr marL="457200" indent="-457200">
              <a:buFont typeface="Arial" panose="020B0604020202020204" pitchFamily="34" charset="0"/>
              <a:buChar char="•"/>
            </a:pPr>
            <a:r>
              <a:rPr lang="en-GB" sz="2400" dirty="0">
                <a:latin typeface="CCW Precursive 1" panose="03050602040000000000" pitchFamily="66" charset="0"/>
              </a:rPr>
              <a:t>Black shorts</a:t>
            </a:r>
          </a:p>
          <a:p>
            <a:pPr marL="457200" indent="-457200">
              <a:buFont typeface="Arial" panose="020B0604020202020204" pitchFamily="34" charset="0"/>
              <a:buChar char="•"/>
            </a:pPr>
            <a:r>
              <a:rPr lang="en-GB" sz="2400" dirty="0">
                <a:latin typeface="CCW Precursive 1" panose="03050602040000000000" pitchFamily="66" charset="0"/>
              </a:rPr>
              <a:t>Polo shirt or plain white or red T-shirt/badged.</a:t>
            </a:r>
          </a:p>
          <a:p>
            <a:r>
              <a:rPr lang="en-GB" sz="2400" dirty="0">
                <a:latin typeface="CCW Precursive 1" panose="03050602040000000000" pitchFamily="66" charset="0"/>
              </a:rPr>
              <a:t>Providers:</a:t>
            </a:r>
          </a:p>
          <a:p>
            <a:endParaRPr lang="en-GB" sz="2400" dirty="0">
              <a:latin typeface="CCW Precursive 1" panose="03050602040000000000" pitchFamily="66" charset="0"/>
            </a:endParaRPr>
          </a:p>
          <a:p>
            <a:r>
              <a:rPr lang="en-GB" sz="2400" dirty="0">
                <a:latin typeface="CCW Precursive 1" panose="03050602040000000000" pitchFamily="66" charset="0"/>
              </a:rPr>
              <a:t>Children should bring their shorts/jogging trousers to school on P.E days to change into.</a:t>
            </a:r>
          </a:p>
          <a:p>
            <a:endParaRPr lang="en-GB" sz="2400" dirty="0">
              <a:latin typeface="CCW Precursive 1" panose="03050602040000000000" pitchFamily="66" charset="0"/>
            </a:endParaRPr>
          </a:p>
          <a:p>
            <a:pPr marL="457200" indent="-457200">
              <a:buFont typeface="Arial" panose="020B0604020202020204" pitchFamily="34" charset="0"/>
              <a:buChar char="•"/>
            </a:pPr>
            <a:r>
              <a:rPr lang="en-GB" sz="2400" dirty="0">
                <a:latin typeface="CCW Precursive 1" panose="03050602040000000000" pitchFamily="66" charset="0"/>
              </a:rPr>
              <a:t>Baru</a:t>
            </a:r>
          </a:p>
          <a:p>
            <a:pPr marL="457200" indent="-457200">
              <a:buFont typeface="Arial" panose="020B0604020202020204" pitchFamily="34" charset="0"/>
              <a:buChar char="•"/>
            </a:pPr>
            <a:r>
              <a:rPr lang="en-GB" sz="2400" dirty="0" err="1">
                <a:latin typeface="CCW Precursive 1" panose="03050602040000000000" pitchFamily="66" charset="0"/>
              </a:rPr>
              <a:t>Schoolwear</a:t>
            </a:r>
            <a:r>
              <a:rPr lang="en-GB" sz="2400" dirty="0">
                <a:latin typeface="CCW Precursive 1" panose="03050602040000000000" pitchFamily="66" charset="0"/>
              </a:rPr>
              <a:t> Made Easy</a:t>
            </a:r>
          </a:p>
          <a:p>
            <a:pPr marL="457200" indent="-457200">
              <a:buFont typeface="Arial" panose="020B0604020202020204" pitchFamily="34" charset="0"/>
              <a:buChar char="•"/>
            </a:pPr>
            <a:r>
              <a:rPr lang="en-GB" sz="2400" dirty="0">
                <a:latin typeface="CCW Precursive 1" panose="03050602040000000000" pitchFamily="66" charset="0"/>
              </a:rPr>
              <a:t>Myclothing.com</a:t>
            </a:r>
            <a:r>
              <a:rPr lang="en-GB" sz="2400" dirty="0"/>
              <a:t>     </a:t>
            </a:r>
          </a:p>
          <a:p>
            <a:pPr marL="342900" indent="-342900">
              <a:buFont typeface="Arial" panose="020B0604020202020204" pitchFamily="34" charset="0"/>
              <a:buChar char="•"/>
            </a:pPr>
            <a:endParaRPr lang="en-GB" sz="2400" dirty="0"/>
          </a:p>
          <a:p>
            <a:r>
              <a:rPr lang="en-GB" sz="2400" dirty="0"/>
              <a:t>      </a:t>
            </a:r>
          </a:p>
        </p:txBody>
      </p:sp>
      <p:pic>
        <p:nvPicPr>
          <p:cNvPr id="1026" name="Picture 2" descr="Bargarran Primary Poloshirt White">
            <a:extLst>
              <a:ext uri="{FF2B5EF4-FFF2-40B4-BE49-F238E27FC236}">
                <a16:creationId xmlns:a16="http://schemas.microsoft.com/office/drawing/2014/main" id="{37AFB879-DF51-4CE2-8C11-A5A4DF134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4" y="2573335"/>
            <a:ext cx="2000250" cy="2000250"/>
          </a:xfrm>
          <a:prstGeom prst="rect">
            <a:avLst/>
          </a:prstGeom>
          <a:solidFill>
            <a:schemeClr val="accent1">
              <a:lumMod val="60000"/>
              <a:lumOff val="40000"/>
            </a:schemeClr>
          </a:solidFill>
        </p:spPr>
      </p:pic>
      <p:pic>
        <p:nvPicPr>
          <p:cNvPr id="2052" name="Picture 4" descr="Bargarran Primary Gym Kit Red - Schoolwear Made Easy">
            <a:extLst>
              <a:ext uri="{FF2B5EF4-FFF2-40B4-BE49-F238E27FC236}">
                <a16:creationId xmlns:a16="http://schemas.microsoft.com/office/drawing/2014/main" id="{AB274F57-61E5-4A81-98E6-AD37FAB8D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573336"/>
            <a:ext cx="4343400" cy="40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38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3837904" y="569665"/>
            <a:ext cx="7354876" cy="573335"/>
          </a:xfrm>
        </p:spPr>
        <p:txBody>
          <a:bodyPr>
            <a:normAutofit fontScale="25000" lnSpcReduction="20000"/>
          </a:bodyPr>
          <a:lstStyle/>
          <a:p>
            <a:r>
              <a:rPr lang="en-GB" sz="14400" b="1" dirty="0">
                <a:latin typeface="CCW Precursive 1" panose="03050602040000000000" pitchFamily="66" charset="0"/>
              </a:rPr>
              <a:t>School Checklist </a:t>
            </a:r>
          </a:p>
          <a:p>
            <a:endParaRPr lang="en-GB" sz="8000" dirty="0"/>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School bag and pencil case</a:t>
            </a:r>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Water bottle</a:t>
            </a:r>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Snack for interval</a:t>
            </a:r>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Packed lunch (if required)</a:t>
            </a:r>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T-Shirt (or polo shirt) and shorts/jogging trousers for P.E days</a:t>
            </a:r>
          </a:p>
          <a:p>
            <a:pPr marL="1143000" indent="-720000" algn="l">
              <a:lnSpc>
                <a:spcPct val="120000"/>
              </a:lnSpc>
              <a:spcBef>
                <a:spcPts val="0"/>
              </a:spcBef>
              <a:buFont typeface="Arial" panose="020B0604020202020204" pitchFamily="34" charset="0"/>
              <a:buChar char="•"/>
            </a:pPr>
            <a:endParaRPr lang="en-GB" sz="8000" b="1" dirty="0">
              <a:latin typeface="CCW Precursive 1" panose="03050602040000000000" pitchFamily="66" charset="0"/>
            </a:endParaRPr>
          </a:p>
          <a:p>
            <a:pPr marL="1143000" indent="-720000" algn="l">
              <a:lnSpc>
                <a:spcPct val="120000"/>
              </a:lnSpc>
              <a:spcBef>
                <a:spcPts val="0"/>
              </a:spcBef>
              <a:buFont typeface="Arial" panose="020B0604020202020204" pitchFamily="34" charset="0"/>
              <a:buChar char="•"/>
            </a:pPr>
            <a:r>
              <a:rPr lang="en-GB" sz="8000" b="1" dirty="0">
                <a:latin typeface="CCW Precursive 1" panose="03050602040000000000" pitchFamily="66" charset="0"/>
              </a:rPr>
              <a:t>NO TOYS FROM HOME</a:t>
            </a:r>
          </a:p>
          <a:p>
            <a:pPr marL="423000" algn="l">
              <a:lnSpc>
                <a:spcPct val="120000"/>
              </a:lnSpc>
              <a:spcBef>
                <a:spcPts val="0"/>
              </a:spcBef>
            </a:pPr>
            <a:endParaRPr lang="en-GB" sz="8000" b="1" dirty="0">
              <a:latin typeface="CCW Precursive 1" panose="03050602040000000000" pitchFamily="66" charset="0"/>
            </a:endParaRPr>
          </a:p>
          <a:p>
            <a:r>
              <a:rPr lang="en-GB" sz="11200" b="1" dirty="0">
                <a:latin typeface="CCW Precursive 1" panose="03050602040000000000" pitchFamily="66" charset="0"/>
              </a:rPr>
              <a:t>      </a:t>
            </a:r>
            <a:r>
              <a:rPr lang="en-GB" sz="11200" b="1" u="sng" dirty="0">
                <a:latin typeface="CCW Precursive 1" panose="03050602040000000000" pitchFamily="66" charset="0"/>
              </a:rPr>
              <a:t>NAMES ON ALL ITEMS     PLEASE!</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66" y="190970"/>
            <a:ext cx="3614738" cy="2259010"/>
          </a:xfrm>
          <a:prstGeom prst="rect">
            <a:avLst/>
          </a:prstGeom>
          <a:noFill/>
          <a:ln>
            <a:noFill/>
          </a:ln>
        </p:spPr>
      </p:pic>
      <p:pic>
        <p:nvPicPr>
          <p:cNvPr id="8" name="Picture 2" descr="https://cdn.psychologytoday.com/sites/default/files/styles/image-article_inline_full/public/blogs/33760/2014/02/144158-145685.jpg?itok=pUNXZ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52" y="2799697"/>
            <a:ext cx="3545198"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2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2431869"/>
          </a:xfrm>
        </p:spPr>
        <p:txBody>
          <a:bodyPr>
            <a:normAutofit/>
          </a:bodyPr>
          <a:lstStyle/>
          <a:p>
            <a:br>
              <a:rPr lang="en-GB"/>
            </a:br>
            <a:endParaRPr lang="en-GB" dirty="0"/>
          </a:p>
        </p:txBody>
      </p:sp>
      <p:sp>
        <p:nvSpPr>
          <p:cNvPr id="3" name="Subtitle 2"/>
          <p:cNvSpPr>
            <a:spLocks noGrp="1"/>
          </p:cNvSpPr>
          <p:nvPr>
            <p:ph type="subTitle" idx="1"/>
          </p:nvPr>
        </p:nvSpPr>
        <p:spPr>
          <a:xfrm>
            <a:off x="214648" y="228599"/>
            <a:ext cx="11762704" cy="6505576"/>
          </a:xfrm>
        </p:spPr>
        <p:txBody>
          <a:bodyPr>
            <a:normAutofit fontScale="25000" lnSpcReduction="20000"/>
          </a:bodyPr>
          <a:lstStyle/>
          <a:p>
            <a:r>
              <a:rPr lang="en-GB" sz="11200" dirty="0">
                <a:latin typeface="CCW Precursive 1" panose="03050602040000000000" pitchFamily="66" charset="0"/>
              </a:rPr>
              <a:t>Finally…</a:t>
            </a:r>
          </a:p>
          <a:p>
            <a:endParaRPr lang="en-GB" sz="8000" dirty="0"/>
          </a:p>
          <a:p>
            <a:endParaRPr lang="en-GB" sz="8000" dirty="0"/>
          </a:p>
          <a:p>
            <a:pPr marL="857250" indent="-857250" algn="l">
              <a:buFont typeface="Arial" panose="020B0604020202020204" pitchFamily="34" charset="0"/>
              <a:buChar char="•"/>
            </a:pPr>
            <a:r>
              <a:rPr lang="en-GB" sz="7200" b="1" dirty="0">
                <a:latin typeface="CCW Precursive 1" panose="03050602040000000000" pitchFamily="66" charset="0"/>
              </a:rPr>
              <a:t>Please ensure you have completed the Primary One </a:t>
            </a:r>
          </a:p>
          <a:p>
            <a:pPr algn="l"/>
            <a:r>
              <a:rPr lang="en-GB" sz="7200" b="1" dirty="0">
                <a:latin typeface="CCW Precursive 1" panose="03050602040000000000" pitchFamily="66" charset="0"/>
              </a:rPr>
              <a:t>	Induction Microsoft form.</a:t>
            </a:r>
          </a:p>
          <a:p>
            <a:pPr algn="l"/>
            <a:endParaRPr lang="en-GB" sz="7200" b="1" dirty="0">
              <a:latin typeface="CCW Precursive 1" panose="03050602040000000000" pitchFamily="66" charset="0"/>
            </a:endParaRPr>
          </a:p>
          <a:p>
            <a:pPr marL="857250" indent="-857250" algn="l">
              <a:buFont typeface="Arial" panose="020B0604020202020204" pitchFamily="34" charset="0"/>
              <a:buChar char="•"/>
            </a:pPr>
            <a:r>
              <a:rPr lang="en-GB" sz="7200" b="1" dirty="0">
                <a:latin typeface="CCW Precursive 1" panose="03050602040000000000" pitchFamily="66" charset="0"/>
              </a:rPr>
              <a:t>Date of next Transition Day – Thursday 28</a:t>
            </a:r>
            <a:r>
              <a:rPr lang="en-GB" sz="7200" b="1" baseline="30000" dirty="0">
                <a:latin typeface="CCW Precursive 1" panose="03050602040000000000" pitchFamily="66" charset="0"/>
              </a:rPr>
              <a:t>th</a:t>
            </a:r>
            <a:r>
              <a:rPr lang="en-GB" sz="7200" b="1" dirty="0">
                <a:latin typeface="CCW Precursive 1" panose="03050602040000000000" pitchFamily="66" charset="0"/>
              </a:rPr>
              <a:t> May 11.00 -11.45am (children only)</a:t>
            </a:r>
          </a:p>
          <a:p>
            <a:pPr marL="857250" indent="-857250" algn="l">
              <a:buFont typeface="Arial" panose="020B0604020202020204" pitchFamily="34" charset="0"/>
              <a:buChar char="•"/>
            </a:pPr>
            <a:endParaRPr lang="en-GB" sz="7200" b="1" dirty="0">
              <a:latin typeface="CCW Precursive 1" panose="03050602040000000000" pitchFamily="66" charset="0"/>
            </a:endParaRPr>
          </a:p>
          <a:p>
            <a:pPr marL="857250" indent="-857250" algn="l">
              <a:buFont typeface="Arial" panose="020B0604020202020204" pitchFamily="34" charset="0"/>
              <a:buChar char="•"/>
            </a:pPr>
            <a:r>
              <a:rPr lang="en-GB" sz="7200" b="1" dirty="0">
                <a:latin typeface="CCW Precursive 1" panose="03050602040000000000" pitchFamily="66" charset="0"/>
              </a:rPr>
              <a:t>Information regarding classes, staffing and first day arrangements to follow.</a:t>
            </a:r>
          </a:p>
          <a:p>
            <a:pPr marL="857250" indent="-857250" algn="l">
              <a:buFont typeface="Arial" panose="020B0604020202020204" pitchFamily="34" charset="0"/>
              <a:buChar char="•"/>
            </a:pPr>
            <a:endParaRPr lang="en-GB" sz="7200" b="1" dirty="0">
              <a:latin typeface="CCW Precursive 1" panose="03050602040000000000" pitchFamily="66" charset="0"/>
            </a:endParaRPr>
          </a:p>
          <a:p>
            <a:pPr marL="857250" indent="-857250" algn="l">
              <a:buFont typeface="Arial" panose="020B0604020202020204" pitchFamily="34" charset="0"/>
              <a:buChar char="•"/>
            </a:pPr>
            <a:r>
              <a:rPr lang="en-GB" sz="7200" b="1" dirty="0">
                <a:latin typeface="CCW Precursive 1" panose="03050602040000000000" pitchFamily="66" charset="0"/>
              </a:rPr>
              <a:t>Please check the Bargarran School Webpage regularly for updates. </a:t>
            </a:r>
          </a:p>
          <a:p>
            <a:pPr marL="857250" indent="-857250" algn="l">
              <a:buFont typeface="Arial" panose="020B0604020202020204" pitchFamily="34" charset="0"/>
              <a:buChar char="•"/>
            </a:pPr>
            <a:endParaRPr lang="en-GB" sz="7200" b="1" dirty="0">
              <a:latin typeface="CCW Precursive 1" panose="03050602040000000000" pitchFamily="66" charset="0"/>
            </a:endParaRPr>
          </a:p>
          <a:p>
            <a:pPr algn="l"/>
            <a:endParaRPr lang="en-GB" sz="7200" b="1" dirty="0">
              <a:latin typeface="CCW Precursive 1" panose="03050602040000000000" pitchFamily="66" charset="0"/>
            </a:endParaRPr>
          </a:p>
          <a:p>
            <a:pPr algn="l"/>
            <a:r>
              <a:rPr lang="en-GB" sz="7200" b="1" dirty="0">
                <a:latin typeface="CCW Precursive 1" panose="03050602040000000000" pitchFamily="66" charset="0"/>
              </a:rPr>
              <a:t>Do not hesitate to get in touch if you require any further information regarding your child starting school. </a:t>
            </a:r>
          </a:p>
          <a:p>
            <a:pPr algn="l"/>
            <a:endParaRPr lang="en-GB" sz="7200" b="1" dirty="0">
              <a:latin typeface="CCW Precursive 1" panose="03050602040000000000" pitchFamily="66" charset="0"/>
            </a:endParaRPr>
          </a:p>
          <a:p>
            <a:pPr algn="l"/>
            <a:r>
              <a:rPr lang="en-GB" sz="7200" b="1" dirty="0">
                <a:latin typeface="CCW Precursive 1" panose="03050602040000000000" pitchFamily="66" charset="0"/>
              </a:rPr>
              <a:t>Depute Head Teacher</a:t>
            </a:r>
          </a:p>
          <a:p>
            <a:pPr algn="l"/>
            <a:r>
              <a:rPr lang="en-GB" sz="7200" b="1" dirty="0">
                <a:latin typeface="CCW Precursive 1" panose="03050602040000000000" pitchFamily="66" charset="0"/>
              </a:rPr>
              <a:t>Bargarran Primary</a:t>
            </a:r>
          </a:p>
          <a:p>
            <a:pPr algn="l"/>
            <a:r>
              <a:rPr lang="en-GB" sz="7200" b="1" u="sng" dirty="0">
                <a:solidFill>
                  <a:srgbClr val="0000FF"/>
                </a:solidFill>
                <a:effectLst/>
                <a:latin typeface="CCW Precursive 1" panose="03050602040000000000" pitchFamily="66" charset="0"/>
                <a:ea typeface="Times New Roman" panose="02020603050405020304" pitchFamily="18" charset="0"/>
                <a:hlinkClick r:id="rId2"/>
              </a:rPr>
              <a:t>bargarranenquiries@renfrewshire.gov.uk</a:t>
            </a:r>
            <a:endParaRPr lang="en-GB" sz="7200" b="1" dirty="0">
              <a:latin typeface="CCW Precursive 1" panose="03050602040000000000" pitchFamily="66" charset="0"/>
            </a:endParaRPr>
          </a:p>
          <a:p>
            <a:pPr algn="l"/>
            <a:endParaRPr lang="en-GB" sz="7200" dirty="0"/>
          </a:p>
          <a:p>
            <a:pPr algn="l"/>
            <a:endParaRPr lang="en-GB" sz="7200" dirty="0"/>
          </a:p>
          <a:p>
            <a:pPr algn="l"/>
            <a:endParaRPr lang="en-GB" sz="32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2650" y="314325"/>
            <a:ext cx="2312026" cy="1647825"/>
          </a:xfrm>
          <a:prstGeom prst="rect">
            <a:avLst/>
          </a:prstGeom>
          <a:noFill/>
          <a:ln>
            <a:noFill/>
          </a:ln>
        </p:spPr>
      </p:pic>
    </p:spTree>
    <p:extLst>
      <p:ext uri="{BB962C8B-B14F-4D97-AF65-F5344CB8AC3E}">
        <p14:creationId xmlns:p14="http://schemas.microsoft.com/office/powerpoint/2010/main" val="156230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latin typeface="CCW Precursive 1" panose="03050602040000000000" pitchFamily="66" charset="0"/>
              </a:rPr>
              <a:t>Thank You</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200410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082557" y="510335"/>
            <a:ext cx="9034463" cy="927101"/>
          </a:xfrm>
        </p:spPr>
        <p:txBody>
          <a:bodyPr>
            <a:normAutofit/>
          </a:bodyPr>
          <a:lstStyle/>
          <a:p>
            <a:r>
              <a:rPr lang="en-GB" sz="4000" dirty="0">
                <a:latin typeface="CCW Precursive 1" panose="03050602040000000000" pitchFamily="66" charset="0"/>
              </a:rPr>
              <a:t>Bargarran Primary School</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9247D1-FDA5-4DF8-9765-F1A6EE7F244A}"/>
              </a:ext>
            </a:extLst>
          </p:cNvPr>
          <p:cNvSpPr/>
          <p:nvPr/>
        </p:nvSpPr>
        <p:spPr>
          <a:xfrm>
            <a:off x="343956" y="1005595"/>
            <a:ext cx="5255833" cy="5078313"/>
          </a:xfrm>
          <a:prstGeom prst="rect">
            <a:avLst/>
          </a:prstGeom>
        </p:spPr>
        <p:txBody>
          <a:bodyPr wrap="square">
            <a:spAutoFit/>
          </a:bodyPr>
          <a:lstStyle/>
          <a:p>
            <a:endParaRPr lang="en-GB" sz="3600" dirty="0"/>
          </a:p>
          <a:p>
            <a:r>
              <a:rPr lang="en-GB" sz="3200" dirty="0">
                <a:latin typeface="CCW Precursive 1" panose="03050602040000000000" pitchFamily="66" charset="0"/>
              </a:rPr>
              <a:t>Our values:</a:t>
            </a:r>
          </a:p>
          <a:p>
            <a:endParaRPr lang="en-GB" sz="3200" dirty="0">
              <a:latin typeface="CCW Precursive 1" panose="03050602040000000000" pitchFamily="66" charset="0"/>
            </a:endParaRPr>
          </a:p>
          <a:p>
            <a:pPr marL="571500" indent="-571500">
              <a:buFont typeface="Arial" panose="020B0604020202020204" pitchFamily="34" charset="0"/>
              <a:buChar char="•"/>
            </a:pPr>
            <a:r>
              <a:rPr lang="en-GB" sz="3200" dirty="0">
                <a:latin typeface="CCW Precursive 1" panose="03050602040000000000" pitchFamily="66" charset="0"/>
              </a:rPr>
              <a:t>Be happy</a:t>
            </a:r>
          </a:p>
          <a:p>
            <a:pPr marL="571500" indent="-571500">
              <a:buFont typeface="Arial" panose="020B0604020202020204" pitchFamily="34" charset="0"/>
              <a:buChar char="•"/>
            </a:pPr>
            <a:r>
              <a:rPr lang="en-GB" sz="3200" dirty="0">
                <a:latin typeface="CCW Precursive 1" panose="03050602040000000000" pitchFamily="66" charset="0"/>
              </a:rPr>
              <a:t>Be honest</a:t>
            </a:r>
          </a:p>
          <a:p>
            <a:pPr marL="571500" indent="-571500">
              <a:buFont typeface="Arial" panose="020B0604020202020204" pitchFamily="34" charset="0"/>
              <a:buChar char="•"/>
            </a:pPr>
            <a:r>
              <a:rPr lang="en-GB" sz="3200" dirty="0">
                <a:latin typeface="CCW Precursive 1" panose="03050602040000000000" pitchFamily="66" charset="0"/>
              </a:rPr>
              <a:t>Be kind</a:t>
            </a:r>
          </a:p>
          <a:p>
            <a:pPr marL="571500" indent="-571500">
              <a:buFont typeface="Arial" panose="020B0604020202020204" pitchFamily="34" charset="0"/>
              <a:buChar char="•"/>
            </a:pPr>
            <a:r>
              <a:rPr lang="en-GB" sz="3200" dirty="0">
                <a:latin typeface="CCW Precursive 1" panose="03050602040000000000" pitchFamily="66" charset="0"/>
              </a:rPr>
              <a:t>Be respectful</a:t>
            </a:r>
          </a:p>
          <a:p>
            <a:pPr marL="571500" indent="-571500">
              <a:buFont typeface="Arial" panose="020B0604020202020204" pitchFamily="34" charset="0"/>
              <a:buChar char="•"/>
            </a:pPr>
            <a:r>
              <a:rPr lang="en-GB" sz="3200" dirty="0">
                <a:latin typeface="CCW Precursive 1" panose="03050602040000000000" pitchFamily="66" charset="0"/>
              </a:rPr>
              <a:t>Be responsible</a:t>
            </a:r>
          </a:p>
          <a:p>
            <a:pPr marL="571500" indent="-571500">
              <a:buFont typeface="Arial" panose="020B0604020202020204" pitchFamily="34" charset="0"/>
              <a:buChar char="•"/>
            </a:pPr>
            <a:r>
              <a:rPr lang="en-GB" sz="3200" dirty="0">
                <a:latin typeface="CCW Precursive 1" panose="03050602040000000000" pitchFamily="66" charset="0"/>
              </a:rPr>
              <a:t>Be all you can be!</a:t>
            </a:r>
          </a:p>
        </p:txBody>
      </p:sp>
      <p:sp>
        <p:nvSpPr>
          <p:cNvPr id="8" name="Rectangle 7">
            <a:extLst>
              <a:ext uri="{FF2B5EF4-FFF2-40B4-BE49-F238E27FC236}">
                <a16:creationId xmlns:a16="http://schemas.microsoft.com/office/drawing/2014/main" id="{02948844-3457-4448-B676-FEE82B8D4064}"/>
              </a:ext>
            </a:extLst>
          </p:cNvPr>
          <p:cNvSpPr/>
          <p:nvPr/>
        </p:nvSpPr>
        <p:spPr>
          <a:xfrm>
            <a:off x="5550712" y="5344229"/>
            <a:ext cx="5251759" cy="646331"/>
          </a:xfrm>
          <a:prstGeom prst="rect">
            <a:avLst/>
          </a:prstGeom>
        </p:spPr>
        <p:txBody>
          <a:bodyPr wrap="none">
            <a:spAutoFit/>
          </a:bodyPr>
          <a:lstStyle/>
          <a:p>
            <a:r>
              <a:rPr lang="en-GB" sz="3600" dirty="0">
                <a:latin typeface="CCW Precursive 1" panose="03050602040000000000" pitchFamily="66" charset="0"/>
              </a:rPr>
              <a:t>Our school motto:</a:t>
            </a:r>
          </a:p>
        </p:txBody>
      </p:sp>
      <p:sp>
        <p:nvSpPr>
          <p:cNvPr id="9" name="Rectangle 8">
            <a:extLst>
              <a:ext uri="{FF2B5EF4-FFF2-40B4-BE49-F238E27FC236}">
                <a16:creationId xmlns:a16="http://schemas.microsoft.com/office/drawing/2014/main" id="{40DBF2A9-C6B1-462B-9B94-DCB763AAD321}"/>
              </a:ext>
            </a:extLst>
          </p:cNvPr>
          <p:cNvSpPr/>
          <p:nvPr/>
        </p:nvSpPr>
        <p:spPr>
          <a:xfrm>
            <a:off x="4459857" y="5958767"/>
            <a:ext cx="7562221" cy="584775"/>
          </a:xfrm>
          <a:prstGeom prst="rect">
            <a:avLst/>
          </a:prstGeom>
        </p:spPr>
        <p:txBody>
          <a:bodyPr wrap="square">
            <a:spAutoFit/>
          </a:bodyPr>
          <a:lstStyle/>
          <a:p>
            <a:r>
              <a:rPr lang="en-GB" sz="3200" dirty="0">
                <a:latin typeface="CCW Precursive 1" panose="03050602040000000000" pitchFamily="66" charset="0"/>
              </a:rPr>
              <a:t>A Bridge to a Bright Future</a:t>
            </a:r>
          </a:p>
        </p:txBody>
      </p:sp>
      <p:pic>
        <p:nvPicPr>
          <p:cNvPr id="10" name="Picture 9" descr="C:\Users\pbgmackenziee1\Desktop\Bargarran Badge Colour.jpg">
            <a:extLst>
              <a:ext uri="{FF2B5EF4-FFF2-40B4-BE49-F238E27FC236}">
                <a16:creationId xmlns:a16="http://schemas.microsoft.com/office/drawing/2014/main" id="{EB555E91-CF57-466D-95BB-608FCC0783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9918" y="212669"/>
            <a:ext cx="2182545" cy="1619456"/>
          </a:xfrm>
          <a:prstGeom prst="rect">
            <a:avLst/>
          </a:prstGeom>
          <a:noFill/>
          <a:ln>
            <a:noFill/>
          </a:ln>
        </p:spPr>
      </p:pic>
      <p:pic>
        <p:nvPicPr>
          <p:cNvPr id="1030" name="Picture 6" descr="Bumble Bee Clipart: Over 2,329 Royalty ...">
            <a:extLst>
              <a:ext uri="{FF2B5EF4-FFF2-40B4-BE49-F238E27FC236}">
                <a16:creationId xmlns:a16="http://schemas.microsoft.com/office/drawing/2014/main" id="{41A6A10C-09BF-F898-26D6-F7EB2B9B4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341" y="2077158"/>
            <a:ext cx="18804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199BF5-9E09-F3DF-72E8-FD375F8C0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2219392"/>
            <a:ext cx="4276725"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02B128-3DC4-D280-85D7-37D9366F460D}"/>
              </a:ext>
            </a:extLst>
          </p:cNvPr>
          <p:cNvSpPr/>
          <p:nvPr/>
        </p:nvSpPr>
        <p:spPr>
          <a:xfrm>
            <a:off x="5943745" y="1543771"/>
            <a:ext cx="4761240" cy="646331"/>
          </a:xfrm>
          <a:prstGeom prst="rect">
            <a:avLst/>
          </a:prstGeom>
        </p:spPr>
        <p:txBody>
          <a:bodyPr wrap="none">
            <a:spAutoFit/>
          </a:bodyPr>
          <a:lstStyle/>
          <a:p>
            <a:r>
              <a:rPr lang="en-GB" sz="3200" dirty="0">
                <a:latin typeface="CCW Precursive 1" panose="03050602040000000000" pitchFamily="66" charset="0"/>
              </a:rPr>
              <a:t>Our school vision</a:t>
            </a:r>
            <a:r>
              <a:rPr lang="en-GB" sz="3600" dirty="0">
                <a:latin typeface="CCW Precursive 1" panose="03050602040000000000" pitchFamily="66" charset="0"/>
              </a:rPr>
              <a:t>:</a:t>
            </a:r>
          </a:p>
        </p:txBody>
      </p:sp>
    </p:spTree>
    <p:extLst>
      <p:ext uri="{BB962C8B-B14F-4D97-AF65-F5344CB8AC3E}">
        <p14:creationId xmlns:p14="http://schemas.microsoft.com/office/powerpoint/2010/main" val="753073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A456-84A1-716E-CEE0-4BC7206A9ACD}"/>
              </a:ext>
            </a:extLst>
          </p:cNvPr>
          <p:cNvSpPr>
            <a:spLocks noGrp="1"/>
          </p:cNvSpPr>
          <p:nvPr>
            <p:ph type="title"/>
          </p:nvPr>
        </p:nvSpPr>
        <p:spPr>
          <a:xfrm>
            <a:off x="734683" y="796446"/>
            <a:ext cx="10515600" cy="1931761"/>
          </a:xfrm>
        </p:spPr>
        <p:txBody>
          <a:bodyPr>
            <a:normAutofit/>
          </a:bodyPr>
          <a:lstStyle/>
          <a:p>
            <a:pPr algn="ctr"/>
            <a:r>
              <a:rPr lang="en-GB" sz="4000" b="1" dirty="0">
                <a:latin typeface="CCW Precursive 1" panose="03050602040000000000" pitchFamily="66" charset="0"/>
              </a:rPr>
              <a:t>Social, emotional and personal skills</a:t>
            </a:r>
          </a:p>
        </p:txBody>
      </p:sp>
      <p:pic>
        <p:nvPicPr>
          <p:cNvPr id="4" name="Content Placeholder 3">
            <a:extLst>
              <a:ext uri="{FF2B5EF4-FFF2-40B4-BE49-F238E27FC236}">
                <a16:creationId xmlns:a16="http://schemas.microsoft.com/office/drawing/2014/main" id="{B06DCF99-9355-EE4E-A136-444FB0504ADB}"/>
              </a:ext>
            </a:extLst>
          </p:cNvPr>
          <p:cNvPicPr>
            <a:picLocks noGrp="1" noChangeAspect="1"/>
          </p:cNvPicPr>
          <p:nvPr>
            <p:ph idx="1"/>
          </p:nvPr>
        </p:nvPicPr>
        <p:blipFill>
          <a:blip r:embed="rId2"/>
          <a:stretch>
            <a:fillRect/>
          </a:stretch>
        </p:blipFill>
        <p:spPr>
          <a:xfrm>
            <a:off x="4417993" y="3298444"/>
            <a:ext cx="2589327" cy="2589327"/>
          </a:xfrm>
          <a:prstGeom prst="rect">
            <a:avLst/>
          </a:prstGeom>
        </p:spPr>
      </p:pic>
    </p:spTree>
    <p:extLst>
      <p:ext uri="{BB962C8B-B14F-4D97-AF65-F5344CB8AC3E}">
        <p14:creationId xmlns:p14="http://schemas.microsoft.com/office/powerpoint/2010/main" val="17824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474453" y="5502274"/>
            <a:ext cx="11007305" cy="927101"/>
          </a:xfrm>
        </p:spPr>
        <p:txBody>
          <a:bodyPr>
            <a:noAutofit/>
          </a:bodyPr>
          <a:lstStyle/>
          <a:p>
            <a:r>
              <a:rPr lang="en-GB" sz="4400" dirty="0">
                <a:latin typeface="CCW Precursive 1" panose="03050602040000000000" pitchFamily="66" charset="0"/>
              </a:rPr>
              <a:t>Welcome to Bargarran Primary</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166337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4"/>
          <p:cNvSpPr>
            <a:spLocks noGrp="1"/>
          </p:cNvSpPr>
          <p:nvPr>
            <p:ph type="subTitle" idx="1"/>
          </p:nvPr>
        </p:nvSpPr>
        <p:spPr>
          <a:xfrm>
            <a:off x="257175" y="3881886"/>
            <a:ext cx="11672887" cy="2745925"/>
          </a:xfrm>
        </p:spPr>
        <p:txBody>
          <a:bodyPr>
            <a:noAutofit/>
          </a:bodyPr>
          <a:lstStyle/>
          <a:p>
            <a:pPr algn="l"/>
            <a:r>
              <a:rPr lang="en-GB" sz="2000" b="1" dirty="0">
                <a:latin typeface="CCW Precursive 1" panose="03050602040000000000" pitchFamily="66" charset="0"/>
              </a:rPr>
              <a:t>Thank you for choosing Bargarran Primary as your child’s school.</a:t>
            </a:r>
          </a:p>
          <a:p>
            <a:pPr algn="l"/>
            <a:endParaRPr lang="en-GB" sz="2000" b="1" dirty="0">
              <a:latin typeface="CCW Precursive 1" panose="03050602040000000000" pitchFamily="66" charset="0"/>
            </a:endParaRPr>
          </a:p>
          <a:p>
            <a:pPr algn="l"/>
            <a:r>
              <a:rPr lang="en-GB" sz="2000" b="1" dirty="0">
                <a:latin typeface="CCW Precursive 1" panose="03050602040000000000" pitchFamily="66" charset="0"/>
              </a:rPr>
              <a:t>Our aim is to provide you with as much information regarding the school, staff and daily routine as possible, in order to address any concerns or queries you may have. </a:t>
            </a:r>
          </a:p>
          <a:p>
            <a:pPr algn="l"/>
            <a:endParaRPr lang="en-GB" sz="2000" b="1" dirty="0">
              <a:latin typeface="CCW Precursive 1" panose="03050602040000000000" pitchFamily="66" charset="0"/>
            </a:endParaRPr>
          </a:p>
          <a:p>
            <a:pPr algn="l"/>
            <a:r>
              <a:rPr lang="en-GB" sz="2000" b="1" dirty="0">
                <a:latin typeface="CCW Precursive 1" panose="03050602040000000000" pitchFamily="66" charset="0"/>
              </a:rPr>
              <a:t>Please discuss the various points of information with your child in order to ensure a smooth transition to school.</a:t>
            </a:r>
          </a:p>
        </p:txBody>
      </p:sp>
      <p:pic>
        <p:nvPicPr>
          <p:cNvPr id="3" name="Picture 2">
            <a:extLst>
              <a:ext uri="{FF2B5EF4-FFF2-40B4-BE49-F238E27FC236}">
                <a16:creationId xmlns:a16="http://schemas.microsoft.com/office/drawing/2014/main" id="{B11E6B74-8DC4-449D-2567-0A9F3F369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963" y="108744"/>
            <a:ext cx="9618452" cy="3420269"/>
          </a:xfrm>
          <a:prstGeom prst="rect">
            <a:avLst/>
          </a:prstGeom>
          <a:ln w="38100" cap="sq">
            <a:solidFill>
              <a:srgbClr val="E7E6E6">
                <a:lumMod val="50000"/>
              </a:srgb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463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0354"/>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609601" y="207033"/>
            <a:ext cx="9949131" cy="6336641"/>
          </a:xfrm>
        </p:spPr>
        <p:txBody>
          <a:bodyPr>
            <a:normAutofit fontScale="92500" lnSpcReduction="20000"/>
          </a:bodyPr>
          <a:lstStyle/>
          <a:p>
            <a:r>
              <a:rPr lang="en-GB" sz="5400" dirty="0">
                <a:latin typeface="CCW Precursive 1" panose="03050602040000000000" pitchFamily="66" charset="0"/>
              </a:rPr>
              <a:t>Contents</a:t>
            </a:r>
          </a:p>
          <a:p>
            <a:endParaRPr lang="en-GB" sz="5400" dirty="0"/>
          </a:p>
          <a:p>
            <a:pPr marL="685800" indent="-685800" algn="l">
              <a:buFont typeface="Arial" panose="020B0604020202020204" pitchFamily="34" charset="0"/>
              <a:buChar char="•"/>
            </a:pPr>
            <a:r>
              <a:rPr lang="en-GB" sz="4000" b="1" dirty="0">
                <a:latin typeface="CCW Precursive 1" panose="03050602040000000000" pitchFamily="66" charset="0"/>
              </a:rPr>
              <a:t>Staff</a:t>
            </a:r>
          </a:p>
          <a:p>
            <a:pPr marL="685800" indent="-685800" algn="l">
              <a:buFont typeface="Arial" panose="020B0604020202020204" pitchFamily="34" charset="0"/>
              <a:buChar char="•"/>
            </a:pPr>
            <a:r>
              <a:rPr lang="en-GB" sz="4000" b="1" dirty="0">
                <a:latin typeface="CCW Precursive 1" panose="03050602040000000000" pitchFamily="66" charset="0"/>
              </a:rPr>
              <a:t>Learning Environment</a:t>
            </a:r>
          </a:p>
          <a:p>
            <a:pPr marL="685800" indent="-685800" algn="l">
              <a:buFont typeface="Arial" panose="020B0604020202020204" pitchFamily="34" charset="0"/>
              <a:buChar char="•"/>
            </a:pPr>
            <a:r>
              <a:rPr lang="en-GB" sz="4000" b="1" dirty="0">
                <a:latin typeface="CCW Precursive 1" panose="03050602040000000000" pitchFamily="66" charset="0"/>
              </a:rPr>
              <a:t>Curricular Areas</a:t>
            </a:r>
          </a:p>
          <a:p>
            <a:pPr marL="685800" indent="-685800" algn="l">
              <a:buFont typeface="Arial" panose="020B0604020202020204" pitchFamily="34" charset="0"/>
              <a:buChar char="•"/>
            </a:pPr>
            <a:r>
              <a:rPr lang="en-GB" sz="4000" b="1" dirty="0">
                <a:latin typeface="CCW Precursive 1" panose="03050602040000000000" pitchFamily="66" charset="0"/>
              </a:rPr>
              <a:t>What this looks like in P1</a:t>
            </a:r>
          </a:p>
          <a:p>
            <a:pPr marL="685800" indent="-685800" algn="l">
              <a:buFont typeface="Arial" panose="020B0604020202020204" pitchFamily="34" charset="0"/>
              <a:buChar char="•"/>
            </a:pPr>
            <a:r>
              <a:rPr lang="en-GB" sz="4000" b="1" dirty="0">
                <a:latin typeface="CCW Precursive 1" panose="03050602040000000000" pitchFamily="66" charset="0"/>
              </a:rPr>
              <a:t>The School Day</a:t>
            </a:r>
          </a:p>
          <a:p>
            <a:pPr marL="685800" indent="-685800" algn="l">
              <a:buFont typeface="Arial" panose="020B0604020202020204" pitchFamily="34" charset="0"/>
              <a:buChar char="•"/>
            </a:pPr>
            <a:r>
              <a:rPr lang="en-GB" sz="4000" b="1" dirty="0">
                <a:latin typeface="CCW Precursive 1" panose="03050602040000000000" pitchFamily="66" charset="0"/>
              </a:rPr>
              <a:t>Keeping you Informed/</a:t>
            </a:r>
          </a:p>
          <a:p>
            <a:pPr algn="l"/>
            <a:r>
              <a:rPr lang="en-GB" sz="4000" b="1" dirty="0">
                <a:latin typeface="CCW Precursive 1" panose="03050602040000000000" pitchFamily="66" charset="0"/>
              </a:rPr>
              <a:t>Supporting Your Child</a:t>
            </a:r>
          </a:p>
          <a:p>
            <a:pPr marL="571500" indent="-571500" algn="l">
              <a:buFont typeface="Arial" panose="020B0604020202020204" pitchFamily="34" charset="0"/>
              <a:buChar char="•"/>
            </a:pPr>
            <a:r>
              <a:rPr lang="en-GB" sz="4000" b="1" dirty="0">
                <a:latin typeface="CCW Precursive 1" panose="03050602040000000000" pitchFamily="66" charset="0"/>
              </a:rPr>
              <a:t>How you can help</a:t>
            </a:r>
          </a:p>
          <a:p>
            <a:pPr marL="685800" indent="-685800" algn="l">
              <a:buFont typeface="Arial" panose="020B0604020202020204" pitchFamily="34" charset="0"/>
              <a:buChar char="•"/>
            </a:pPr>
            <a:r>
              <a:rPr lang="en-GB" sz="4000" b="1" dirty="0">
                <a:latin typeface="CCW Precursive 1" panose="03050602040000000000" pitchFamily="66" charset="0"/>
              </a:rPr>
              <a:t>Preparing for School</a:t>
            </a:r>
          </a:p>
          <a:p>
            <a:pPr marL="685800" indent="-685800" algn="l">
              <a:buFont typeface="Arial" panose="020B0604020202020204" pitchFamily="34" charset="0"/>
              <a:buChar char="•"/>
            </a:pPr>
            <a:endParaRPr lang="en-GB" sz="5400" dirty="0"/>
          </a:p>
          <a:p>
            <a:pPr marL="685800" indent="-685800" algn="l">
              <a:buFont typeface="Arial" panose="020B0604020202020204" pitchFamily="34" charset="0"/>
              <a:buChar char="•"/>
            </a:pPr>
            <a:endParaRPr lang="en-GB" sz="5400" dirty="0"/>
          </a:p>
          <a:p>
            <a:pPr marL="685800" indent="-685800" algn="l">
              <a:buFont typeface="Arial" panose="020B0604020202020204" pitchFamily="34" charset="0"/>
              <a:buChar char="•"/>
            </a:pPr>
            <a:endParaRPr lang="en-GB" sz="5400" dirty="0"/>
          </a:p>
          <a:p>
            <a:pPr algn="l"/>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a:extLst>
              <a:ext uri="{FF2B5EF4-FFF2-40B4-BE49-F238E27FC236}">
                <a16:creationId xmlns:a16="http://schemas.microsoft.com/office/drawing/2014/main" id="{8160CF24-C66B-4441-A4D9-448E43A44B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606" y="36028"/>
            <a:ext cx="3757612" cy="2687635"/>
          </a:xfrm>
          <a:prstGeom prst="rect">
            <a:avLst/>
          </a:prstGeom>
          <a:noFill/>
          <a:ln>
            <a:noFill/>
          </a:ln>
        </p:spPr>
      </p:pic>
    </p:spTree>
    <p:extLst>
      <p:ext uri="{BB962C8B-B14F-4D97-AF65-F5344CB8AC3E}">
        <p14:creationId xmlns:p14="http://schemas.microsoft.com/office/powerpoint/2010/main" val="245368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B5605-B049-4030-A251-EA22486B338B}"/>
              </a:ext>
            </a:extLst>
          </p:cNvPr>
          <p:cNvSpPr/>
          <p:nvPr/>
        </p:nvSpPr>
        <p:spPr>
          <a:xfrm flipH="1" flipV="1">
            <a:off x="854131" y="2350416"/>
            <a:ext cx="2647135"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FB633AF-5DAE-4A5D-966A-FAB0AA137720}"/>
              </a:ext>
            </a:extLst>
          </p:cNvPr>
          <p:cNvSpPr/>
          <p:nvPr/>
        </p:nvSpPr>
        <p:spPr>
          <a:xfrm>
            <a:off x="4775996" y="2334360"/>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11924" y="848342"/>
            <a:ext cx="11501438" cy="1880466"/>
          </a:xfrm>
        </p:spPr>
        <p:txBody>
          <a:bodyPr>
            <a:normAutofit/>
          </a:bodyPr>
          <a:lstStyle/>
          <a:p>
            <a:r>
              <a:rPr lang="en-GB" sz="3600" b="1" dirty="0">
                <a:latin typeface="CCW Precursive 1" panose="03050602040000000000" pitchFamily="66" charset="0"/>
              </a:rPr>
              <a:t>Our Management Team</a:t>
            </a:r>
            <a:br>
              <a:rPr lang="en-GB" sz="2800" b="1" dirty="0"/>
            </a:br>
            <a:br>
              <a:rPr lang="en-GB" sz="2800" dirty="0"/>
            </a:br>
            <a:r>
              <a:rPr lang="en-GB" sz="2800" dirty="0"/>
              <a:t> </a:t>
            </a:r>
            <a:br>
              <a:rPr lang="en-GB" sz="2800" b="1" dirty="0"/>
            </a:br>
            <a:endParaRPr lang="en-GB" sz="28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98965" y="5198963"/>
            <a:ext cx="2557464" cy="1015663"/>
          </a:xfrm>
          <a:prstGeom prst="rect">
            <a:avLst/>
          </a:prstGeom>
          <a:noFill/>
        </p:spPr>
        <p:txBody>
          <a:bodyPr wrap="square" rtlCol="0">
            <a:spAutoFit/>
          </a:bodyPr>
          <a:lstStyle/>
          <a:p>
            <a:pPr algn="ctr"/>
            <a:r>
              <a:rPr lang="en-GB" sz="2000" b="1" dirty="0">
                <a:latin typeface="CCW Precursive 1" panose="03050602040000000000" pitchFamily="66" charset="0"/>
              </a:rPr>
              <a:t>K Ross</a:t>
            </a:r>
          </a:p>
          <a:p>
            <a:pPr algn="ctr"/>
            <a:r>
              <a:rPr lang="en-GB" sz="2000" b="1" dirty="0">
                <a:latin typeface="CCW Precursive 1" panose="03050602040000000000" pitchFamily="66" charset="0"/>
              </a:rPr>
              <a:t>Head Teacher</a:t>
            </a:r>
          </a:p>
          <a:p>
            <a:pPr algn="ctr"/>
            <a:r>
              <a:rPr lang="en-GB" sz="2000" b="1" dirty="0">
                <a:latin typeface="CCW Precursive 1" panose="03050602040000000000" pitchFamily="66" charset="0"/>
              </a:rPr>
              <a:t>(Acting)</a:t>
            </a:r>
          </a:p>
        </p:txBody>
      </p:sp>
      <p:sp>
        <p:nvSpPr>
          <p:cNvPr id="12" name="TextBox 11"/>
          <p:cNvSpPr txBox="1"/>
          <p:nvPr/>
        </p:nvSpPr>
        <p:spPr>
          <a:xfrm>
            <a:off x="4672971" y="5178661"/>
            <a:ext cx="3034542" cy="1015663"/>
          </a:xfrm>
          <a:prstGeom prst="rect">
            <a:avLst/>
          </a:prstGeom>
          <a:noFill/>
        </p:spPr>
        <p:txBody>
          <a:bodyPr wrap="square" rtlCol="0">
            <a:spAutoFit/>
          </a:bodyPr>
          <a:lstStyle/>
          <a:p>
            <a:pPr algn="ctr"/>
            <a:r>
              <a:rPr lang="en-GB" sz="2000" b="1" dirty="0">
                <a:latin typeface="CCW Precursive 1" panose="03050602040000000000" pitchFamily="66" charset="0"/>
              </a:rPr>
              <a:t>J. Thompson</a:t>
            </a:r>
          </a:p>
          <a:p>
            <a:pPr algn="ctr"/>
            <a:r>
              <a:rPr lang="en-GB" sz="2000" b="1" dirty="0">
                <a:latin typeface="CCW Precursive 1" panose="03050602040000000000" pitchFamily="66" charset="0"/>
              </a:rPr>
              <a:t>Depute Head Teacher</a:t>
            </a:r>
          </a:p>
        </p:txBody>
      </p:sp>
      <p:sp>
        <p:nvSpPr>
          <p:cNvPr id="21" name="Rectangle 20">
            <a:extLst>
              <a:ext uri="{FF2B5EF4-FFF2-40B4-BE49-F238E27FC236}">
                <a16:creationId xmlns:a16="http://schemas.microsoft.com/office/drawing/2014/main" id="{056E88A6-CA12-4594-933F-DEA645D77933}"/>
              </a:ext>
            </a:extLst>
          </p:cNvPr>
          <p:cNvSpPr/>
          <p:nvPr/>
        </p:nvSpPr>
        <p:spPr>
          <a:xfrm>
            <a:off x="8690733" y="2334360"/>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2CD908-3E4F-468A-B4E2-E7D7CDEC9499}"/>
              </a:ext>
            </a:extLst>
          </p:cNvPr>
          <p:cNvSpPr/>
          <p:nvPr/>
        </p:nvSpPr>
        <p:spPr>
          <a:xfrm>
            <a:off x="8605672" y="5139868"/>
            <a:ext cx="3034542" cy="1015663"/>
          </a:xfrm>
          <a:prstGeom prst="rect">
            <a:avLst/>
          </a:prstGeom>
        </p:spPr>
        <p:txBody>
          <a:bodyPr wrap="square">
            <a:spAutoFit/>
          </a:bodyPr>
          <a:lstStyle/>
          <a:p>
            <a:pPr algn="ctr"/>
            <a:r>
              <a:rPr lang="en-GB" sz="2000" b="1" dirty="0">
                <a:latin typeface="CCW Precursive 1" panose="03050602040000000000" pitchFamily="66" charset="0"/>
              </a:rPr>
              <a:t>S. Kennedy</a:t>
            </a:r>
          </a:p>
          <a:p>
            <a:pPr algn="ctr"/>
            <a:r>
              <a:rPr lang="en-GB" sz="2000" b="1" dirty="0">
                <a:latin typeface="CCW Precursive 1" panose="03050602040000000000" pitchFamily="66" charset="0"/>
              </a:rPr>
              <a:t>Depute Head Teacher</a:t>
            </a:r>
          </a:p>
        </p:txBody>
      </p:sp>
      <p:pic>
        <p:nvPicPr>
          <p:cNvPr id="7" name="Picture 6">
            <a:extLst>
              <a:ext uri="{FF2B5EF4-FFF2-40B4-BE49-F238E27FC236}">
                <a16:creationId xmlns:a16="http://schemas.microsoft.com/office/drawing/2014/main" id="{AB6337CA-414D-4B9E-952D-C2D7E175B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281" y="2608781"/>
            <a:ext cx="1990725" cy="2253899"/>
          </a:xfrm>
          <a:prstGeom prst="rect">
            <a:avLst/>
          </a:prstGeom>
        </p:spPr>
      </p:pic>
      <p:pic>
        <p:nvPicPr>
          <p:cNvPr id="9" name="Picture 8" descr="A person smiling at camera&#10;&#10;AI-generated content may be incorrect.">
            <a:extLst>
              <a:ext uri="{FF2B5EF4-FFF2-40B4-BE49-F238E27FC236}">
                <a16:creationId xmlns:a16="http://schemas.microsoft.com/office/drawing/2014/main" id="{72E698A4-1760-5EF0-6F51-F8DADF011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950" y="2588668"/>
            <a:ext cx="2204065" cy="2358866"/>
          </a:xfrm>
          <a:prstGeom prst="rect">
            <a:avLst/>
          </a:prstGeom>
        </p:spPr>
      </p:pic>
      <p:pic>
        <p:nvPicPr>
          <p:cNvPr id="3" name="Picture 2">
            <a:extLst>
              <a:ext uri="{FF2B5EF4-FFF2-40B4-BE49-F238E27FC236}">
                <a16:creationId xmlns:a16="http://schemas.microsoft.com/office/drawing/2014/main" id="{98AC9DE7-7B8D-419E-F3AB-CA4CE4A010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90444" y="2700068"/>
            <a:ext cx="1940943" cy="2162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2598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B5605-B049-4030-A251-EA22486B338B}"/>
              </a:ext>
            </a:extLst>
          </p:cNvPr>
          <p:cNvSpPr>
            <a:spLocks/>
          </p:cNvSpPr>
          <p:nvPr/>
        </p:nvSpPr>
        <p:spPr>
          <a:xfrm flipH="1" flipV="1">
            <a:off x="374599" y="1990138"/>
            <a:ext cx="2647135"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FB633AF-5DAE-4A5D-966A-FAB0AA137720}"/>
              </a:ext>
            </a:extLst>
          </p:cNvPr>
          <p:cNvSpPr>
            <a:spLocks/>
          </p:cNvSpPr>
          <p:nvPr/>
        </p:nvSpPr>
        <p:spPr>
          <a:xfrm>
            <a:off x="9177394" y="1987185"/>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114550" y="2678952"/>
            <a:ext cx="11501438" cy="1862938"/>
          </a:xfrm>
        </p:spPr>
        <p:txBody>
          <a:bodyPr>
            <a:normAutofit/>
          </a:bodyPr>
          <a:lstStyle/>
          <a:p>
            <a:br>
              <a:rPr lang="en-GB" sz="2800" b="1" dirty="0"/>
            </a:br>
            <a:br>
              <a:rPr lang="en-GB" sz="2800" dirty="0"/>
            </a:br>
            <a:r>
              <a:rPr lang="en-GB" sz="2800" dirty="0"/>
              <a:t> </a:t>
            </a:r>
            <a:br>
              <a:rPr lang="en-GB" sz="2800" b="1" dirty="0"/>
            </a:br>
            <a:endParaRPr lang="en-GB" sz="2800" b="1" dirty="0"/>
          </a:p>
        </p:txBody>
      </p:sp>
      <p:sp>
        <p:nvSpPr>
          <p:cNvPr id="3" name="Subtitle 2"/>
          <p:cNvSpPr>
            <a:spLocks noGrp="1"/>
          </p:cNvSpPr>
          <p:nvPr>
            <p:ph type="subTitle" idx="1"/>
          </p:nvPr>
        </p:nvSpPr>
        <p:spPr>
          <a:xfrm>
            <a:off x="35241" y="490577"/>
            <a:ext cx="11980547" cy="1106878"/>
          </a:xfrm>
        </p:spPr>
        <p:txBody>
          <a:bodyPr>
            <a:normAutofit fontScale="70000" lnSpcReduction="20000"/>
          </a:bodyPr>
          <a:lstStyle/>
          <a:p>
            <a:pPr>
              <a:lnSpc>
                <a:spcPct val="170000"/>
              </a:lnSpc>
            </a:pPr>
            <a:br>
              <a:rPr lang="en-GB" sz="2800" b="1" dirty="0"/>
            </a:br>
            <a:r>
              <a:rPr lang="en-GB" sz="3600" b="1" dirty="0">
                <a:latin typeface="CCW Precursive 1" panose="03050602040000000000" pitchFamily="66" charset="0"/>
              </a:rPr>
              <a:t>Current  Primary 1, Primary 2/1 and Primary 2 Teachers</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45109" y="5014084"/>
            <a:ext cx="2557464" cy="830997"/>
          </a:xfrm>
          <a:prstGeom prst="rect">
            <a:avLst/>
          </a:prstGeom>
          <a:noFill/>
        </p:spPr>
        <p:txBody>
          <a:bodyPr wrap="square" rtlCol="0">
            <a:spAutoFit/>
          </a:bodyPr>
          <a:lstStyle/>
          <a:p>
            <a:pPr algn="ctr"/>
            <a:r>
              <a:rPr lang="en-GB" sz="2400" dirty="0">
                <a:latin typeface="CCW Precursive 1" panose="03050602040000000000" pitchFamily="66" charset="0"/>
              </a:rPr>
              <a:t>D. Hunter                </a:t>
            </a:r>
          </a:p>
          <a:p>
            <a:pPr algn="ctr"/>
            <a:r>
              <a:rPr lang="en-GB" sz="2400" dirty="0">
                <a:latin typeface="CCW Precursive 1" panose="03050602040000000000" pitchFamily="66" charset="0"/>
              </a:rPr>
              <a:t>P1 Teacher</a:t>
            </a:r>
          </a:p>
        </p:txBody>
      </p:sp>
      <p:sp>
        <p:nvSpPr>
          <p:cNvPr id="12" name="TextBox 11"/>
          <p:cNvSpPr txBox="1"/>
          <p:nvPr/>
        </p:nvSpPr>
        <p:spPr>
          <a:xfrm>
            <a:off x="9092721" y="4826655"/>
            <a:ext cx="2480916" cy="830997"/>
          </a:xfrm>
          <a:prstGeom prst="rect">
            <a:avLst/>
          </a:prstGeom>
          <a:noFill/>
        </p:spPr>
        <p:txBody>
          <a:bodyPr wrap="square" rtlCol="0">
            <a:spAutoFit/>
          </a:bodyPr>
          <a:lstStyle/>
          <a:p>
            <a:pPr algn="ctr"/>
            <a:r>
              <a:rPr lang="en-GB" sz="2400" dirty="0">
                <a:latin typeface="CCW Precursive 1" panose="03050602040000000000" pitchFamily="66" charset="0"/>
              </a:rPr>
              <a:t>M. Potter</a:t>
            </a:r>
          </a:p>
          <a:p>
            <a:pPr algn="ctr"/>
            <a:r>
              <a:rPr lang="en-GB" sz="2400" dirty="0">
                <a:latin typeface="CCW Precursive 1" panose="03050602040000000000" pitchFamily="66" charset="0"/>
              </a:rPr>
              <a:t>P2 Teacher</a:t>
            </a:r>
          </a:p>
        </p:txBody>
      </p:sp>
      <p:pic>
        <p:nvPicPr>
          <p:cNvPr id="17" name="Picture 16">
            <a:extLst>
              <a:ext uri="{FF2B5EF4-FFF2-40B4-BE49-F238E27FC236}">
                <a16:creationId xmlns:a16="http://schemas.microsoft.com/office/drawing/2014/main" id="{42D074EA-3047-4D1B-8274-700961EEBFA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67198" y="2243455"/>
            <a:ext cx="2228850" cy="2371090"/>
          </a:xfrm>
          <a:prstGeom prst="rect">
            <a:avLst/>
          </a:prstGeom>
          <a:noFill/>
        </p:spPr>
      </p:pic>
      <p:sp>
        <p:nvSpPr>
          <p:cNvPr id="6" name="TextBox 5">
            <a:extLst>
              <a:ext uri="{FF2B5EF4-FFF2-40B4-BE49-F238E27FC236}">
                <a16:creationId xmlns:a16="http://schemas.microsoft.com/office/drawing/2014/main" id="{D5D63413-7B21-A06B-351E-C8162714138E}"/>
              </a:ext>
            </a:extLst>
          </p:cNvPr>
          <p:cNvSpPr txBox="1"/>
          <p:nvPr/>
        </p:nvSpPr>
        <p:spPr>
          <a:xfrm>
            <a:off x="4367825" y="4909826"/>
            <a:ext cx="3026887" cy="1200329"/>
          </a:xfrm>
          <a:prstGeom prst="rect">
            <a:avLst/>
          </a:prstGeom>
          <a:noFill/>
        </p:spPr>
        <p:txBody>
          <a:bodyPr wrap="square" rtlCol="0">
            <a:spAutoFit/>
          </a:bodyPr>
          <a:lstStyle/>
          <a:p>
            <a:pPr algn="ctr"/>
            <a:r>
              <a:rPr lang="en-GB" sz="2400" dirty="0">
                <a:latin typeface="CCW Precursive 1" panose="03050602040000000000" pitchFamily="66" charset="0"/>
              </a:rPr>
              <a:t>C. Harris/</a:t>
            </a:r>
          </a:p>
          <a:p>
            <a:pPr algn="ctr"/>
            <a:r>
              <a:rPr lang="en-GB" sz="2400" dirty="0">
                <a:latin typeface="CCW Precursive 1" panose="03050602040000000000" pitchFamily="66" charset="0"/>
              </a:rPr>
              <a:t>A. McManus</a:t>
            </a:r>
          </a:p>
          <a:p>
            <a:pPr algn="ctr"/>
            <a:r>
              <a:rPr lang="en-GB" sz="2400" dirty="0">
                <a:latin typeface="CCW Precursive 1" panose="03050602040000000000" pitchFamily="66" charset="0"/>
              </a:rPr>
              <a:t>P2/1 Teachers</a:t>
            </a:r>
          </a:p>
        </p:txBody>
      </p:sp>
      <p:pic>
        <p:nvPicPr>
          <p:cNvPr id="7" name="Picture 6">
            <a:extLst>
              <a:ext uri="{FF2B5EF4-FFF2-40B4-BE49-F238E27FC236}">
                <a16:creationId xmlns:a16="http://schemas.microsoft.com/office/drawing/2014/main" id="{89B6A9EC-0A55-0894-17C4-22946C6E1D62}"/>
              </a:ext>
            </a:extLst>
          </p:cNvPr>
          <p:cNvPicPr>
            <a:picLocks noChangeAspect="1"/>
          </p:cNvPicPr>
          <p:nvPr/>
        </p:nvPicPr>
        <p:blipFill>
          <a:blip r:embed="rId3"/>
          <a:stretch>
            <a:fillRect/>
          </a:stretch>
        </p:blipFill>
        <p:spPr>
          <a:xfrm>
            <a:off x="3316625" y="1979442"/>
            <a:ext cx="2658086" cy="2786113"/>
          </a:xfrm>
          <a:prstGeom prst="rect">
            <a:avLst/>
          </a:prstGeom>
        </p:spPr>
      </p:pic>
      <p:pic>
        <p:nvPicPr>
          <p:cNvPr id="9" name="Picture 8" descr="A person smiling at camera&#10;&#10;AI-generated content may be incorrect.">
            <a:extLst>
              <a:ext uri="{FF2B5EF4-FFF2-40B4-BE49-F238E27FC236}">
                <a16:creationId xmlns:a16="http://schemas.microsoft.com/office/drawing/2014/main" id="{42AA127C-149B-3A6A-FB8E-161846580A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6147" y="2160258"/>
            <a:ext cx="2173856" cy="2454287"/>
          </a:xfrm>
          <a:prstGeom prst="rect">
            <a:avLst/>
          </a:prstGeom>
        </p:spPr>
      </p:pic>
      <p:pic>
        <p:nvPicPr>
          <p:cNvPr id="11" name="Picture 10" descr="A person smiling at camera&#10;&#10;AI-generated content may be incorrect.">
            <a:extLst>
              <a:ext uri="{FF2B5EF4-FFF2-40B4-BE49-F238E27FC236}">
                <a16:creationId xmlns:a16="http://schemas.microsoft.com/office/drawing/2014/main" id="{EFC70802-F040-397E-79CB-89129B0020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852" y="2243455"/>
            <a:ext cx="2230950" cy="2298435"/>
          </a:xfrm>
          <a:prstGeom prst="rect">
            <a:avLst/>
          </a:prstGeom>
        </p:spPr>
      </p:pic>
      <p:pic>
        <p:nvPicPr>
          <p:cNvPr id="13" name="Picture 12">
            <a:extLst>
              <a:ext uri="{FF2B5EF4-FFF2-40B4-BE49-F238E27FC236}">
                <a16:creationId xmlns:a16="http://schemas.microsoft.com/office/drawing/2014/main" id="{7B9C1987-7D20-BC21-EA44-7279ABEFDAFA}"/>
              </a:ext>
            </a:extLst>
          </p:cNvPr>
          <p:cNvPicPr>
            <a:picLocks noChangeAspect="1"/>
          </p:cNvPicPr>
          <p:nvPr/>
        </p:nvPicPr>
        <p:blipFill>
          <a:blip r:embed="rId3"/>
          <a:stretch>
            <a:fillRect/>
          </a:stretch>
        </p:blipFill>
        <p:spPr>
          <a:xfrm>
            <a:off x="6269602" y="1987185"/>
            <a:ext cx="2658086" cy="2786113"/>
          </a:xfrm>
          <a:prstGeom prst="rect">
            <a:avLst/>
          </a:prstGeom>
        </p:spPr>
      </p:pic>
      <p:pic>
        <p:nvPicPr>
          <p:cNvPr id="14" name="Picture 13">
            <a:extLst>
              <a:ext uri="{FF2B5EF4-FFF2-40B4-BE49-F238E27FC236}">
                <a16:creationId xmlns:a16="http://schemas.microsoft.com/office/drawing/2014/main" id="{531B6E71-7AA3-8FF2-78F0-F5F7CF85998B}"/>
              </a:ext>
            </a:extLst>
          </p:cNvPr>
          <p:cNvPicPr>
            <a:picLocks noChangeAspect="1"/>
          </p:cNvPicPr>
          <p:nvPr/>
        </p:nvPicPr>
        <p:blipFill>
          <a:blip r:embed="rId6"/>
          <a:stretch>
            <a:fillRect/>
          </a:stretch>
        </p:blipFill>
        <p:spPr>
          <a:xfrm>
            <a:off x="6502400" y="2199344"/>
            <a:ext cx="2194560" cy="2346307"/>
          </a:xfrm>
          <a:prstGeom prst="rect">
            <a:avLst/>
          </a:prstGeom>
        </p:spPr>
      </p:pic>
    </p:spTree>
    <p:extLst>
      <p:ext uri="{BB962C8B-B14F-4D97-AF65-F5344CB8AC3E}">
        <p14:creationId xmlns:p14="http://schemas.microsoft.com/office/powerpoint/2010/main" val="75208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F877FF5-7517-4473-9019-39325162056A}"/>
              </a:ext>
            </a:extLst>
          </p:cNvPr>
          <p:cNvSpPr txBox="1"/>
          <p:nvPr/>
        </p:nvSpPr>
        <p:spPr>
          <a:xfrm>
            <a:off x="924276" y="495728"/>
            <a:ext cx="10522225" cy="830997"/>
          </a:xfrm>
          <a:prstGeom prst="rect">
            <a:avLst/>
          </a:prstGeom>
          <a:noFill/>
        </p:spPr>
        <p:txBody>
          <a:bodyPr wrap="square" rtlCol="0">
            <a:spAutoFit/>
          </a:bodyPr>
          <a:lstStyle/>
          <a:p>
            <a:pPr algn="ctr"/>
            <a:r>
              <a:rPr lang="en-GB" sz="4800" dirty="0">
                <a:latin typeface="CCW Precursive 1" panose="03050602040000000000" pitchFamily="66" charset="0"/>
              </a:rPr>
              <a:t>Our Learning Environment</a:t>
            </a:r>
          </a:p>
        </p:txBody>
      </p:sp>
      <p:sp>
        <p:nvSpPr>
          <p:cNvPr id="5" name="TextBox 4">
            <a:extLst>
              <a:ext uri="{FF2B5EF4-FFF2-40B4-BE49-F238E27FC236}">
                <a16:creationId xmlns:a16="http://schemas.microsoft.com/office/drawing/2014/main" id="{F284A876-6260-4622-89C0-DF6B4AE2B5BB}"/>
              </a:ext>
            </a:extLst>
          </p:cNvPr>
          <p:cNvSpPr txBox="1"/>
          <p:nvPr/>
        </p:nvSpPr>
        <p:spPr>
          <a:xfrm>
            <a:off x="924276" y="1552337"/>
            <a:ext cx="10459339" cy="954107"/>
          </a:xfrm>
          <a:prstGeom prst="rect">
            <a:avLst/>
          </a:prstGeom>
          <a:noFill/>
        </p:spPr>
        <p:txBody>
          <a:bodyPr wrap="square" rtlCol="0">
            <a:spAutoFit/>
          </a:bodyPr>
          <a:lstStyle/>
          <a:p>
            <a:pPr algn="ctr"/>
            <a:r>
              <a:rPr lang="en-GB" sz="2800" dirty="0">
                <a:latin typeface="CCW Precursive 1" panose="03050602040000000000" pitchFamily="66" charset="0"/>
              </a:rPr>
              <a:t>Teaching and Learning takes place both indoors and outdoors.</a:t>
            </a:r>
          </a:p>
        </p:txBody>
      </p:sp>
      <p:pic>
        <p:nvPicPr>
          <p:cNvPr id="7" name="Picture 6" descr="A store inside of a building&#10;&#10;Description automatically generated">
            <a:extLst>
              <a:ext uri="{FF2B5EF4-FFF2-40B4-BE49-F238E27FC236}">
                <a16:creationId xmlns:a16="http://schemas.microsoft.com/office/drawing/2014/main" id="{1C5E20E2-73DE-4E72-9C53-9B4F4C85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790" y="2719528"/>
            <a:ext cx="5269947" cy="3264055"/>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9552CBC0-BB5A-4F73-8B00-CCB333555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7" y="2719529"/>
            <a:ext cx="5269946" cy="3264055"/>
          </a:xfrm>
          <a:prstGeom prst="rect">
            <a:avLst/>
          </a:prstGeom>
        </p:spPr>
      </p:pic>
    </p:spTree>
    <p:extLst>
      <p:ext uri="{BB962C8B-B14F-4D97-AF65-F5344CB8AC3E}">
        <p14:creationId xmlns:p14="http://schemas.microsoft.com/office/powerpoint/2010/main" val="3877454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4615</TotalTime>
  <Words>1584</Words>
  <Application>Microsoft Office PowerPoint</Application>
  <PresentationFormat>Widescreen</PresentationFormat>
  <Paragraphs>246</Paragraphs>
  <Slides>35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CCW Precursive 1</vt:lpstr>
      <vt:lpstr>Trebuchet MS</vt:lpstr>
      <vt:lpstr>Wingdings 3</vt:lpstr>
      <vt:lpstr>Office Theme</vt:lpstr>
      <vt:lpstr>Facet</vt:lpstr>
      <vt:lpstr>Bargarran Primary School  New Entrants   August 2026 </vt:lpstr>
      <vt:lpstr>Welcome Everybody</vt:lpstr>
      <vt:lpstr>Bargarran Primary School New Entrants  August 2026 </vt:lpstr>
      <vt:lpstr> </vt:lpstr>
      <vt:lpstr> </vt:lpstr>
      <vt:lpstr> </vt:lpstr>
      <vt:lpstr>Our Management Team    </vt:lpstr>
      <vt:lpstr>    </vt:lpstr>
      <vt:lpstr> </vt:lpstr>
      <vt:lpstr>PowerPoint Presentation</vt:lpstr>
      <vt:lpstr> </vt:lpstr>
      <vt:lpstr> </vt:lpstr>
      <vt:lpstr> </vt:lpstr>
      <vt:lpstr>Curriculum</vt:lpstr>
      <vt:lpstr>Literacy</vt:lpstr>
      <vt:lpstr>Numeracy</vt:lpstr>
      <vt:lpstr>Health and Wellbeing</vt:lpstr>
      <vt:lpstr> </vt:lpstr>
      <vt:lpstr>Inspection Report February 2025</vt:lpstr>
      <vt:lpstr> The School Day  Start: 9am Interval:10.30am Lunch: 12.15-1pm Finish: 3pm  For the first day only   P1 children will have a staggered entry.    Parents will be informed of allocated times and classes by the end of June.  Please meet your child’s class teacher by the P1 entry doors on the first day of school.  These are located in this part of the playground.</vt:lpstr>
      <vt:lpstr>Lunchtime Arrangements  All children in P1-5 are entitled to a free school meal.   Children order their lunch at the start of each day.   All children will eat together in the lunch hall   Should your child have dietary requirements, please contact the school office.       </vt:lpstr>
      <vt:lpstr>    </vt:lpstr>
      <vt:lpstr>Interval Arrangements Prior to interval Primary 1 have time to eat their snack. Pupils will have the opportunity to play outside in most weather conditions and should therefore come to school with appropriate outdoor clothing.  Lunch Arrangements Children having a school lunch and children having a packed lunch all sit together in the lunch hall.    When the children have finished eating their lunch they go out into the playground until the bell rings.  The playground is supervised at all times.  Wet Intervals/Lunch Arrangements In adverse weather conditions intervals will be taken indoors and classes will remain in their  bases where they will be supervised by members of staff and Primary 7 monitors.       </vt:lpstr>
      <vt:lpstr> </vt:lpstr>
      <vt:lpstr> </vt:lpstr>
      <vt:lpstr> </vt:lpstr>
      <vt:lpstr> </vt:lpstr>
      <vt:lpstr> </vt:lpstr>
      <vt:lpstr>i </vt:lpstr>
      <vt:lpstr>     i </vt:lpstr>
      <vt:lpstr> </vt:lpstr>
      <vt:lpstr> </vt:lpstr>
      <vt:lpstr> </vt:lpstr>
      <vt:lpstr> </vt:lpstr>
      <vt:lpstr>Social, emotional and personal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Bargarran Primary School New Entrants August 2020</dc:title>
  <dc:creator>Liz mackenzie</dc:creator>
  <cp:lastModifiedBy>selena kennedy</cp:lastModifiedBy>
  <cp:revision>153</cp:revision>
  <cp:lastPrinted>2024-05-09T07:27:11Z</cp:lastPrinted>
  <dcterms:created xsi:type="dcterms:W3CDTF">2020-04-02T10:21:45Z</dcterms:created>
  <dcterms:modified xsi:type="dcterms:W3CDTF">2026-05-13T19:11:03Z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b779ee-d0c0-4e85-b5cd-7d5fd9ec729c_Enabled">
    <vt:lpwstr>true</vt:lpwstr>
  </property>
  <property fmtid="{D5CDD505-2E9C-101B-9397-08002B2CF9AE}" pid="3" name="MSIP_Label_c4b779ee-d0c0-4e85-b5cd-7d5fd9ec729c_SetDate">
    <vt:lpwstr>2026-04-30T13:04:18Z</vt:lpwstr>
  </property>
  <property fmtid="{D5CDD505-2E9C-101B-9397-08002B2CF9AE}" pid="4" name="MSIP_Label_c4b779ee-d0c0-4e85-b5cd-7d5fd9ec729c_Method">
    <vt:lpwstr>Privileged</vt:lpwstr>
  </property>
  <property fmtid="{D5CDD505-2E9C-101B-9397-08002B2CF9AE}" pid="5" name="MSIP_Label_c4b779ee-d0c0-4e85-b5cd-7d5fd9ec729c_Name">
    <vt:lpwstr>Official</vt:lpwstr>
  </property>
  <property fmtid="{D5CDD505-2E9C-101B-9397-08002B2CF9AE}" pid="6" name="MSIP_Label_c4b779ee-d0c0-4e85-b5cd-7d5fd9ec729c_SiteId">
    <vt:lpwstr>0da1dde9-5598-47fe-891e-370cb713d6b0</vt:lpwstr>
  </property>
  <property fmtid="{D5CDD505-2E9C-101B-9397-08002B2CF9AE}" pid="7" name="MSIP_Label_c4b779ee-d0c0-4e85-b5cd-7d5fd9ec729c_ActionId">
    <vt:lpwstr>d1b36e86-745e-4a72-9489-e44dc978f669</vt:lpwstr>
  </property>
  <property fmtid="{D5CDD505-2E9C-101B-9397-08002B2CF9AE}" pid="8" name="MSIP_Label_c4b779ee-d0c0-4e85-b5cd-7d5fd9ec729c_ContentBits">
    <vt:lpwstr>1</vt:lpwstr>
  </property>
  <property fmtid="{D5CDD505-2E9C-101B-9397-08002B2CF9AE}" pid="9" name="MSIP_Label_c4b779ee-d0c0-4e85-b5cd-7d5fd9ec729c_Tag">
    <vt:lpwstr>10, 0, 1, 1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ies>
</file>