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57" r:id="rId4"/>
    <p:sldId id="261" r:id="rId5"/>
    <p:sldId id="288" r:id="rId6"/>
    <p:sldId id="299" r:id="rId7"/>
    <p:sldId id="296" r:id="rId8"/>
    <p:sldId id="270" r:id="rId9"/>
    <p:sldId id="283" r:id="rId10"/>
    <p:sldId id="284" r:id="rId11"/>
    <p:sldId id="285" r:id="rId12"/>
    <p:sldId id="286" r:id="rId13"/>
    <p:sldId id="302" r:id="rId14"/>
    <p:sldId id="266" r:id="rId15"/>
    <p:sldId id="264" r:id="rId16"/>
    <p:sldId id="298" r:id="rId17"/>
    <p:sldId id="297" r:id="rId18"/>
    <p:sldId id="265" r:id="rId19"/>
    <p:sldId id="275" r:id="rId20"/>
    <p:sldId id="272" r:id="rId21"/>
    <p:sldId id="276" r:id="rId22"/>
    <p:sldId id="267" r:id="rId23"/>
    <p:sldId id="294" r:id="rId24"/>
    <p:sldId id="293" r:id="rId25"/>
    <p:sldId id="295" r:id="rId26"/>
    <p:sldId id="277" r:id="rId27"/>
    <p:sldId id="268" r:id="rId28"/>
    <p:sldId id="290" r:id="rId29"/>
    <p:sldId id="279" r:id="rId30"/>
    <p:sldId id="280" r:id="rId31"/>
    <p:sldId id="269" r:id="rId32"/>
    <p:sldId id="289"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37441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98565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29194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8A93BA-6AD7-48DA-9B4C-D044BC2C64D7}"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567423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A93BA-6AD7-48DA-9B4C-D044BC2C64D7}" type="datetimeFigureOut">
              <a:rPr lang="en-GB" smtClean="0"/>
              <a:t>13/05/2025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66071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8A93BA-6AD7-48DA-9B4C-D044BC2C64D7}"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128955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8A93BA-6AD7-48DA-9B4C-D044BC2C64D7}" type="datetimeFigureOut">
              <a:rPr lang="en-GB" smtClean="0"/>
              <a:t>13/05/2025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367185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8A93BA-6AD7-48DA-9B4C-D044BC2C64D7}" type="datetimeFigureOut">
              <a:rPr lang="en-GB" smtClean="0"/>
              <a:t>13/05/2025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296173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A93BA-6AD7-48DA-9B4C-D044BC2C64D7}" type="datetimeFigureOut">
              <a:rPr lang="en-GB" smtClean="0"/>
              <a:t>13/05/2025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82184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A93BA-6AD7-48DA-9B4C-D044BC2C64D7}"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69882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8A93BA-6AD7-48DA-9B4C-D044BC2C64D7}" type="datetimeFigureOut">
              <a:rPr lang="en-GB" smtClean="0"/>
              <a:t>13/05/2025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05ADD-F37E-4424-8F95-9EFD33A61BC7}" type="slidenum">
              <a:rPr lang="en-GB" smtClean="0"/>
              <a:t>‹#›</a:t>
            </a:fld>
            <a:endParaRPr lang="en-GB"/>
          </a:p>
        </p:txBody>
      </p:sp>
    </p:spTree>
    <p:extLst>
      <p:ext uri="{BB962C8B-B14F-4D97-AF65-F5344CB8AC3E}">
        <p14:creationId xmlns:p14="http://schemas.microsoft.com/office/powerpoint/2010/main" val="254364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A93BA-6AD7-48DA-9B4C-D044BC2C64D7}" type="datetimeFigureOut">
              <a:rPr lang="en-GB" smtClean="0"/>
              <a:t>13/05/2025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05ADD-F37E-4424-8F95-9EFD33A61BC7}" type="slidenum">
              <a:rPr lang="en-GB" smtClean="0"/>
              <a:t>‹#›</a:t>
            </a:fld>
            <a:endParaRPr lang="en-GB"/>
          </a:p>
        </p:txBody>
      </p:sp>
    </p:spTree>
    <p:extLst>
      <p:ext uri="{BB962C8B-B14F-4D97-AF65-F5344CB8AC3E}">
        <p14:creationId xmlns:p14="http://schemas.microsoft.com/office/powerpoint/2010/main" val="2490972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nquiries@bargarran.renfrewshire.sch.uk"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fontScale="90000"/>
          </a:bodyPr>
          <a:lstStyle/>
          <a:p>
            <a:r>
              <a:rPr lang="en-GB" b="1" dirty="0"/>
              <a:t>Bargarran Primary School</a:t>
            </a:r>
            <a:br>
              <a:rPr lang="en-GB" b="1" dirty="0"/>
            </a:br>
            <a:r>
              <a:rPr lang="en-GB" b="1" dirty="0"/>
              <a:t>New Entrants </a:t>
            </a:r>
            <a:br>
              <a:rPr lang="en-GB" b="1" dirty="0"/>
            </a:br>
            <a:r>
              <a:rPr lang="en-GB" b="1" dirty="0"/>
              <a:t>August 2025</a:t>
            </a:r>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t>Information</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663" y="2814638"/>
            <a:ext cx="3757612" cy="2687635"/>
          </a:xfrm>
          <a:prstGeom prst="rect">
            <a:avLst/>
          </a:prstGeom>
          <a:noFill/>
          <a:ln>
            <a:noFill/>
          </a:ln>
        </p:spPr>
      </p:pic>
    </p:spTree>
    <p:extLst>
      <p:ext uri="{BB962C8B-B14F-4D97-AF65-F5344CB8AC3E}">
        <p14:creationId xmlns:p14="http://schemas.microsoft.com/office/powerpoint/2010/main" val="65549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6" y="572572"/>
            <a:ext cx="9144000" cy="3691385"/>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a:bodyPr>
          <a:lstStyle/>
          <a:p>
            <a:r>
              <a:rPr lang="en-GB" sz="5400" dirty="0"/>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a:extLst>
              <a:ext uri="{FF2B5EF4-FFF2-40B4-BE49-F238E27FC236}">
                <a16:creationId xmlns:a16="http://schemas.microsoft.com/office/drawing/2014/main" id="{CC902E51-CBFE-48A7-9ABE-A9B8DB1AD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 y="1193802"/>
            <a:ext cx="5410202" cy="52975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C7C34CB-8D48-47DE-B071-44404F648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3802"/>
            <a:ext cx="5686426" cy="526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6" y="572572"/>
            <a:ext cx="9144000" cy="3691385"/>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a:bodyPr>
          <a:lstStyle/>
          <a:p>
            <a:r>
              <a:rPr lang="en-GB" sz="5400" dirty="0"/>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extLst>
              <a:ext uri="{FF2B5EF4-FFF2-40B4-BE49-F238E27FC236}">
                <a16:creationId xmlns:a16="http://schemas.microsoft.com/office/drawing/2014/main" id="{05D8EE19-B650-4322-A33A-B173AFA6C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4" y="1156462"/>
            <a:ext cx="5476876" cy="52278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C8A56BD-6D69-4035-B0C5-CAF962562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1219662"/>
            <a:ext cx="5476876" cy="516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1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7199" y="464918"/>
            <a:ext cx="8529639" cy="4238769"/>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a:bodyPr>
          <a:lstStyle/>
          <a:p>
            <a:r>
              <a:rPr lang="en-GB" sz="5400" dirty="0"/>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a:extLst>
              <a:ext uri="{FF2B5EF4-FFF2-40B4-BE49-F238E27FC236}">
                <a16:creationId xmlns:a16="http://schemas.microsoft.com/office/drawing/2014/main" id="{A014F4C5-AF2C-4DF4-A9C7-0DD6BE286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 y="1193802"/>
            <a:ext cx="5557838" cy="52609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A09EE48-E5D4-40FE-A488-F9A6EC6D4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537" y="1193802"/>
            <a:ext cx="5686426" cy="526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5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980C-A218-2750-EE21-C407501BF411}"/>
              </a:ext>
            </a:extLst>
          </p:cNvPr>
          <p:cNvSpPr>
            <a:spLocks noGrp="1"/>
          </p:cNvSpPr>
          <p:nvPr>
            <p:ph type="title"/>
          </p:nvPr>
        </p:nvSpPr>
        <p:spPr>
          <a:xfrm>
            <a:off x="838200" y="365126"/>
            <a:ext cx="10515600" cy="817632"/>
          </a:xfrm>
        </p:spPr>
        <p:txBody>
          <a:bodyPr/>
          <a:lstStyle/>
          <a:p>
            <a:pPr algn="ctr"/>
            <a:r>
              <a:rPr lang="en-GB" b="1" dirty="0"/>
              <a:t>Inspection Report February 2025</a:t>
            </a:r>
          </a:p>
        </p:txBody>
      </p:sp>
      <p:sp>
        <p:nvSpPr>
          <p:cNvPr id="3" name="Content Placeholder 2">
            <a:extLst>
              <a:ext uri="{FF2B5EF4-FFF2-40B4-BE49-F238E27FC236}">
                <a16:creationId xmlns:a16="http://schemas.microsoft.com/office/drawing/2014/main" id="{21BBAC5A-9D3A-511B-E792-C8646C4112F0}"/>
              </a:ext>
            </a:extLst>
          </p:cNvPr>
          <p:cNvSpPr>
            <a:spLocks noGrp="1"/>
          </p:cNvSpPr>
          <p:nvPr>
            <p:ph idx="1"/>
          </p:nvPr>
        </p:nvSpPr>
        <p:spPr>
          <a:xfrm>
            <a:off x="838200" y="1182758"/>
            <a:ext cx="10515600" cy="5310116"/>
          </a:xfrm>
        </p:spPr>
        <p:txBody>
          <a:bodyPr>
            <a:normAutofit fontScale="92500" lnSpcReduction="10000"/>
          </a:bodyPr>
          <a:lstStyle/>
          <a:p>
            <a:pPr marL="0" indent="0" algn="ctr">
              <a:buNone/>
            </a:pPr>
            <a:r>
              <a:rPr lang="en-GB" sz="2600" b="1" i="0" u="none" strike="noStrike" baseline="0" dirty="0">
                <a:solidFill>
                  <a:srgbClr val="009B9F"/>
                </a:solidFill>
                <a:latin typeface="Arial" panose="020B0604020202020204" pitchFamily="34" charset="0"/>
              </a:rPr>
              <a:t>Practice worth sharing more widely </a:t>
            </a:r>
          </a:p>
          <a:p>
            <a:pPr marL="0" indent="0">
              <a:buNone/>
            </a:pPr>
            <a:endParaRPr lang="en-GB" sz="1800" b="0" i="0" u="none" strike="noStrike" baseline="0" dirty="0">
              <a:solidFill>
                <a:srgbClr val="009B9F"/>
              </a:solidFill>
              <a:latin typeface="Arial" panose="020B0604020202020204" pitchFamily="34" charset="0"/>
            </a:endParaRPr>
          </a:p>
          <a:p>
            <a:pPr marL="0" indent="0">
              <a:buNone/>
            </a:pPr>
            <a:r>
              <a:rPr lang="en-GB" sz="2200" b="1" i="0" u="none" strike="noStrike" baseline="0" dirty="0">
                <a:solidFill>
                  <a:srgbClr val="000000"/>
                </a:solidFill>
                <a:latin typeface="Arial" panose="020B0604020202020204" pitchFamily="34" charset="0"/>
              </a:rPr>
              <a:t>Play Pedagogy effectively supporting children’s learning and engagement. </a:t>
            </a:r>
          </a:p>
          <a:p>
            <a:pPr marL="0" indent="0">
              <a:buNone/>
            </a:pPr>
            <a:endParaRPr lang="en-GB" sz="2200" b="1"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Staff develop learning environments which provide purposeful, creative and curious provocations for children. Children in P1 and P2/1 regularly take part in child-led, adult-led and child-initiated play.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Pupil voice is evident on their ‘My Learning Journey’ wall. Teachers use observation evidence to ensure that children know that their views are valued and acted upon to inform future provocations. Children’s floor books show that learners are fully involved in planning for learning and reflect on successes and next steps.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Teachers challenge children by providing open ended tasks and a variety of meaningful resources. Children enjoy learning outdoors as part of this approach which has enhanced their confidence, curiosity and creativity.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overall impact has been that children are very independent, motivated and fully engaged in their learning. </a:t>
            </a:r>
          </a:p>
          <a:p>
            <a:endParaRPr lang="en-GB" dirty="0"/>
          </a:p>
        </p:txBody>
      </p:sp>
    </p:spTree>
    <p:extLst>
      <p:ext uri="{BB962C8B-B14F-4D97-AF65-F5344CB8AC3E}">
        <p14:creationId xmlns:p14="http://schemas.microsoft.com/office/powerpoint/2010/main" val="2401515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349956" y="196496"/>
            <a:ext cx="11525955" cy="1725173"/>
          </a:xfrm>
        </p:spPr>
        <p:txBody>
          <a:bodyPr>
            <a:normAutofit fontScale="55000" lnSpcReduction="20000"/>
          </a:bodyPr>
          <a:lstStyle/>
          <a:p>
            <a:r>
              <a:rPr lang="en-GB" sz="7300" dirty="0"/>
              <a:t>Learning in Primary 1</a:t>
            </a:r>
          </a:p>
          <a:p>
            <a:pPr algn="l"/>
            <a:r>
              <a:rPr lang="en-GB" sz="5400" dirty="0"/>
              <a:t>Throughout the day your child will be involved in play-based learning, independent tasks and teacher-led direct teaching.  Key areas of the curriculum include Literacy, Numeracy and Health and Wellbeing.</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https://i.pinimg.com/originals/90/52/d3/9052d34cf1d51ffb71e27d23e4f560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482" y="1921669"/>
            <a:ext cx="9621035" cy="472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22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481" y="-1"/>
            <a:ext cx="4864886" cy="6857999"/>
          </a:xfrm>
        </p:spPr>
        <p:txBody>
          <a:bodyPr>
            <a:normAutofit fontScale="90000"/>
          </a:bodyPr>
          <a:lstStyle/>
          <a:p>
            <a:pPr algn="l"/>
            <a:br>
              <a:rPr lang="en-GB" sz="2200" b="1" u="sng" dirty="0">
                <a:latin typeface="+mn-lt"/>
              </a:rPr>
            </a:br>
            <a:br>
              <a:rPr lang="en-GB" sz="2200" b="1" u="sng" dirty="0">
                <a:latin typeface="+mn-lt"/>
              </a:rPr>
            </a:br>
            <a:r>
              <a:rPr lang="en-GB" sz="2200" b="1" u="sng" dirty="0">
                <a:latin typeface="+mn-lt"/>
              </a:rPr>
              <a:t>The School Day</a:t>
            </a:r>
            <a:br>
              <a:rPr lang="en-GB" sz="2200" b="1" u="sng" dirty="0">
                <a:latin typeface="+mn-lt"/>
              </a:rPr>
            </a:br>
            <a:br>
              <a:rPr lang="en-GB" sz="2200" b="1" dirty="0">
                <a:latin typeface="+mn-lt"/>
              </a:rPr>
            </a:br>
            <a:r>
              <a:rPr lang="en-GB" sz="2200" b="1" dirty="0">
                <a:latin typeface="+mn-lt"/>
              </a:rPr>
              <a:t>Start: 9am</a:t>
            </a:r>
            <a:br>
              <a:rPr lang="en-GB" sz="2200" b="1" dirty="0">
                <a:latin typeface="+mn-lt"/>
              </a:rPr>
            </a:br>
            <a:r>
              <a:rPr lang="en-GB" sz="2200" b="1" dirty="0">
                <a:latin typeface="+mn-lt"/>
              </a:rPr>
              <a:t>Interval:10.30am</a:t>
            </a:r>
            <a:br>
              <a:rPr lang="en-GB" sz="2200" b="1" dirty="0">
                <a:latin typeface="+mn-lt"/>
              </a:rPr>
            </a:br>
            <a:r>
              <a:rPr lang="en-GB" sz="2200" b="1" dirty="0">
                <a:latin typeface="+mn-lt"/>
              </a:rPr>
              <a:t>Lunch: 12.15-1pm</a:t>
            </a:r>
            <a:br>
              <a:rPr lang="en-GB" sz="2200" b="1" dirty="0">
                <a:latin typeface="+mn-lt"/>
              </a:rPr>
            </a:br>
            <a:r>
              <a:rPr lang="en-GB" sz="2200" b="1" dirty="0">
                <a:latin typeface="+mn-lt"/>
              </a:rPr>
              <a:t>Finish: 3pm</a:t>
            </a:r>
            <a:br>
              <a:rPr lang="en-GB" sz="2200" b="1" dirty="0">
                <a:latin typeface="+mn-lt"/>
              </a:rPr>
            </a:br>
            <a:br>
              <a:rPr lang="en-GB" sz="2200" b="1" dirty="0">
                <a:latin typeface="+mn-lt"/>
              </a:rPr>
            </a:br>
            <a:br>
              <a:rPr lang="en-GB" sz="2200" b="1" dirty="0">
                <a:latin typeface="+mn-lt"/>
              </a:rPr>
            </a:br>
            <a:br>
              <a:rPr lang="en-GB" sz="2700" b="1" dirty="0">
                <a:latin typeface="+mn-lt"/>
              </a:rPr>
            </a:br>
            <a:r>
              <a:rPr lang="en-GB" sz="2700" b="1" u="sng" dirty="0">
                <a:latin typeface="+mn-lt"/>
              </a:rPr>
              <a:t>For the first day only </a:t>
            </a:r>
            <a:r>
              <a:rPr lang="en-GB" sz="2700" b="1" dirty="0">
                <a:latin typeface="+mn-lt"/>
              </a:rPr>
              <a:t>P1 children will have a staggered entry.  Parents will be informed of allocated times and classes by the end of June.</a:t>
            </a:r>
            <a:br>
              <a:rPr lang="en-GB" sz="2200" b="1" dirty="0"/>
            </a:br>
            <a:br>
              <a:rPr lang="en-GB" sz="2200" b="1" dirty="0"/>
            </a:br>
            <a:r>
              <a:rPr lang="en-GB" sz="2200" b="1" dirty="0"/>
              <a:t>Please meet your child’s class teacher by the P1 entry doors on the first day of school.</a:t>
            </a:r>
            <a:br>
              <a:rPr lang="en-GB" sz="2200" b="1" dirty="0"/>
            </a:br>
            <a:r>
              <a:rPr lang="en-GB" sz="2200" b="1" dirty="0"/>
              <a:t>These are located in this part of the playground.</a:t>
            </a:r>
            <a:br>
              <a:rPr lang="en-GB" sz="2200" b="1" dirty="0"/>
            </a:br>
            <a:br>
              <a:rPr lang="en-GB" sz="2400" b="1" dirty="0"/>
            </a:br>
            <a:endParaRPr lang="en-GB" sz="2400" b="1" dirty="0"/>
          </a:p>
        </p:txBody>
      </p:sp>
      <p:sp>
        <p:nvSpPr>
          <p:cNvPr id="3" name="Subtitle 2"/>
          <p:cNvSpPr>
            <a:spLocks noGrp="1"/>
          </p:cNvSpPr>
          <p:nvPr>
            <p:ph type="subTitle" idx="1"/>
          </p:nvPr>
        </p:nvSpPr>
        <p:spPr>
          <a:xfrm>
            <a:off x="5392339" y="203993"/>
            <a:ext cx="6300790" cy="5739607"/>
          </a:xfrm>
        </p:spPr>
        <p:txBody>
          <a:bodyPr>
            <a:normAutofit/>
          </a:bodyPr>
          <a:lstStyle/>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6476" y="845455"/>
            <a:ext cx="2086992" cy="1519649"/>
          </a:xfrm>
          <a:prstGeom prst="rect">
            <a:avLst/>
          </a:prstGeom>
          <a:noFill/>
          <a:ln>
            <a:noFill/>
          </a:ln>
        </p:spPr>
      </p:pic>
      <p:pic>
        <p:nvPicPr>
          <p:cNvPr id="10" name="Picture 9" descr="C:\Users\pbgmackenziee1\Desktop\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247" y="389602"/>
            <a:ext cx="6026973" cy="55539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3930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 y="111760"/>
            <a:ext cx="4805680" cy="7045866"/>
          </a:xfrm>
        </p:spPr>
        <p:txBody>
          <a:bodyPr>
            <a:normAutofit fontScale="90000"/>
          </a:bodyPr>
          <a:lstStyle/>
          <a:p>
            <a:pPr algn="l"/>
            <a:r>
              <a:rPr lang="en-GB" sz="2700" u="sng" dirty="0">
                <a:latin typeface="+mn-lt"/>
              </a:rPr>
              <a:t>Lunchtime Arrangements</a:t>
            </a:r>
            <a:br>
              <a:rPr lang="en-GB" sz="2700" u="sng" dirty="0">
                <a:latin typeface="+mn-lt"/>
              </a:rPr>
            </a:br>
            <a:br>
              <a:rPr lang="en-GB" sz="2700" dirty="0">
                <a:latin typeface="+mn-lt"/>
              </a:rPr>
            </a:br>
            <a:r>
              <a:rPr lang="en-GB" sz="2200" dirty="0">
                <a:latin typeface="+mn-lt"/>
              </a:rPr>
              <a:t>All children in P1-5 are entitled to a free school meal.</a:t>
            </a:r>
            <a:br>
              <a:rPr lang="en-GB" sz="2200" dirty="0">
                <a:latin typeface="+mn-lt"/>
              </a:rPr>
            </a:br>
            <a:br>
              <a:rPr lang="en-GB" sz="2200" dirty="0">
                <a:latin typeface="+mn-lt"/>
              </a:rPr>
            </a:br>
            <a:br>
              <a:rPr lang="en-GB" sz="2200" dirty="0">
                <a:latin typeface="+mn-lt"/>
              </a:rPr>
            </a:br>
            <a:r>
              <a:rPr lang="en-GB" sz="2200" dirty="0">
                <a:latin typeface="+mn-lt"/>
              </a:rPr>
              <a:t>Children order their lunch at the start of each day.</a:t>
            </a:r>
            <a:br>
              <a:rPr lang="en-GB" sz="2200" dirty="0">
                <a:latin typeface="+mn-lt"/>
              </a:rPr>
            </a:br>
            <a:br>
              <a:rPr lang="en-GB" sz="2200" dirty="0">
                <a:latin typeface="+mn-lt"/>
              </a:rPr>
            </a:br>
            <a:br>
              <a:rPr lang="en-GB" sz="2200" dirty="0">
                <a:latin typeface="+mn-lt"/>
              </a:rPr>
            </a:br>
            <a:r>
              <a:rPr lang="en-GB" sz="2200" dirty="0">
                <a:latin typeface="+mn-lt"/>
              </a:rPr>
              <a:t>All children will eat together in the lunch hall</a:t>
            </a:r>
            <a:br>
              <a:rPr lang="en-GB" sz="2200" dirty="0">
                <a:latin typeface="+mn-lt"/>
              </a:rPr>
            </a:br>
            <a:br>
              <a:rPr lang="en-GB" sz="2200" dirty="0">
                <a:latin typeface="+mn-lt"/>
              </a:rPr>
            </a:br>
            <a:br>
              <a:rPr lang="en-GB" sz="2200" b="1" dirty="0">
                <a:latin typeface="+mn-lt"/>
              </a:rPr>
            </a:br>
            <a:r>
              <a:rPr lang="en-GB" sz="2200" dirty="0">
                <a:latin typeface="+mn-lt"/>
              </a:rPr>
              <a:t>Should your child have dietary requirements, please contact the school office.</a:t>
            </a:r>
            <a:br>
              <a:rPr lang="en-GB" sz="2200" b="1" dirty="0">
                <a:latin typeface="+mn-lt"/>
              </a:rPr>
            </a:br>
            <a:br>
              <a:rPr lang="en-GB" sz="2200" b="1" dirty="0">
                <a:latin typeface="+mn-lt"/>
              </a:rPr>
            </a:br>
            <a:br>
              <a:rPr lang="en-GB" sz="2700" b="1" dirty="0">
                <a:latin typeface="+mn-lt"/>
              </a:rPr>
            </a:br>
            <a:br>
              <a:rPr lang="en-GB" sz="2200" b="1" dirty="0"/>
            </a:br>
            <a:br>
              <a:rPr lang="en-GB" sz="2200" b="1" dirty="0"/>
            </a:br>
            <a:br>
              <a:rPr lang="en-GB" sz="2200" b="1" dirty="0"/>
            </a:br>
            <a:br>
              <a:rPr lang="en-GB" sz="2400" b="1" dirty="0"/>
            </a:br>
            <a:endParaRPr lang="en-GB" sz="2400" b="1" dirty="0"/>
          </a:p>
        </p:txBody>
      </p:sp>
      <p:sp>
        <p:nvSpPr>
          <p:cNvPr id="3" name="Subtitle 2"/>
          <p:cNvSpPr>
            <a:spLocks noGrp="1"/>
          </p:cNvSpPr>
          <p:nvPr>
            <p:ph type="subTitle" idx="1"/>
          </p:nvPr>
        </p:nvSpPr>
        <p:spPr>
          <a:xfrm>
            <a:off x="5392339" y="203993"/>
            <a:ext cx="6300790" cy="5739607"/>
          </a:xfrm>
        </p:spPr>
        <p:txBody>
          <a:bodyPr>
            <a:normAutofit/>
          </a:bodyPr>
          <a:lstStyle/>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584" y="5038725"/>
            <a:ext cx="2086992" cy="1519649"/>
          </a:xfrm>
          <a:prstGeom prst="rect">
            <a:avLst/>
          </a:prstGeom>
          <a:noFill/>
          <a:ln>
            <a:noFill/>
          </a:ln>
        </p:spPr>
      </p:pic>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097" y="299626"/>
            <a:ext cx="6141274" cy="5602698"/>
          </a:xfrm>
          <a:prstGeom prst="rect">
            <a:avLst/>
          </a:prstGeom>
        </p:spPr>
      </p:pic>
    </p:spTree>
    <p:extLst>
      <p:ext uri="{BB962C8B-B14F-4D97-AF65-F5344CB8AC3E}">
        <p14:creationId xmlns:p14="http://schemas.microsoft.com/office/powerpoint/2010/main" val="78578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913" y="2646392"/>
            <a:ext cx="4706453" cy="3959224"/>
          </a:xfrm>
        </p:spPr>
        <p:txBody>
          <a:bodyPr>
            <a:normAutofit/>
          </a:bodyPr>
          <a:lstStyle/>
          <a:p>
            <a:pPr algn="l"/>
            <a:br>
              <a:rPr lang="en-GB" sz="2200" b="1" dirty="0"/>
            </a:br>
            <a:br>
              <a:rPr lang="en-GB" sz="2200" b="1" dirty="0"/>
            </a:br>
            <a:br>
              <a:rPr lang="en-GB" sz="2200" b="1" dirty="0"/>
            </a:br>
            <a:br>
              <a:rPr lang="en-GB" sz="2400" b="1" dirty="0"/>
            </a:br>
            <a:endParaRPr lang="en-GB" sz="24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2AC848-9789-408A-8F9B-C0348FBD9280}"/>
              </a:ext>
            </a:extLst>
          </p:cNvPr>
          <p:cNvSpPr txBox="1"/>
          <p:nvPr/>
        </p:nvSpPr>
        <p:spPr>
          <a:xfrm>
            <a:off x="442913" y="-68867"/>
            <a:ext cx="4706453" cy="584775"/>
          </a:xfrm>
          <a:prstGeom prst="rect">
            <a:avLst/>
          </a:prstGeom>
          <a:noFill/>
        </p:spPr>
        <p:txBody>
          <a:bodyPr wrap="square" rtlCol="0">
            <a:spAutoFit/>
          </a:bodyPr>
          <a:lstStyle/>
          <a:p>
            <a:r>
              <a:rPr lang="en-GB" sz="3200" dirty="0"/>
              <a:t>Example Menu</a:t>
            </a:r>
          </a:p>
        </p:txBody>
      </p:sp>
      <p:pic>
        <p:nvPicPr>
          <p:cNvPr id="6" name="Picture 5" descr="A menu of a week&#10;&#10;AI-generated content may be incorrect.">
            <a:extLst>
              <a:ext uri="{FF2B5EF4-FFF2-40B4-BE49-F238E27FC236}">
                <a16:creationId xmlns:a16="http://schemas.microsoft.com/office/drawing/2014/main" id="{BCC2B045-B8F5-C08D-703E-2F8BD3F3D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69574"/>
            <a:ext cx="12112487" cy="6788425"/>
          </a:xfrm>
          <a:prstGeom prst="rect">
            <a:avLst/>
          </a:prstGeom>
        </p:spPr>
      </p:pic>
    </p:spTree>
    <p:extLst>
      <p:ext uri="{BB962C8B-B14F-4D97-AF65-F5344CB8AC3E}">
        <p14:creationId xmlns:p14="http://schemas.microsoft.com/office/powerpoint/2010/main" val="43188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599" y="-171451"/>
            <a:ext cx="11782425" cy="8401051"/>
          </a:xfrm>
        </p:spPr>
        <p:txBody>
          <a:bodyPr>
            <a:noAutofit/>
          </a:bodyPr>
          <a:lstStyle/>
          <a:p>
            <a:pPr algn="l"/>
            <a:r>
              <a:rPr lang="en-GB" sz="2400" u="sng" dirty="0">
                <a:latin typeface="+mn-lt"/>
              </a:rPr>
              <a:t>Interval Arrangements</a:t>
            </a:r>
            <a:br>
              <a:rPr lang="en-GB" sz="2400" dirty="0">
                <a:latin typeface="+mn-lt"/>
              </a:rPr>
            </a:br>
            <a:r>
              <a:rPr lang="en-GB" sz="2400" dirty="0">
                <a:latin typeface="+mn-lt"/>
              </a:rPr>
              <a:t>Prior to interval Primary 1 have time to eat their snack. Pupils will have the opportunity to play outside in most weather conditions and should therefore come to school with appropriate outdoor clothing.</a:t>
            </a:r>
            <a:br>
              <a:rPr lang="en-GB" sz="2400" dirty="0">
                <a:latin typeface="+mn-lt"/>
              </a:rPr>
            </a:br>
            <a:br>
              <a:rPr lang="en-GB" sz="2400" dirty="0">
                <a:latin typeface="+mn-lt"/>
              </a:rPr>
            </a:br>
            <a:r>
              <a:rPr lang="en-GB" sz="2400" u="sng" dirty="0">
                <a:latin typeface="+mn-lt"/>
              </a:rPr>
              <a:t>Lunch Arrangements</a:t>
            </a:r>
            <a:br>
              <a:rPr lang="en-GB" sz="2400" u="sng" dirty="0">
                <a:latin typeface="+mn-lt"/>
              </a:rPr>
            </a:br>
            <a:r>
              <a:rPr lang="en-GB" sz="2400" dirty="0">
                <a:latin typeface="+mn-lt"/>
              </a:rPr>
              <a:t>Children having a school lunch and children having a packed lunch all sit together in the lunch hall.  </a:t>
            </a:r>
            <a:br>
              <a:rPr lang="en-GB" sz="2400" dirty="0">
                <a:latin typeface="+mn-lt"/>
              </a:rPr>
            </a:br>
            <a:br>
              <a:rPr lang="en-GB" sz="2400" dirty="0">
                <a:latin typeface="+mn-lt"/>
              </a:rPr>
            </a:br>
            <a:r>
              <a:rPr lang="en-GB" sz="2400" dirty="0">
                <a:latin typeface="+mn-lt"/>
              </a:rPr>
              <a:t>When the children have finished eating their lunch they go out into the playground until the bell rings.</a:t>
            </a:r>
            <a:br>
              <a:rPr lang="en-GB" sz="2400" dirty="0">
                <a:latin typeface="+mn-lt"/>
              </a:rPr>
            </a:br>
            <a:br>
              <a:rPr lang="en-GB" sz="2400" dirty="0">
                <a:latin typeface="+mn-lt"/>
              </a:rPr>
            </a:br>
            <a:r>
              <a:rPr lang="en-GB" sz="2400" dirty="0">
                <a:latin typeface="+mn-lt"/>
              </a:rPr>
              <a:t>The playground is supervised at all times.</a:t>
            </a:r>
            <a:br>
              <a:rPr lang="en-GB" sz="2400" dirty="0">
                <a:latin typeface="+mn-lt"/>
              </a:rPr>
            </a:br>
            <a:br>
              <a:rPr lang="en-GB" sz="2400" dirty="0">
                <a:latin typeface="+mn-lt"/>
              </a:rPr>
            </a:br>
            <a:r>
              <a:rPr lang="en-GB" sz="2400" u="sng" dirty="0">
                <a:latin typeface="+mn-lt"/>
              </a:rPr>
              <a:t>Wet Intervals/Lunch Arrangements</a:t>
            </a:r>
            <a:br>
              <a:rPr lang="en-GB" sz="2400" u="sng" dirty="0">
                <a:latin typeface="+mn-lt"/>
              </a:rPr>
            </a:br>
            <a:r>
              <a:rPr lang="en-GB" sz="2400" dirty="0">
                <a:latin typeface="+mn-lt"/>
              </a:rPr>
              <a:t>In adverse weather conditions intervals will be taken indoors and classes will remain in their  bases where they will be supervised by members of staff. </a:t>
            </a:r>
            <a:br>
              <a:rPr lang="en-GB" sz="2400" u="sng" dirty="0"/>
            </a:br>
            <a:br>
              <a:rPr lang="en-GB" sz="2400" dirty="0"/>
            </a:br>
            <a:br>
              <a:rPr lang="en-GB" sz="2400" u="sng" dirty="0"/>
            </a:br>
            <a:br>
              <a:rPr lang="en-GB" sz="2400" dirty="0"/>
            </a:br>
            <a:br>
              <a:rPr lang="en-GB" sz="2400" dirty="0"/>
            </a:br>
            <a:br>
              <a:rPr lang="en-GB" sz="2400" b="1" dirty="0"/>
            </a:br>
            <a:endParaRPr lang="en-GB" sz="2400" b="1" dirty="0"/>
          </a:p>
        </p:txBody>
      </p:sp>
      <p:sp>
        <p:nvSpPr>
          <p:cNvPr id="3" name="Subtitle 2"/>
          <p:cNvSpPr>
            <a:spLocks noGrp="1"/>
          </p:cNvSpPr>
          <p:nvPr>
            <p:ph type="subTitle" idx="1"/>
          </p:nvPr>
        </p:nvSpPr>
        <p:spPr>
          <a:xfrm>
            <a:off x="1076323" y="10526731"/>
            <a:ext cx="2078866" cy="152414"/>
          </a:xfrm>
          <a:ln>
            <a:solidFill>
              <a:schemeClr val="accent1">
                <a:lumMod val="75000"/>
              </a:schemeClr>
            </a:solidFill>
          </a:ln>
        </p:spPr>
        <p:txBody>
          <a:bodyPr>
            <a:normAutofit fontScale="25000" lnSpcReduction="20000"/>
          </a:bodyPr>
          <a:lstStyle/>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017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83" y="116075"/>
            <a:ext cx="9905998" cy="849674"/>
          </a:xfrm>
        </p:spPr>
        <p:txBody>
          <a:bodyPr/>
          <a:lstStyle/>
          <a:p>
            <a:pPr algn="ctr"/>
            <a:r>
              <a:rPr lang="en-GB" dirty="0">
                <a:latin typeface="+mn-lt"/>
              </a:rPr>
              <a:t>Literacy</a:t>
            </a:r>
          </a:p>
        </p:txBody>
      </p:sp>
      <p:sp>
        <p:nvSpPr>
          <p:cNvPr id="3" name="Content Placeholder 2"/>
          <p:cNvSpPr>
            <a:spLocks noGrp="1"/>
          </p:cNvSpPr>
          <p:nvPr>
            <p:ph idx="1"/>
          </p:nvPr>
        </p:nvSpPr>
        <p:spPr>
          <a:xfrm>
            <a:off x="206063" y="1094704"/>
            <a:ext cx="11333408" cy="5383369"/>
          </a:xfrm>
          <a:solidFill>
            <a:schemeClr val="bg1">
              <a:lumMod val="95000"/>
            </a:schemeClr>
          </a:solidFill>
        </p:spPr>
        <p:txBody>
          <a:bodyPr>
            <a:normAutofit/>
          </a:bodyPr>
          <a:lstStyle/>
          <a:p>
            <a:r>
              <a:rPr lang="en-GB" dirty="0"/>
              <a:t>Literacy ... is an essential part of our everyday lives. It helps us to understand and interpret our world through what we hear, see, say, write and read. Literacy is also about using and making sense of technology, films and other media. </a:t>
            </a:r>
          </a:p>
          <a:p>
            <a:pPr marL="0" indent="0">
              <a:buNone/>
            </a:pPr>
            <a:r>
              <a:rPr lang="en-GB" dirty="0"/>
              <a:t>   www.educationscotland.gov.uk</a:t>
            </a:r>
          </a:p>
          <a:p>
            <a:endParaRPr lang="en-GB" dirty="0"/>
          </a:p>
          <a:p>
            <a:endParaRPr lang="en-GB" dirty="0"/>
          </a:p>
        </p:txBody>
      </p:sp>
      <p:pic>
        <p:nvPicPr>
          <p:cNvPr id="2050" name="Picture 2" descr="https://tse4.mm.bing.net/th?id=OIP.haunnubKytCarm7hmJ3-swHaE7&amp;pid=15.1&amp;P=0&amp;w=226&amp;h=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6" y="3631842"/>
            <a:ext cx="2420199" cy="25886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3.mm.bing.net/th?id=OIP.lvL1gCcVBU_uFuPqJ-_44QHaFj&amp;pid=15.1&amp;P=0&amp;w=225&amp;h=1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989" y="3631842"/>
            <a:ext cx="2433079" cy="25886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1.mm.bing.net/th?id=OIP.ramyHXmIUFeleBRt3XeLOwHaE8&amp;pid=15.1&amp;P=0&amp;w=243&amp;h=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447" y="3631842"/>
            <a:ext cx="2526730" cy="25886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se4.mm.bing.net/th?id=OIP.U_O-5v2bi-e4JOoOU4vrKwHaE7&amp;pid=15.1&amp;P=0&amp;w=244&amp;h=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3310" y="3631842"/>
            <a:ext cx="2491525" cy="2588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27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fontScale="90000"/>
          </a:bodyPr>
          <a:lstStyle/>
          <a:p>
            <a:r>
              <a:rPr lang="en-GB" b="1" dirty="0"/>
              <a:t>Bargarran Primary School</a:t>
            </a:r>
            <a:br>
              <a:rPr lang="en-GB" b="1" dirty="0"/>
            </a:br>
            <a:r>
              <a:rPr lang="en-GB" b="1" dirty="0"/>
              <a:t>New Entrants </a:t>
            </a:r>
            <a:br>
              <a:rPr lang="en-GB" b="1" dirty="0"/>
            </a:br>
            <a:r>
              <a:rPr lang="en-GB" b="1" dirty="0"/>
              <a:t>August 2025</a:t>
            </a:r>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t>Meet Your Buddy </a:t>
            </a:r>
            <a:r>
              <a:rPr lang="en-GB" sz="5400" dirty="0">
                <a:sym typeface="Wingdings" panose="05000000000000000000" pitchFamily="2" charset="2"/>
              </a:rPr>
              <a:t></a:t>
            </a:r>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663" y="2814638"/>
            <a:ext cx="3757612" cy="2687635"/>
          </a:xfrm>
          <a:prstGeom prst="rect">
            <a:avLst/>
          </a:prstGeom>
          <a:noFill/>
          <a:ln>
            <a:noFill/>
          </a:ln>
        </p:spPr>
      </p:pic>
    </p:spTree>
    <p:extLst>
      <p:ext uri="{BB962C8B-B14F-4D97-AF65-F5344CB8AC3E}">
        <p14:creationId xmlns:p14="http://schemas.microsoft.com/office/powerpoint/2010/main" val="124083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070" y="141668"/>
            <a:ext cx="9905998" cy="785612"/>
          </a:xfrm>
        </p:spPr>
        <p:txBody>
          <a:bodyPr>
            <a:normAutofit/>
          </a:bodyPr>
          <a:lstStyle/>
          <a:p>
            <a:pPr algn="ctr"/>
            <a:r>
              <a:rPr lang="en-GB" dirty="0">
                <a:latin typeface="+mn-lt"/>
              </a:rPr>
              <a:t>Numeracy</a:t>
            </a:r>
          </a:p>
        </p:txBody>
      </p:sp>
      <p:sp>
        <p:nvSpPr>
          <p:cNvPr id="3" name="Content Placeholder 2"/>
          <p:cNvSpPr>
            <a:spLocks noGrp="1"/>
          </p:cNvSpPr>
          <p:nvPr>
            <p:ph idx="1"/>
          </p:nvPr>
        </p:nvSpPr>
        <p:spPr>
          <a:xfrm>
            <a:off x="515155" y="927280"/>
            <a:ext cx="11243256" cy="5564210"/>
          </a:xfrm>
          <a:solidFill>
            <a:schemeClr val="bg1">
              <a:lumMod val="95000"/>
            </a:schemeClr>
          </a:solidFill>
        </p:spPr>
        <p:txBody>
          <a:bodyPr>
            <a:normAutofit/>
          </a:bodyPr>
          <a:lstStyle/>
          <a:p>
            <a:r>
              <a:rPr lang="en-GB" dirty="0"/>
              <a:t>Numeracy ... is about counting and numbers as well as understanding measurement, money, weight, an awareness of time and how to handle information. </a:t>
            </a:r>
          </a:p>
          <a:p>
            <a:pPr marL="0" indent="0">
              <a:buNone/>
            </a:pPr>
            <a:r>
              <a:rPr lang="en-GB" dirty="0"/>
              <a:t>   www.educationscotland.gov.uk</a:t>
            </a:r>
          </a:p>
          <a:p>
            <a:endParaRPr lang="en-GB" dirty="0"/>
          </a:p>
          <a:p>
            <a:endParaRPr lang="en-GB" dirty="0"/>
          </a:p>
          <a:p>
            <a:endParaRPr lang="en-GB" dirty="0"/>
          </a:p>
          <a:p>
            <a:endParaRPr lang="en-GB" dirty="0"/>
          </a:p>
        </p:txBody>
      </p:sp>
      <p:pic>
        <p:nvPicPr>
          <p:cNvPr id="3074" name="Picture 2" descr="https://tse2.mm.bing.net/th?id=OIP.jWrCj8aYGDA4OD_hXQBvMwHaEo&amp;pid=15.1&amp;P=0&amp;w=268&amp;h=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2" y="3309870"/>
            <a:ext cx="3090930" cy="29878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2.mm.bing.net/th?id=OIP.lJOfVL0rj5vVbiGA5KynDQHaEO&amp;pid=15.1&amp;P=0&amp;w=291&amp;h=1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541" y="3309870"/>
            <a:ext cx="3605056" cy="298789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se3.mm.bing.net/th?id=OIP.jAMW_9lAQO4vfO1QD7Ca5gHaDv&amp;pid=15.1&amp;P=0&amp;w=324&amp;h=1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378" y="3309869"/>
            <a:ext cx="3086100" cy="298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25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513" y="148618"/>
            <a:ext cx="9905998" cy="823916"/>
          </a:xfrm>
        </p:spPr>
        <p:txBody>
          <a:bodyPr/>
          <a:lstStyle/>
          <a:p>
            <a:pPr algn="ctr"/>
            <a:r>
              <a:rPr lang="en-GB" dirty="0">
                <a:latin typeface="+mn-lt"/>
              </a:rPr>
              <a:t>Health and Wellbeing</a:t>
            </a:r>
          </a:p>
        </p:txBody>
      </p:sp>
      <p:sp>
        <p:nvSpPr>
          <p:cNvPr id="3" name="Content Placeholder 2"/>
          <p:cNvSpPr>
            <a:spLocks noGrp="1"/>
          </p:cNvSpPr>
          <p:nvPr>
            <p:ph idx="1"/>
          </p:nvPr>
        </p:nvSpPr>
        <p:spPr>
          <a:xfrm>
            <a:off x="600501" y="1068946"/>
            <a:ext cx="11223199" cy="5573153"/>
          </a:xfrm>
          <a:solidFill>
            <a:schemeClr val="bg1">
              <a:lumMod val="95000"/>
            </a:schemeClr>
          </a:solidFill>
        </p:spPr>
        <p:txBody>
          <a:bodyPr>
            <a:normAutofit/>
          </a:bodyPr>
          <a:lstStyle/>
          <a:p>
            <a:r>
              <a:rPr lang="en-GB" dirty="0"/>
              <a:t>Health and Wellbeing ... is about learning how to lead healthy and active lives, becoming confident, happy and forming friendships and relationships with others that are based on respect. It is also about managing feelings and having the skills to meet challenges, make good choices and manage change.</a:t>
            </a:r>
          </a:p>
          <a:p>
            <a:pPr marL="0" indent="0">
              <a:buNone/>
            </a:pPr>
            <a:r>
              <a:rPr lang="en-GB" dirty="0"/>
              <a:t>   www.educationscotland.gov.uk</a:t>
            </a:r>
          </a:p>
          <a:p>
            <a:endParaRPr lang="en-GB" dirty="0"/>
          </a:p>
          <a:p>
            <a:endParaRPr lang="en-GB" dirty="0"/>
          </a:p>
          <a:p>
            <a:endParaRPr lang="en-GB" dirty="0"/>
          </a:p>
        </p:txBody>
      </p:sp>
      <p:pic>
        <p:nvPicPr>
          <p:cNvPr id="4098" name="Picture 2" descr="https://tse3.mm.bing.net/th?id=OIP.SOtwNmIYmi00U8uhqqfzmwHaE7&amp;pid=15.1&amp;P=0&amp;w=246&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02" y="4305300"/>
            <a:ext cx="3237404"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3.mm.bing.net/th?id=OIP.x8qeR6v2SjNQbVmZnWaW3gHaH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240" y="4305300"/>
            <a:ext cx="3546543" cy="2336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1.mm.bing.net/th?id=OIP.L1dLxRQ1T3IFphTRT3rakwHaE8&amp;pid=15.1&amp;P=0&amp;w=234&amp;h=1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091" y="4305300"/>
            <a:ext cx="3322301"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8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1" y="666751"/>
            <a:ext cx="8286750" cy="5762626"/>
          </a:xfrm>
        </p:spPr>
        <p:txBody>
          <a:bodyPr>
            <a:normAutofit fontScale="77500" lnSpcReduction="20000"/>
          </a:bodyPr>
          <a:lstStyle/>
          <a:p>
            <a:r>
              <a:rPr lang="en-GB" sz="4600" u="sng" dirty="0"/>
              <a:t>Keeping You Informed </a:t>
            </a:r>
          </a:p>
          <a:p>
            <a:endParaRPr lang="en-GB" sz="4600" u="sng" dirty="0"/>
          </a:p>
          <a:p>
            <a:r>
              <a:rPr lang="en-GB" sz="4600" dirty="0"/>
              <a:t>School Homework Diary</a:t>
            </a:r>
          </a:p>
          <a:p>
            <a:r>
              <a:rPr lang="en-GB" sz="4600" dirty="0"/>
              <a:t>Red Homework Folder</a:t>
            </a:r>
          </a:p>
          <a:p>
            <a:r>
              <a:rPr lang="en-GB" sz="4600" dirty="0"/>
              <a:t>Meet the Teacher Event </a:t>
            </a:r>
          </a:p>
          <a:p>
            <a:r>
              <a:rPr lang="en-GB" sz="4600" dirty="0"/>
              <a:t>Parent/Carer &amp;Teacher Evenings </a:t>
            </a:r>
          </a:p>
          <a:p>
            <a:r>
              <a:rPr lang="en-GB" sz="4600" dirty="0"/>
              <a:t>Written Reports</a:t>
            </a:r>
          </a:p>
          <a:p>
            <a:r>
              <a:rPr lang="en-GB" sz="4600" dirty="0"/>
              <a:t>Home Liaison Folders </a:t>
            </a:r>
          </a:p>
          <a:p>
            <a:r>
              <a:rPr lang="en-GB" sz="4600" dirty="0"/>
              <a:t>School Website</a:t>
            </a:r>
          </a:p>
          <a:p>
            <a:r>
              <a:rPr lang="en-GB" sz="4600" dirty="0"/>
              <a:t>School App - Newsletters</a:t>
            </a:r>
          </a:p>
          <a:p>
            <a:r>
              <a:rPr lang="en-GB" sz="4600" dirty="0"/>
              <a:t>Class Dojo</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147752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1" y="666751"/>
            <a:ext cx="8286750" cy="5762626"/>
          </a:xfrm>
        </p:spPr>
        <p:txBody>
          <a:bodyPr>
            <a:normAutofit fontScale="62500" lnSpcReduction="20000"/>
          </a:bodyPr>
          <a:lstStyle/>
          <a:p>
            <a:r>
              <a:rPr lang="en-GB" sz="4600" u="sng" dirty="0"/>
              <a:t>Supporting Your Child</a:t>
            </a:r>
          </a:p>
          <a:p>
            <a:endParaRPr lang="en-GB" sz="4600" u="sng" dirty="0"/>
          </a:p>
          <a:p>
            <a:r>
              <a:rPr lang="en-GB" sz="4800" dirty="0"/>
              <a:t>Transition information</a:t>
            </a:r>
          </a:p>
          <a:p>
            <a:r>
              <a:rPr lang="en-GB" sz="4800" dirty="0"/>
              <a:t>Nursery Transition</a:t>
            </a:r>
          </a:p>
          <a:p>
            <a:r>
              <a:rPr lang="en-GB" sz="4800" dirty="0"/>
              <a:t>Primary 1 teachers</a:t>
            </a:r>
          </a:p>
          <a:p>
            <a:r>
              <a:rPr lang="en-GB" sz="4800" dirty="0"/>
              <a:t>GIRFEC meetings</a:t>
            </a:r>
          </a:p>
          <a:p>
            <a:r>
              <a:rPr lang="en-GB" sz="4800" dirty="0"/>
              <a:t>Primary 7 buddy</a:t>
            </a:r>
          </a:p>
          <a:p>
            <a:r>
              <a:rPr lang="en-GB" sz="4800" dirty="0"/>
              <a:t>Support staff</a:t>
            </a:r>
          </a:p>
          <a:p>
            <a:r>
              <a:rPr lang="en-GB" sz="4800" dirty="0"/>
              <a:t>Community Wellbeing Support</a:t>
            </a:r>
          </a:p>
          <a:p>
            <a:r>
              <a:rPr lang="en-GB" sz="4800" dirty="0"/>
              <a:t>Educational psychologist</a:t>
            </a:r>
          </a:p>
          <a:p>
            <a:r>
              <a:rPr lang="en-GB" sz="4800" dirty="0"/>
              <a:t>Positive relationships with children</a:t>
            </a:r>
          </a:p>
          <a:p>
            <a:r>
              <a:rPr lang="en-GB" sz="4800" dirty="0"/>
              <a:t>Positive relationships with parents and carers</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76037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t>How can you help?</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313934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552451" y="666751"/>
            <a:ext cx="8286750" cy="5762626"/>
          </a:xfrm>
        </p:spPr>
        <p:txBody>
          <a:bodyPr>
            <a:normAutofit fontScale="77500" lnSpcReduction="20000"/>
          </a:bodyPr>
          <a:lstStyle/>
          <a:p>
            <a:r>
              <a:rPr lang="en-GB" sz="4600" u="sng" dirty="0"/>
              <a:t>Getting Involved</a:t>
            </a:r>
          </a:p>
          <a:p>
            <a:endParaRPr lang="en-GB" sz="4600" u="sng" dirty="0"/>
          </a:p>
          <a:p>
            <a:pPr marL="0" indent="0">
              <a:buNone/>
            </a:pPr>
            <a:r>
              <a:rPr lang="en-GB" sz="4800" b="1" u="sng" dirty="0"/>
              <a:t>Parent Council - Formal </a:t>
            </a:r>
          </a:p>
          <a:p>
            <a:r>
              <a:rPr lang="en-GB" sz="4800" dirty="0"/>
              <a:t>Discuss educational issues</a:t>
            </a:r>
          </a:p>
          <a:p>
            <a:r>
              <a:rPr lang="en-GB" sz="4800" dirty="0"/>
              <a:t>Receive and discuss H.T Report</a:t>
            </a:r>
          </a:p>
          <a:p>
            <a:r>
              <a:rPr lang="en-GB" sz="4800" dirty="0"/>
              <a:t>Involved in appointing senior staff</a:t>
            </a:r>
          </a:p>
          <a:p>
            <a:pPr marL="0" indent="0">
              <a:buNone/>
            </a:pPr>
            <a:r>
              <a:rPr lang="en-GB" sz="4800" b="1" u="sng" dirty="0"/>
              <a:t>Parent Council – Fundraising</a:t>
            </a:r>
          </a:p>
          <a:p>
            <a:r>
              <a:rPr lang="en-GB" sz="4800" dirty="0"/>
              <a:t>Organise events</a:t>
            </a:r>
          </a:p>
          <a:p>
            <a:r>
              <a:rPr lang="en-GB" sz="4800" dirty="0"/>
              <a:t>Purchase equipment for school</a:t>
            </a:r>
          </a:p>
          <a:p>
            <a:r>
              <a:rPr lang="en-GB" sz="4800" dirty="0"/>
              <a:t>Contribute to excursions</a:t>
            </a:r>
          </a:p>
          <a:p>
            <a:r>
              <a:rPr lang="en-GB" sz="4800" dirty="0"/>
              <a:t>Purchase gifts for children</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315" y="215584"/>
            <a:ext cx="3614738" cy="2259010"/>
          </a:xfrm>
          <a:prstGeom prst="rect">
            <a:avLst/>
          </a:prstGeom>
          <a:noFill/>
          <a:ln>
            <a:noFill/>
          </a:ln>
        </p:spPr>
      </p:pic>
    </p:spTree>
    <p:extLst>
      <p:ext uri="{BB962C8B-B14F-4D97-AF65-F5344CB8AC3E}">
        <p14:creationId xmlns:p14="http://schemas.microsoft.com/office/powerpoint/2010/main" val="364076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432013" y="117474"/>
            <a:ext cx="9034463" cy="927101"/>
          </a:xfrm>
        </p:spPr>
        <p:txBody>
          <a:bodyPr>
            <a:normAutofit/>
          </a:bodyPr>
          <a:lstStyle/>
          <a:p>
            <a:r>
              <a:rPr lang="en-GB" sz="5400" dirty="0"/>
              <a:t>Preparing Your Child for School</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19288" y="1162049"/>
            <a:ext cx="10904273" cy="3539430"/>
          </a:xfrm>
          <a:prstGeom prst="rect">
            <a:avLst/>
          </a:prstGeom>
        </p:spPr>
        <p:txBody>
          <a:bodyPr wrap="square">
            <a:spAutoFit/>
          </a:bodyPr>
          <a:lstStyle/>
          <a:p>
            <a:pPr marL="457200" indent="-457200">
              <a:buFont typeface="Arial" panose="020B0604020202020204" pitchFamily="34" charset="0"/>
              <a:buChar char="•"/>
            </a:pPr>
            <a:r>
              <a:rPr lang="en-GB" sz="2800" dirty="0"/>
              <a:t>Encourage your child to be independent.  </a:t>
            </a:r>
          </a:p>
          <a:p>
            <a:pPr marL="457200" indent="-457200">
              <a:buFont typeface="Arial" panose="020B0604020202020204" pitchFamily="34" charset="0"/>
              <a:buChar char="•"/>
            </a:pPr>
            <a:r>
              <a:rPr lang="en-GB" sz="2800" dirty="0"/>
              <a:t>Practise buttoning jackets and pulling up zips. </a:t>
            </a:r>
          </a:p>
          <a:p>
            <a:pPr marL="457200" indent="-457200">
              <a:buFont typeface="Arial" panose="020B0604020202020204" pitchFamily="34" charset="0"/>
              <a:buChar char="•"/>
            </a:pPr>
            <a:r>
              <a:rPr lang="en-GB" sz="2800" dirty="0"/>
              <a:t>Make sure your child is confident in using the toilet.</a:t>
            </a:r>
          </a:p>
          <a:p>
            <a:pPr marL="457200" indent="-457200">
              <a:buFont typeface="Arial" panose="020B0604020202020204" pitchFamily="34" charset="0"/>
              <a:buChar char="•"/>
            </a:pPr>
            <a:r>
              <a:rPr lang="en-GB" sz="2800" dirty="0"/>
              <a:t>Help your child develop his/her social skills – learning to share, take turns and helping to tidy up!</a:t>
            </a:r>
          </a:p>
          <a:p>
            <a:pPr marL="457200" indent="-457200">
              <a:buFont typeface="Arial" panose="020B0604020202020204" pitchFamily="34" charset="0"/>
              <a:buChar char="•"/>
            </a:pPr>
            <a:r>
              <a:rPr lang="en-GB" sz="2800" dirty="0"/>
              <a:t>Talk to them about starting school and what to expect.</a:t>
            </a:r>
          </a:p>
          <a:p>
            <a:pPr marL="457200" indent="-457200">
              <a:buFont typeface="Arial" panose="020B0604020202020204" pitchFamily="34" charset="0"/>
              <a:buChar char="•"/>
            </a:pPr>
            <a:r>
              <a:rPr lang="en-GB" sz="2800" dirty="0"/>
              <a:t>Encourage them to talk about any concerns and pass on any relevant information.</a:t>
            </a:r>
          </a:p>
        </p:txBody>
      </p:sp>
      <p:pic>
        <p:nvPicPr>
          <p:cNvPr id="1026" name="Picture 2" descr="Free School Clothes Cliparts, Download Free School Clothes Cliparts png  images, Free ClipArts on Clipart Library">
            <a:extLst>
              <a:ext uri="{FF2B5EF4-FFF2-40B4-BE49-F238E27FC236}">
                <a16:creationId xmlns:a16="http://schemas.microsoft.com/office/drawing/2014/main" id="{99565987-0472-43A9-BBBF-8C374C7AB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333" y="4178648"/>
            <a:ext cx="2847975"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98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57348" y="123825"/>
            <a:ext cx="3924300" cy="523875"/>
          </a:xfrm>
        </p:spPr>
        <p:txBody>
          <a:bodyPr>
            <a:normAutofit fontScale="90000"/>
          </a:bodyPr>
          <a:lstStyle/>
          <a:p>
            <a:r>
              <a:rPr lang="en-GB" sz="1200" dirty="0" err="1"/>
              <a:t>i</a:t>
            </a:r>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248529" y="647700"/>
            <a:ext cx="4867275" cy="6001643"/>
          </a:xfrm>
          <a:prstGeom prst="rect">
            <a:avLst/>
          </a:prstGeom>
        </p:spPr>
        <p:txBody>
          <a:bodyPr wrap="square">
            <a:spAutoFit/>
          </a:bodyPr>
          <a:lstStyle/>
          <a:p>
            <a:pPr marL="457200" indent="-457200">
              <a:buFont typeface="Arial" panose="020B0604020202020204" pitchFamily="34" charset="0"/>
              <a:buChar char="•"/>
            </a:pPr>
            <a:r>
              <a:rPr lang="en-GB" sz="2400" dirty="0"/>
              <a:t>Grey pinafore, skirt or trousers</a:t>
            </a:r>
          </a:p>
          <a:p>
            <a:pPr marL="457200" indent="-457200">
              <a:buFont typeface="Arial" panose="020B0604020202020204" pitchFamily="34" charset="0"/>
              <a:buChar char="•"/>
            </a:pPr>
            <a:r>
              <a:rPr lang="en-GB" sz="2400" dirty="0"/>
              <a:t>White shirt and tie or white polo shirt</a:t>
            </a:r>
          </a:p>
          <a:p>
            <a:pPr marL="457200" indent="-457200">
              <a:buFont typeface="Arial" panose="020B0604020202020204" pitchFamily="34" charset="0"/>
              <a:buChar char="•"/>
            </a:pPr>
            <a:r>
              <a:rPr lang="en-GB" sz="2400" dirty="0"/>
              <a:t>Red or grey sweatshirt, cardigan or jumper</a:t>
            </a:r>
          </a:p>
          <a:p>
            <a:endParaRPr lang="en-GB" sz="2400" dirty="0"/>
          </a:p>
          <a:p>
            <a:r>
              <a:rPr lang="en-GB" sz="2000" dirty="0"/>
              <a:t>Providers include:</a:t>
            </a:r>
          </a:p>
          <a:p>
            <a:endParaRPr lang="en-GB" sz="2000" dirty="0"/>
          </a:p>
          <a:p>
            <a:pPr marL="457200" indent="-457200">
              <a:buFont typeface="Arial" panose="020B0604020202020204" pitchFamily="34" charset="0"/>
              <a:buChar char="•"/>
            </a:pPr>
            <a:r>
              <a:rPr lang="en-GB" sz="2000" dirty="0"/>
              <a:t>Tesco Uniforms for Schools</a:t>
            </a:r>
          </a:p>
          <a:p>
            <a:pPr marL="457200" indent="-457200">
              <a:buFont typeface="Arial" panose="020B0604020202020204" pitchFamily="34" charset="0"/>
              <a:buChar char="•"/>
            </a:pPr>
            <a:r>
              <a:rPr lang="en-GB" sz="2000" dirty="0" err="1"/>
              <a:t>Schoolwear</a:t>
            </a:r>
            <a:r>
              <a:rPr lang="en-GB" sz="2000" dirty="0"/>
              <a:t> Made Easy</a:t>
            </a:r>
          </a:p>
          <a:p>
            <a:r>
              <a:rPr lang="en-GB" sz="2000" dirty="0"/>
              <a:t>      28 </a:t>
            </a:r>
            <a:r>
              <a:rPr lang="en-GB" sz="2000" dirty="0" err="1"/>
              <a:t>Wallneuk</a:t>
            </a:r>
            <a:r>
              <a:rPr lang="en-GB" sz="2000" dirty="0"/>
              <a:t> Road, Paisley   </a:t>
            </a:r>
          </a:p>
          <a:p>
            <a:r>
              <a:rPr lang="en-GB" sz="2000" dirty="0"/>
              <a:t>             </a:t>
            </a:r>
            <a:br>
              <a:rPr lang="en-GB" sz="2400" dirty="0"/>
            </a:br>
            <a:r>
              <a:rPr lang="en-GB" sz="2400" b="1" u="sng" dirty="0"/>
              <a:t>It is preferable that children come to school wearing black outdoor shoes (preferably with Velcro fastenings) and change into black plimsolls for wearing indoors and for P.E</a:t>
            </a:r>
          </a:p>
        </p:txBody>
      </p:sp>
      <p:pic>
        <p:nvPicPr>
          <p:cNvPr id="1026" name="Picture 2" descr="Bargarran Primary Poloshirt White">
            <a:extLst>
              <a:ext uri="{FF2B5EF4-FFF2-40B4-BE49-F238E27FC236}">
                <a16:creationId xmlns:a16="http://schemas.microsoft.com/office/drawing/2014/main" id="{37AFB879-DF51-4CE2-8C11-A5A4DF134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94" y="173472"/>
            <a:ext cx="2143125" cy="2068079"/>
          </a:xfrm>
          <a:prstGeom prst="rect">
            <a:avLst/>
          </a:prstGeom>
          <a:solidFill>
            <a:schemeClr val="accent1">
              <a:lumMod val="60000"/>
              <a:lumOff val="40000"/>
            </a:schemeClr>
          </a:solidFill>
        </p:spPr>
      </p:pic>
      <p:pic>
        <p:nvPicPr>
          <p:cNvPr id="1028" name="Picture 4" descr="Bargarran Primary Crew Neck Sweatshirt Grey">
            <a:extLst>
              <a:ext uri="{FF2B5EF4-FFF2-40B4-BE49-F238E27FC236}">
                <a16:creationId xmlns:a16="http://schemas.microsoft.com/office/drawing/2014/main" id="{D09917DF-5743-4FD5-A49B-5D14F52B42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7" y="2374585"/>
            <a:ext cx="2000250" cy="19831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1BC2821-1A1C-4713-99EB-98B82706F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779" y="2357438"/>
            <a:ext cx="2000249" cy="2000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oys Classic Fit School Trousers With Adjustable Waist - Grey - 3yrs Plus -  Ecooutfitters">
            <a:extLst>
              <a:ext uri="{FF2B5EF4-FFF2-40B4-BE49-F238E27FC236}">
                <a16:creationId xmlns:a16="http://schemas.microsoft.com/office/drawing/2014/main" id="{87732EC0-74C1-4F1F-8516-86A59A307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779" y="4531159"/>
            <a:ext cx="2000250" cy="21295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Girls Grey Pinafore | Shop the world's largest collection of fashion |  ShopStyle UK">
            <a:extLst>
              <a:ext uri="{FF2B5EF4-FFF2-40B4-BE49-F238E27FC236}">
                <a16:creationId xmlns:a16="http://schemas.microsoft.com/office/drawing/2014/main" id="{436AC618-52C1-4CF1-8488-75368D06FB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095" y="2357437"/>
            <a:ext cx="2143125" cy="200025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11">
            <a:extLst>
              <a:ext uri="{FF2B5EF4-FFF2-40B4-BE49-F238E27FC236}">
                <a16:creationId xmlns:a16="http://schemas.microsoft.com/office/drawing/2014/main" id="{C146240F-43CC-417A-AC63-B72B26FDE477}"/>
              </a:ext>
            </a:extLst>
          </p:cNvPr>
          <p:cNvSpPr>
            <a:spLocks noGrp="1"/>
          </p:cNvSpPr>
          <p:nvPr>
            <p:ph type="subTitle" idx="1"/>
          </p:nvPr>
        </p:nvSpPr>
        <p:spPr>
          <a:xfrm>
            <a:off x="7734301" y="123825"/>
            <a:ext cx="3924300" cy="615820"/>
          </a:xfrm>
        </p:spPr>
        <p:txBody>
          <a:bodyPr/>
          <a:lstStyle/>
          <a:p>
            <a:r>
              <a:rPr lang="en-GB" sz="3600" u="sng" dirty="0"/>
              <a:t>School Uniform</a:t>
            </a:r>
          </a:p>
          <a:p>
            <a:endParaRPr lang="en-GB" dirty="0"/>
          </a:p>
        </p:txBody>
      </p:sp>
      <p:pic>
        <p:nvPicPr>
          <p:cNvPr id="1036" name="Picture 12" descr="Shop The Best School Uniform For The Big Return">
            <a:extLst>
              <a:ext uri="{FF2B5EF4-FFF2-40B4-BE49-F238E27FC236}">
                <a16:creationId xmlns:a16="http://schemas.microsoft.com/office/drawing/2014/main" id="{1443CC45-6D39-4D7D-AB2E-3E5C039AE8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7" y="178594"/>
            <a:ext cx="2000250" cy="211375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FFBD96A-9BD9-4454-90C3-8A19B91693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69" y="4531159"/>
            <a:ext cx="2266950" cy="21533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argarran Primary Tie - Schoolwear Made Easy">
            <a:extLst>
              <a:ext uri="{FF2B5EF4-FFF2-40B4-BE49-F238E27FC236}">
                <a16:creationId xmlns:a16="http://schemas.microsoft.com/office/drawing/2014/main" id="{84EAFCF5-E83A-442C-83EC-1063151E60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942" y="4536282"/>
            <a:ext cx="194808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ookfur Primary Girls Knitted Cardigan">
            <a:extLst>
              <a:ext uri="{FF2B5EF4-FFF2-40B4-BE49-F238E27FC236}">
                <a16:creationId xmlns:a16="http://schemas.microsoft.com/office/drawing/2014/main" id="{610E433E-E5A1-45EC-A8AE-6613AA74B3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0477" y="197260"/>
            <a:ext cx="1943100" cy="20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8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10337006" cy="3214688"/>
          </a:xfrm>
        </p:spPr>
        <p:txBody>
          <a:bodyPr>
            <a:normAutofit/>
          </a:bodyPr>
          <a:lstStyle/>
          <a:p>
            <a:br>
              <a:rPr lang="en-GB" sz="1200" dirty="0"/>
            </a:br>
            <a:br>
              <a:rPr lang="en-GB" sz="1200" dirty="0"/>
            </a:br>
            <a:br>
              <a:rPr lang="en-GB" sz="1200" dirty="0"/>
            </a:br>
            <a:br>
              <a:rPr lang="en-GB" sz="1200" dirty="0"/>
            </a:br>
            <a:br>
              <a:rPr lang="en-GB" sz="1200" dirty="0"/>
            </a:br>
            <a:r>
              <a:rPr lang="en-GB" sz="1200" dirty="0" err="1"/>
              <a:t>i</a:t>
            </a:r>
            <a:br>
              <a:rPr lang="en-GB" dirty="0"/>
            </a:br>
            <a:endParaRPr lang="en-GB" dirty="0"/>
          </a:p>
        </p:txBody>
      </p:sp>
      <p:sp>
        <p:nvSpPr>
          <p:cNvPr id="3" name="Subtitle 2"/>
          <p:cNvSpPr>
            <a:spLocks noGrp="1"/>
          </p:cNvSpPr>
          <p:nvPr>
            <p:ph type="subTitle" idx="1"/>
          </p:nvPr>
        </p:nvSpPr>
        <p:spPr>
          <a:xfrm>
            <a:off x="3008323" y="314325"/>
            <a:ext cx="9034463" cy="927101"/>
          </a:xfrm>
        </p:spPr>
        <p:txBody>
          <a:bodyPr>
            <a:normAutofit/>
          </a:bodyPr>
          <a:lstStyle/>
          <a:p>
            <a:r>
              <a:rPr lang="en-GB" sz="5400" u="sng" dirty="0"/>
              <a:t>P.E Days</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01115"/>
            <a:ext cx="3614738" cy="2259010"/>
          </a:xfrm>
          <a:prstGeom prst="rect">
            <a:avLst/>
          </a:prstGeom>
          <a:noFill/>
          <a:ln>
            <a:noFill/>
          </a:ln>
        </p:spPr>
      </p:pic>
      <p:sp>
        <p:nvSpPr>
          <p:cNvPr id="5" name="Rectangle 4"/>
          <p:cNvSpPr/>
          <p:nvPr/>
        </p:nvSpPr>
        <p:spPr>
          <a:xfrm>
            <a:off x="4914899" y="1125488"/>
            <a:ext cx="7019925" cy="5755422"/>
          </a:xfrm>
          <a:prstGeom prst="rect">
            <a:avLst/>
          </a:prstGeom>
        </p:spPr>
        <p:txBody>
          <a:bodyPr wrap="square">
            <a:spAutoFit/>
          </a:bodyPr>
          <a:lstStyle/>
          <a:p>
            <a:r>
              <a:rPr lang="en-GB" sz="2800" u="sng" dirty="0"/>
              <a:t>Indoor P.E</a:t>
            </a:r>
          </a:p>
          <a:p>
            <a:pPr marL="457200" indent="-457200">
              <a:buFont typeface="Arial" panose="020B0604020202020204" pitchFamily="34" charset="0"/>
              <a:buChar char="•"/>
            </a:pPr>
            <a:r>
              <a:rPr lang="en-GB" sz="2800" dirty="0"/>
              <a:t>Black shorts</a:t>
            </a:r>
          </a:p>
          <a:p>
            <a:pPr marL="457200" indent="-457200">
              <a:buFont typeface="Arial" panose="020B0604020202020204" pitchFamily="34" charset="0"/>
              <a:buChar char="•"/>
            </a:pPr>
            <a:r>
              <a:rPr lang="en-GB" sz="2800" dirty="0"/>
              <a:t>Polo shirt or plain white or red T-shirt</a:t>
            </a:r>
          </a:p>
          <a:p>
            <a:r>
              <a:rPr lang="en-GB" sz="2800" dirty="0"/>
              <a:t>Providers:</a:t>
            </a:r>
          </a:p>
          <a:p>
            <a:endParaRPr lang="en-GB" sz="2800" dirty="0"/>
          </a:p>
          <a:p>
            <a:r>
              <a:rPr lang="en-GB" sz="2800" dirty="0"/>
              <a:t>Children should bring their shorts/jogging trousers to school on P.E days to change into.</a:t>
            </a:r>
          </a:p>
          <a:p>
            <a:endParaRPr lang="en-GB" sz="2800" dirty="0"/>
          </a:p>
          <a:p>
            <a:pPr marL="457200" indent="-457200">
              <a:buFont typeface="Arial" panose="020B0604020202020204" pitchFamily="34" charset="0"/>
              <a:buChar char="•"/>
            </a:pPr>
            <a:r>
              <a:rPr lang="en-GB" sz="2400" dirty="0"/>
              <a:t>Tesco Uniforms for Schools</a:t>
            </a:r>
          </a:p>
          <a:p>
            <a:pPr marL="457200" indent="-457200">
              <a:buFont typeface="Arial" panose="020B0604020202020204" pitchFamily="34" charset="0"/>
              <a:buChar char="•"/>
            </a:pPr>
            <a:r>
              <a:rPr lang="en-GB" sz="2400" dirty="0" err="1"/>
              <a:t>Schoolwear</a:t>
            </a:r>
            <a:r>
              <a:rPr lang="en-GB" sz="2400" dirty="0"/>
              <a:t> Made Easy</a:t>
            </a:r>
          </a:p>
          <a:p>
            <a:r>
              <a:rPr lang="en-GB" sz="2400" dirty="0"/>
              <a:t>       28 </a:t>
            </a:r>
            <a:r>
              <a:rPr lang="en-GB" sz="2400" dirty="0" err="1"/>
              <a:t>Wallneuk</a:t>
            </a:r>
            <a:r>
              <a:rPr lang="en-GB" sz="2400" dirty="0"/>
              <a:t> Road</a:t>
            </a:r>
          </a:p>
          <a:p>
            <a:endParaRPr lang="en-GB" sz="2400" dirty="0"/>
          </a:p>
          <a:p>
            <a:pPr marL="342900" indent="-342900">
              <a:buFont typeface="Arial" panose="020B0604020202020204" pitchFamily="34" charset="0"/>
              <a:buChar char="•"/>
            </a:pPr>
            <a:endParaRPr lang="en-GB" sz="2400" dirty="0"/>
          </a:p>
          <a:p>
            <a:r>
              <a:rPr lang="en-GB" sz="2400" dirty="0"/>
              <a:t>      </a:t>
            </a:r>
          </a:p>
        </p:txBody>
      </p:sp>
      <p:pic>
        <p:nvPicPr>
          <p:cNvPr id="1026" name="Picture 2" descr="Bargarran Primary Poloshirt White">
            <a:extLst>
              <a:ext uri="{FF2B5EF4-FFF2-40B4-BE49-F238E27FC236}">
                <a16:creationId xmlns:a16="http://schemas.microsoft.com/office/drawing/2014/main" id="{37AFB879-DF51-4CE2-8C11-A5A4DF134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4" y="2573335"/>
            <a:ext cx="2000250" cy="2000250"/>
          </a:xfrm>
          <a:prstGeom prst="rect">
            <a:avLst/>
          </a:prstGeom>
          <a:solidFill>
            <a:schemeClr val="accent1">
              <a:lumMod val="60000"/>
              <a:lumOff val="40000"/>
            </a:schemeClr>
          </a:solidFill>
        </p:spPr>
      </p:pic>
      <p:pic>
        <p:nvPicPr>
          <p:cNvPr id="2052" name="Picture 4" descr="Bargarran Primary Gym Kit Red - Schoolwear Made Easy">
            <a:extLst>
              <a:ext uri="{FF2B5EF4-FFF2-40B4-BE49-F238E27FC236}">
                <a16:creationId xmlns:a16="http://schemas.microsoft.com/office/drawing/2014/main" id="{AB274F57-61E5-4A81-98E6-AD37FAB8D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573336"/>
            <a:ext cx="4343400" cy="408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03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3837904" y="569665"/>
            <a:ext cx="7354876" cy="573335"/>
          </a:xfrm>
        </p:spPr>
        <p:txBody>
          <a:bodyPr>
            <a:normAutofit fontScale="25000" lnSpcReduction="20000"/>
          </a:bodyPr>
          <a:lstStyle/>
          <a:p>
            <a:r>
              <a:rPr lang="en-GB" sz="14400" dirty="0"/>
              <a:t>School Checklist </a:t>
            </a:r>
          </a:p>
          <a:p>
            <a:endParaRPr lang="en-GB" sz="8000" dirty="0"/>
          </a:p>
          <a:p>
            <a:pPr marL="1143000" indent="-1143000" algn="l">
              <a:buFont typeface="Arial" panose="020B0604020202020204" pitchFamily="34" charset="0"/>
              <a:buChar char="•"/>
            </a:pPr>
            <a:r>
              <a:rPr lang="en-GB" sz="12800" dirty="0"/>
              <a:t>School bag and pencil-case</a:t>
            </a:r>
          </a:p>
          <a:p>
            <a:pPr marL="1143000" indent="-1143000" algn="l">
              <a:buFont typeface="Arial" panose="020B0604020202020204" pitchFamily="34" charset="0"/>
              <a:buChar char="•"/>
            </a:pPr>
            <a:r>
              <a:rPr lang="en-GB" sz="12800" dirty="0"/>
              <a:t>Water bottle</a:t>
            </a:r>
          </a:p>
          <a:p>
            <a:pPr marL="1143000" indent="-1143000" algn="l">
              <a:buFont typeface="Arial" panose="020B0604020202020204" pitchFamily="34" charset="0"/>
              <a:buChar char="•"/>
            </a:pPr>
            <a:r>
              <a:rPr lang="en-GB" sz="12800" dirty="0"/>
              <a:t>Snack for interval</a:t>
            </a:r>
          </a:p>
          <a:p>
            <a:pPr marL="1143000" indent="-1143000" algn="l">
              <a:buFont typeface="Arial" panose="020B0604020202020204" pitchFamily="34" charset="0"/>
              <a:buChar char="•"/>
            </a:pPr>
            <a:r>
              <a:rPr lang="en-GB" sz="12800" dirty="0"/>
              <a:t>Packed lunch (if required)</a:t>
            </a:r>
          </a:p>
          <a:p>
            <a:pPr marL="1143000" indent="-1143000" algn="l">
              <a:buFont typeface="Arial" panose="020B0604020202020204" pitchFamily="34" charset="0"/>
              <a:buChar char="•"/>
            </a:pPr>
            <a:r>
              <a:rPr lang="en-GB" sz="12800" dirty="0"/>
              <a:t>T-Shirt (or polo shirt) and shorts/jogging trousers for P.E days</a:t>
            </a:r>
          </a:p>
          <a:p>
            <a:pPr algn="l"/>
            <a:endParaRPr lang="en-GB" sz="12800" dirty="0"/>
          </a:p>
          <a:p>
            <a:r>
              <a:rPr lang="en-GB" sz="17600" b="1" dirty="0"/>
              <a:t>      </a:t>
            </a:r>
            <a:r>
              <a:rPr lang="en-GB" sz="24000" b="1" dirty="0"/>
              <a:t>Names on all items     </a:t>
            </a:r>
            <a:r>
              <a:rPr lang="en-GB" sz="24000" b="1" u="sng" dirty="0"/>
              <a:t>PLEASE!</a:t>
            </a:r>
          </a:p>
          <a:p>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C:\Users\pbgmackenziee1\Desktop\Bargarran Badge Colou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166" y="190970"/>
            <a:ext cx="3614738" cy="2259010"/>
          </a:xfrm>
          <a:prstGeom prst="rect">
            <a:avLst/>
          </a:prstGeom>
          <a:noFill/>
          <a:ln>
            <a:noFill/>
          </a:ln>
        </p:spPr>
      </p:pic>
      <p:pic>
        <p:nvPicPr>
          <p:cNvPr id="8" name="Picture 2" descr="https://cdn.psychologytoday.com/sites/default/files/styles/image-article_inline_full/public/blogs/33760/2014/02/144158-145685.jpg?itok=pUNXZA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52" y="2799697"/>
            <a:ext cx="3545198" cy="360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2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t>Welcome to Bargarran Primary</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1663372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2431869"/>
          </a:xfrm>
        </p:spPr>
        <p:txBody>
          <a:bodyPr>
            <a:normAutofit/>
          </a:bodyPr>
          <a:lstStyle/>
          <a:p>
            <a:br>
              <a:rPr lang="en-GB"/>
            </a:br>
            <a:endParaRPr lang="en-GB" dirty="0"/>
          </a:p>
        </p:txBody>
      </p:sp>
      <p:sp>
        <p:nvSpPr>
          <p:cNvPr id="3" name="Subtitle 2"/>
          <p:cNvSpPr>
            <a:spLocks noGrp="1"/>
          </p:cNvSpPr>
          <p:nvPr>
            <p:ph type="subTitle" idx="1"/>
          </p:nvPr>
        </p:nvSpPr>
        <p:spPr>
          <a:xfrm>
            <a:off x="214648" y="228599"/>
            <a:ext cx="11762704" cy="6505576"/>
          </a:xfrm>
        </p:spPr>
        <p:txBody>
          <a:bodyPr>
            <a:normAutofit fontScale="25000" lnSpcReduction="20000"/>
          </a:bodyPr>
          <a:lstStyle/>
          <a:p>
            <a:r>
              <a:rPr lang="en-GB" sz="11200" dirty="0"/>
              <a:t>Finally…</a:t>
            </a:r>
          </a:p>
          <a:p>
            <a:endParaRPr lang="en-GB" sz="8000" dirty="0"/>
          </a:p>
          <a:p>
            <a:endParaRPr lang="en-GB" sz="8000" dirty="0"/>
          </a:p>
          <a:p>
            <a:pPr marL="857250" indent="-857250" algn="l">
              <a:buFont typeface="Arial" panose="020B0604020202020204" pitchFamily="34" charset="0"/>
              <a:buChar char="•"/>
            </a:pPr>
            <a:r>
              <a:rPr lang="en-GB" sz="9600" dirty="0"/>
              <a:t>Please complete any forms and return to the school office.</a:t>
            </a:r>
          </a:p>
          <a:p>
            <a:pPr algn="l"/>
            <a:endParaRPr lang="en-GB" sz="9600" dirty="0"/>
          </a:p>
          <a:p>
            <a:pPr marL="857250" indent="-857250" algn="l">
              <a:buFont typeface="Arial" panose="020B0604020202020204" pitchFamily="34" charset="0"/>
              <a:buChar char="•"/>
            </a:pPr>
            <a:r>
              <a:rPr lang="en-GB" sz="9600" b="1" dirty="0"/>
              <a:t>Date of next Transition Day – Thursday 29</a:t>
            </a:r>
            <a:r>
              <a:rPr lang="en-GB" sz="9600" b="1" baseline="30000" dirty="0"/>
              <a:t>th</a:t>
            </a:r>
            <a:r>
              <a:rPr lang="en-GB" sz="9600" b="1" dirty="0"/>
              <a:t> May 11.00 -11.45am (children only)</a:t>
            </a:r>
          </a:p>
          <a:p>
            <a:pPr marL="857250" indent="-857250" algn="l">
              <a:buFont typeface="Arial" panose="020B0604020202020204" pitchFamily="34" charset="0"/>
              <a:buChar char="•"/>
            </a:pPr>
            <a:endParaRPr lang="en-GB" sz="9600" dirty="0"/>
          </a:p>
          <a:p>
            <a:pPr marL="857250" indent="-857250" algn="l">
              <a:buFont typeface="Arial" panose="020B0604020202020204" pitchFamily="34" charset="0"/>
              <a:buChar char="•"/>
            </a:pPr>
            <a:r>
              <a:rPr lang="en-GB" sz="9600" dirty="0"/>
              <a:t>Information regarding classes, staffing and first day arrangements to follow.</a:t>
            </a:r>
          </a:p>
          <a:p>
            <a:pPr marL="857250" indent="-857250" algn="l">
              <a:buFont typeface="Arial" panose="020B0604020202020204" pitchFamily="34" charset="0"/>
              <a:buChar char="•"/>
            </a:pPr>
            <a:endParaRPr lang="en-GB" sz="9600" dirty="0"/>
          </a:p>
          <a:p>
            <a:pPr marL="857250" indent="-857250" algn="l">
              <a:buFont typeface="Arial" panose="020B0604020202020204" pitchFamily="34" charset="0"/>
              <a:buChar char="•"/>
            </a:pPr>
            <a:r>
              <a:rPr lang="en-GB" sz="9600" dirty="0"/>
              <a:t>Please check the Bargarran School Webpage regularly for updates. </a:t>
            </a:r>
          </a:p>
          <a:p>
            <a:pPr marL="857250" indent="-857250" algn="l">
              <a:buFont typeface="Arial" panose="020B0604020202020204" pitchFamily="34" charset="0"/>
              <a:buChar char="•"/>
            </a:pPr>
            <a:endParaRPr lang="en-GB" sz="9600" dirty="0"/>
          </a:p>
          <a:p>
            <a:pPr algn="l"/>
            <a:endParaRPr lang="en-GB" sz="9600" dirty="0"/>
          </a:p>
          <a:p>
            <a:pPr algn="l"/>
            <a:r>
              <a:rPr lang="en-GB" sz="8000" dirty="0"/>
              <a:t>Do not hesitate to get in touch if you require any further information regarding your child starting school. </a:t>
            </a:r>
          </a:p>
          <a:p>
            <a:pPr algn="l"/>
            <a:endParaRPr lang="en-GB" sz="8000" dirty="0"/>
          </a:p>
          <a:p>
            <a:pPr algn="l"/>
            <a:r>
              <a:rPr lang="en-GB" sz="8000" dirty="0"/>
              <a:t>Depute Head Teacher</a:t>
            </a:r>
          </a:p>
          <a:p>
            <a:pPr algn="l"/>
            <a:r>
              <a:rPr lang="en-GB" sz="8000" dirty="0"/>
              <a:t>Bargarran Primary</a:t>
            </a:r>
          </a:p>
          <a:p>
            <a:pPr algn="l"/>
            <a:r>
              <a:rPr lang="en-GB" sz="8000" b="1" u="sng" dirty="0">
                <a:solidFill>
                  <a:srgbClr val="0000FF"/>
                </a:solidFill>
                <a:effectLst/>
                <a:ea typeface="Times New Roman" panose="02020603050405020304" pitchFamily="18" charset="0"/>
                <a:hlinkClick r:id="rId2"/>
              </a:rPr>
              <a:t>bargarranenquiries@renfrewshire.gov.uk</a:t>
            </a:r>
            <a:endParaRPr lang="en-GB" sz="8000" dirty="0"/>
          </a:p>
          <a:p>
            <a:pPr algn="l"/>
            <a:endParaRPr lang="en-GB" sz="7200" dirty="0"/>
          </a:p>
          <a:p>
            <a:pPr algn="l"/>
            <a:endParaRPr lang="en-GB" sz="7200" dirty="0"/>
          </a:p>
          <a:p>
            <a:pPr algn="l"/>
            <a:endParaRPr lang="en-GB" sz="32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2650" y="314325"/>
            <a:ext cx="2312026" cy="1647825"/>
          </a:xfrm>
          <a:prstGeom prst="rect">
            <a:avLst/>
          </a:prstGeom>
          <a:noFill/>
          <a:ln>
            <a:noFill/>
          </a:ln>
        </p:spPr>
      </p:pic>
    </p:spTree>
    <p:extLst>
      <p:ext uri="{BB962C8B-B14F-4D97-AF65-F5344CB8AC3E}">
        <p14:creationId xmlns:p14="http://schemas.microsoft.com/office/powerpoint/2010/main" val="156230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78768" y="5502274"/>
            <a:ext cx="9034463" cy="927101"/>
          </a:xfrm>
        </p:spPr>
        <p:txBody>
          <a:bodyPr>
            <a:normAutofit/>
          </a:bodyPr>
          <a:lstStyle/>
          <a:p>
            <a:r>
              <a:rPr lang="en-GB" sz="5400" dirty="0"/>
              <a:t>Thank You</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Bargarran Primary School"/>
          <p:cNvPicPr/>
          <p:nvPr/>
        </p:nvPicPr>
        <p:blipFill rotWithShape="1">
          <a:blip r:embed="rId2">
            <a:extLst>
              <a:ext uri="{28A0092B-C50C-407E-A947-70E740481C1C}">
                <a14:useLocalDpi xmlns:a14="http://schemas.microsoft.com/office/drawing/2010/main" val="0"/>
              </a:ext>
            </a:extLst>
          </a:blip>
          <a:srcRect l="23321" t="-1425" r="-4102" b="1425"/>
          <a:stretch/>
        </p:blipFill>
        <p:spPr bwMode="auto">
          <a:xfrm>
            <a:off x="214312" y="522152"/>
            <a:ext cx="12430125" cy="2721111"/>
          </a:xfrm>
          <a:prstGeom prst="rect">
            <a:avLst/>
          </a:prstGeom>
          <a:noFill/>
          <a:ln>
            <a:noFill/>
          </a:ln>
        </p:spPr>
      </p:pic>
      <p:pic>
        <p:nvPicPr>
          <p:cNvPr id="7" name="Picture 6" descr="C:\Users\pbgmackenziee1\Desktop\Bargarran Badge Colo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975" y="3243263"/>
            <a:ext cx="3614738" cy="2259010"/>
          </a:xfrm>
          <a:prstGeom prst="rect">
            <a:avLst/>
          </a:prstGeom>
          <a:noFill/>
          <a:ln>
            <a:noFill/>
          </a:ln>
        </p:spPr>
      </p:pic>
    </p:spTree>
    <p:extLst>
      <p:ext uri="{BB962C8B-B14F-4D97-AF65-F5344CB8AC3E}">
        <p14:creationId xmlns:p14="http://schemas.microsoft.com/office/powerpoint/2010/main" val="2004106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1524000" y="545961"/>
            <a:ext cx="9034463" cy="927101"/>
          </a:xfrm>
        </p:spPr>
        <p:txBody>
          <a:bodyPr>
            <a:normAutofit/>
          </a:bodyPr>
          <a:lstStyle/>
          <a:p>
            <a:r>
              <a:rPr lang="en-GB" sz="5400" dirty="0"/>
              <a:t>Bargarran Primary School</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79247D1-FDA5-4DF8-9765-F1A6EE7F244A}"/>
              </a:ext>
            </a:extLst>
          </p:cNvPr>
          <p:cNvSpPr/>
          <p:nvPr/>
        </p:nvSpPr>
        <p:spPr>
          <a:xfrm>
            <a:off x="675860" y="1262132"/>
            <a:ext cx="5255833" cy="5078313"/>
          </a:xfrm>
          <a:prstGeom prst="rect">
            <a:avLst/>
          </a:prstGeom>
        </p:spPr>
        <p:txBody>
          <a:bodyPr wrap="square">
            <a:spAutoFit/>
          </a:bodyPr>
          <a:lstStyle/>
          <a:p>
            <a:endParaRPr lang="en-GB" sz="3600" dirty="0"/>
          </a:p>
          <a:p>
            <a:r>
              <a:rPr lang="en-GB" sz="3600" dirty="0"/>
              <a:t>Our values:</a:t>
            </a:r>
          </a:p>
          <a:p>
            <a:endParaRPr lang="en-GB" sz="3600" dirty="0"/>
          </a:p>
          <a:p>
            <a:pPr marL="571500" indent="-571500">
              <a:buFont typeface="Arial" panose="020B0604020202020204" pitchFamily="34" charset="0"/>
              <a:buChar char="•"/>
            </a:pPr>
            <a:r>
              <a:rPr lang="en-GB" sz="3600" dirty="0"/>
              <a:t>Be happy</a:t>
            </a:r>
          </a:p>
          <a:p>
            <a:pPr marL="571500" indent="-571500">
              <a:buFont typeface="Arial" panose="020B0604020202020204" pitchFamily="34" charset="0"/>
              <a:buChar char="•"/>
            </a:pPr>
            <a:r>
              <a:rPr lang="en-GB" sz="3600" dirty="0"/>
              <a:t>Be honest</a:t>
            </a:r>
          </a:p>
          <a:p>
            <a:pPr marL="571500" indent="-571500">
              <a:buFont typeface="Arial" panose="020B0604020202020204" pitchFamily="34" charset="0"/>
              <a:buChar char="•"/>
            </a:pPr>
            <a:r>
              <a:rPr lang="en-GB" sz="3600" dirty="0"/>
              <a:t>Be kind</a:t>
            </a:r>
          </a:p>
          <a:p>
            <a:pPr marL="571500" indent="-571500">
              <a:buFont typeface="Arial" panose="020B0604020202020204" pitchFamily="34" charset="0"/>
              <a:buChar char="•"/>
            </a:pPr>
            <a:r>
              <a:rPr lang="en-GB" sz="3600" dirty="0"/>
              <a:t>Be respectful</a:t>
            </a:r>
          </a:p>
          <a:p>
            <a:pPr marL="571500" indent="-571500">
              <a:buFont typeface="Arial" panose="020B0604020202020204" pitchFamily="34" charset="0"/>
              <a:buChar char="•"/>
            </a:pPr>
            <a:r>
              <a:rPr lang="en-GB" sz="3600" dirty="0"/>
              <a:t>Be responsible</a:t>
            </a:r>
          </a:p>
          <a:p>
            <a:pPr marL="571500" indent="-571500">
              <a:buFont typeface="Arial" panose="020B0604020202020204" pitchFamily="34" charset="0"/>
              <a:buChar char="•"/>
            </a:pPr>
            <a:r>
              <a:rPr lang="en-GB" sz="3600" dirty="0"/>
              <a:t>Be all you can be!</a:t>
            </a:r>
          </a:p>
        </p:txBody>
      </p:sp>
      <p:sp>
        <p:nvSpPr>
          <p:cNvPr id="8" name="Rectangle 7">
            <a:extLst>
              <a:ext uri="{FF2B5EF4-FFF2-40B4-BE49-F238E27FC236}">
                <a16:creationId xmlns:a16="http://schemas.microsoft.com/office/drawing/2014/main" id="{02948844-3457-4448-B676-FEE82B8D4064}"/>
              </a:ext>
            </a:extLst>
          </p:cNvPr>
          <p:cNvSpPr/>
          <p:nvPr/>
        </p:nvSpPr>
        <p:spPr>
          <a:xfrm>
            <a:off x="6367820" y="5210295"/>
            <a:ext cx="3589637" cy="646331"/>
          </a:xfrm>
          <a:prstGeom prst="rect">
            <a:avLst/>
          </a:prstGeom>
        </p:spPr>
        <p:txBody>
          <a:bodyPr wrap="none">
            <a:spAutoFit/>
          </a:bodyPr>
          <a:lstStyle/>
          <a:p>
            <a:r>
              <a:rPr lang="en-GB" sz="3600" dirty="0"/>
              <a:t>Our school motto:</a:t>
            </a:r>
          </a:p>
        </p:txBody>
      </p:sp>
      <p:sp>
        <p:nvSpPr>
          <p:cNvPr id="9" name="Rectangle 8">
            <a:extLst>
              <a:ext uri="{FF2B5EF4-FFF2-40B4-BE49-F238E27FC236}">
                <a16:creationId xmlns:a16="http://schemas.microsoft.com/office/drawing/2014/main" id="{40DBF2A9-C6B1-462B-9B94-DCB763AAD321}"/>
              </a:ext>
            </a:extLst>
          </p:cNvPr>
          <p:cNvSpPr/>
          <p:nvPr/>
        </p:nvSpPr>
        <p:spPr>
          <a:xfrm>
            <a:off x="5640758" y="5665708"/>
            <a:ext cx="5875382" cy="646331"/>
          </a:xfrm>
          <a:prstGeom prst="rect">
            <a:avLst/>
          </a:prstGeom>
        </p:spPr>
        <p:txBody>
          <a:bodyPr wrap="square">
            <a:spAutoFit/>
          </a:bodyPr>
          <a:lstStyle/>
          <a:p>
            <a:r>
              <a:rPr lang="en-GB" sz="3600" dirty="0"/>
              <a:t>A Bridge to a Bright Future</a:t>
            </a:r>
          </a:p>
        </p:txBody>
      </p:sp>
      <p:pic>
        <p:nvPicPr>
          <p:cNvPr id="10" name="Picture 9" descr="C:\Users\pbgmackenziee1\Desktop\Bargarran Badge Colour.jpg">
            <a:extLst>
              <a:ext uri="{FF2B5EF4-FFF2-40B4-BE49-F238E27FC236}">
                <a16:creationId xmlns:a16="http://schemas.microsoft.com/office/drawing/2014/main" id="{EB555E91-CF57-466D-95BB-608FCC0783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9918" y="212669"/>
            <a:ext cx="2182545" cy="1619456"/>
          </a:xfrm>
          <a:prstGeom prst="rect">
            <a:avLst/>
          </a:prstGeom>
          <a:noFill/>
          <a:ln>
            <a:noFill/>
          </a:ln>
        </p:spPr>
      </p:pic>
      <p:pic>
        <p:nvPicPr>
          <p:cNvPr id="1030" name="Picture 6" descr="Bumble Bee Clipart: Over 2,329 Royalty ...">
            <a:extLst>
              <a:ext uri="{FF2B5EF4-FFF2-40B4-BE49-F238E27FC236}">
                <a16:creationId xmlns:a16="http://schemas.microsoft.com/office/drawing/2014/main" id="{41A6A10C-09BF-F898-26D6-F7EB2B9B4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028" y="1487544"/>
            <a:ext cx="188045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A199BF5-9E09-F3DF-72E8-FD375F8C0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323" y="2099821"/>
            <a:ext cx="4276725"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602B128-3DC4-D280-85D7-37D9366F460D}"/>
              </a:ext>
            </a:extLst>
          </p:cNvPr>
          <p:cNvSpPr/>
          <p:nvPr/>
        </p:nvSpPr>
        <p:spPr>
          <a:xfrm>
            <a:off x="6247825" y="1464221"/>
            <a:ext cx="3523722" cy="646331"/>
          </a:xfrm>
          <a:prstGeom prst="rect">
            <a:avLst/>
          </a:prstGeom>
        </p:spPr>
        <p:txBody>
          <a:bodyPr wrap="none">
            <a:spAutoFit/>
          </a:bodyPr>
          <a:lstStyle/>
          <a:p>
            <a:r>
              <a:rPr lang="en-GB" sz="3600" dirty="0"/>
              <a:t>Our school vision:</a:t>
            </a:r>
          </a:p>
        </p:txBody>
      </p:sp>
    </p:spTree>
    <p:extLst>
      <p:ext uri="{BB962C8B-B14F-4D97-AF65-F5344CB8AC3E}">
        <p14:creationId xmlns:p14="http://schemas.microsoft.com/office/powerpoint/2010/main" val="753073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ubtitle 4"/>
          <p:cNvSpPr>
            <a:spLocks noGrp="1"/>
          </p:cNvSpPr>
          <p:nvPr>
            <p:ph type="subTitle" idx="1"/>
          </p:nvPr>
        </p:nvSpPr>
        <p:spPr>
          <a:xfrm>
            <a:off x="257175" y="3707608"/>
            <a:ext cx="11672887" cy="2920204"/>
          </a:xfrm>
        </p:spPr>
        <p:txBody>
          <a:bodyPr>
            <a:normAutofit/>
          </a:bodyPr>
          <a:lstStyle/>
          <a:p>
            <a:pPr algn="l"/>
            <a:r>
              <a:rPr lang="en-GB" dirty="0"/>
              <a:t>Thank you for choosing Bargarran Primary as your child’s school.</a:t>
            </a:r>
          </a:p>
          <a:p>
            <a:pPr algn="l"/>
            <a:endParaRPr lang="en-GB" dirty="0"/>
          </a:p>
          <a:p>
            <a:pPr algn="l"/>
            <a:r>
              <a:rPr lang="en-GB" dirty="0"/>
              <a:t>Our aim is to provide you with as much information regarding the school, staff and daily routine as possible, in order to address any concerns or queries you may have. </a:t>
            </a:r>
          </a:p>
          <a:p>
            <a:pPr algn="l"/>
            <a:endParaRPr lang="en-GB" dirty="0"/>
          </a:p>
          <a:p>
            <a:pPr algn="l"/>
            <a:r>
              <a:rPr lang="en-GB" dirty="0"/>
              <a:t>Please discuss the various points of information with your child in order to ensure a smooth transition to school.</a:t>
            </a:r>
          </a:p>
        </p:txBody>
      </p:sp>
      <p:pic>
        <p:nvPicPr>
          <p:cNvPr id="8" name="Content Placeholder 3" descr="http://www.paisley.org.uk/wp-content/uploads/2016/03/Bargarran-St-John-Bosco-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8588" y="135731"/>
            <a:ext cx="11944350" cy="3264694"/>
          </a:xfrm>
          <a:prstGeom prst="rect">
            <a:avLst/>
          </a:prstGeom>
          <a:noFill/>
          <a:ln>
            <a:noFill/>
          </a:ln>
        </p:spPr>
      </p:pic>
    </p:spTree>
    <p:extLst>
      <p:ext uri="{BB962C8B-B14F-4D97-AF65-F5344CB8AC3E}">
        <p14:creationId xmlns:p14="http://schemas.microsoft.com/office/powerpoint/2010/main" val="292463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0354"/>
            <a:ext cx="9144000" cy="3214688"/>
          </a:xfrm>
        </p:spPr>
        <p:txBody>
          <a:bodyPr>
            <a:normAutofit/>
          </a:bodyPr>
          <a:lstStyle/>
          <a:p>
            <a:br>
              <a:rPr lang="en-GB" dirty="0"/>
            </a:br>
            <a:endParaRPr lang="en-GB" dirty="0"/>
          </a:p>
        </p:txBody>
      </p:sp>
      <p:sp>
        <p:nvSpPr>
          <p:cNvPr id="3" name="Subtitle 2"/>
          <p:cNvSpPr>
            <a:spLocks noGrp="1"/>
          </p:cNvSpPr>
          <p:nvPr>
            <p:ph type="subTitle" idx="1"/>
          </p:nvPr>
        </p:nvSpPr>
        <p:spPr>
          <a:xfrm>
            <a:off x="609601" y="58601"/>
            <a:ext cx="11184834" cy="6485074"/>
          </a:xfrm>
        </p:spPr>
        <p:txBody>
          <a:bodyPr>
            <a:normAutofit fontScale="92500" lnSpcReduction="10000"/>
          </a:bodyPr>
          <a:lstStyle/>
          <a:p>
            <a:r>
              <a:rPr lang="en-GB" sz="5400" dirty="0"/>
              <a:t>Contents</a:t>
            </a:r>
          </a:p>
          <a:p>
            <a:endParaRPr lang="en-GB" sz="5400" dirty="0"/>
          </a:p>
          <a:p>
            <a:pPr marL="685800" indent="-685800" algn="l">
              <a:buFont typeface="Arial" panose="020B0604020202020204" pitchFamily="34" charset="0"/>
              <a:buChar char="•"/>
            </a:pPr>
            <a:r>
              <a:rPr lang="en-GB" sz="5400" dirty="0"/>
              <a:t>Staff</a:t>
            </a:r>
          </a:p>
          <a:p>
            <a:pPr marL="685800" indent="-685800" algn="l">
              <a:buFont typeface="Arial" panose="020B0604020202020204" pitchFamily="34" charset="0"/>
              <a:buChar char="•"/>
            </a:pPr>
            <a:r>
              <a:rPr lang="en-GB" sz="5400" dirty="0"/>
              <a:t>Learning Environment</a:t>
            </a:r>
          </a:p>
          <a:p>
            <a:pPr marL="685800" indent="-685800" algn="l">
              <a:buFont typeface="Arial" panose="020B0604020202020204" pitchFamily="34" charset="0"/>
              <a:buChar char="•"/>
            </a:pPr>
            <a:r>
              <a:rPr lang="en-GB" sz="5400" dirty="0"/>
              <a:t>The School Day</a:t>
            </a:r>
          </a:p>
          <a:p>
            <a:pPr marL="685800" indent="-685800" algn="l">
              <a:buFont typeface="Arial" panose="020B0604020202020204" pitchFamily="34" charset="0"/>
              <a:buChar char="•"/>
            </a:pPr>
            <a:r>
              <a:rPr lang="en-GB" sz="5400" dirty="0"/>
              <a:t>Curricular Areas</a:t>
            </a:r>
          </a:p>
          <a:p>
            <a:pPr marL="685800" indent="-685800" algn="l">
              <a:buFont typeface="Arial" panose="020B0604020202020204" pitchFamily="34" charset="0"/>
              <a:buChar char="•"/>
            </a:pPr>
            <a:r>
              <a:rPr lang="en-GB" sz="5400" dirty="0"/>
              <a:t>Keeping you Informed/Supporting Your Child</a:t>
            </a:r>
          </a:p>
          <a:p>
            <a:pPr marL="685800" indent="-685800" algn="l">
              <a:buFont typeface="Arial" panose="020B0604020202020204" pitchFamily="34" charset="0"/>
              <a:buChar char="•"/>
            </a:pPr>
            <a:r>
              <a:rPr lang="en-GB" sz="5400" dirty="0"/>
              <a:t>Preparing for School</a:t>
            </a:r>
          </a:p>
          <a:p>
            <a:pPr marL="685800" indent="-685800" algn="l">
              <a:buFont typeface="Arial" panose="020B0604020202020204" pitchFamily="34" charset="0"/>
              <a:buChar char="•"/>
            </a:pPr>
            <a:endParaRPr lang="en-GB" sz="5400" dirty="0"/>
          </a:p>
          <a:p>
            <a:pPr marL="685800" indent="-685800" algn="l">
              <a:buFont typeface="Arial" panose="020B0604020202020204" pitchFamily="34" charset="0"/>
              <a:buChar char="•"/>
            </a:pPr>
            <a:endParaRPr lang="en-GB" sz="5400" dirty="0"/>
          </a:p>
          <a:p>
            <a:pPr marL="685800" indent="-685800" algn="l">
              <a:buFont typeface="Arial" panose="020B0604020202020204" pitchFamily="34" charset="0"/>
              <a:buChar char="•"/>
            </a:pPr>
            <a:endParaRPr lang="en-GB" sz="5400" dirty="0"/>
          </a:p>
          <a:p>
            <a:pPr algn="l"/>
            <a:endParaRPr lang="en-GB" sz="5400"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Users\pbgmackenziee1\Desktop\Bargarran Badge Colour.jpg">
            <a:extLst>
              <a:ext uri="{FF2B5EF4-FFF2-40B4-BE49-F238E27FC236}">
                <a16:creationId xmlns:a16="http://schemas.microsoft.com/office/drawing/2014/main" id="{8160CF24-C66B-4441-A4D9-448E43A44B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5606" y="613880"/>
            <a:ext cx="3757612" cy="2687635"/>
          </a:xfrm>
          <a:prstGeom prst="rect">
            <a:avLst/>
          </a:prstGeom>
          <a:noFill/>
          <a:ln>
            <a:noFill/>
          </a:ln>
        </p:spPr>
      </p:pic>
    </p:spTree>
    <p:extLst>
      <p:ext uri="{BB962C8B-B14F-4D97-AF65-F5344CB8AC3E}">
        <p14:creationId xmlns:p14="http://schemas.microsoft.com/office/powerpoint/2010/main" val="245368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B5605-B049-4030-A251-EA22486B338B}"/>
              </a:ext>
            </a:extLst>
          </p:cNvPr>
          <p:cNvSpPr/>
          <p:nvPr/>
        </p:nvSpPr>
        <p:spPr>
          <a:xfrm flipH="1" flipV="1">
            <a:off x="854131" y="2350416"/>
            <a:ext cx="2647135"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FB633AF-5DAE-4A5D-966A-FAB0AA137720}"/>
              </a:ext>
            </a:extLst>
          </p:cNvPr>
          <p:cNvSpPr/>
          <p:nvPr/>
        </p:nvSpPr>
        <p:spPr>
          <a:xfrm>
            <a:off x="4775996" y="2334360"/>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14350" y="293560"/>
            <a:ext cx="11501438" cy="1880466"/>
          </a:xfrm>
        </p:spPr>
        <p:txBody>
          <a:bodyPr>
            <a:normAutofit/>
          </a:bodyPr>
          <a:lstStyle/>
          <a:p>
            <a:r>
              <a:rPr lang="en-GB" sz="3600" b="1" dirty="0"/>
              <a:t>Our Current Management Team</a:t>
            </a:r>
            <a:br>
              <a:rPr lang="en-GB" sz="2800" b="1" dirty="0"/>
            </a:br>
            <a:br>
              <a:rPr lang="en-GB" sz="2800" dirty="0"/>
            </a:br>
            <a:r>
              <a:rPr lang="en-GB" sz="2800" dirty="0"/>
              <a:t> </a:t>
            </a:r>
            <a:br>
              <a:rPr lang="en-GB" sz="2800" b="1" dirty="0"/>
            </a:br>
            <a:endParaRPr lang="en-GB" sz="2800" b="1"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E:\Pictures\IMG_0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985" y="2588668"/>
            <a:ext cx="2257425" cy="23720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898965" y="5198963"/>
            <a:ext cx="2557464" cy="830997"/>
          </a:xfrm>
          <a:prstGeom prst="rect">
            <a:avLst/>
          </a:prstGeom>
          <a:noFill/>
        </p:spPr>
        <p:txBody>
          <a:bodyPr wrap="square" rtlCol="0">
            <a:spAutoFit/>
          </a:bodyPr>
          <a:lstStyle/>
          <a:p>
            <a:pPr algn="ctr"/>
            <a:r>
              <a:rPr lang="en-GB" sz="2400" dirty="0"/>
              <a:t>A. Lyle                </a:t>
            </a:r>
          </a:p>
          <a:p>
            <a:pPr algn="ctr"/>
            <a:r>
              <a:rPr lang="en-GB" sz="2400" dirty="0"/>
              <a:t>Head Teacher</a:t>
            </a:r>
          </a:p>
        </p:txBody>
      </p:sp>
      <p:sp>
        <p:nvSpPr>
          <p:cNvPr id="12" name="TextBox 11"/>
          <p:cNvSpPr txBox="1"/>
          <p:nvPr/>
        </p:nvSpPr>
        <p:spPr>
          <a:xfrm>
            <a:off x="4672971" y="5178661"/>
            <a:ext cx="3034542" cy="830997"/>
          </a:xfrm>
          <a:prstGeom prst="rect">
            <a:avLst/>
          </a:prstGeom>
          <a:noFill/>
        </p:spPr>
        <p:txBody>
          <a:bodyPr wrap="square" rtlCol="0">
            <a:spAutoFit/>
          </a:bodyPr>
          <a:lstStyle/>
          <a:p>
            <a:pPr algn="ctr"/>
            <a:r>
              <a:rPr lang="en-GB" sz="2400" dirty="0"/>
              <a:t>J. Thompson</a:t>
            </a:r>
          </a:p>
          <a:p>
            <a:pPr algn="ctr"/>
            <a:r>
              <a:rPr lang="en-GB" sz="2400" dirty="0"/>
              <a:t>Depute Head Teacher</a:t>
            </a:r>
          </a:p>
        </p:txBody>
      </p:sp>
      <p:sp>
        <p:nvSpPr>
          <p:cNvPr id="21" name="Rectangle 20">
            <a:extLst>
              <a:ext uri="{FF2B5EF4-FFF2-40B4-BE49-F238E27FC236}">
                <a16:creationId xmlns:a16="http://schemas.microsoft.com/office/drawing/2014/main" id="{056E88A6-CA12-4594-933F-DEA645D77933}"/>
              </a:ext>
            </a:extLst>
          </p:cNvPr>
          <p:cNvSpPr/>
          <p:nvPr/>
        </p:nvSpPr>
        <p:spPr>
          <a:xfrm>
            <a:off x="8690733" y="2334360"/>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E2CD908-3E4F-468A-B4E2-E7D7CDEC9499}"/>
              </a:ext>
            </a:extLst>
          </p:cNvPr>
          <p:cNvSpPr/>
          <p:nvPr/>
        </p:nvSpPr>
        <p:spPr>
          <a:xfrm>
            <a:off x="8605672" y="5139868"/>
            <a:ext cx="3034542" cy="830997"/>
          </a:xfrm>
          <a:prstGeom prst="rect">
            <a:avLst/>
          </a:prstGeom>
        </p:spPr>
        <p:txBody>
          <a:bodyPr wrap="square">
            <a:spAutoFit/>
          </a:bodyPr>
          <a:lstStyle/>
          <a:p>
            <a:pPr algn="ctr"/>
            <a:r>
              <a:rPr lang="en-GB" sz="2400" dirty="0"/>
              <a:t>S. Kennedy</a:t>
            </a:r>
          </a:p>
          <a:p>
            <a:pPr algn="ctr"/>
            <a:r>
              <a:rPr lang="en-GB" sz="2400" dirty="0"/>
              <a:t>Depute Head Teacher</a:t>
            </a:r>
          </a:p>
        </p:txBody>
      </p:sp>
      <p:pic>
        <p:nvPicPr>
          <p:cNvPr id="7" name="Picture 6">
            <a:extLst>
              <a:ext uri="{FF2B5EF4-FFF2-40B4-BE49-F238E27FC236}">
                <a16:creationId xmlns:a16="http://schemas.microsoft.com/office/drawing/2014/main" id="{AB6337CA-414D-4B9E-952D-C2D7E175B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281" y="2608781"/>
            <a:ext cx="1990725" cy="2253899"/>
          </a:xfrm>
          <a:prstGeom prst="rect">
            <a:avLst/>
          </a:prstGeom>
        </p:spPr>
      </p:pic>
      <p:pic>
        <p:nvPicPr>
          <p:cNvPr id="9" name="Picture 8" descr="A person smiling at camera&#10;&#10;AI-generated content may be incorrect.">
            <a:extLst>
              <a:ext uri="{FF2B5EF4-FFF2-40B4-BE49-F238E27FC236}">
                <a16:creationId xmlns:a16="http://schemas.microsoft.com/office/drawing/2014/main" id="{72E698A4-1760-5EF0-6F51-F8DADF011E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8950" y="2588668"/>
            <a:ext cx="2204065" cy="2358866"/>
          </a:xfrm>
          <a:prstGeom prst="rect">
            <a:avLst/>
          </a:prstGeom>
        </p:spPr>
      </p:pic>
      <p:sp>
        <p:nvSpPr>
          <p:cNvPr id="11" name="Subtitle 10">
            <a:extLst>
              <a:ext uri="{FF2B5EF4-FFF2-40B4-BE49-F238E27FC236}">
                <a16:creationId xmlns:a16="http://schemas.microsoft.com/office/drawing/2014/main" id="{AE71BE13-2906-BB5B-761B-FF47DE96A717}"/>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2598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F7B5605-B049-4030-A251-EA22486B338B}"/>
              </a:ext>
            </a:extLst>
          </p:cNvPr>
          <p:cNvSpPr>
            <a:spLocks/>
          </p:cNvSpPr>
          <p:nvPr/>
        </p:nvSpPr>
        <p:spPr>
          <a:xfrm flipH="1" flipV="1">
            <a:off x="1291207" y="2043685"/>
            <a:ext cx="2647135"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FB633AF-5DAE-4A5D-966A-FAB0AA137720}"/>
              </a:ext>
            </a:extLst>
          </p:cNvPr>
          <p:cNvSpPr>
            <a:spLocks/>
          </p:cNvSpPr>
          <p:nvPr/>
        </p:nvSpPr>
        <p:spPr>
          <a:xfrm>
            <a:off x="7672987" y="2035942"/>
            <a:ext cx="2640007" cy="277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114550" y="2678952"/>
            <a:ext cx="11501438" cy="1862938"/>
          </a:xfrm>
        </p:spPr>
        <p:txBody>
          <a:bodyPr>
            <a:normAutofit/>
          </a:bodyPr>
          <a:lstStyle/>
          <a:p>
            <a:br>
              <a:rPr lang="en-GB" sz="2800" b="1" dirty="0"/>
            </a:br>
            <a:br>
              <a:rPr lang="en-GB" sz="2800" dirty="0"/>
            </a:br>
            <a:r>
              <a:rPr lang="en-GB" sz="2800" dirty="0"/>
              <a:t> </a:t>
            </a:r>
            <a:br>
              <a:rPr lang="en-GB" sz="2800" b="1" dirty="0"/>
            </a:br>
            <a:endParaRPr lang="en-GB" sz="2800" b="1" dirty="0"/>
          </a:p>
        </p:txBody>
      </p:sp>
      <p:sp>
        <p:nvSpPr>
          <p:cNvPr id="3" name="Subtitle 2"/>
          <p:cNvSpPr>
            <a:spLocks noGrp="1"/>
          </p:cNvSpPr>
          <p:nvPr>
            <p:ph type="subTitle" idx="1"/>
          </p:nvPr>
        </p:nvSpPr>
        <p:spPr>
          <a:xfrm>
            <a:off x="35241" y="490577"/>
            <a:ext cx="11980547" cy="1106878"/>
          </a:xfrm>
        </p:spPr>
        <p:txBody>
          <a:bodyPr>
            <a:normAutofit/>
          </a:bodyPr>
          <a:lstStyle/>
          <a:p>
            <a:br>
              <a:rPr lang="en-GB" sz="2800" b="1" dirty="0"/>
            </a:br>
            <a:r>
              <a:rPr lang="en-GB" sz="3600" b="1" dirty="0"/>
              <a:t>Current  Primary 1 and Primary 2/1 Teachers</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336042" y="4967698"/>
            <a:ext cx="2557464" cy="830997"/>
          </a:xfrm>
          <a:prstGeom prst="rect">
            <a:avLst/>
          </a:prstGeom>
          <a:noFill/>
        </p:spPr>
        <p:txBody>
          <a:bodyPr wrap="square" rtlCol="0">
            <a:spAutoFit/>
          </a:bodyPr>
          <a:lstStyle/>
          <a:p>
            <a:pPr algn="ctr"/>
            <a:r>
              <a:rPr lang="en-GB" sz="2400" dirty="0"/>
              <a:t>D. Hunter                </a:t>
            </a:r>
          </a:p>
          <a:p>
            <a:pPr algn="ctr"/>
            <a:r>
              <a:rPr lang="en-GB" sz="2400" dirty="0"/>
              <a:t>P1 Teacher</a:t>
            </a:r>
          </a:p>
        </p:txBody>
      </p:sp>
      <p:sp>
        <p:nvSpPr>
          <p:cNvPr id="12" name="TextBox 11"/>
          <p:cNvSpPr txBox="1"/>
          <p:nvPr/>
        </p:nvSpPr>
        <p:spPr>
          <a:xfrm>
            <a:off x="7846500" y="4862880"/>
            <a:ext cx="2292986" cy="830997"/>
          </a:xfrm>
          <a:prstGeom prst="rect">
            <a:avLst/>
          </a:prstGeom>
          <a:noFill/>
        </p:spPr>
        <p:txBody>
          <a:bodyPr wrap="square" rtlCol="0">
            <a:spAutoFit/>
          </a:bodyPr>
          <a:lstStyle/>
          <a:p>
            <a:pPr algn="ctr"/>
            <a:r>
              <a:rPr lang="en-GB" sz="2400" dirty="0"/>
              <a:t>J. Russell</a:t>
            </a:r>
          </a:p>
          <a:p>
            <a:pPr algn="ctr"/>
            <a:r>
              <a:rPr lang="en-GB" sz="2400" dirty="0"/>
              <a:t>P2/1</a:t>
            </a:r>
          </a:p>
        </p:txBody>
      </p:sp>
      <p:pic>
        <p:nvPicPr>
          <p:cNvPr id="17" name="Picture 16">
            <a:extLst>
              <a:ext uri="{FF2B5EF4-FFF2-40B4-BE49-F238E27FC236}">
                <a16:creationId xmlns:a16="http://schemas.microsoft.com/office/drawing/2014/main" id="{42D074EA-3047-4D1B-8274-700961EEBFA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00349" y="2265680"/>
            <a:ext cx="2228850" cy="2371090"/>
          </a:xfrm>
          <a:prstGeom prst="rect">
            <a:avLst/>
          </a:prstGeom>
          <a:noFill/>
        </p:spPr>
      </p:pic>
      <p:pic>
        <p:nvPicPr>
          <p:cNvPr id="19" name="Picture 18" descr="A person smiling for the camera&#10;&#10;Description automatically generated">
            <a:extLst>
              <a:ext uri="{FF2B5EF4-FFF2-40B4-BE49-F238E27FC236}">
                <a16:creationId xmlns:a16="http://schemas.microsoft.com/office/drawing/2014/main" id="{B242BA1D-D60F-4B49-A6D1-75A187F3481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931285" y="2257936"/>
            <a:ext cx="2153285" cy="2326640"/>
          </a:xfrm>
          <a:prstGeom prst="rect">
            <a:avLst/>
          </a:prstGeom>
          <a:noFill/>
        </p:spPr>
      </p:pic>
      <p:sp>
        <p:nvSpPr>
          <p:cNvPr id="6" name="TextBox 5">
            <a:extLst>
              <a:ext uri="{FF2B5EF4-FFF2-40B4-BE49-F238E27FC236}">
                <a16:creationId xmlns:a16="http://schemas.microsoft.com/office/drawing/2014/main" id="{D5D63413-7B21-A06B-351E-C8162714138E}"/>
              </a:ext>
            </a:extLst>
          </p:cNvPr>
          <p:cNvSpPr txBox="1"/>
          <p:nvPr/>
        </p:nvSpPr>
        <p:spPr>
          <a:xfrm>
            <a:off x="4367825" y="4909826"/>
            <a:ext cx="3026887" cy="830997"/>
          </a:xfrm>
          <a:prstGeom prst="rect">
            <a:avLst/>
          </a:prstGeom>
          <a:noFill/>
        </p:spPr>
        <p:txBody>
          <a:bodyPr wrap="square" rtlCol="0">
            <a:spAutoFit/>
          </a:bodyPr>
          <a:lstStyle/>
          <a:p>
            <a:pPr algn="ctr"/>
            <a:r>
              <a:rPr lang="en-GB" sz="2400" dirty="0"/>
              <a:t>J. Martindale</a:t>
            </a:r>
          </a:p>
          <a:p>
            <a:pPr algn="ctr"/>
            <a:r>
              <a:rPr lang="en-GB" sz="2400" dirty="0"/>
              <a:t>P2/1 and NCC Teacher</a:t>
            </a:r>
          </a:p>
        </p:txBody>
      </p:sp>
      <p:pic>
        <p:nvPicPr>
          <p:cNvPr id="7" name="Picture 6">
            <a:extLst>
              <a:ext uri="{FF2B5EF4-FFF2-40B4-BE49-F238E27FC236}">
                <a16:creationId xmlns:a16="http://schemas.microsoft.com/office/drawing/2014/main" id="{89B6A9EC-0A55-0894-17C4-22946C6E1D62}"/>
              </a:ext>
            </a:extLst>
          </p:cNvPr>
          <p:cNvPicPr>
            <a:picLocks noChangeAspect="1"/>
          </p:cNvPicPr>
          <p:nvPr/>
        </p:nvPicPr>
        <p:blipFill>
          <a:blip r:embed="rId4"/>
          <a:stretch>
            <a:fillRect/>
          </a:stretch>
        </p:blipFill>
        <p:spPr>
          <a:xfrm>
            <a:off x="4464942" y="2028201"/>
            <a:ext cx="2658086" cy="2786113"/>
          </a:xfrm>
          <a:prstGeom prst="rect">
            <a:avLst/>
          </a:prstGeom>
        </p:spPr>
      </p:pic>
      <p:pic>
        <p:nvPicPr>
          <p:cNvPr id="9" name="Picture 8" descr="A person in a white shirt and tie&#10;&#10;AI-generated content may be incorrect.">
            <a:extLst>
              <a:ext uri="{FF2B5EF4-FFF2-40B4-BE49-F238E27FC236}">
                <a16:creationId xmlns:a16="http://schemas.microsoft.com/office/drawing/2014/main" id="{B4C51493-0C8B-33AE-9CEE-F500BA47F9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556" y="2257935"/>
            <a:ext cx="2228850" cy="2326641"/>
          </a:xfrm>
          <a:prstGeom prst="rect">
            <a:avLst/>
          </a:prstGeom>
        </p:spPr>
      </p:pic>
    </p:spTree>
    <p:extLst>
      <p:ext uri="{BB962C8B-B14F-4D97-AF65-F5344CB8AC3E}">
        <p14:creationId xmlns:p14="http://schemas.microsoft.com/office/powerpoint/2010/main" val="75208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4325"/>
            <a:ext cx="9144000" cy="3214688"/>
          </a:xfrm>
        </p:spPr>
        <p:txBody>
          <a:bodyPr>
            <a:normAutofit/>
          </a:bodyPr>
          <a:lstStyle/>
          <a:p>
            <a:br>
              <a:rPr lang="en-GB" dirty="0"/>
            </a:br>
            <a:endParaRPr lang="en-GB" dirty="0"/>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F877FF5-7517-4473-9019-39325162056A}"/>
              </a:ext>
            </a:extLst>
          </p:cNvPr>
          <p:cNvSpPr txBox="1"/>
          <p:nvPr/>
        </p:nvSpPr>
        <p:spPr>
          <a:xfrm>
            <a:off x="967408" y="314325"/>
            <a:ext cx="10522225" cy="923330"/>
          </a:xfrm>
          <a:prstGeom prst="rect">
            <a:avLst/>
          </a:prstGeom>
          <a:noFill/>
        </p:spPr>
        <p:txBody>
          <a:bodyPr wrap="square" rtlCol="0">
            <a:spAutoFit/>
          </a:bodyPr>
          <a:lstStyle/>
          <a:p>
            <a:pPr algn="ctr"/>
            <a:r>
              <a:rPr lang="en-GB" sz="5400" dirty="0"/>
              <a:t>Our Learning Environment</a:t>
            </a:r>
          </a:p>
        </p:txBody>
      </p:sp>
      <p:sp>
        <p:nvSpPr>
          <p:cNvPr id="5" name="TextBox 4">
            <a:extLst>
              <a:ext uri="{FF2B5EF4-FFF2-40B4-BE49-F238E27FC236}">
                <a16:creationId xmlns:a16="http://schemas.microsoft.com/office/drawing/2014/main" id="{F284A876-6260-4622-89C0-DF6B4AE2B5BB}"/>
              </a:ext>
            </a:extLst>
          </p:cNvPr>
          <p:cNvSpPr txBox="1"/>
          <p:nvPr/>
        </p:nvSpPr>
        <p:spPr>
          <a:xfrm>
            <a:off x="1417983" y="1552337"/>
            <a:ext cx="9965632" cy="523220"/>
          </a:xfrm>
          <a:prstGeom prst="rect">
            <a:avLst/>
          </a:prstGeom>
          <a:noFill/>
        </p:spPr>
        <p:txBody>
          <a:bodyPr wrap="square" rtlCol="0">
            <a:spAutoFit/>
          </a:bodyPr>
          <a:lstStyle/>
          <a:p>
            <a:pPr algn="ctr"/>
            <a:r>
              <a:rPr lang="en-GB" sz="2800" dirty="0"/>
              <a:t>Teaching and Learning takes place both indoors and outdoors</a:t>
            </a:r>
          </a:p>
        </p:txBody>
      </p:sp>
      <p:pic>
        <p:nvPicPr>
          <p:cNvPr id="7" name="Picture 6" descr="A store inside of a building&#10;&#10;Description automatically generated">
            <a:extLst>
              <a:ext uri="{FF2B5EF4-FFF2-40B4-BE49-F238E27FC236}">
                <a16:creationId xmlns:a16="http://schemas.microsoft.com/office/drawing/2014/main" id="{1C5E20E2-73DE-4E72-9C53-9B4F4C85F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296" y="2169335"/>
            <a:ext cx="5269947" cy="3264055"/>
          </a:xfrm>
          <a:prstGeom prst="rect">
            <a:avLst/>
          </a:prstGeom>
        </p:spPr>
      </p:pic>
      <p:pic>
        <p:nvPicPr>
          <p:cNvPr id="9" name="Picture 8" descr="A group of people in a room&#10;&#10;Description automatically generated">
            <a:extLst>
              <a:ext uri="{FF2B5EF4-FFF2-40B4-BE49-F238E27FC236}">
                <a16:creationId xmlns:a16="http://schemas.microsoft.com/office/drawing/2014/main" id="{9552CBC0-BB5A-4F73-8B00-CCB333555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36" y="2169336"/>
            <a:ext cx="5269946" cy="3264055"/>
          </a:xfrm>
          <a:prstGeom prst="rect">
            <a:avLst/>
          </a:prstGeom>
        </p:spPr>
      </p:pic>
    </p:spTree>
    <p:extLst>
      <p:ext uri="{BB962C8B-B14F-4D97-AF65-F5344CB8AC3E}">
        <p14:creationId xmlns:p14="http://schemas.microsoft.com/office/powerpoint/2010/main" val="387745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6" y="572572"/>
            <a:ext cx="9144000" cy="3691385"/>
          </a:xfrm>
        </p:spPr>
        <p:txBody>
          <a:bodyPr>
            <a:normAutofit/>
          </a:bodyPr>
          <a:lstStyle/>
          <a:p>
            <a:br>
              <a:rPr lang="en-GB" dirty="0"/>
            </a:br>
            <a:endParaRPr lang="en-GB" dirty="0"/>
          </a:p>
        </p:txBody>
      </p:sp>
      <p:sp>
        <p:nvSpPr>
          <p:cNvPr id="3" name="Subtitle 2"/>
          <p:cNvSpPr>
            <a:spLocks noGrp="1"/>
          </p:cNvSpPr>
          <p:nvPr>
            <p:ph type="subTitle" idx="1"/>
          </p:nvPr>
        </p:nvSpPr>
        <p:spPr>
          <a:xfrm>
            <a:off x="1524000" y="403293"/>
            <a:ext cx="9034463" cy="927101"/>
          </a:xfrm>
        </p:spPr>
        <p:txBody>
          <a:bodyPr>
            <a:normAutofit/>
          </a:bodyPr>
          <a:lstStyle/>
          <a:p>
            <a:r>
              <a:rPr lang="en-GB" sz="5400" dirty="0"/>
              <a:t>Our Primary 1 and 2 Base</a:t>
            </a:r>
          </a:p>
        </p:txBody>
      </p:sp>
      <p:sp>
        <p:nvSpPr>
          <p:cNvPr id="4" name="Rectangle 3"/>
          <p:cNvSpPr/>
          <p:nvPr/>
        </p:nvSpPr>
        <p:spPr>
          <a:xfrm>
            <a:off x="0" y="0"/>
            <a:ext cx="12192000" cy="6858000"/>
          </a:xfrm>
          <a:prstGeom prst="rect">
            <a:avLst/>
          </a:prstGeom>
          <a:noFill/>
          <a:ln w="152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a:extLst>
              <a:ext uri="{FF2B5EF4-FFF2-40B4-BE49-F238E27FC236}">
                <a16:creationId xmlns:a16="http://schemas.microsoft.com/office/drawing/2014/main" id="{5AEE3E14-0138-4E3F-AB89-EDA47AA65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8310" y="1025526"/>
            <a:ext cx="5216525" cy="555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7C8441A-9665-49EA-9A61-448FA1009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1193802"/>
            <a:ext cx="5553076" cy="526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995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4030</TotalTime>
  <Words>1342</Words>
  <Application>Microsoft Office PowerPoint</Application>
  <PresentationFormat>Widescreen</PresentationFormat>
  <Paragraphs>200</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Bargarran Primary School New Entrants  August 2025 </vt:lpstr>
      <vt:lpstr>Bargarran Primary School New Entrants  August 2025 </vt:lpstr>
      <vt:lpstr> </vt:lpstr>
      <vt:lpstr> </vt:lpstr>
      <vt:lpstr> </vt:lpstr>
      <vt:lpstr>Our Current Management Team    </vt:lpstr>
      <vt:lpstr>    </vt:lpstr>
      <vt:lpstr> </vt:lpstr>
      <vt:lpstr> </vt:lpstr>
      <vt:lpstr> </vt:lpstr>
      <vt:lpstr> </vt:lpstr>
      <vt:lpstr> </vt:lpstr>
      <vt:lpstr>Inspection Report February 2025</vt:lpstr>
      <vt:lpstr> </vt:lpstr>
      <vt:lpstr>  The School Day  Start: 9am Interval:10.30am Lunch: 12.15-1pm Finish: 3pm    For the first day only P1 children will have a staggered entry.  Parents will be informed of allocated times and classes by the end of June.  Please meet your child’s class teacher by the P1 entry doors on the first day of school. These are located in this part of the playground.  </vt:lpstr>
      <vt:lpstr>Lunchtime Arrangements  All children in P1-5 are entitled to a free school meal.   Children order their lunch at the start of each day.   All children will eat together in the lunch hall   Should your child have dietary requirements, please contact the school office.       </vt:lpstr>
      <vt:lpstr>    </vt:lpstr>
      <vt:lpstr>Interval Arrangements Prior to interval Primary 1 have time to eat their snack. Pupils will have the opportunity to play outside in most weather conditions and should therefore come to school with appropriate outdoor clothing.  Lunch Arrangements Children having a school lunch and children having a packed lunch all sit together in the lunch hall.    When the children have finished eating their lunch they go out into the playground until the bell rings.  The playground is supervised at all times.  Wet Intervals/Lunch Arrangements In adverse weather conditions intervals will be taken indoors and classes will remain in their  bases where they will be supervised by members of staff.       </vt:lpstr>
      <vt:lpstr>Literacy</vt:lpstr>
      <vt:lpstr>Numeracy</vt:lpstr>
      <vt:lpstr>Health and Wellbeing</vt:lpstr>
      <vt:lpstr> </vt:lpstr>
      <vt:lpstr> </vt:lpstr>
      <vt:lpstr> </vt:lpstr>
      <vt:lpstr> </vt:lpstr>
      <vt:lpstr> </vt:lpstr>
      <vt:lpstr>i </vt:lpstr>
      <vt:lpstr>     i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Bargarran Primary School New Entrants August 2020</dc:title>
  <dc:creator>Liz mackenzie</dc:creator>
  <cp:lastModifiedBy>selena kennedy</cp:lastModifiedBy>
  <cp:revision>141</cp:revision>
  <cp:lastPrinted>2024-05-09T07:27:11Z</cp:lastPrinted>
  <dcterms:created xsi:type="dcterms:W3CDTF">2020-04-02T10:21:45Z</dcterms:created>
  <dcterms:modified xsi:type="dcterms:W3CDTF">2025-05-13T15:38:39Z</dcterms:modified>
</cp:coreProperties>
</file>