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89" r:id="rId1"/>
  </p:sldMasterIdLst>
  <p:notesMasterIdLst>
    <p:notesMasterId r:id="rId39"/>
  </p:notesMasterIdLst>
  <p:handoutMasterIdLst>
    <p:handoutMasterId r:id="rId40"/>
  </p:handoutMasterIdLst>
  <p:sldIdLst>
    <p:sldId id="256" r:id="rId2"/>
    <p:sldId id="257" r:id="rId3"/>
    <p:sldId id="299" r:id="rId4"/>
    <p:sldId id="304" r:id="rId5"/>
    <p:sldId id="303" r:id="rId6"/>
    <p:sldId id="300" r:id="rId7"/>
    <p:sldId id="295" r:id="rId8"/>
    <p:sldId id="306" r:id="rId9"/>
    <p:sldId id="307" r:id="rId10"/>
    <p:sldId id="305" r:id="rId11"/>
    <p:sldId id="290" r:id="rId12"/>
    <p:sldId id="298" r:id="rId13"/>
    <p:sldId id="296" r:id="rId14"/>
    <p:sldId id="297" r:id="rId15"/>
    <p:sldId id="294" r:id="rId16"/>
    <p:sldId id="291" r:id="rId17"/>
    <p:sldId id="308" r:id="rId18"/>
    <p:sldId id="293" r:id="rId19"/>
    <p:sldId id="301" r:id="rId20"/>
    <p:sldId id="309" r:id="rId21"/>
    <p:sldId id="274" r:id="rId22"/>
    <p:sldId id="311" r:id="rId23"/>
    <p:sldId id="310" r:id="rId24"/>
    <p:sldId id="284" r:id="rId25"/>
    <p:sldId id="312" r:id="rId26"/>
    <p:sldId id="302" r:id="rId27"/>
    <p:sldId id="292" r:id="rId28"/>
    <p:sldId id="275" r:id="rId29"/>
    <p:sldId id="288" r:id="rId30"/>
    <p:sldId id="268" r:id="rId31"/>
    <p:sldId id="317" r:id="rId32"/>
    <p:sldId id="276" r:id="rId33"/>
    <p:sldId id="313" r:id="rId34"/>
    <p:sldId id="314" r:id="rId35"/>
    <p:sldId id="315" r:id="rId36"/>
    <p:sldId id="319" r:id="rId37"/>
    <p:sldId id="316" r:id="rId38"/>
  </p:sldIdLst>
  <p:sldSz cx="12192000" cy="6858000"/>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38" autoAdjust="0"/>
    <p:restoredTop sz="94660"/>
  </p:normalViewPr>
  <p:slideViewPr>
    <p:cSldViewPr snapToGrid="0">
      <p:cViewPr varScale="1">
        <p:scale>
          <a:sx n="68" d="100"/>
          <a:sy n="68" d="100"/>
        </p:scale>
        <p:origin x="8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038" y="0"/>
            <a:ext cx="2951162" cy="498475"/>
          </a:xfrm>
          <a:prstGeom prst="rect">
            <a:avLst/>
          </a:prstGeom>
        </p:spPr>
        <p:txBody>
          <a:bodyPr vert="horz" lIns="91440" tIns="45720" rIns="91440" bIns="45720" rtlCol="0"/>
          <a:lstStyle>
            <a:lvl1pPr algn="r">
              <a:defRPr sz="1200"/>
            </a:lvl1pPr>
          </a:lstStyle>
          <a:p>
            <a:fld id="{5440F6AF-6B73-4AE7-95AB-7FA86BB4036F}" type="datetimeFigureOut">
              <a:rPr lang="en-GB" smtClean="0"/>
              <a:t>04/12/2020</a:t>
            </a:fld>
            <a:endParaRPr lang="en-GB"/>
          </a:p>
        </p:txBody>
      </p:sp>
      <p:sp>
        <p:nvSpPr>
          <p:cNvPr id="4" name="Footer Placeholder 3"/>
          <p:cNvSpPr>
            <a:spLocks noGrp="1"/>
          </p:cNvSpPr>
          <p:nvPr>
            <p:ph type="ftr" sz="quarter" idx="2"/>
          </p:nvPr>
        </p:nvSpPr>
        <p:spPr>
          <a:xfrm>
            <a:off x="0" y="9442450"/>
            <a:ext cx="2951163"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8475"/>
          </a:xfrm>
          <a:prstGeom prst="rect">
            <a:avLst/>
          </a:prstGeom>
        </p:spPr>
        <p:txBody>
          <a:bodyPr vert="horz" lIns="91440" tIns="45720" rIns="91440" bIns="45720" rtlCol="0" anchor="b"/>
          <a:lstStyle>
            <a:lvl1pPr algn="r">
              <a:defRPr sz="1200"/>
            </a:lvl1pPr>
          </a:lstStyle>
          <a:p>
            <a:fld id="{1B7580DB-C538-4A22-978B-40190D301678}" type="slidenum">
              <a:rPr lang="en-GB" smtClean="0"/>
              <a:t>‹#›</a:t>
            </a:fld>
            <a:endParaRPr lang="en-GB"/>
          </a:p>
        </p:txBody>
      </p:sp>
    </p:spTree>
    <p:extLst>
      <p:ext uri="{BB962C8B-B14F-4D97-AF65-F5344CB8AC3E}">
        <p14:creationId xmlns:p14="http://schemas.microsoft.com/office/powerpoint/2010/main" val="3296342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04D10315-2FC8-4D61-A995-46803F49126F}" type="datetimeFigureOut">
              <a:rPr lang="en-GB" smtClean="0"/>
              <a:t>04/12/2020</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16F98CD4-DD73-4E5B-B71B-B884F9B3B48C}" type="slidenum">
              <a:rPr lang="en-GB" smtClean="0"/>
              <a:t>‹#›</a:t>
            </a:fld>
            <a:endParaRPr lang="en-GB"/>
          </a:p>
        </p:txBody>
      </p:sp>
    </p:spTree>
    <p:extLst>
      <p:ext uri="{BB962C8B-B14F-4D97-AF65-F5344CB8AC3E}">
        <p14:creationId xmlns:p14="http://schemas.microsoft.com/office/powerpoint/2010/main" val="3381797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F98CD4-DD73-4E5B-B71B-B884F9B3B48C}" type="slidenum">
              <a:rPr lang="en-GB" smtClean="0"/>
              <a:t>21</a:t>
            </a:fld>
            <a:endParaRPr lang="en-GB"/>
          </a:p>
        </p:txBody>
      </p:sp>
    </p:spTree>
    <p:extLst>
      <p:ext uri="{BB962C8B-B14F-4D97-AF65-F5344CB8AC3E}">
        <p14:creationId xmlns:p14="http://schemas.microsoft.com/office/powerpoint/2010/main" val="2480575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F98CD4-DD73-4E5B-B71B-B884F9B3B48C}" type="slidenum">
              <a:rPr lang="en-GB" smtClean="0"/>
              <a:t>22</a:t>
            </a:fld>
            <a:endParaRPr lang="en-GB"/>
          </a:p>
        </p:txBody>
      </p:sp>
    </p:spTree>
    <p:extLst>
      <p:ext uri="{BB962C8B-B14F-4D97-AF65-F5344CB8AC3E}">
        <p14:creationId xmlns:p14="http://schemas.microsoft.com/office/powerpoint/2010/main" val="3096223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F98CD4-DD73-4E5B-B71B-B884F9B3B48C}" type="slidenum">
              <a:rPr lang="en-GB" smtClean="0"/>
              <a:t>23</a:t>
            </a:fld>
            <a:endParaRPr lang="en-GB"/>
          </a:p>
        </p:txBody>
      </p:sp>
    </p:spTree>
    <p:extLst>
      <p:ext uri="{BB962C8B-B14F-4D97-AF65-F5344CB8AC3E}">
        <p14:creationId xmlns:p14="http://schemas.microsoft.com/office/powerpoint/2010/main" val="2005289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898B7C-1F58-484A-B062-F80ED031AD39}" type="datetimeFigureOut">
              <a:rPr lang="en-GB" smtClean="0"/>
              <a:t>04/12/2020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1142736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E898B7C-1F58-484A-B062-F80ED031AD39}" type="datetimeFigureOut">
              <a:rPr lang="en-GB" smtClean="0"/>
              <a:t>04/12/2020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3497874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898B7C-1F58-484A-B062-F80ED031AD39}" type="datetimeFigureOut">
              <a:rPr lang="en-GB" smtClean="0"/>
              <a:t>04/12/2020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541635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898B7C-1F58-484A-B062-F80ED031AD39}" type="datetimeFigureOut">
              <a:rPr lang="en-GB" smtClean="0"/>
              <a:t>04/12/2020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1565395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898B7C-1F58-484A-B062-F80ED031AD39}" type="datetimeFigureOut">
              <a:rPr lang="en-GB" smtClean="0"/>
              <a:t>04/12/2020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612450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898B7C-1F58-484A-B062-F80ED031AD39}" type="datetimeFigureOut">
              <a:rPr lang="en-GB" smtClean="0"/>
              <a:t>04/12/2020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522857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898B7C-1F58-484A-B062-F80ED031AD39}" type="datetimeFigureOut">
              <a:rPr lang="en-GB" smtClean="0"/>
              <a:t>04/12/2020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3937224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898B7C-1F58-484A-B062-F80ED031AD39}" type="datetimeFigureOut">
              <a:rPr lang="en-GB" smtClean="0"/>
              <a:t>04/12/2020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752133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898B7C-1F58-484A-B062-F80ED031AD39}" type="datetimeFigureOut">
              <a:rPr lang="en-GB" smtClean="0"/>
              <a:t>04/12/2020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464887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898B7C-1F58-484A-B062-F80ED031AD39}" type="datetimeFigureOut">
              <a:rPr lang="en-GB" smtClean="0"/>
              <a:t>04/12/2020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860027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898B7C-1F58-484A-B062-F80ED031AD39}" type="datetimeFigureOut">
              <a:rPr lang="en-GB" smtClean="0"/>
              <a:t>04/12/2020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775409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898B7C-1F58-484A-B062-F80ED031AD39}" type="datetimeFigureOut">
              <a:rPr lang="en-GB" smtClean="0"/>
              <a:t>04/12/2020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3305474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898B7C-1F58-484A-B062-F80ED031AD39}" type="datetimeFigureOut">
              <a:rPr lang="en-GB" smtClean="0"/>
              <a:t>04/12/2020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1842514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898B7C-1F58-484A-B062-F80ED031AD39}" type="datetimeFigureOut">
              <a:rPr lang="en-GB" smtClean="0"/>
              <a:t>04/12/2020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190232207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898B7C-1F58-484A-B062-F80ED031AD39}" type="datetimeFigureOut">
              <a:rPr lang="en-GB" smtClean="0"/>
              <a:t>04/12/2020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3570259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E898B7C-1F58-484A-B062-F80ED031AD39}" type="datetimeFigureOut">
              <a:rPr lang="en-GB" smtClean="0"/>
              <a:t>04/12/2020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1282495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9E898B7C-1F58-484A-B062-F80ED031AD39}" type="datetimeFigureOut">
              <a:rPr lang="en-GB" smtClean="0"/>
              <a:t>04/12/2020</a:t>
            </a:fld>
            <a:endParaRPr lang="en-GB"/>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2955696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9E898B7C-1F58-484A-B062-F80ED031AD39}" type="datetimeFigureOut">
              <a:rPr lang="en-GB" smtClean="0"/>
              <a:t>04/12/2020</a:t>
            </a:fld>
            <a:endParaRPr lang="en-GB"/>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GB"/>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2E5D4A7F-6440-40BF-B05C-39F390326410}" type="slidenum">
              <a:rPr lang="en-GB" smtClean="0"/>
              <a:t>‹#›</a:t>
            </a:fld>
            <a:endParaRPr lang="en-GB"/>
          </a:p>
        </p:txBody>
      </p:sp>
    </p:spTree>
    <p:extLst>
      <p:ext uri="{BB962C8B-B14F-4D97-AF65-F5344CB8AC3E}">
        <p14:creationId xmlns:p14="http://schemas.microsoft.com/office/powerpoint/2010/main" val="3680708616"/>
      </p:ext>
    </p:extLst>
  </p:cSld>
  <p:clrMap bg1="dk1" tx1="lt1" bg2="dk2" tx2="lt2" accent1="accent1" accent2="accent2" accent3="accent3" accent4="accent4" accent5="accent5" accent6="accent6" hlink="hlink" folHlink="folHlink"/>
  <p:sldLayoutIdLst>
    <p:sldLayoutId id="2147484490" r:id="rId1"/>
    <p:sldLayoutId id="2147484491" r:id="rId2"/>
    <p:sldLayoutId id="2147484492" r:id="rId3"/>
    <p:sldLayoutId id="2147484493" r:id="rId4"/>
    <p:sldLayoutId id="2147484494" r:id="rId5"/>
    <p:sldLayoutId id="2147484495" r:id="rId6"/>
    <p:sldLayoutId id="2147484496" r:id="rId7"/>
    <p:sldLayoutId id="2147484497" r:id="rId8"/>
    <p:sldLayoutId id="2147484498" r:id="rId9"/>
    <p:sldLayoutId id="2147484499" r:id="rId10"/>
    <p:sldLayoutId id="2147484500" r:id="rId11"/>
    <p:sldLayoutId id="2147484501" r:id="rId12"/>
    <p:sldLayoutId id="2147484502" r:id="rId13"/>
    <p:sldLayoutId id="2147484503" r:id="rId14"/>
    <p:sldLayoutId id="2147484504" r:id="rId15"/>
    <p:sldLayoutId id="2147484505" r:id="rId16"/>
    <p:sldLayoutId id="2147484506"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ycCN3qTYVyo"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hazlicollection.com/products/blue-weighted-blanket-for-boys-5-lbs-kids-blue-comfort-blankets" TargetMode="External"/><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ideo" Target="https://www.youtube.com/embed/zseDI1V-BqU?feature=oembed" TargetMode="Externa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ifferentminds.scot/get-involved/" TargetMode="External"/><Relationship Id="rId2" Type="http://schemas.openxmlformats.org/officeDocument/2006/relationships/hyperlink" Target="https://www.scottishautism.org/services-support/family-support/information-resources/post-diagnosis-support-carers" TargetMode="External"/><Relationship Id="rId1" Type="http://schemas.openxmlformats.org/officeDocument/2006/relationships/slideLayout" Target="../slideLayouts/slideLayout2.xml"/><Relationship Id="rId5" Type="http://schemas.openxmlformats.org/officeDocument/2006/relationships/hyperlink" Target="https://www.autismlinks.co.uk/support-groups/group-support-scotland/nasrenfrewshirebranch?region=" TargetMode="External"/><Relationship Id="rId4" Type="http://schemas.openxmlformats.org/officeDocument/2006/relationships/hyperlink" Target="https://www.autism.org.uk/directory/n/nas-renfrewshire-branch"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C0yYFyHAG3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aUeeyivGuW8?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2147311"/>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sz="4900" dirty="0">
                <a:latin typeface="Comic Sans MS" panose="030F0702030302020204" pitchFamily="66" charset="0"/>
              </a:rPr>
              <a:t>Supporting Our Children </a:t>
            </a:r>
            <a:br>
              <a:rPr lang="en-US" sz="4900" dirty="0">
                <a:latin typeface="Comic Sans MS" panose="030F0702030302020204" pitchFamily="66" charset="0"/>
              </a:rPr>
            </a:br>
            <a:br>
              <a:rPr lang="en-GB" dirty="0"/>
            </a:br>
            <a:endParaRPr lang="en-GB" dirty="0"/>
          </a:p>
        </p:txBody>
      </p:sp>
      <p:sp>
        <p:nvSpPr>
          <p:cNvPr id="3" name="Subtitle 2"/>
          <p:cNvSpPr>
            <a:spLocks noGrp="1"/>
          </p:cNvSpPr>
          <p:nvPr>
            <p:ph type="subTitle" idx="1"/>
          </p:nvPr>
        </p:nvSpPr>
        <p:spPr>
          <a:xfrm>
            <a:off x="1217970" y="2950920"/>
            <a:ext cx="9552039" cy="2916748"/>
          </a:xfrm>
        </p:spPr>
        <p:txBody>
          <a:bodyPr>
            <a:normAutofit/>
          </a:bodyPr>
          <a:lstStyle/>
          <a:p>
            <a:endParaRPr lang="en-GB" dirty="0">
              <a:latin typeface="Comic Sans MS" panose="030F0702030302020204" pitchFamily="66" charset="0"/>
            </a:endParaRPr>
          </a:p>
          <a:p>
            <a:r>
              <a:rPr lang="en-GB" dirty="0">
                <a:latin typeface="Comic Sans MS" panose="030F0702030302020204" pitchFamily="66" charset="0"/>
              </a:rPr>
              <a:t>Parent Workshop</a:t>
            </a:r>
          </a:p>
          <a:p>
            <a:r>
              <a:rPr lang="en-GB" dirty="0">
                <a:latin typeface="Comic Sans MS" panose="030F0702030302020204" pitchFamily="66" charset="0"/>
              </a:rPr>
              <a:t>Part 2 – Home Learning</a:t>
            </a:r>
          </a:p>
          <a:p>
            <a:endParaRPr lang="en-GB" dirty="0">
              <a:latin typeface="Comic Sans MS" panose="030F0702030302020204" pitchFamily="66" charset="0"/>
            </a:endParaRPr>
          </a:p>
          <a:p>
            <a:r>
              <a:rPr lang="en-GB" sz="4000" dirty="0">
                <a:latin typeface="Comic Sans MS" panose="030F0702030302020204" pitchFamily="66" charset="0"/>
              </a:rPr>
              <a:t>Autism Spectrum Disorder</a:t>
            </a:r>
          </a:p>
        </p:txBody>
      </p:sp>
    </p:spTree>
    <p:extLst>
      <p:ext uri="{BB962C8B-B14F-4D97-AF65-F5344CB8AC3E}">
        <p14:creationId xmlns:p14="http://schemas.microsoft.com/office/powerpoint/2010/main" val="114029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528" y="0"/>
            <a:ext cx="10349345" cy="1325563"/>
          </a:xfrm>
        </p:spPr>
        <p:txBody>
          <a:bodyPr>
            <a:normAutofit/>
          </a:bodyPr>
          <a:lstStyle/>
          <a:p>
            <a:pPr algn="ctr"/>
            <a:r>
              <a:rPr lang="en-US" sz="4000" dirty="0">
                <a:latin typeface="Comic Sans MS" panose="030F0702030302020204" pitchFamily="66" charset="0"/>
              </a:rPr>
              <a:t>Supporting our Children</a:t>
            </a:r>
            <a:endParaRPr lang="en-GB" sz="4000" dirty="0"/>
          </a:p>
        </p:txBody>
      </p:sp>
      <p:sp>
        <p:nvSpPr>
          <p:cNvPr id="9" name="Title 1"/>
          <p:cNvSpPr txBox="1">
            <a:spLocks/>
          </p:cNvSpPr>
          <p:nvPr/>
        </p:nvSpPr>
        <p:spPr>
          <a:xfrm>
            <a:off x="997527" y="1026698"/>
            <a:ext cx="10349345" cy="52726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dirty="0">
                <a:latin typeface="Comic Sans MS" panose="030F0702030302020204" pitchFamily="66" charset="0"/>
              </a:rPr>
              <a:t>Pathological Demand Avoidance</a:t>
            </a:r>
            <a:endParaRPr lang="en-GB" sz="2000" dirty="0"/>
          </a:p>
        </p:txBody>
      </p:sp>
      <p:sp>
        <p:nvSpPr>
          <p:cNvPr id="3" name="Rectangle 2"/>
          <p:cNvSpPr/>
          <p:nvPr/>
        </p:nvSpPr>
        <p:spPr>
          <a:xfrm>
            <a:off x="166255" y="1553964"/>
            <a:ext cx="11831782" cy="4708981"/>
          </a:xfrm>
          <a:prstGeom prst="rect">
            <a:avLst/>
          </a:prstGeom>
        </p:spPr>
        <p:txBody>
          <a:bodyPr wrap="square">
            <a:spAutoFit/>
          </a:bodyPr>
          <a:lstStyle/>
          <a:p>
            <a:pPr algn="just"/>
            <a:r>
              <a:rPr lang="en-GB" sz="2000"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Pathological Demand Avoidance (PDA) is a complex autism spectrum </a:t>
            </a:r>
            <a:r>
              <a:rPr lang="en-GB"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condition</a:t>
            </a:r>
            <a:r>
              <a:rPr lang="en-GB" sz="2000"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 which is categorised by high anxiety and a need to be in control.</a:t>
            </a:r>
          </a:p>
          <a:p>
            <a:pPr algn="just"/>
            <a:endParaRPr lang="en-GB" sz="2000" dirty="0">
              <a:solidFill>
                <a:srgbClr val="FFFF00"/>
              </a:solidFill>
              <a:latin typeface="Comic Sans MS" panose="030F0702030302020204" pitchFamily="66" charset="0"/>
            </a:endParaRPr>
          </a:p>
          <a:p>
            <a:pPr algn="just"/>
            <a:r>
              <a:rPr lang="en-GB" sz="2000" dirty="0">
                <a:solidFill>
                  <a:srgbClr val="FFFF00"/>
                </a:solidFill>
                <a:latin typeface="Comic Sans MS" panose="030F0702030302020204" pitchFamily="66" charset="0"/>
              </a:rPr>
              <a:t>Parents and teachers tell us that it’s vital to understand how PDA differs from more typical autism spectrum conditions. Strategies which work well for children with autism can make things worse for children with PDA. </a:t>
            </a:r>
          </a:p>
          <a:p>
            <a:pPr algn="just"/>
            <a:endParaRPr lang="en-GB" sz="2000" dirty="0">
              <a:solidFill>
                <a:srgbClr val="FFFF00"/>
              </a:solidFill>
              <a:latin typeface="Comic Sans MS" panose="030F0702030302020204" pitchFamily="66" charset="0"/>
            </a:endParaRPr>
          </a:p>
          <a:p>
            <a:pPr algn="just"/>
            <a:r>
              <a:rPr lang="en-GB" sz="2000" dirty="0">
                <a:solidFill>
                  <a:srgbClr val="FFFF00"/>
                </a:solidFill>
                <a:latin typeface="Comic Sans MS" panose="030F0702030302020204" pitchFamily="66" charset="0"/>
              </a:rPr>
              <a:t>AVOIDANCE of ordinary demands is the most debilitating characteristic of PDA. </a:t>
            </a:r>
          </a:p>
          <a:p>
            <a:pPr algn="just"/>
            <a:r>
              <a:rPr lang="en-GB" sz="2000" dirty="0">
                <a:solidFill>
                  <a:srgbClr val="FFFF00"/>
                </a:solidFill>
                <a:latin typeface="Comic Sans MS" panose="030F0702030302020204" pitchFamily="66" charset="0"/>
              </a:rPr>
              <a:t>It’s driven by the child’s uncontrolled ANXIETY which can feel like a PANIC ATTACK. </a:t>
            </a:r>
          </a:p>
          <a:p>
            <a:pPr algn="just"/>
            <a:endParaRPr lang="en-GB" sz="2000" dirty="0">
              <a:solidFill>
                <a:srgbClr val="FFFF00"/>
              </a:solidFill>
              <a:latin typeface="Comic Sans MS" panose="030F0702030302020204" pitchFamily="66" charset="0"/>
            </a:endParaRPr>
          </a:p>
          <a:p>
            <a:pPr algn="just"/>
            <a:r>
              <a:rPr lang="en-GB" sz="2000" dirty="0">
                <a:solidFill>
                  <a:srgbClr val="FFFF00"/>
                </a:solidFill>
                <a:latin typeface="Comic Sans MS" panose="030F0702030302020204" pitchFamily="66" charset="0"/>
              </a:rPr>
              <a:t>Children will often respond by saying No, even if it’s something they actually enjoy. </a:t>
            </a:r>
          </a:p>
          <a:p>
            <a:pPr algn="just"/>
            <a:endParaRPr lang="en-GB" sz="2000" dirty="0">
              <a:solidFill>
                <a:srgbClr val="FFFF00"/>
              </a:solidFill>
              <a:latin typeface="Comic Sans MS" panose="030F0702030302020204" pitchFamily="66" charset="0"/>
            </a:endParaRPr>
          </a:p>
          <a:p>
            <a:pPr algn="just"/>
            <a:r>
              <a:rPr lang="en-GB" sz="2000" dirty="0">
                <a:solidFill>
                  <a:srgbClr val="FFFF00"/>
                </a:solidFill>
                <a:latin typeface="Comic Sans MS" panose="030F0702030302020204" pitchFamily="66" charset="0"/>
              </a:rPr>
              <a:t>Other tactics to avoid demands may be:</a:t>
            </a:r>
          </a:p>
          <a:p>
            <a:pPr algn="just"/>
            <a:r>
              <a:rPr lang="en-GB" sz="2000" dirty="0">
                <a:solidFill>
                  <a:srgbClr val="FFFF00"/>
                </a:solidFill>
                <a:latin typeface="Comic Sans MS" panose="030F0702030302020204" pitchFamily="66" charset="0"/>
              </a:rPr>
              <a:t>	Delaying			 Distracting 			Negotiating			 Explosive behaviour 		</a:t>
            </a:r>
          </a:p>
          <a:p>
            <a:pPr algn="just"/>
            <a:r>
              <a:rPr lang="en-GB" sz="2000" dirty="0">
                <a:solidFill>
                  <a:srgbClr val="FFFF00"/>
                </a:solidFill>
                <a:latin typeface="Comic Sans MS" panose="030F0702030302020204" pitchFamily="66" charset="0"/>
              </a:rPr>
              <a:t>	Falling on floor		 Shouting 		 		Charming 				 Making excuses</a:t>
            </a:r>
          </a:p>
        </p:txBody>
      </p:sp>
    </p:spTree>
    <p:extLst>
      <p:ext uri="{BB962C8B-B14F-4D97-AF65-F5344CB8AC3E}">
        <p14:creationId xmlns:p14="http://schemas.microsoft.com/office/powerpoint/2010/main" val="760141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528" y="0"/>
            <a:ext cx="10349345" cy="1325563"/>
          </a:xfrm>
        </p:spPr>
        <p:txBody>
          <a:bodyPr>
            <a:normAutofit/>
          </a:bodyPr>
          <a:lstStyle/>
          <a:p>
            <a:pPr algn="ctr"/>
            <a:r>
              <a:rPr lang="en-US" sz="4000" dirty="0">
                <a:latin typeface="Comic Sans MS" panose="030F0702030302020204" pitchFamily="66" charset="0"/>
              </a:rPr>
              <a:t>Supporting our Children</a:t>
            </a:r>
            <a:endParaRPr lang="en-GB" sz="4000" dirty="0"/>
          </a:p>
        </p:txBody>
      </p:sp>
      <p:sp>
        <p:nvSpPr>
          <p:cNvPr id="9" name="Title 1"/>
          <p:cNvSpPr txBox="1">
            <a:spLocks/>
          </p:cNvSpPr>
          <p:nvPr/>
        </p:nvSpPr>
        <p:spPr>
          <a:xfrm>
            <a:off x="997527" y="1026698"/>
            <a:ext cx="10349345" cy="98221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Comic Sans MS" panose="030F0702030302020204" pitchFamily="66" charset="0"/>
              </a:rPr>
              <a:t>Pathological Demand Avoidance</a:t>
            </a:r>
            <a:endParaRPr lang="en-GB" sz="2400" dirty="0"/>
          </a:p>
        </p:txBody>
      </p:sp>
      <p:sp>
        <p:nvSpPr>
          <p:cNvPr id="3" name="Rectangle 2"/>
          <p:cNvSpPr/>
          <p:nvPr/>
        </p:nvSpPr>
        <p:spPr>
          <a:xfrm>
            <a:off x="318655" y="1870364"/>
            <a:ext cx="11637818" cy="400110"/>
          </a:xfrm>
          <a:prstGeom prst="rect">
            <a:avLst/>
          </a:prstGeom>
        </p:spPr>
        <p:txBody>
          <a:bodyPr wrap="square">
            <a:spAutoFit/>
          </a:bodyPr>
          <a:lstStyle/>
          <a:p>
            <a:r>
              <a:rPr lang="en-GB" sz="2000" dirty="0">
                <a:solidFill>
                  <a:srgbClr val="FFFF00"/>
                </a:solidFill>
                <a:latin typeface="Comic Sans MS" panose="030F0702030302020204" pitchFamily="66" charset="0"/>
              </a:rPr>
              <a:t>				</a:t>
            </a:r>
          </a:p>
        </p:txBody>
      </p:sp>
      <p:sp>
        <p:nvSpPr>
          <p:cNvPr id="4" name="Rectangle 3"/>
          <p:cNvSpPr/>
          <p:nvPr/>
        </p:nvSpPr>
        <p:spPr>
          <a:xfrm>
            <a:off x="318655" y="1870364"/>
            <a:ext cx="11748655" cy="4737707"/>
          </a:xfrm>
          <a:prstGeom prst="rect">
            <a:avLst/>
          </a:prstGeom>
        </p:spPr>
        <p:txBody>
          <a:bodyPr wrap="square">
            <a:spAutoFit/>
          </a:bodyPr>
          <a:lstStyle/>
          <a:p>
            <a:pPr>
              <a:lnSpc>
                <a:spcPct val="115000"/>
              </a:lnSpc>
              <a:spcAft>
                <a:spcPts val="1000"/>
              </a:spcAft>
            </a:pPr>
            <a:r>
              <a:rPr lang="en-GB"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These steps may be helpful when working with individuals with PDA:</a:t>
            </a:r>
          </a:p>
          <a:p>
            <a:pPr algn="just">
              <a:lnSpc>
                <a:spcPct val="115000"/>
              </a:lnSpc>
              <a:spcAft>
                <a:spcPts val="1000"/>
              </a:spcAft>
            </a:pPr>
            <a:endParaRPr lang="en-GB" dirty="0">
              <a:solidFill>
                <a:srgbClr val="FFFF00"/>
              </a:solidFill>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GB" b="1"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Remember that ANXIETY is what drives the behaviour of an individual with PDA</a:t>
            </a:r>
            <a:r>
              <a:rPr lang="en-GB"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  </a:t>
            </a:r>
          </a:p>
          <a:p>
            <a:pPr lvl="0" algn="just">
              <a:lnSpc>
                <a:spcPct val="115000"/>
              </a:lnSpc>
              <a:spcAft>
                <a:spcPts val="0"/>
              </a:spcAft>
            </a:pPr>
            <a:r>
              <a:rPr lang="en-GB"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	If you always consider the anxiety rather than the behaviour you are more likely look for solutions and 	try to help.  Also remember that sometimes anxiety stops individuals with PDA doing the things they 	want to do as well as the things they don’t.</a:t>
            </a:r>
          </a:p>
          <a:p>
            <a:pPr marL="457200" algn="just">
              <a:lnSpc>
                <a:spcPct val="115000"/>
              </a:lnSpc>
              <a:spcAft>
                <a:spcPts val="0"/>
              </a:spcAft>
            </a:pPr>
            <a:r>
              <a:rPr lang="en-GB"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 </a:t>
            </a:r>
          </a:p>
          <a:p>
            <a:pPr marL="342900" lvl="0" indent="-342900" algn="just">
              <a:lnSpc>
                <a:spcPct val="115000"/>
              </a:lnSpc>
              <a:spcAft>
                <a:spcPts val="0"/>
              </a:spcAft>
              <a:buFont typeface="Symbol" panose="05050102010706020507" pitchFamily="18" charset="2"/>
              <a:buChar char=""/>
            </a:pPr>
            <a:r>
              <a:rPr lang="en-GB" b="1"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Use a flexible, non-directive approach.  </a:t>
            </a:r>
            <a:r>
              <a:rPr lang="en-GB"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Use phrases such as, </a:t>
            </a:r>
          </a:p>
          <a:p>
            <a:pPr lvl="0" algn="just">
              <a:lnSpc>
                <a:spcPct val="115000"/>
              </a:lnSpc>
              <a:spcAft>
                <a:spcPts val="0"/>
              </a:spcAft>
            </a:pPr>
            <a:r>
              <a:rPr lang="en-GB"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	“I wonder how we might……..”, “I wonder if anyone can do this?”</a:t>
            </a:r>
          </a:p>
          <a:p>
            <a:pPr marL="457200" algn="just">
              <a:lnSpc>
                <a:spcPct val="115000"/>
              </a:lnSpc>
              <a:spcAft>
                <a:spcPts val="0"/>
              </a:spcAft>
            </a:pPr>
            <a:r>
              <a:rPr lang="en-GB" b="1"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 </a:t>
            </a:r>
            <a:endParaRPr lang="en-GB" dirty="0">
              <a:solidFill>
                <a:srgbClr val="FFFF00"/>
              </a:solidFill>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GB" b="1"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Be aware of your facial expressions</a:t>
            </a:r>
            <a:r>
              <a:rPr lang="en-GB"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  </a:t>
            </a:r>
          </a:p>
          <a:p>
            <a:pPr lvl="0" algn="just">
              <a:lnSpc>
                <a:spcPct val="115000"/>
              </a:lnSpc>
              <a:spcAft>
                <a:spcPts val="0"/>
              </a:spcAft>
            </a:pPr>
            <a:r>
              <a:rPr lang="en-GB"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	Individuals with PDA can be hyper sensitive to tone of voice and facial cues which can often cause 	anxiety.</a:t>
            </a:r>
          </a:p>
          <a:p>
            <a:pPr marL="457200">
              <a:lnSpc>
                <a:spcPct val="115000"/>
              </a:lnSpc>
              <a:spcAft>
                <a:spcPts val="0"/>
              </a:spcAft>
            </a:pPr>
            <a:r>
              <a:rPr lang="en-GB" sz="1400" b="1"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 </a:t>
            </a:r>
            <a:endParaRPr lang="en-GB" sz="1400" dirty="0">
              <a:solidFill>
                <a:srgbClr val="FFFF00"/>
              </a:solidFill>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6379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528" y="0"/>
            <a:ext cx="10349345" cy="1325563"/>
          </a:xfrm>
        </p:spPr>
        <p:txBody>
          <a:bodyPr>
            <a:normAutofit/>
          </a:bodyPr>
          <a:lstStyle/>
          <a:p>
            <a:pPr algn="ctr"/>
            <a:r>
              <a:rPr lang="en-US" sz="4000" dirty="0">
                <a:latin typeface="Comic Sans MS" panose="030F0702030302020204" pitchFamily="66" charset="0"/>
              </a:rPr>
              <a:t>Supporting our Children</a:t>
            </a:r>
            <a:endParaRPr lang="en-GB" sz="4000" dirty="0"/>
          </a:p>
        </p:txBody>
      </p:sp>
      <p:sp>
        <p:nvSpPr>
          <p:cNvPr id="9" name="Title 1"/>
          <p:cNvSpPr txBox="1">
            <a:spLocks/>
          </p:cNvSpPr>
          <p:nvPr/>
        </p:nvSpPr>
        <p:spPr>
          <a:xfrm>
            <a:off x="997527" y="1026698"/>
            <a:ext cx="10349345" cy="98221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Comic Sans MS" panose="030F0702030302020204" pitchFamily="66" charset="0"/>
              </a:rPr>
              <a:t>Pathological Demand Avoidance</a:t>
            </a:r>
            <a:endParaRPr lang="en-GB" sz="2400" dirty="0"/>
          </a:p>
        </p:txBody>
      </p:sp>
      <p:sp>
        <p:nvSpPr>
          <p:cNvPr id="3" name="Rectangle 2"/>
          <p:cNvSpPr/>
          <p:nvPr/>
        </p:nvSpPr>
        <p:spPr>
          <a:xfrm>
            <a:off x="318655" y="1870364"/>
            <a:ext cx="11637818" cy="400110"/>
          </a:xfrm>
          <a:prstGeom prst="rect">
            <a:avLst/>
          </a:prstGeom>
        </p:spPr>
        <p:txBody>
          <a:bodyPr wrap="square">
            <a:spAutoFit/>
          </a:bodyPr>
          <a:lstStyle/>
          <a:p>
            <a:r>
              <a:rPr lang="en-GB" sz="2000" dirty="0">
                <a:solidFill>
                  <a:srgbClr val="FFFF00"/>
                </a:solidFill>
                <a:latin typeface="Comic Sans MS" panose="030F0702030302020204" pitchFamily="66" charset="0"/>
              </a:rPr>
              <a:t>				</a:t>
            </a:r>
          </a:p>
        </p:txBody>
      </p:sp>
      <p:sp>
        <p:nvSpPr>
          <p:cNvPr id="4" name="Rectangle 3"/>
          <p:cNvSpPr/>
          <p:nvPr/>
        </p:nvSpPr>
        <p:spPr>
          <a:xfrm>
            <a:off x="297871" y="2169229"/>
            <a:ext cx="11748655" cy="4857099"/>
          </a:xfrm>
          <a:prstGeom prst="rect">
            <a:avLst/>
          </a:prstGeom>
        </p:spPr>
        <p:txBody>
          <a:bodyPr wrap="square">
            <a:spAutoFit/>
          </a:bodyPr>
          <a:lstStyle/>
          <a:p>
            <a:pPr>
              <a:lnSpc>
                <a:spcPct val="115000"/>
              </a:lnSpc>
              <a:spcAft>
                <a:spcPts val="1000"/>
              </a:spcAft>
            </a:pPr>
            <a:r>
              <a:rPr lang="en-GB"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These steps may be helpful when working with individuals with PDA.</a:t>
            </a:r>
          </a:p>
          <a:p>
            <a:pPr marL="457200">
              <a:lnSpc>
                <a:spcPct val="115000"/>
              </a:lnSpc>
              <a:spcAft>
                <a:spcPts val="0"/>
              </a:spcAft>
            </a:pPr>
            <a:r>
              <a:rPr lang="en-GB" b="1"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 </a:t>
            </a:r>
            <a:endParaRPr lang="en-GB" dirty="0">
              <a:solidFill>
                <a:srgbClr val="FFFF00"/>
              </a:solidFill>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b="1"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Offer choices.  </a:t>
            </a:r>
            <a:r>
              <a:rPr lang="en-GB"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This gives the illusion of control and lowers anxiety.  “Would you like to do X or Y first?”  “Would you like to sit here or here to do your work?”</a:t>
            </a:r>
          </a:p>
          <a:p>
            <a:pPr marL="457200">
              <a:lnSpc>
                <a:spcPct val="115000"/>
              </a:lnSpc>
              <a:spcAft>
                <a:spcPts val="0"/>
              </a:spcAft>
            </a:pPr>
            <a:r>
              <a:rPr lang="en-GB" b="1"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 </a:t>
            </a:r>
            <a:endParaRPr lang="en-GB" dirty="0">
              <a:solidFill>
                <a:srgbClr val="FFFF00"/>
              </a:solidFill>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b="1"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Use challenges:  </a:t>
            </a:r>
            <a:r>
              <a:rPr lang="en-GB"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I bet you can’t finish this work before me!”</a:t>
            </a:r>
          </a:p>
          <a:p>
            <a:pPr marL="457200">
              <a:lnSpc>
                <a:spcPct val="115000"/>
              </a:lnSpc>
              <a:spcAft>
                <a:spcPts val="0"/>
              </a:spcAft>
            </a:pPr>
            <a:r>
              <a:rPr lang="en-GB" b="1"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 </a:t>
            </a:r>
            <a:endParaRPr lang="en-GB" dirty="0">
              <a:solidFill>
                <a:srgbClr val="FFFF00"/>
              </a:solidFill>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b="1"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Praise indirectly: </a:t>
            </a:r>
            <a:r>
              <a:rPr lang="en-GB"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Let them hear you talking about them in a positive way.  Or send postcards home to celebrate success.</a:t>
            </a:r>
          </a:p>
          <a:p>
            <a:pPr marL="457200">
              <a:lnSpc>
                <a:spcPct val="115000"/>
              </a:lnSpc>
              <a:spcAft>
                <a:spcPts val="0"/>
              </a:spcAft>
            </a:pPr>
            <a:r>
              <a:rPr lang="en-GB" b="1"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 </a:t>
            </a:r>
            <a:endParaRPr lang="en-GB" dirty="0">
              <a:solidFill>
                <a:srgbClr val="FFFF00"/>
              </a:solidFill>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b="1"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Use areas of interest to engage and motivate:  </a:t>
            </a:r>
            <a:r>
              <a:rPr lang="en-GB"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Look for ways to weave hobbies and interests into work.</a:t>
            </a:r>
          </a:p>
          <a:p>
            <a:pPr marL="457200">
              <a:lnSpc>
                <a:spcPct val="115000"/>
              </a:lnSpc>
              <a:spcAft>
                <a:spcPts val="1000"/>
              </a:spcAft>
            </a:pPr>
            <a:r>
              <a:rPr lang="en-GB" sz="1050" b="1" dirty="0">
                <a:latin typeface="Arial" panose="020B0604020202020204" pitchFamily="34" charset="0"/>
                <a:ea typeface="Calibri" panose="020F0502020204030204" pitchFamily="34" charset="0"/>
                <a:cs typeface="Times New Roman" panose="02020603050405020304" pitchFamily="18" charset="0"/>
              </a:rPr>
              <a:t> </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050" b="1" dirty="0">
                <a:latin typeface="Arial" panose="020B0604020202020204" pitchFamily="34" charset="0"/>
                <a:ea typeface="Calibri" panose="020F0502020204030204" pitchFamily="34" charset="0"/>
                <a:cs typeface="Times New Roman" panose="02020603050405020304" pitchFamily="18" charset="0"/>
              </a:rPr>
              <a:t> </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n-GB" sz="1050" b="1" dirty="0">
                <a:latin typeface="Arial" panose="020B0604020202020204" pitchFamily="34" charset="0"/>
                <a:ea typeface="Calibri" panose="020F0502020204030204" pitchFamily="34" charset="0"/>
                <a:cs typeface="Times New Roman" panose="02020603050405020304" pitchFamily="18" charset="0"/>
              </a:rPr>
              <a:t> </a:t>
            </a:r>
            <a:endParaRPr lang="en-GB" sz="1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3843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528" y="0"/>
            <a:ext cx="10349345" cy="1325563"/>
          </a:xfrm>
        </p:spPr>
        <p:txBody>
          <a:bodyPr>
            <a:normAutofit/>
          </a:bodyPr>
          <a:lstStyle/>
          <a:p>
            <a:pPr algn="ctr"/>
            <a:r>
              <a:rPr lang="en-US" sz="4000" dirty="0">
                <a:latin typeface="Comic Sans MS" panose="030F0702030302020204" pitchFamily="66" charset="0"/>
              </a:rPr>
              <a:t>Supporting our Children</a:t>
            </a:r>
            <a:endParaRPr lang="en-GB" sz="4000" dirty="0"/>
          </a:p>
        </p:txBody>
      </p:sp>
      <p:sp>
        <p:nvSpPr>
          <p:cNvPr id="9" name="Title 1"/>
          <p:cNvSpPr txBox="1">
            <a:spLocks/>
          </p:cNvSpPr>
          <p:nvPr/>
        </p:nvSpPr>
        <p:spPr>
          <a:xfrm>
            <a:off x="997527" y="1026698"/>
            <a:ext cx="10349345" cy="98221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Comic Sans MS" panose="030F0702030302020204" pitchFamily="66" charset="0"/>
              </a:rPr>
              <a:t>Pathological Demand Avoidance</a:t>
            </a:r>
            <a:endParaRPr lang="en-GB" sz="2400" dirty="0"/>
          </a:p>
        </p:txBody>
      </p:sp>
      <p:sp>
        <p:nvSpPr>
          <p:cNvPr id="3" name="Rectangle 2"/>
          <p:cNvSpPr/>
          <p:nvPr/>
        </p:nvSpPr>
        <p:spPr>
          <a:xfrm>
            <a:off x="318655" y="1870364"/>
            <a:ext cx="11637818" cy="400110"/>
          </a:xfrm>
          <a:prstGeom prst="rect">
            <a:avLst/>
          </a:prstGeom>
        </p:spPr>
        <p:txBody>
          <a:bodyPr wrap="square">
            <a:spAutoFit/>
          </a:bodyPr>
          <a:lstStyle/>
          <a:p>
            <a:r>
              <a:rPr lang="en-GB" sz="2000" dirty="0">
                <a:solidFill>
                  <a:srgbClr val="FFFF00"/>
                </a:solidFill>
                <a:latin typeface="Comic Sans MS" panose="030F0702030302020204" pitchFamily="66" charset="0"/>
              </a:rPr>
              <a:t>				</a:t>
            </a:r>
          </a:p>
        </p:txBody>
      </p:sp>
      <p:sp>
        <p:nvSpPr>
          <p:cNvPr id="4" name="Rectangle 3"/>
          <p:cNvSpPr/>
          <p:nvPr/>
        </p:nvSpPr>
        <p:spPr>
          <a:xfrm>
            <a:off x="297871" y="1824327"/>
            <a:ext cx="11748655" cy="4955203"/>
          </a:xfrm>
          <a:prstGeom prst="rect">
            <a:avLst/>
          </a:prstGeom>
        </p:spPr>
        <p:txBody>
          <a:bodyPr wrap="square">
            <a:spAutoFit/>
          </a:bodyPr>
          <a:lstStyle/>
          <a:p>
            <a:r>
              <a:rPr lang="en-GB"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These steps may be helpful when working with individuals with PDA.</a:t>
            </a:r>
          </a:p>
          <a:p>
            <a:pPr lvl="0"/>
            <a:endParaRPr lang="en-GB" b="1" dirty="0">
              <a:solidFill>
                <a:srgbClr val="FFFF00"/>
              </a:solidFill>
              <a:latin typeface="Comic Sans MS" panose="030F0702030302020204" pitchFamily="66" charset="0"/>
            </a:endParaRPr>
          </a:p>
          <a:p>
            <a:pPr lvl="0"/>
            <a:endParaRPr lang="en-GB" b="1" dirty="0">
              <a:solidFill>
                <a:srgbClr val="FFFF00"/>
              </a:solidFill>
              <a:latin typeface="Comic Sans MS" panose="030F0702030302020204" pitchFamily="66" charset="0"/>
            </a:endParaRPr>
          </a:p>
          <a:p>
            <a:pPr marL="285750" lvl="0" indent="-285750">
              <a:buFont typeface="Arial" panose="020B0604020202020204" pitchFamily="34" charset="0"/>
              <a:buChar char="•"/>
            </a:pPr>
            <a:r>
              <a:rPr lang="en-GB" b="1" dirty="0">
                <a:solidFill>
                  <a:srgbClr val="FFFF00"/>
                </a:solidFill>
                <a:latin typeface="Comic Sans MS" panose="030F0702030302020204" pitchFamily="66" charset="0"/>
              </a:rPr>
              <a:t>Reduce pressures and pick your battles.  </a:t>
            </a:r>
            <a:r>
              <a:rPr lang="en-GB" dirty="0">
                <a:solidFill>
                  <a:srgbClr val="FFFF00"/>
                </a:solidFill>
                <a:latin typeface="Comic Sans MS" panose="030F0702030302020204" pitchFamily="66" charset="0"/>
              </a:rPr>
              <a:t>There will be days when anxiety is too high for an individual to comply with any demands.  This is fine.  You will have good and bad days.  Look for ways you can support so that work gets done, i.e. offer to scribe, or finish things for them.  </a:t>
            </a:r>
          </a:p>
          <a:p>
            <a:r>
              <a:rPr lang="en-GB" b="1" dirty="0">
                <a:solidFill>
                  <a:srgbClr val="FFFF00"/>
                </a:solidFill>
                <a:latin typeface="Comic Sans MS" panose="030F0702030302020204" pitchFamily="66" charset="0"/>
              </a:rPr>
              <a:t> </a:t>
            </a:r>
            <a:endParaRPr lang="en-GB" dirty="0">
              <a:solidFill>
                <a:srgbClr val="FFFF00"/>
              </a:solidFill>
              <a:latin typeface="Comic Sans MS" panose="030F0702030302020204" pitchFamily="66" charset="0"/>
            </a:endParaRPr>
          </a:p>
          <a:p>
            <a:pPr marL="285750" lvl="0" indent="-285750">
              <a:buFont typeface="Arial" panose="020B0604020202020204" pitchFamily="34" charset="0"/>
              <a:buChar char="•"/>
            </a:pPr>
            <a:r>
              <a:rPr lang="en-GB" b="1" dirty="0">
                <a:solidFill>
                  <a:srgbClr val="FFFF00"/>
                </a:solidFill>
                <a:latin typeface="Comic Sans MS" panose="030F0702030302020204" pitchFamily="66" charset="0"/>
              </a:rPr>
              <a:t>Have a sense of humour!  </a:t>
            </a:r>
            <a:r>
              <a:rPr lang="en-GB" dirty="0">
                <a:solidFill>
                  <a:srgbClr val="FFFF00"/>
                </a:solidFill>
                <a:latin typeface="Comic Sans MS" panose="030F0702030302020204" pitchFamily="66" charset="0"/>
              </a:rPr>
              <a:t>Be prepared to take the mickey out of yourself too!!</a:t>
            </a:r>
          </a:p>
          <a:p>
            <a:r>
              <a:rPr lang="en-GB" b="1" dirty="0">
                <a:solidFill>
                  <a:srgbClr val="FFFF00"/>
                </a:solidFill>
                <a:latin typeface="Comic Sans MS" panose="030F0702030302020204" pitchFamily="66" charset="0"/>
              </a:rPr>
              <a:t> </a:t>
            </a:r>
            <a:endParaRPr lang="en-GB" dirty="0">
              <a:solidFill>
                <a:srgbClr val="FFFF00"/>
              </a:solidFill>
              <a:latin typeface="Comic Sans MS" panose="030F0702030302020204" pitchFamily="66" charset="0"/>
            </a:endParaRPr>
          </a:p>
          <a:p>
            <a:pPr marL="285750" lvl="0" indent="-285750">
              <a:buFont typeface="Arial" panose="020B0604020202020204" pitchFamily="34" charset="0"/>
              <a:buChar char="•"/>
            </a:pPr>
            <a:r>
              <a:rPr lang="en-GB" b="1" dirty="0">
                <a:solidFill>
                  <a:srgbClr val="FFFF00"/>
                </a:solidFill>
                <a:latin typeface="Comic Sans MS" panose="030F0702030302020204" pitchFamily="66" charset="0"/>
              </a:rPr>
              <a:t>Depersonalise Rules.  </a:t>
            </a:r>
            <a:r>
              <a:rPr lang="en-GB" dirty="0">
                <a:solidFill>
                  <a:srgbClr val="FFFF00"/>
                </a:solidFill>
                <a:latin typeface="Comic Sans MS" panose="030F0702030302020204" pitchFamily="66" charset="0"/>
              </a:rPr>
              <a:t>“I am afraid you can’t go outside as its slippery and our Health and Safety rules forbid it” or “It’s the law”</a:t>
            </a:r>
          </a:p>
          <a:p>
            <a:r>
              <a:rPr lang="en-GB" dirty="0">
                <a:solidFill>
                  <a:srgbClr val="FFFF00"/>
                </a:solidFill>
                <a:latin typeface="Comic Sans MS" panose="030F0702030302020204" pitchFamily="66" charset="0"/>
              </a:rPr>
              <a:t> </a:t>
            </a:r>
          </a:p>
          <a:p>
            <a:pPr marL="285750" lvl="0" indent="-285750">
              <a:buFont typeface="Arial" panose="020B0604020202020204" pitchFamily="34" charset="0"/>
              <a:buChar char="•"/>
            </a:pPr>
            <a:r>
              <a:rPr lang="en-GB" b="1" dirty="0">
                <a:solidFill>
                  <a:srgbClr val="FFFF00"/>
                </a:solidFill>
                <a:latin typeface="Comic Sans MS" panose="030F0702030302020204" pitchFamily="66" charset="0"/>
              </a:rPr>
              <a:t>Show empathy and sympathy</a:t>
            </a:r>
            <a:r>
              <a:rPr lang="en-GB" dirty="0">
                <a:solidFill>
                  <a:srgbClr val="FFFF00"/>
                </a:solidFill>
                <a:latin typeface="Comic Sans MS" panose="030F0702030302020204" pitchFamily="66" charset="0"/>
              </a:rPr>
              <a:t>:  “I know you find maths really hard.  I do too. Shall we work on this together?”</a:t>
            </a:r>
          </a:p>
          <a:p>
            <a:pPr lvl="0"/>
            <a:endParaRPr lang="en-GB" dirty="0">
              <a:solidFill>
                <a:srgbClr val="FFFF00"/>
              </a:solidFill>
              <a:latin typeface="Comic Sans MS" panose="030F0702030302020204" pitchFamily="66" charset="0"/>
            </a:endParaRPr>
          </a:p>
          <a:p>
            <a:pPr lvl="0"/>
            <a:endParaRPr lang="en-GB" sz="1000" dirty="0">
              <a:solidFill>
                <a:srgbClr val="FFFF00"/>
              </a:solidFill>
              <a:latin typeface="Comic Sans MS" panose="030F0702030302020204" pitchFamily="66"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b="1" dirty="0">
                <a:solidFill>
                  <a:srgbClr val="FFFF00"/>
                </a:solidFill>
                <a:latin typeface="Comic Sans MS" panose="030F0702030302020204" pitchFamily="66" charset="0"/>
              </a:rPr>
              <a:t>Use surprise or spontaneous rewards</a:t>
            </a:r>
            <a:r>
              <a:rPr lang="en-GB" dirty="0">
                <a:solidFill>
                  <a:srgbClr val="FFFF00"/>
                </a:solidFill>
                <a:latin typeface="Comic Sans MS" panose="030F0702030302020204" pitchFamily="66" charset="0"/>
              </a:rPr>
              <a:t>.  “I love the fact you have worked hard, you can go on the computer now!</a:t>
            </a:r>
          </a:p>
        </p:txBody>
      </p:sp>
    </p:spTree>
    <p:extLst>
      <p:ext uri="{BB962C8B-B14F-4D97-AF65-F5344CB8AC3E}">
        <p14:creationId xmlns:p14="http://schemas.microsoft.com/office/powerpoint/2010/main" val="2636728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528" y="0"/>
            <a:ext cx="10349345" cy="1325563"/>
          </a:xfrm>
        </p:spPr>
        <p:txBody>
          <a:bodyPr>
            <a:normAutofit/>
          </a:bodyPr>
          <a:lstStyle/>
          <a:p>
            <a:pPr algn="ctr"/>
            <a:r>
              <a:rPr lang="en-US" sz="4000" dirty="0">
                <a:latin typeface="Comic Sans MS" panose="030F0702030302020204" pitchFamily="66" charset="0"/>
              </a:rPr>
              <a:t>Supporting our Children</a:t>
            </a:r>
            <a:endParaRPr lang="en-GB" sz="4000" dirty="0"/>
          </a:p>
        </p:txBody>
      </p:sp>
      <p:sp>
        <p:nvSpPr>
          <p:cNvPr id="9" name="Title 1"/>
          <p:cNvSpPr txBox="1">
            <a:spLocks/>
          </p:cNvSpPr>
          <p:nvPr/>
        </p:nvSpPr>
        <p:spPr>
          <a:xfrm>
            <a:off x="997527" y="1026698"/>
            <a:ext cx="10349345" cy="98221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Comic Sans MS" panose="030F0702030302020204" pitchFamily="66" charset="0"/>
              </a:rPr>
              <a:t>Pathological Demand Avoidance</a:t>
            </a:r>
            <a:endParaRPr lang="en-GB" sz="2400" dirty="0"/>
          </a:p>
        </p:txBody>
      </p:sp>
      <p:sp>
        <p:nvSpPr>
          <p:cNvPr id="3" name="Rectangle 2"/>
          <p:cNvSpPr/>
          <p:nvPr/>
        </p:nvSpPr>
        <p:spPr>
          <a:xfrm>
            <a:off x="318655" y="1870364"/>
            <a:ext cx="11637818" cy="400110"/>
          </a:xfrm>
          <a:prstGeom prst="rect">
            <a:avLst/>
          </a:prstGeom>
        </p:spPr>
        <p:txBody>
          <a:bodyPr wrap="square">
            <a:spAutoFit/>
          </a:bodyPr>
          <a:lstStyle/>
          <a:p>
            <a:r>
              <a:rPr lang="en-GB" sz="2000" dirty="0">
                <a:solidFill>
                  <a:srgbClr val="FFFF00"/>
                </a:solidFill>
                <a:latin typeface="Comic Sans MS" panose="030F0702030302020204" pitchFamily="66" charset="0"/>
              </a:rPr>
              <a:t>				</a:t>
            </a:r>
          </a:p>
        </p:txBody>
      </p:sp>
      <p:sp>
        <p:nvSpPr>
          <p:cNvPr id="4" name="Rectangle 3"/>
          <p:cNvSpPr/>
          <p:nvPr/>
        </p:nvSpPr>
        <p:spPr>
          <a:xfrm>
            <a:off x="297871" y="1824327"/>
            <a:ext cx="11748655" cy="4710136"/>
          </a:xfrm>
          <a:prstGeom prst="rect">
            <a:avLst/>
          </a:prstGeom>
        </p:spPr>
        <p:txBody>
          <a:bodyPr wrap="square">
            <a:spAutoFit/>
          </a:bodyPr>
          <a:lstStyle/>
          <a:p>
            <a:r>
              <a:rPr lang="en-GB" sz="1400" b="1" dirty="0">
                <a:solidFill>
                  <a:srgbClr val="FFFF00"/>
                </a:solidFill>
                <a:latin typeface="Comic Sans MS" panose="030F0702030302020204" pitchFamily="66" charset="0"/>
              </a:rPr>
              <a:t> </a:t>
            </a:r>
            <a:r>
              <a:rPr lang="en-GB"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These steps may be helpful when working with individuals with PDA.</a:t>
            </a:r>
          </a:p>
          <a:p>
            <a:pPr lvl="0"/>
            <a:endParaRPr lang="en-GB" b="1" dirty="0">
              <a:solidFill>
                <a:srgbClr val="FFFF00"/>
              </a:solidFill>
              <a:latin typeface="Comic Sans MS" panose="030F0702030302020204" pitchFamily="66" charset="0"/>
            </a:endParaRPr>
          </a:p>
          <a:p>
            <a:pPr lvl="0"/>
            <a:endParaRPr lang="en-GB" b="1" dirty="0">
              <a:solidFill>
                <a:srgbClr val="FFFF00"/>
              </a:solidFill>
              <a:latin typeface="Comic Sans MS" panose="030F0702030302020204" pitchFamily="66" charset="0"/>
            </a:endParaRPr>
          </a:p>
          <a:p>
            <a:pPr marL="285750" lvl="0" indent="-285750">
              <a:buFont typeface="Arial" panose="020B0604020202020204" pitchFamily="34" charset="0"/>
              <a:buChar char="•"/>
            </a:pPr>
            <a:r>
              <a:rPr lang="en-GB" b="1" dirty="0">
                <a:solidFill>
                  <a:srgbClr val="FFFF00"/>
                </a:solidFill>
                <a:latin typeface="Comic Sans MS" panose="030F0702030302020204" pitchFamily="66" charset="0"/>
              </a:rPr>
              <a:t>Try to find a balance between routine and spontaneity. </a:t>
            </a:r>
            <a:r>
              <a:rPr lang="en-GB" dirty="0">
                <a:solidFill>
                  <a:srgbClr val="FFFF00"/>
                </a:solidFill>
                <a:latin typeface="Comic Sans MS" panose="030F0702030302020204" pitchFamily="66" charset="0"/>
              </a:rPr>
              <a:t>This will be dependent on the individual’s mood and anxiety levels.  But lots of individual’s with PDA like surprise and don’t like routine if too rigid or set by others.</a:t>
            </a:r>
          </a:p>
          <a:p>
            <a:r>
              <a:rPr lang="en-GB" b="1" dirty="0">
                <a:solidFill>
                  <a:srgbClr val="FFFF00"/>
                </a:solidFill>
                <a:latin typeface="Comic Sans MS" panose="030F0702030302020204" pitchFamily="66" charset="0"/>
              </a:rPr>
              <a:t> </a:t>
            </a:r>
            <a:endParaRPr lang="en-GB" dirty="0">
              <a:solidFill>
                <a:srgbClr val="FFFF00"/>
              </a:solidFill>
              <a:latin typeface="Comic Sans MS" panose="030F0702030302020204" pitchFamily="66" charset="0"/>
            </a:endParaRPr>
          </a:p>
          <a:p>
            <a:pPr marL="285750" lvl="0" indent="-285750">
              <a:buFont typeface="Arial" panose="020B0604020202020204" pitchFamily="34" charset="0"/>
              <a:buChar char="•"/>
            </a:pPr>
            <a:r>
              <a:rPr lang="en-GB" b="1" dirty="0">
                <a:solidFill>
                  <a:srgbClr val="FFFF00"/>
                </a:solidFill>
                <a:latin typeface="Comic Sans MS" panose="030F0702030302020204" pitchFamily="66" charset="0"/>
              </a:rPr>
              <a:t>Use Complex Language.  </a:t>
            </a:r>
            <a:r>
              <a:rPr lang="en-GB" dirty="0">
                <a:solidFill>
                  <a:srgbClr val="FFFF00"/>
                </a:solidFill>
                <a:latin typeface="Comic Sans MS" panose="030F0702030302020204" pitchFamily="66" charset="0"/>
              </a:rPr>
              <a:t>Sometimes it is possible to disguise a demand by wrapping it in complex language and making suggestions which allow the individual with PDA to think that they are in control.</a:t>
            </a:r>
          </a:p>
          <a:p>
            <a:r>
              <a:rPr lang="en-GB" b="1" dirty="0">
                <a:solidFill>
                  <a:srgbClr val="FFFF00"/>
                </a:solidFill>
                <a:latin typeface="Comic Sans MS" panose="030F0702030302020204" pitchFamily="66" charset="0"/>
              </a:rPr>
              <a:t> </a:t>
            </a:r>
            <a:endParaRPr lang="en-GB" dirty="0">
              <a:solidFill>
                <a:srgbClr val="FFFF00"/>
              </a:solidFill>
              <a:latin typeface="Comic Sans MS" panose="030F0702030302020204" pitchFamily="66" charset="0"/>
            </a:endParaRPr>
          </a:p>
          <a:p>
            <a:pPr marL="285750" lvl="0" indent="-285750">
              <a:buFont typeface="Arial" panose="020B0604020202020204" pitchFamily="34" charset="0"/>
              <a:buChar char="•"/>
            </a:pPr>
            <a:r>
              <a:rPr lang="en-GB" b="1" dirty="0">
                <a:solidFill>
                  <a:srgbClr val="FFFF00"/>
                </a:solidFill>
                <a:latin typeface="Comic Sans MS" panose="030F0702030302020204" pitchFamily="66" charset="0"/>
              </a:rPr>
              <a:t>Rewards need to be individualised, quick and personalised.  </a:t>
            </a:r>
            <a:r>
              <a:rPr lang="en-GB" dirty="0">
                <a:solidFill>
                  <a:srgbClr val="FFFF00"/>
                </a:solidFill>
                <a:latin typeface="Comic Sans MS" panose="030F0702030302020204" pitchFamily="66" charset="0"/>
              </a:rPr>
              <a:t>Often group rewards are ineffective and don’t motivate the individual with PDA.  You need to make sure they are motivational and change regularly.</a:t>
            </a:r>
          </a:p>
          <a:p>
            <a:r>
              <a:rPr lang="en-GB" b="1" dirty="0">
                <a:solidFill>
                  <a:srgbClr val="FFFF00"/>
                </a:solidFill>
                <a:latin typeface="Comic Sans MS" panose="030F0702030302020204" pitchFamily="66" charset="0"/>
              </a:rPr>
              <a:t> </a:t>
            </a:r>
            <a:endParaRPr lang="en-GB" dirty="0">
              <a:solidFill>
                <a:srgbClr val="FFFF00"/>
              </a:solidFill>
              <a:latin typeface="Comic Sans MS" panose="030F0702030302020204" pitchFamily="66" charset="0"/>
            </a:endParaRPr>
          </a:p>
          <a:p>
            <a:pPr marL="285750" indent="-285750">
              <a:buFont typeface="Arial" panose="020B0604020202020204" pitchFamily="34" charset="0"/>
              <a:buChar char="•"/>
            </a:pPr>
            <a:r>
              <a:rPr lang="en-GB" b="1" dirty="0">
                <a:solidFill>
                  <a:srgbClr val="FFFF00"/>
                </a:solidFill>
                <a:latin typeface="Comic Sans MS" panose="030F0702030302020204" pitchFamily="66" charset="0"/>
              </a:rPr>
              <a:t>Most importantly!  Remember that everyone with PDA is different and should be treated with an  individual approach!</a:t>
            </a:r>
            <a:endParaRPr lang="en-GB" dirty="0">
              <a:solidFill>
                <a:srgbClr val="FFFF00"/>
              </a:solidFill>
              <a:latin typeface="Comic Sans MS" panose="030F0702030302020204" pitchFamily="66" charset="0"/>
            </a:endParaRPr>
          </a:p>
          <a:p>
            <a:pPr marL="457200">
              <a:lnSpc>
                <a:spcPct val="115000"/>
              </a:lnSpc>
              <a:spcAft>
                <a:spcPts val="1000"/>
              </a:spcAft>
            </a:pPr>
            <a:r>
              <a:rPr lang="en-GB" sz="1050" b="1" dirty="0">
                <a:latin typeface="Arial" panose="020B0604020202020204" pitchFamily="34" charset="0"/>
                <a:ea typeface="Calibri" panose="020F0502020204030204" pitchFamily="34" charset="0"/>
                <a:cs typeface="Times New Roman" panose="02020603050405020304" pitchFamily="18" charset="0"/>
              </a:rPr>
              <a:t> </a:t>
            </a:r>
            <a:endParaRPr lang="en-GB" sz="1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4218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528" y="0"/>
            <a:ext cx="10349345" cy="1325563"/>
          </a:xfrm>
        </p:spPr>
        <p:txBody>
          <a:bodyPr>
            <a:normAutofit/>
          </a:bodyPr>
          <a:lstStyle/>
          <a:p>
            <a:pPr algn="ctr"/>
            <a:r>
              <a:rPr lang="en-US" sz="4000" dirty="0">
                <a:latin typeface="Comic Sans MS" panose="030F0702030302020204" pitchFamily="66" charset="0"/>
              </a:rPr>
              <a:t>Supporting our Children</a:t>
            </a:r>
            <a:endParaRPr lang="en-GB" sz="4000" dirty="0"/>
          </a:p>
        </p:txBody>
      </p:sp>
      <p:sp>
        <p:nvSpPr>
          <p:cNvPr id="9" name="Title 1"/>
          <p:cNvSpPr txBox="1">
            <a:spLocks/>
          </p:cNvSpPr>
          <p:nvPr/>
        </p:nvSpPr>
        <p:spPr>
          <a:xfrm>
            <a:off x="290946" y="2542111"/>
            <a:ext cx="10349345" cy="13255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a:latin typeface="Comic Sans MS" panose="030F0702030302020204" pitchFamily="66" charset="0"/>
              </a:rPr>
              <a:t>PDA</a:t>
            </a:r>
            <a:endParaRPr lang="en-GB" sz="4000" dirty="0"/>
          </a:p>
        </p:txBody>
      </p:sp>
      <p:pic>
        <p:nvPicPr>
          <p:cNvPr id="1026" name="Picture 2" descr="PDA Society (@PDASociety) |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08" y="1222060"/>
            <a:ext cx="7469231" cy="52912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DA Society – Pathological Demand Avoidance – Part of the Autism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1615" y="1222060"/>
            <a:ext cx="2740340" cy="274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830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336" y="-169156"/>
            <a:ext cx="9906000" cy="1325563"/>
          </a:xfrm>
        </p:spPr>
        <p:txBody>
          <a:bodyPr>
            <a:normAutofit/>
          </a:bodyPr>
          <a:lstStyle/>
          <a:p>
            <a:pPr algn="ctr"/>
            <a:r>
              <a:rPr lang="en-US" sz="4000" dirty="0">
                <a:latin typeface="Comic Sans MS" panose="030F0702030302020204" pitchFamily="66" charset="0"/>
              </a:rPr>
              <a:t>Supporting our Children</a:t>
            </a:r>
            <a:endParaRPr lang="en-GB" sz="4000" dirty="0"/>
          </a:p>
        </p:txBody>
      </p:sp>
      <p:sp>
        <p:nvSpPr>
          <p:cNvPr id="10" name="Title 1"/>
          <p:cNvSpPr txBox="1">
            <a:spLocks/>
          </p:cNvSpPr>
          <p:nvPr/>
        </p:nvSpPr>
        <p:spPr>
          <a:xfrm>
            <a:off x="1110122" y="1450236"/>
            <a:ext cx="10349345" cy="98221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dirty="0">
                <a:latin typeface="Comic Sans MS" panose="030F0702030302020204" pitchFamily="66" charset="0"/>
              </a:rPr>
              <a:t>Autism and sensory differences</a:t>
            </a:r>
            <a:endParaRPr lang="en-GB" sz="3600" dirty="0"/>
          </a:p>
        </p:txBody>
      </p:sp>
      <p:pic>
        <p:nvPicPr>
          <p:cNvPr id="3" name="Picture 2"/>
          <p:cNvPicPr>
            <a:picLocks noChangeAspect="1"/>
          </p:cNvPicPr>
          <p:nvPr/>
        </p:nvPicPr>
        <p:blipFill>
          <a:blip r:embed="rId2"/>
          <a:stretch>
            <a:fillRect/>
          </a:stretch>
        </p:blipFill>
        <p:spPr>
          <a:xfrm>
            <a:off x="3377834" y="2726277"/>
            <a:ext cx="6131926" cy="3466108"/>
          </a:xfrm>
          <a:prstGeom prst="rect">
            <a:avLst/>
          </a:prstGeom>
        </p:spPr>
      </p:pic>
    </p:spTree>
    <p:extLst>
      <p:ext uri="{BB962C8B-B14F-4D97-AF65-F5344CB8AC3E}">
        <p14:creationId xmlns:p14="http://schemas.microsoft.com/office/powerpoint/2010/main" val="4114919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336" y="-169156"/>
            <a:ext cx="9906000" cy="1325563"/>
          </a:xfrm>
        </p:spPr>
        <p:txBody>
          <a:bodyPr>
            <a:normAutofit/>
          </a:bodyPr>
          <a:lstStyle/>
          <a:p>
            <a:pPr algn="ctr"/>
            <a:r>
              <a:rPr lang="en-US" sz="4000" dirty="0">
                <a:latin typeface="Comic Sans MS" panose="030F0702030302020204" pitchFamily="66" charset="0"/>
              </a:rPr>
              <a:t>Supporting our Children</a:t>
            </a:r>
            <a:endParaRPr lang="en-GB" sz="4000" dirty="0"/>
          </a:p>
        </p:txBody>
      </p:sp>
      <p:sp>
        <p:nvSpPr>
          <p:cNvPr id="5" name="TextBox 4"/>
          <p:cNvSpPr txBox="1"/>
          <p:nvPr/>
        </p:nvSpPr>
        <p:spPr>
          <a:xfrm>
            <a:off x="10938164" y="124294"/>
            <a:ext cx="824345" cy="369332"/>
          </a:xfrm>
          <a:prstGeom prst="rect">
            <a:avLst/>
          </a:prstGeom>
          <a:noFill/>
        </p:spPr>
        <p:txBody>
          <a:bodyPr wrap="square" rtlCol="0">
            <a:spAutoFit/>
          </a:bodyPr>
          <a:lstStyle/>
          <a:p>
            <a:r>
              <a:rPr lang="en-GB" dirty="0"/>
              <a:t>A</a:t>
            </a:r>
          </a:p>
        </p:txBody>
      </p:sp>
      <p:sp>
        <p:nvSpPr>
          <p:cNvPr id="7" name="Rectangle 6"/>
          <p:cNvSpPr/>
          <p:nvPr/>
        </p:nvSpPr>
        <p:spPr>
          <a:xfrm>
            <a:off x="297871" y="1978904"/>
            <a:ext cx="11748655" cy="3631763"/>
          </a:xfrm>
          <a:prstGeom prst="rect">
            <a:avLst/>
          </a:prstGeom>
        </p:spPr>
        <p:txBody>
          <a:bodyPr wrap="square">
            <a:spAutoFit/>
          </a:bodyPr>
          <a:lstStyle/>
          <a:p>
            <a:endParaRPr lang="en-GB" sz="1400" dirty="0">
              <a:solidFill>
                <a:srgbClr val="FFFF00"/>
              </a:solidFill>
              <a:latin typeface="Comic Sans MS" panose="030F0702030302020204" pitchFamily="66"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2400"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The brain needs sensory information to operate. It needs sound, vision, smell, taste, touch and movement</a:t>
            </a:r>
          </a:p>
          <a:p>
            <a:endParaRPr lang="en-GB" sz="2400" dirty="0">
              <a:solidFill>
                <a:srgbClr val="FFFF00"/>
              </a:solidFill>
              <a:latin typeface="Comic Sans MS" panose="030F0702030302020204" pitchFamily="66"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2400"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The way our brain organises this information affects our behaviour and the way we learn.</a:t>
            </a:r>
          </a:p>
          <a:p>
            <a:endParaRPr lang="en-GB" sz="2400" dirty="0">
              <a:solidFill>
                <a:srgbClr val="FFFF00"/>
              </a:solidFill>
              <a:latin typeface="Comic Sans MS" panose="030F0702030302020204" pitchFamily="66"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2400"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People with ASD usually have differences in how they react to sensory input</a:t>
            </a:r>
          </a:p>
          <a:p>
            <a:endParaRPr lang="en-GB" sz="2400" dirty="0">
              <a:solidFill>
                <a:srgbClr val="FFFF00"/>
              </a:solidFill>
              <a:latin typeface="Comic Sans MS" panose="030F0702030302020204" pitchFamily="66" charset="0"/>
              <a:ea typeface="Calibri" panose="020F0502020204030204" pitchFamily="34" charset="0"/>
              <a:cs typeface="Times New Roman" panose="02020603050405020304" pitchFamily="18" charset="0"/>
            </a:endParaRPr>
          </a:p>
          <a:p>
            <a:r>
              <a:rPr lang="en-GB" sz="2400"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      sensory seekers   												sensory avoiders</a:t>
            </a:r>
            <a:r>
              <a:rPr lang="en-GB" sz="1200" dirty="0">
                <a:latin typeface="Arial" panose="020B0604020202020204" pitchFamily="34" charset="0"/>
                <a:ea typeface="Calibri" panose="020F0502020204030204" pitchFamily="34" charset="0"/>
                <a:cs typeface="Times New Roman" panose="02020603050405020304" pitchFamily="18" charset="0"/>
              </a:rPr>
              <a:t> </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Title 1"/>
          <p:cNvSpPr txBox="1">
            <a:spLocks/>
          </p:cNvSpPr>
          <p:nvPr/>
        </p:nvSpPr>
        <p:spPr>
          <a:xfrm>
            <a:off x="1222663" y="996692"/>
            <a:ext cx="10349345" cy="98221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Comic Sans MS" panose="030F0702030302020204" pitchFamily="66" charset="0"/>
              </a:rPr>
              <a:t>Autism and sensory differences</a:t>
            </a:r>
            <a:endParaRPr lang="en-GB" sz="2400" dirty="0"/>
          </a:p>
        </p:txBody>
      </p:sp>
      <p:sp>
        <p:nvSpPr>
          <p:cNvPr id="11" name="Left-Right Arrow 10"/>
          <p:cNvSpPr/>
          <p:nvPr/>
        </p:nvSpPr>
        <p:spPr>
          <a:xfrm>
            <a:off x="1953491" y="5610667"/>
            <a:ext cx="7924800" cy="31865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2931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345" y="-169156"/>
            <a:ext cx="8562110" cy="1325563"/>
          </a:xfrm>
        </p:spPr>
        <p:txBody>
          <a:bodyPr>
            <a:normAutofit/>
          </a:bodyPr>
          <a:lstStyle/>
          <a:p>
            <a:pPr algn="ctr"/>
            <a:r>
              <a:rPr lang="en-US" sz="4000" dirty="0">
                <a:latin typeface="Comic Sans MS" panose="030F0702030302020204" pitchFamily="66" charset="0"/>
              </a:rPr>
              <a:t>Supporting our Children</a:t>
            </a:r>
            <a:endParaRPr lang="en-GB" sz="4000" dirty="0"/>
          </a:p>
        </p:txBody>
      </p:sp>
      <p:sp>
        <p:nvSpPr>
          <p:cNvPr id="8" name="Title 1"/>
          <p:cNvSpPr txBox="1">
            <a:spLocks/>
          </p:cNvSpPr>
          <p:nvPr/>
        </p:nvSpPr>
        <p:spPr>
          <a:xfrm>
            <a:off x="1208809" y="816582"/>
            <a:ext cx="10349345" cy="98221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Comic Sans MS" panose="030F0702030302020204" pitchFamily="66" charset="0"/>
              </a:rPr>
              <a:t>Autism and sensory differences</a:t>
            </a:r>
            <a:endParaRPr lang="en-GB" sz="2400" dirty="0"/>
          </a:p>
        </p:txBody>
      </p:sp>
      <p:pic>
        <p:nvPicPr>
          <p:cNvPr id="4102" name="Picture 6" descr="A4 poster that could be displayed in a staff room or circulated among staff. Shows some of the common sensory problem areas that students with autism, and other sensory difficulties, may experience. Not exhaustive but a clear starting point. Repinned by SOS Inc. Resources pinterest.com/sosthera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1793" y="1631373"/>
            <a:ext cx="7023620" cy="4894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342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345" y="-169156"/>
            <a:ext cx="8562110" cy="1325563"/>
          </a:xfrm>
        </p:spPr>
        <p:txBody>
          <a:bodyPr>
            <a:normAutofit/>
          </a:bodyPr>
          <a:lstStyle/>
          <a:p>
            <a:pPr algn="ctr"/>
            <a:r>
              <a:rPr lang="en-US" sz="4000" dirty="0">
                <a:latin typeface="Comic Sans MS" panose="030F0702030302020204" pitchFamily="66" charset="0"/>
              </a:rPr>
              <a:t>Supporting our Children</a:t>
            </a:r>
            <a:endParaRPr lang="en-GB" sz="4000" dirty="0"/>
          </a:p>
        </p:txBody>
      </p:sp>
      <p:sp>
        <p:nvSpPr>
          <p:cNvPr id="8" name="Title 1"/>
          <p:cNvSpPr txBox="1">
            <a:spLocks/>
          </p:cNvSpPr>
          <p:nvPr/>
        </p:nvSpPr>
        <p:spPr>
          <a:xfrm>
            <a:off x="1208809" y="816582"/>
            <a:ext cx="10349345" cy="98221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Comic Sans MS" panose="030F0702030302020204" pitchFamily="66" charset="0"/>
              </a:rPr>
              <a:t>Autism and sensory differences</a:t>
            </a:r>
            <a:endParaRPr lang="en-GB" sz="2400" dirty="0"/>
          </a:p>
        </p:txBody>
      </p:sp>
      <p:sp>
        <p:nvSpPr>
          <p:cNvPr id="7" name="Rectangle 6"/>
          <p:cNvSpPr/>
          <p:nvPr/>
        </p:nvSpPr>
        <p:spPr>
          <a:xfrm>
            <a:off x="241815" y="1968518"/>
            <a:ext cx="11776364" cy="3477875"/>
          </a:xfrm>
          <a:prstGeom prst="rect">
            <a:avLst/>
          </a:prstGeom>
        </p:spPr>
        <p:txBody>
          <a:bodyPr wrap="square">
            <a:spAutoFit/>
          </a:bodyPr>
          <a:lstStyle/>
          <a:p>
            <a:pPr algn="just"/>
            <a:r>
              <a:rPr lang="en-GB" sz="2000" dirty="0">
                <a:solidFill>
                  <a:srgbClr val="FFFF00"/>
                </a:solidFill>
                <a:latin typeface="Comic Sans MS" panose="030F0702030302020204" pitchFamily="66" charset="0"/>
              </a:rPr>
              <a:t>The video on the next page illustrates how overwhelming sensory processing can be. </a:t>
            </a:r>
          </a:p>
          <a:p>
            <a:pPr algn="just"/>
            <a:endParaRPr lang="en-GB" sz="2000" dirty="0">
              <a:solidFill>
                <a:srgbClr val="FFFF00"/>
              </a:solidFill>
              <a:latin typeface="Comic Sans MS" panose="030F0702030302020204" pitchFamily="66" charset="0"/>
            </a:endParaRPr>
          </a:p>
          <a:p>
            <a:pPr algn="just"/>
            <a:r>
              <a:rPr lang="en-GB" sz="2000" dirty="0">
                <a:solidFill>
                  <a:srgbClr val="FFFF00"/>
                </a:solidFill>
                <a:latin typeface="Comic Sans MS" panose="030F0702030302020204" pitchFamily="66" charset="0"/>
              </a:rPr>
              <a:t>The clip lasts about 1 minute and is delivered by the National Autistic Society. You may also find their website useful for future reference. </a:t>
            </a:r>
          </a:p>
          <a:p>
            <a:pPr algn="just"/>
            <a:endParaRPr lang="en-GB" sz="2000" dirty="0">
              <a:solidFill>
                <a:srgbClr val="FFFF00"/>
              </a:solidFill>
              <a:latin typeface="Comic Sans MS" panose="030F0702030302020204" pitchFamily="66" charset="0"/>
            </a:endParaRPr>
          </a:p>
          <a:p>
            <a:pPr algn="just"/>
            <a:r>
              <a:rPr lang="en-GB" sz="2000" dirty="0">
                <a:latin typeface="Comic Sans MS" panose="030F0702030302020204" pitchFamily="66" charset="0"/>
              </a:rPr>
              <a:t>The video is embedded in the next slide. To play it, you need to make sure you are viewing the presentation as a slide show, which you will find as a tab option at the top if you are not already doing so. </a:t>
            </a:r>
          </a:p>
          <a:p>
            <a:pPr algn="just"/>
            <a:endParaRPr lang="en-GB" sz="2000" dirty="0">
              <a:latin typeface="Comic Sans MS" panose="030F0702030302020204" pitchFamily="66" charset="0"/>
            </a:endParaRPr>
          </a:p>
          <a:p>
            <a:pPr algn="just"/>
            <a:r>
              <a:rPr lang="en-GB" sz="2000" dirty="0">
                <a:latin typeface="Comic Sans MS" panose="030F0702030302020204" pitchFamily="66" charset="0"/>
              </a:rPr>
              <a:t>If the video does not play within the slideshow, the link is at the bottom of the page which you can copy and paste into your search engine. </a:t>
            </a:r>
          </a:p>
        </p:txBody>
      </p:sp>
    </p:spTree>
    <p:extLst>
      <p:ext uri="{BB962C8B-B14F-4D97-AF65-F5344CB8AC3E}">
        <p14:creationId xmlns:p14="http://schemas.microsoft.com/office/powerpoint/2010/main" val="2643791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782" y="344798"/>
            <a:ext cx="9905998" cy="1216025"/>
          </a:xfrm>
        </p:spPr>
        <p:txBody>
          <a:bodyPr>
            <a:normAutofit fontScale="90000"/>
          </a:bodyPr>
          <a:lstStyle/>
          <a:p>
            <a:pPr algn="ctr"/>
            <a:br>
              <a:rPr lang="en-US" sz="4000" dirty="0"/>
            </a:br>
            <a:r>
              <a:rPr lang="en-US" sz="4000" dirty="0">
                <a:latin typeface="Comic Sans MS" panose="030F0702030302020204" pitchFamily="66" charset="0"/>
              </a:rPr>
              <a:t>Supporting Our Children</a:t>
            </a:r>
            <a:br>
              <a:rPr lang="en-GB" dirty="0"/>
            </a:br>
            <a:endParaRPr lang="en-GB" dirty="0"/>
          </a:p>
        </p:txBody>
      </p:sp>
      <p:sp>
        <p:nvSpPr>
          <p:cNvPr id="3" name="Content Placeholder 2"/>
          <p:cNvSpPr>
            <a:spLocks noGrp="1"/>
          </p:cNvSpPr>
          <p:nvPr>
            <p:ph idx="1"/>
          </p:nvPr>
        </p:nvSpPr>
        <p:spPr>
          <a:xfrm>
            <a:off x="540327" y="1825625"/>
            <a:ext cx="11152909" cy="4351338"/>
          </a:xfrm>
        </p:spPr>
        <p:txBody>
          <a:bodyPr>
            <a:normAutofit/>
          </a:bodyPr>
          <a:lstStyle/>
          <a:p>
            <a:pPr marL="0" indent="0">
              <a:buNone/>
            </a:pPr>
            <a:r>
              <a:rPr lang="en-GB" dirty="0">
                <a:latin typeface="Comic Sans MS" panose="030F0702030302020204" pitchFamily="66" charset="0"/>
              </a:rPr>
              <a:t>By the end of today’s session:</a:t>
            </a:r>
          </a:p>
          <a:p>
            <a:pPr marL="0" indent="0">
              <a:buNone/>
            </a:pPr>
            <a:endParaRPr lang="en-GB" dirty="0">
              <a:latin typeface="Comic Sans MS" panose="030F0702030302020204" pitchFamily="66" charset="0"/>
            </a:endParaRPr>
          </a:p>
          <a:p>
            <a:pPr lvl="0"/>
            <a:r>
              <a:rPr lang="en-GB" dirty="0">
                <a:solidFill>
                  <a:srgbClr val="FFFF00"/>
                </a:solidFill>
                <a:latin typeface="Comic Sans MS" panose="030F0702030302020204" pitchFamily="66" charset="0"/>
              </a:rPr>
              <a:t>Recap of ASD Needs </a:t>
            </a:r>
          </a:p>
          <a:p>
            <a:pPr lvl="0"/>
            <a:r>
              <a:rPr lang="en-GB" dirty="0">
                <a:solidFill>
                  <a:srgbClr val="FFFF00"/>
                </a:solidFill>
                <a:latin typeface="Comic Sans MS" panose="030F0702030302020204" pitchFamily="66" charset="0"/>
              </a:rPr>
              <a:t>Demand Avoidance and Oppositional Defiance</a:t>
            </a:r>
          </a:p>
          <a:p>
            <a:pPr lvl="0"/>
            <a:r>
              <a:rPr lang="en-GB" dirty="0">
                <a:solidFill>
                  <a:srgbClr val="FFFF00"/>
                </a:solidFill>
                <a:latin typeface="Comic Sans MS" panose="030F0702030302020204" pitchFamily="66" charset="0"/>
              </a:rPr>
              <a:t>Responding to sensory needs</a:t>
            </a:r>
          </a:p>
          <a:p>
            <a:pPr lvl="0"/>
            <a:r>
              <a:rPr lang="en-GB" dirty="0">
                <a:solidFill>
                  <a:srgbClr val="FFFF00"/>
                </a:solidFill>
                <a:latin typeface="Comic Sans MS" panose="030F0702030302020204" pitchFamily="66" charset="0"/>
              </a:rPr>
              <a:t>Establishing positive routine and structure at home</a:t>
            </a:r>
          </a:p>
          <a:p>
            <a:pPr lvl="0"/>
            <a:r>
              <a:rPr lang="en-GB" dirty="0">
                <a:solidFill>
                  <a:srgbClr val="FFFF00"/>
                </a:solidFill>
                <a:latin typeface="Comic Sans MS" panose="030F0702030302020204" pitchFamily="66" charset="0"/>
              </a:rPr>
              <a:t>Meltdowns at home after a day at school</a:t>
            </a:r>
          </a:p>
          <a:p>
            <a:pPr marL="0" indent="0">
              <a:buNone/>
            </a:pPr>
            <a:endParaRPr lang="en-GB" dirty="0">
              <a:latin typeface="Comic Sans MS" panose="030F0702030302020204" pitchFamily="66" charset="0"/>
            </a:endParaRP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990" y="2427194"/>
            <a:ext cx="2686790" cy="3148199"/>
          </a:xfrm>
          <a:prstGeom prst="rect">
            <a:avLst/>
          </a:prstGeom>
        </p:spPr>
      </p:pic>
    </p:spTree>
    <p:extLst>
      <p:ext uri="{BB962C8B-B14F-4D97-AF65-F5344CB8AC3E}">
        <p14:creationId xmlns:p14="http://schemas.microsoft.com/office/powerpoint/2010/main" val="1381795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345" y="-169156"/>
            <a:ext cx="8562110" cy="1325563"/>
          </a:xfrm>
        </p:spPr>
        <p:txBody>
          <a:bodyPr>
            <a:normAutofit/>
          </a:bodyPr>
          <a:lstStyle/>
          <a:p>
            <a:pPr algn="ctr"/>
            <a:r>
              <a:rPr lang="en-US" sz="4000" dirty="0">
                <a:latin typeface="Comic Sans MS" panose="030F0702030302020204" pitchFamily="66" charset="0"/>
              </a:rPr>
              <a:t>Supporting our Children</a:t>
            </a:r>
            <a:endParaRPr lang="en-GB" sz="4000" dirty="0"/>
          </a:p>
        </p:txBody>
      </p:sp>
      <p:sp>
        <p:nvSpPr>
          <p:cNvPr id="8" name="Title 1"/>
          <p:cNvSpPr txBox="1">
            <a:spLocks/>
          </p:cNvSpPr>
          <p:nvPr/>
        </p:nvSpPr>
        <p:spPr>
          <a:xfrm>
            <a:off x="1208809" y="816582"/>
            <a:ext cx="10349345" cy="98221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Comic Sans MS" panose="030F0702030302020204" pitchFamily="66" charset="0"/>
              </a:rPr>
              <a:t>Autism and sensory differences</a:t>
            </a:r>
            <a:endParaRPr lang="en-GB" sz="2400" dirty="0"/>
          </a:p>
        </p:txBody>
      </p:sp>
      <p:pic>
        <p:nvPicPr>
          <p:cNvPr id="3" name="ycCN3qTYVyo"/>
          <p:cNvPicPr>
            <a:picLocks noRot="1" noChangeAspect="1"/>
          </p:cNvPicPr>
          <p:nvPr>
            <a:videoFile r:link="rId1"/>
          </p:nvPr>
        </p:nvPicPr>
        <p:blipFill>
          <a:blip r:embed="rId3"/>
          <a:stretch>
            <a:fillRect/>
          </a:stretch>
        </p:blipFill>
        <p:spPr>
          <a:xfrm>
            <a:off x="1967345" y="1798794"/>
            <a:ext cx="7992581" cy="4495827"/>
          </a:xfrm>
          <a:prstGeom prst="rect">
            <a:avLst/>
          </a:prstGeom>
        </p:spPr>
      </p:pic>
      <p:sp>
        <p:nvSpPr>
          <p:cNvPr id="4" name="Rectangle 3"/>
          <p:cNvSpPr/>
          <p:nvPr/>
        </p:nvSpPr>
        <p:spPr>
          <a:xfrm>
            <a:off x="4118418" y="6396557"/>
            <a:ext cx="3690434" cy="369332"/>
          </a:xfrm>
          <a:prstGeom prst="rect">
            <a:avLst/>
          </a:prstGeom>
        </p:spPr>
        <p:txBody>
          <a:bodyPr wrap="none">
            <a:spAutoFit/>
          </a:bodyPr>
          <a:lstStyle/>
          <a:p>
            <a:r>
              <a:rPr lang="en-GB" dirty="0"/>
              <a:t>https://youtu.be/ycCN3qTYVyo</a:t>
            </a:r>
          </a:p>
        </p:txBody>
      </p:sp>
    </p:spTree>
    <p:extLst>
      <p:ext uri="{BB962C8B-B14F-4D97-AF65-F5344CB8AC3E}">
        <p14:creationId xmlns:p14="http://schemas.microsoft.com/office/powerpoint/2010/main" val="412947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408" y="0"/>
            <a:ext cx="10515600" cy="1325563"/>
          </a:xfrm>
        </p:spPr>
        <p:txBody>
          <a:bodyPr>
            <a:normAutofit/>
          </a:bodyPr>
          <a:lstStyle/>
          <a:p>
            <a:pPr algn="ctr"/>
            <a:r>
              <a:rPr lang="en-US" sz="4000" dirty="0">
                <a:latin typeface="Comic Sans MS" panose="030F0702030302020204" pitchFamily="66" charset="0"/>
              </a:rPr>
              <a:t>Supporting our Children</a:t>
            </a:r>
            <a:endParaRPr lang="en-GB" sz="4000" dirty="0"/>
          </a:p>
        </p:txBody>
      </p:sp>
      <p:sp>
        <p:nvSpPr>
          <p:cNvPr id="8" name="Title 1"/>
          <p:cNvSpPr txBox="1">
            <a:spLocks/>
          </p:cNvSpPr>
          <p:nvPr/>
        </p:nvSpPr>
        <p:spPr>
          <a:xfrm>
            <a:off x="984663" y="834457"/>
            <a:ext cx="10349345" cy="98221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Comic Sans MS" panose="030F0702030302020204" pitchFamily="66" charset="0"/>
              </a:rPr>
              <a:t>Autism and sensory differences</a:t>
            </a:r>
            <a:endParaRPr lang="en-GB" sz="2400" dirty="0"/>
          </a:p>
        </p:txBody>
      </p:sp>
      <p:sp>
        <p:nvSpPr>
          <p:cNvPr id="3" name="Rectangle 2"/>
          <p:cNvSpPr/>
          <p:nvPr/>
        </p:nvSpPr>
        <p:spPr>
          <a:xfrm>
            <a:off x="211014" y="1834967"/>
            <a:ext cx="11859065" cy="4462760"/>
          </a:xfrm>
          <a:prstGeom prst="rect">
            <a:avLst/>
          </a:prstGeom>
        </p:spPr>
        <p:txBody>
          <a:bodyPr wrap="square">
            <a:spAutoFit/>
          </a:bodyPr>
          <a:lstStyle/>
          <a:p>
            <a:pPr algn="ctr"/>
            <a:r>
              <a:rPr lang="en-GB" sz="2400" dirty="0">
                <a:solidFill>
                  <a:srgbClr val="FFFF00"/>
                </a:solidFill>
                <a:latin typeface="Comic Sans MS" panose="030F0702030302020204" pitchFamily="66" charset="0"/>
              </a:rPr>
              <a:t>Examples of how to support those with hyper-sensitivities</a:t>
            </a:r>
          </a:p>
          <a:p>
            <a:pPr algn="ctr"/>
            <a:endParaRPr lang="en-GB" sz="2400" dirty="0">
              <a:solidFill>
                <a:srgbClr val="FFFF00"/>
              </a:solidFill>
              <a:latin typeface="Comic Sans MS" panose="030F0702030302020204" pitchFamily="66" charset="0"/>
            </a:endParaRPr>
          </a:p>
          <a:p>
            <a:pPr>
              <a:lnSpc>
                <a:spcPct val="150000"/>
              </a:lnSpc>
              <a:buFont typeface="Arial" panose="020B0604020202020204" pitchFamily="34" charset="0"/>
              <a:buChar char="•"/>
            </a:pPr>
            <a:r>
              <a:rPr lang="en-GB" dirty="0">
                <a:solidFill>
                  <a:srgbClr val="FFFF00"/>
                </a:solidFill>
                <a:latin typeface="Comic Sans MS" panose="030F0702030302020204" pitchFamily="66" charset="0"/>
              </a:rPr>
              <a:t>Dimmed lights</a:t>
            </a:r>
          </a:p>
          <a:p>
            <a:pPr>
              <a:lnSpc>
                <a:spcPct val="150000"/>
              </a:lnSpc>
              <a:buFont typeface="Arial" panose="020B0604020202020204" pitchFamily="34" charset="0"/>
              <a:buChar char="•"/>
            </a:pPr>
            <a:r>
              <a:rPr lang="en-GB" dirty="0">
                <a:solidFill>
                  <a:srgbClr val="FFFF00"/>
                </a:solidFill>
                <a:latin typeface="Comic Sans MS" panose="030F0702030302020204" pitchFamily="66" charset="0"/>
              </a:rPr>
              <a:t>Sunglasses to block overhead fluorescent lighting</a:t>
            </a:r>
          </a:p>
          <a:p>
            <a:pPr>
              <a:lnSpc>
                <a:spcPct val="150000"/>
              </a:lnSpc>
              <a:buFont typeface="Arial" panose="020B0604020202020204" pitchFamily="34" charset="0"/>
              <a:buChar char="•"/>
            </a:pPr>
            <a:r>
              <a:rPr lang="en-GB" dirty="0">
                <a:solidFill>
                  <a:srgbClr val="FFFF00"/>
                </a:solidFill>
                <a:latin typeface="Comic Sans MS" panose="030F0702030302020204" pitchFamily="66" charset="0"/>
              </a:rPr>
              <a:t>Ear plugs or headphones in noisy environments</a:t>
            </a:r>
          </a:p>
          <a:p>
            <a:pPr>
              <a:lnSpc>
                <a:spcPct val="150000"/>
              </a:lnSpc>
              <a:buFont typeface="Arial" panose="020B0604020202020204" pitchFamily="34" charset="0"/>
              <a:buChar char="•"/>
            </a:pPr>
            <a:r>
              <a:rPr lang="en-GB" dirty="0">
                <a:solidFill>
                  <a:srgbClr val="FFFF00"/>
                </a:solidFill>
                <a:latin typeface="Comic Sans MS" panose="030F0702030302020204" pitchFamily="66" charset="0"/>
              </a:rPr>
              <a:t>Closed door or high-walled work areas to block distracting sights and sounds</a:t>
            </a:r>
          </a:p>
          <a:p>
            <a:pPr>
              <a:lnSpc>
                <a:spcPct val="150000"/>
              </a:lnSpc>
              <a:buFont typeface="Arial" panose="020B0604020202020204" pitchFamily="34" charset="0"/>
              <a:buChar char="•"/>
            </a:pPr>
            <a:r>
              <a:rPr lang="en-GB" dirty="0">
                <a:solidFill>
                  <a:srgbClr val="FFFF00"/>
                </a:solidFill>
                <a:latin typeface="Comic Sans MS" panose="030F0702030302020204" pitchFamily="66" charset="0"/>
              </a:rPr>
              <a:t>Avoidance of strongly scented products </a:t>
            </a:r>
          </a:p>
          <a:p>
            <a:pPr>
              <a:lnSpc>
                <a:spcPct val="150000"/>
              </a:lnSpc>
              <a:buFont typeface="Arial" panose="020B0604020202020204" pitchFamily="34" charset="0"/>
              <a:buChar char="•"/>
            </a:pPr>
            <a:r>
              <a:rPr lang="en-GB" dirty="0">
                <a:solidFill>
                  <a:srgbClr val="FFFF00"/>
                </a:solidFill>
                <a:latin typeface="Comic Sans MS" panose="030F0702030302020204" pitchFamily="66" charset="0"/>
              </a:rPr>
              <a:t>Food options that avoid personal aversions (e.g. intensely spicy, textured, cold, hot, etc.)</a:t>
            </a:r>
          </a:p>
          <a:p>
            <a:pPr>
              <a:lnSpc>
                <a:spcPct val="150000"/>
              </a:lnSpc>
              <a:buFont typeface="Arial" panose="020B0604020202020204" pitchFamily="34" charset="0"/>
              <a:buChar char="•"/>
            </a:pPr>
            <a:r>
              <a:rPr lang="en-GB" dirty="0">
                <a:solidFill>
                  <a:srgbClr val="FFFF00"/>
                </a:solidFill>
                <a:latin typeface="Comic Sans MS" panose="030F0702030302020204" pitchFamily="66" charset="0"/>
              </a:rPr>
              <a:t>Clothing that accommodates sensitivities (e.g. to tight waistbands and/or scratchy fabric, seams and tags)</a:t>
            </a:r>
          </a:p>
          <a:p>
            <a:pPr>
              <a:lnSpc>
                <a:spcPct val="150000"/>
              </a:lnSpc>
              <a:buFont typeface="Arial" panose="020B0604020202020204" pitchFamily="34" charset="0"/>
              <a:buChar char="•"/>
            </a:pPr>
            <a:r>
              <a:rPr lang="en-GB" dirty="0">
                <a:solidFill>
                  <a:srgbClr val="FFFF00"/>
                </a:solidFill>
                <a:latin typeface="Comic Sans MS" panose="030F0702030302020204" pitchFamily="66" charset="0"/>
              </a:rPr>
              <a:t>Request for permission before touching</a:t>
            </a:r>
          </a:p>
          <a:p>
            <a:endParaRPr lang="en-GB" sz="2000"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3057737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408" y="0"/>
            <a:ext cx="10515600" cy="1325563"/>
          </a:xfrm>
        </p:spPr>
        <p:txBody>
          <a:bodyPr>
            <a:normAutofit/>
          </a:bodyPr>
          <a:lstStyle/>
          <a:p>
            <a:pPr algn="ctr"/>
            <a:r>
              <a:rPr lang="en-US" sz="4000" dirty="0">
                <a:latin typeface="Comic Sans MS" panose="030F0702030302020204" pitchFamily="66" charset="0"/>
              </a:rPr>
              <a:t>Supporting our Children</a:t>
            </a:r>
            <a:endParaRPr lang="en-GB" sz="4000" dirty="0"/>
          </a:p>
        </p:txBody>
      </p:sp>
      <p:sp>
        <p:nvSpPr>
          <p:cNvPr id="8" name="Title 1"/>
          <p:cNvSpPr txBox="1">
            <a:spLocks/>
          </p:cNvSpPr>
          <p:nvPr/>
        </p:nvSpPr>
        <p:spPr>
          <a:xfrm>
            <a:off x="984663" y="834457"/>
            <a:ext cx="10349345" cy="98221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Comic Sans MS" panose="030F0702030302020204" pitchFamily="66" charset="0"/>
              </a:rPr>
              <a:t>Autism and sensory differences</a:t>
            </a:r>
            <a:endParaRPr lang="en-GB" sz="2400" dirty="0"/>
          </a:p>
        </p:txBody>
      </p:sp>
      <p:sp>
        <p:nvSpPr>
          <p:cNvPr id="3" name="Rectangle 2"/>
          <p:cNvSpPr/>
          <p:nvPr/>
        </p:nvSpPr>
        <p:spPr>
          <a:xfrm>
            <a:off x="211015" y="1834967"/>
            <a:ext cx="11615362" cy="4370427"/>
          </a:xfrm>
          <a:prstGeom prst="rect">
            <a:avLst/>
          </a:prstGeom>
        </p:spPr>
        <p:txBody>
          <a:bodyPr wrap="square">
            <a:spAutoFit/>
          </a:bodyPr>
          <a:lstStyle/>
          <a:p>
            <a:pPr algn="ctr"/>
            <a:r>
              <a:rPr lang="en-GB" sz="2400" dirty="0">
                <a:solidFill>
                  <a:srgbClr val="FFFF00"/>
                </a:solidFill>
                <a:latin typeface="Comic Sans MS" panose="030F0702030302020204" pitchFamily="66" charset="0"/>
              </a:rPr>
              <a:t>Examples of  how to support those with hypo-sensitivities</a:t>
            </a:r>
          </a:p>
          <a:p>
            <a:pPr algn="ctr"/>
            <a:endParaRPr lang="en-GB" dirty="0">
              <a:solidFill>
                <a:srgbClr val="FFFF00"/>
              </a:solidFill>
              <a:latin typeface="Comic Sans MS" panose="030F0702030302020204" pitchFamily="66" charset="0"/>
            </a:endParaRPr>
          </a:p>
          <a:p>
            <a:pPr>
              <a:lnSpc>
                <a:spcPct val="150000"/>
              </a:lnSpc>
              <a:buFont typeface="Arial" panose="020B0604020202020204" pitchFamily="34" charset="0"/>
              <a:buChar char="•"/>
            </a:pPr>
            <a:r>
              <a:rPr lang="en-GB" dirty="0">
                <a:solidFill>
                  <a:srgbClr val="FFFF00"/>
                </a:solidFill>
                <a:latin typeface="Comic Sans MS" panose="030F0702030302020204" pitchFamily="66" charset="0"/>
              </a:rPr>
              <a:t>Visual support for those who have difficulty processing spoken information</a:t>
            </a:r>
          </a:p>
          <a:p>
            <a:pPr>
              <a:lnSpc>
                <a:spcPct val="150000"/>
              </a:lnSpc>
              <a:buFont typeface="Arial" panose="020B0604020202020204" pitchFamily="34" charset="0"/>
              <a:buChar char="•"/>
            </a:pPr>
            <a:r>
              <a:rPr lang="en-GB" dirty="0">
                <a:solidFill>
                  <a:srgbClr val="FFFF00"/>
                </a:solidFill>
                <a:latin typeface="Comic Sans MS" panose="030F0702030302020204" pitchFamily="66" charset="0"/>
              </a:rPr>
              <a:t>Sensory-stimulating toys (e.g. safe </a:t>
            </a:r>
            <a:r>
              <a:rPr lang="en-GB" dirty="0" err="1">
                <a:solidFill>
                  <a:srgbClr val="FFFF00"/>
                </a:solidFill>
                <a:latin typeface="Comic Sans MS" panose="030F0702030302020204" pitchFamily="66" charset="0"/>
              </a:rPr>
              <a:t>chewies</a:t>
            </a:r>
            <a:r>
              <a:rPr lang="en-GB" dirty="0">
                <a:solidFill>
                  <a:srgbClr val="FFFF00"/>
                </a:solidFill>
                <a:latin typeface="Comic Sans MS" panose="030F0702030302020204" pitchFamily="66" charset="0"/>
              </a:rPr>
              <a:t> and fidgets)</a:t>
            </a:r>
          </a:p>
          <a:p>
            <a:pPr>
              <a:lnSpc>
                <a:spcPct val="150000"/>
              </a:lnSpc>
              <a:buFont typeface="Arial" panose="020B0604020202020204" pitchFamily="34" charset="0"/>
              <a:buChar char="•"/>
            </a:pPr>
            <a:r>
              <a:rPr lang="en-GB" dirty="0">
                <a:solidFill>
                  <a:srgbClr val="FFFF00"/>
                </a:solidFill>
                <a:latin typeface="Comic Sans MS" panose="030F0702030302020204" pitchFamily="66" charset="0"/>
              </a:rPr>
              <a:t>Opportunities for rocking, swinging and other sensory stimulating activities</a:t>
            </a:r>
          </a:p>
          <a:p>
            <a:pPr>
              <a:lnSpc>
                <a:spcPct val="150000"/>
              </a:lnSpc>
              <a:buFont typeface="Arial" panose="020B0604020202020204" pitchFamily="34" charset="0"/>
              <a:buChar char="•"/>
            </a:pPr>
            <a:r>
              <a:rPr lang="en-GB" dirty="0">
                <a:solidFill>
                  <a:srgbClr val="FFFF00"/>
                </a:solidFill>
                <a:latin typeface="Comic Sans MS" panose="030F0702030302020204" pitchFamily="66" charset="0"/>
              </a:rPr>
              <a:t>Strong tasting and/or textured foods, cold beverages, etc.</a:t>
            </a:r>
          </a:p>
          <a:p>
            <a:pPr>
              <a:lnSpc>
                <a:spcPct val="150000"/>
              </a:lnSpc>
              <a:buFont typeface="Arial" panose="020B0604020202020204" pitchFamily="34" charset="0"/>
              <a:buChar char="•"/>
            </a:pPr>
            <a:r>
              <a:rPr lang="en-GB" dirty="0">
                <a:solidFill>
                  <a:srgbClr val="FFFF00"/>
                </a:solidFill>
                <a:latin typeface="Comic Sans MS" panose="030F0702030302020204" pitchFamily="66" charset="0"/>
              </a:rPr>
              <a:t>Firm touch (according to preference)</a:t>
            </a:r>
          </a:p>
          <a:p>
            <a:pPr>
              <a:lnSpc>
                <a:spcPct val="150000"/>
              </a:lnSpc>
              <a:buFont typeface="Arial" panose="020B0604020202020204" pitchFamily="34" charset="0"/>
              <a:buChar char="•"/>
            </a:pPr>
            <a:r>
              <a:rPr lang="en-GB" dirty="0">
                <a:solidFill>
                  <a:srgbClr val="FFFF00"/>
                </a:solidFill>
                <a:latin typeface="Comic Sans MS" panose="030F0702030302020204" pitchFamily="66" charset="0"/>
              </a:rPr>
              <a:t>Weighted blankets</a:t>
            </a:r>
          </a:p>
          <a:p>
            <a:pPr>
              <a:lnSpc>
                <a:spcPct val="150000"/>
              </a:lnSpc>
              <a:buFont typeface="Arial" panose="020B0604020202020204" pitchFamily="34" charset="0"/>
              <a:buChar char="•"/>
            </a:pPr>
            <a:r>
              <a:rPr lang="en-GB" dirty="0">
                <a:solidFill>
                  <a:srgbClr val="FFFF00"/>
                </a:solidFill>
                <a:latin typeface="Comic Sans MS" panose="030F0702030302020204" pitchFamily="66" charset="0"/>
              </a:rPr>
              <a:t>Fun opportunities to practice physical skills (catching, dancing, jumping, running, etc.)</a:t>
            </a:r>
          </a:p>
          <a:p>
            <a:pPr>
              <a:lnSpc>
                <a:spcPct val="150000"/>
              </a:lnSpc>
              <a:buFont typeface="Arial" panose="020B0604020202020204" pitchFamily="34" charset="0"/>
              <a:buChar char="•"/>
            </a:pPr>
            <a:r>
              <a:rPr lang="en-GB" dirty="0">
                <a:solidFill>
                  <a:srgbClr val="FFFF00"/>
                </a:solidFill>
                <a:latin typeface="Comic Sans MS" panose="030F0702030302020204" pitchFamily="66" charset="0"/>
              </a:rPr>
              <a:t>Furniture arrangements that reduce chances of bumping into sharp or hard surface</a:t>
            </a:r>
          </a:p>
          <a:p>
            <a:endParaRPr lang="en-GB" sz="2000"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1268798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408" y="0"/>
            <a:ext cx="10515600" cy="1325563"/>
          </a:xfrm>
        </p:spPr>
        <p:txBody>
          <a:bodyPr>
            <a:normAutofit/>
          </a:bodyPr>
          <a:lstStyle/>
          <a:p>
            <a:pPr algn="ctr"/>
            <a:r>
              <a:rPr lang="en-US" sz="4000" dirty="0">
                <a:latin typeface="Comic Sans MS" panose="030F0702030302020204" pitchFamily="66" charset="0"/>
              </a:rPr>
              <a:t>Supporting our Children</a:t>
            </a:r>
            <a:endParaRPr lang="en-GB" sz="4000" dirty="0"/>
          </a:p>
        </p:txBody>
      </p:sp>
      <p:sp>
        <p:nvSpPr>
          <p:cNvPr id="7" name="TextBox 6"/>
          <p:cNvSpPr txBox="1"/>
          <p:nvPr/>
        </p:nvSpPr>
        <p:spPr>
          <a:xfrm>
            <a:off x="10189227" y="296874"/>
            <a:ext cx="2507672" cy="369332"/>
          </a:xfrm>
          <a:prstGeom prst="rect">
            <a:avLst/>
          </a:prstGeom>
          <a:noFill/>
        </p:spPr>
        <p:txBody>
          <a:bodyPr wrap="square" rtlCol="0">
            <a:spAutoFit/>
          </a:bodyPr>
          <a:lstStyle/>
          <a:p>
            <a:r>
              <a:rPr lang="en-GB" dirty="0"/>
              <a:t>Leanne</a:t>
            </a:r>
          </a:p>
        </p:txBody>
      </p:sp>
      <p:sp>
        <p:nvSpPr>
          <p:cNvPr id="9" name="Title 1"/>
          <p:cNvSpPr txBox="1">
            <a:spLocks/>
          </p:cNvSpPr>
          <p:nvPr/>
        </p:nvSpPr>
        <p:spPr>
          <a:xfrm>
            <a:off x="3667100" y="1780148"/>
            <a:ext cx="4836225" cy="168804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Comic Sans MS" panose="030F0702030302020204" pitchFamily="66" charset="0"/>
              </a:rPr>
              <a:t>Methods of Support</a:t>
            </a:r>
            <a:endParaRPr lang="en-GB" sz="2400" dirty="0"/>
          </a:p>
        </p:txBody>
      </p:sp>
      <p:pic>
        <p:nvPicPr>
          <p:cNvPr id="5122" name="Picture 2" descr="2377 Best Speech Therapy Tips images in 2020 | Speech languag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811" y="1117744"/>
            <a:ext cx="3626716" cy="544785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Sensory Supports Choice Board: Classroom by Vanessa Ghiringhelli"/>
          <p:cNvPicPr>
            <a:picLocks noChangeAspect="1" noChangeArrowheads="1"/>
          </p:cNvPicPr>
          <p:nvPr/>
        </p:nvPicPr>
        <p:blipFill rotWithShape="1">
          <a:blip r:embed="rId4">
            <a:extLst>
              <a:ext uri="{28A0092B-C50C-407E-A947-70E740481C1C}">
                <a14:useLocalDpi xmlns:a14="http://schemas.microsoft.com/office/drawing/2010/main" val="0"/>
              </a:ext>
            </a:extLst>
          </a:blip>
          <a:srcRect l="9574" r="10157"/>
          <a:stretch/>
        </p:blipFill>
        <p:spPr bwMode="auto">
          <a:xfrm>
            <a:off x="8124898" y="1117744"/>
            <a:ext cx="3373427" cy="544785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Multi Sensory Box for Autism/Sensory Needs/Sensory Play | eB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1808" y="4102497"/>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060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4000" dirty="0">
                <a:latin typeface="Comic Sans MS" panose="030F0702030302020204" pitchFamily="66" charset="0"/>
              </a:rPr>
              <a:t>Supporting our Children</a:t>
            </a:r>
            <a:endParaRPr lang="en-GB" sz="4000" dirty="0"/>
          </a:p>
        </p:txBody>
      </p:sp>
      <p:sp>
        <p:nvSpPr>
          <p:cNvPr id="3" name="Rectangle 2"/>
          <p:cNvSpPr/>
          <p:nvPr/>
        </p:nvSpPr>
        <p:spPr>
          <a:xfrm>
            <a:off x="176645" y="1729919"/>
            <a:ext cx="11838710" cy="769441"/>
          </a:xfrm>
          <a:prstGeom prst="rect">
            <a:avLst/>
          </a:prstGeom>
        </p:spPr>
        <p:txBody>
          <a:bodyPr wrap="square">
            <a:spAutoFit/>
          </a:bodyPr>
          <a:lstStyle/>
          <a:p>
            <a:pPr algn="ctr"/>
            <a:r>
              <a:rPr lang="en-GB" sz="4400" dirty="0">
                <a:solidFill>
                  <a:srgbClr val="FFFF00"/>
                </a:solidFill>
                <a:latin typeface="Comic Sans MS" panose="030F0702030302020204" pitchFamily="66" charset="0"/>
              </a:rPr>
              <a:t>Structure at Home</a:t>
            </a:r>
          </a:p>
        </p:txBody>
      </p:sp>
      <p:pic>
        <p:nvPicPr>
          <p:cNvPr id="8" name="Picture 7"/>
          <p:cNvPicPr>
            <a:picLocks noChangeAspect="1"/>
          </p:cNvPicPr>
          <p:nvPr/>
        </p:nvPicPr>
        <p:blipFill>
          <a:blip r:embed="rId2"/>
          <a:stretch>
            <a:fillRect/>
          </a:stretch>
        </p:blipFill>
        <p:spPr>
          <a:xfrm>
            <a:off x="4362464" y="2670589"/>
            <a:ext cx="3467072" cy="3927158"/>
          </a:xfrm>
          <a:prstGeom prst="rect">
            <a:avLst/>
          </a:prstGeom>
        </p:spPr>
      </p:pic>
    </p:spTree>
    <p:extLst>
      <p:ext uri="{BB962C8B-B14F-4D97-AF65-F5344CB8AC3E}">
        <p14:creationId xmlns:p14="http://schemas.microsoft.com/office/powerpoint/2010/main" val="180875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4000" dirty="0">
                <a:latin typeface="Comic Sans MS" panose="030F0702030302020204" pitchFamily="66" charset="0"/>
              </a:rPr>
              <a:t>Supporting our Children</a:t>
            </a:r>
            <a:endParaRPr lang="en-GB" sz="4000" dirty="0"/>
          </a:p>
        </p:txBody>
      </p:sp>
      <p:sp>
        <p:nvSpPr>
          <p:cNvPr id="5" name="Title 1"/>
          <p:cNvSpPr txBox="1">
            <a:spLocks/>
          </p:cNvSpPr>
          <p:nvPr/>
        </p:nvSpPr>
        <p:spPr>
          <a:xfrm>
            <a:off x="1004455" y="1093673"/>
            <a:ext cx="10349345" cy="98221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Comic Sans MS" panose="030F0702030302020204" pitchFamily="66" charset="0"/>
              </a:rPr>
              <a:t>Structure at home</a:t>
            </a:r>
            <a:endParaRPr lang="en-GB" sz="2400" dirty="0"/>
          </a:p>
        </p:txBody>
      </p:sp>
      <p:sp>
        <p:nvSpPr>
          <p:cNvPr id="3" name="Rectangle 2"/>
          <p:cNvSpPr/>
          <p:nvPr/>
        </p:nvSpPr>
        <p:spPr>
          <a:xfrm>
            <a:off x="176645" y="2419236"/>
            <a:ext cx="11838710" cy="4093428"/>
          </a:xfrm>
          <a:prstGeom prst="rect">
            <a:avLst/>
          </a:prstGeom>
        </p:spPr>
        <p:txBody>
          <a:bodyPr wrap="square">
            <a:spAutoFit/>
          </a:bodyPr>
          <a:lstStyle/>
          <a:p>
            <a:r>
              <a:rPr lang="en-GB" sz="2000" dirty="0">
                <a:solidFill>
                  <a:srgbClr val="FFFF00"/>
                </a:solidFill>
                <a:latin typeface="Comic Sans MS" panose="030F0702030302020204" pitchFamily="66" charset="0"/>
              </a:rPr>
              <a:t>The Need for Routine at Home</a:t>
            </a:r>
          </a:p>
          <a:p>
            <a:endParaRPr lang="en-GB" sz="2000" dirty="0">
              <a:solidFill>
                <a:srgbClr val="FFFF00"/>
              </a:solidFill>
              <a:latin typeface="Comic Sans MS" panose="030F0702030302020204" pitchFamily="66" charset="0"/>
            </a:endParaRPr>
          </a:p>
          <a:p>
            <a:pPr marL="342900" indent="-342900">
              <a:buFont typeface="Arial" panose="020B0604020202020204" pitchFamily="34" charset="0"/>
              <a:buChar char="•"/>
            </a:pPr>
            <a:r>
              <a:rPr lang="en-GB" sz="2000" dirty="0">
                <a:solidFill>
                  <a:srgbClr val="FFFF00"/>
                </a:solidFill>
                <a:latin typeface="Comic Sans MS" panose="030F0702030302020204" pitchFamily="66" charset="0"/>
              </a:rPr>
              <a:t>Children with ASD may like repetitive actions. You may notice them creating repetition themselves. </a:t>
            </a:r>
          </a:p>
          <a:p>
            <a:endParaRPr lang="en-GB" sz="2000" dirty="0">
              <a:solidFill>
                <a:srgbClr val="FFFF00"/>
              </a:solidFill>
              <a:latin typeface="Comic Sans MS" panose="030F0702030302020204" pitchFamily="66" charset="0"/>
            </a:endParaRPr>
          </a:p>
          <a:p>
            <a:pPr marL="342900" indent="-342900">
              <a:buFont typeface="Arial" panose="020B0604020202020204" pitchFamily="34" charset="0"/>
              <a:buChar char="•"/>
            </a:pPr>
            <a:r>
              <a:rPr lang="en-GB" sz="2000" dirty="0">
                <a:solidFill>
                  <a:srgbClr val="FFFF00"/>
                </a:solidFill>
                <a:latin typeface="Comic Sans MS" panose="030F0702030302020204" pitchFamily="66" charset="0"/>
              </a:rPr>
              <a:t>Routine may come naturally to children with autism and it’s not hard for them to learn a productive routine in the place of an unproductive one.</a:t>
            </a:r>
          </a:p>
          <a:p>
            <a:endParaRPr lang="en-GB" sz="2000" dirty="0">
              <a:solidFill>
                <a:srgbClr val="FFFF00"/>
              </a:solidFill>
              <a:latin typeface="Comic Sans MS" panose="030F0702030302020204" pitchFamily="66" charset="0"/>
            </a:endParaRPr>
          </a:p>
          <a:p>
            <a:pPr marL="342900" indent="-342900">
              <a:buFont typeface="Arial" panose="020B0604020202020204" pitchFamily="34" charset="0"/>
              <a:buChar char="•"/>
            </a:pPr>
            <a:r>
              <a:rPr lang="en-GB" sz="2000" dirty="0">
                <a:solidFill>
                  <a:srgbClr val="FFFF00"/>
                </a:solidFill>
                <a:latin typeface="Comic Sans MS" panose="030F0702030302020204" pitchFamily="66" charset="0"/>
              </a:rPr>
              <a:t>Routine can perhaps relieve stress. Children with ASD may have a particularly stressful life as they try to make sense of their surroundings. Adding routine may relieve the child’s stress.</a:t>
            </a:r>
          </a:p>
          <a:p>
            <a:pPr marL="342900" indent="-342900">
              <a:buFont typeface="Arial" panose="020B0604020202020204" pitchFamily="34" charset="0"/>
              <a:buChar char="•"/>
            </a:pPr>
            <a:endParaRPr lang="en-GB" sz="2000" dirty="0">
              <a:solidFill>
                <a:srgbClr val="FFFF00"/>
              </a:solidFill>
              <a:latin typeface="Comic Sans MS" panose="030F0702030302020204" pitchFamily="66" charset="0"/>
            </a:endParaRPr>
          </a:p>
          <a:p>
            <a:pPr marL="342900" indent="-342900">
              <a:buFont typeface="Arial" panose="020B0604020202020204" pitchFamily="34" charset="0"/>
              <a:buChar char="•"/>
            </a:pPr>
            <a:r>
              <a:rPr lang="en-GB" sz="2000" dirty="0">
                <a:solidFill>
                  <a:srgbClr val="FFFF00"/>
                </a:solidFill>
                <a:latin typeface="Comic Sans MS" panose="030F0702030302020204" pitchFamily="66" charset="0"/>
              </a:rPr>
              <a:t>Language using ‘Now’ and ‘Next’ to support the processing of instructions as demonstrated on the next slide</a:t>
            </a:r>
          </a:p>
        </p:txBody>
      </p:sp>
    </p:spTree>
    <p:extLst>
      <p:ext uri="{BB962C8B-B14F-4D97-AF65-F5344CB8AC3E}">
        <p14:creationId xmlns:p14="http://schemas.microsoft.com/office/powerpoint/2010/main" val="2015968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4000" dirty="0">
                <a:latin typeface="Comic Sans MS" panose="030F0702030302020204" pitchFamily="66" charset="0"/>
              </a:rPr>
              <a:t>Supporting our Children</a:t>
            </a:r>
            <a:endParaRPr lang="en-GB" sz="4000" dirty="0"/>
          </a:p>
        </p:txBody>
      </p:sp>
      <p:sp>
        <p:nvSpPr>
          <p:cNvPr id="5" name="Title 1"/>
          <p:cNvSpPr txBox="1">
            <a:spLocks/>
          </p:cNvSpPr>
          <p:nvPr/>
        </p:nvSpPr>
        <p:spPr>
          <a:xfrm>
            <a:off x="1004455" y="1093673"/>
            <a:ext cx="10349345" cy="98221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Comic Sans MS" panose="030F0702030302020204" pitchFamily="66" charset="0"/>
              </a:rPr>
              <a:t>Structure at home</a:t>
            </a:r>
            <a:endParaRPr lang="en-GB" sz="2400" dirty="0"/>
          </a:p>
        </p:txBody>
      </p:sp>
      <p:pic>
        <p:nvPicPr>
          <p:cNvPr id="10242" name="Picture 2" descr="First Then Chart"/>
          <p:cNvPicPr>
            <a:picLocks noChangeAspect="1" noChangeArrowheads="1"/>
          </p:cNvPicPr>
          <p:nvPr/>
        </p:nvPicPr>
        <p:blipFill rotWithShape="1">
          <a:blip r:embed="rId2">
            <a:extLst>
              <a:ext uri="{28A0092B-C50C-407E-A947-70E740481C1C}">
                <a14:useLocalDpi xmlns:a14="http://schemas.microsoft.com/office/drawing/2010/main" val="0"/>
              </a:ext>
            </a:extLst>
          </a:blip>
          <a:srcRect l="4969" t="9336" r="4382" b="12569"/>
          <a:stretch/>
        </p:blipFill>
        <p:spPr bwMode="auto">
          <a:xfrm>
            <a:off x="526472" y="2403761"/>
            <a:ext cx="5424942" cy="374072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First Then Boards- Autism Special Education Visual Schedule | TpT"/>
          <p:cNvPicPr>
            <a:picLocks noChangeAspect="1" noChangeArrowheads="1"/>
          </p:cNvPicPr>
          <p:nvPr/>
        </p:nvPicPr>
        <p:blipFill rotWithShape="1">
          <a:blip r:embed="rId3">
            <a:extLst>
              <a:ext uri="{28A0092B-C50C-407E-A947-70E740481C1C}">
                <a14:useLocalDpi xmlns:a14="http://schemas.microsoft.com/office/drawing/2010/main" val="0"/>
              </a:ext>
            </a:extLst>
          </a:blip>
          <a:srcRect t="20675" b="20148"/>
          <a:stretch/>
        </p:blipFill>
        <p:spPr bwMode="auto">
          <a:xfrm>
            <a:off x="6750338" y="2075885"/>
            <a:ext cx="4268446" cy="1898072"/>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Visual Schedule Series: First-Then Schedules (Freebie!!) | Autism ..."/>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778" t="9526" r="8835" b="18912"/>
          <a:stretch/>
        </p:blipFill>
        <p:spPr bwMode="auto">
          <a:xfrm>
            <a:off x="7152743" y="4274126"/>
            <a:ext cx="3463636" cy="220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249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375" y="73698"/>
            <a:ext cx="10425546" cy="1099513"/>
          </a:xfrm>
        </p:spPr>
        <p:txBody>
          <a:bodyPr>
            <a:normAutofit/>
          </a:bodyPr>
          <a:lstStyle/>
          <a:p>
            <a:pPr algn="ctr"/>
            <a:r>
              <a:rPr lang="en-US" sz="4000" dirty="0">
                <a:latin typeface="Comic Sans MS" panose="030F0702030302020204" pitchFamily="66" charset="0"/>
              </a:rPr>
              <a:t>Supporting our Children</a:t>
            </a:r>
            <a:endParaRPr lang="en-GB" sz="4000" dirty="0"/>
          </a:p>
        </p:txBody>
      </p:sp>
      <p:pic>
        <p:nvPicPr>
          <p:cNvPr id="6146" name="Picture 2" descr="Visual supports - National Autistic Socie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519" y="1734080"/>
            <a:ext cx="5390958" cy="325827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438660" y="858006"/>
            <a:ext cx="10349345" cy="98221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Comic Sans MS" panose="030F0702030302020204" pitchFamily="66" charset="0"/>
              </a:rPr>
              <a:t>Structure at home</a:t>
            </a:r>
            <a:endParaRPr lang="en-GB" sz="2400" dirty="0"/>
          </a:p>
        </p:txBody>
      </p:sp>
      <p:pic>
        <p:nvPicPr>
          <p:cNvPr id="6148" name="Picture 4" descr="beach picture schedule"/>
          <p:cNvPicPr>
            <a:picLocks noChangeAspect="1" noChangeArrowheads="1"/>
          </p:cNvPicPr>
          <p:nvPr/>
        </p:nvPicPr>
        <p:blipFill rotWithShape="1">
          <a:blip r:embed="rId3">
            <a:extLst>
              <a:ext uri="{28A0092B-C50C-407E-A947-70E740481C1C}">
                <a14:useLocalDpi xmlns:a14="http://schemas.microsoft.com/office/drawing/2010/main" val="0"/>
              </a:ext>
            </a:extLst>
          </a:blip>
          <a:srcRect l="2110" t="3843" r="2253" b="13074"/>
          <a:stretch/>
        </p:blipFill>
        <p:spPr bwMode="auto">
          <a:xfrm>
            <a:off x="6210274" y="2624526"/>
            <a:ext cx="5742709" cy="385394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77632" y="5142503"/>
            <a:ext cx="5928733" cy="1323439"/>
          </a:xfrm>
          <a:prstGeom prst="rect">
            <a:avLst/>
          </a:prstGeom>
        </p:spPr>
        <p:txBody>
          <a:bodyPr wrap="square">
            <a:spAutoFit/>
          </a:bodyPr>
          <a:lstStyle/>
          <a:p>
            <a:pPr algn="just"/>
            <a:r>
              <a:rPr lang="en-GB" sz="2000" dirty="0">
                <a:solidFill>
                  <a:srgbClr val="FFFF00"/>
                </a:solidFill>
                <a:latin typeface="Comic Sans MS" panose="030F0702030302020204" pitchFamily="66" charset="0"/>
              </a:rPr>
              <a:t>Visual supports are a communication tool that support the use of structure and routine. The encourage independence, build confidence, improve understanding and avoids frustration. </a:t>
            </a:r>
          </a:p>
        </p:txBody>
      </p:sp>
    </p:spTree>
    <p:extLst>
      <p:ext uri="{BB962C8B-B14F-4D97-AF65-F5344CB8AC3E}">
        <p14:creationId xmlns:p14="http://schemas.microsoft.com/office/powerpoint/2010/main" val="960414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406"/>
            <a:ext cx="10515600" cy="817418"/>
          </a:xfrm>
        </p:spPr>
        <p:txBody>
          <a:bodyPr>
            <a:normAutofit/>
          </a:bodyPr>
          <a:lstStyle/>
          <a:p>
            <a:pPr algn="ctr"/>
            <a:r>
              <a:rPr lang="en-US" sz="4000" dirty="0">
                <a:latin typeface="Comic Sans MS" panose="030F0702030302020204" pitchFamily="66" charset="0"/>
              </a:rPr>
              <a:t>Supporting our Children</a:t>
            </a:r>
            <a:endParaRPr lang="en-GB" sz="4000" dirty="0"/>
          </a:p>
        </p:txBody>
      </p:sp>
      <p:sp>
        <p:nvSpPr>
          <p:cNvPr id="8" name="Title 1"/>
          <p:cNvSpPr txBox="1">
            <a:spLocks/>
          </p:cNvSpPr>
          <p:nvPr/>
        </p:nvSpPr>
        <p:spPr>
          <a:xfrm>
            <a:off x="3528248" y="588458"/>
            <a:ext cx="5424054" cy="98221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Comic Sans MS" panose="030F0702030302020204" pitchFamily="66" charset="0"/>
              </a:rPr>
              <a:t>Structure at home</a:t>
            </a:r>
            <a:endParaRPr lang="en-GB" sz="2400" dirty="0"/>
          </a:p>
        </p:txBody>
      </p:sp>
      <p:pic>
        <p:nvPicPr>
          <p:cNvPr id="9" name="Picture 8"/>
          <p:cNvPicPr>
            <a:picLocks noChangeAspect="1"/>
          </p:cNvPicPr>
          <p:nvPr/>
        </p:nvPicPr>
        <p:blipFill rotWithShape="1">
          <a:blip r:embed="rId2"/>
          <a:srcRect l="902" t="614" r="902" b="476"/>
          <a:stretch/>
        </p:blipFill>
        <p:spPr>
          <a:xfrm>
            <a:off x="838200" y="1056690"/>
            <a:ext cx="2960279" cy="2960278"/>
          </a:xfrm>
          <a:prstGeom prst="rect">
            <a:avLst/>
          </a:prstGeom>
        </p:spPr>
      </p:pic>
      <p:pic>
        <p:nvPicPr>
          <p:cNvPr id="10" name="Picture 2" descr="Image result for weighted blankets for kid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1721" y="1056690"/>
            <a:ext cx="2942661" cy="29426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6846" y="1579091"/>
            <a:ext cx="2826857" cy="1919805"/>
          </a:xfrm>
          <a:prstGeom prst="rect">
            <a:avLst/>
          </a:prstGeom>
        </p:spPr>
      </p:pic>
      <p:sp>
        <p:nvSpPr>
          <p:cNvPr id="12" name="Rectangle 11"/>
          <p:cNvSpPr/>
          <p:nvPr/>
        </p:nvSpPr>
        <p:spPr>
          <a:xfrm>
            <a:off x="0" y="4191163"/>
            <a:ext cx="12192000" cy="2554545"/>
          </a:xfrm>
          <a:prstGeom prst="rect">
            <a:avLst/>
          </a:prstGeom>
        </p:spPr>
        <p:txBody>
          <a:bodyPr wrap="square">
            <a:spAutoFit/>
          </a:bodyPr>
          <a:lstStyle/>
          <a:p>
            <a:pPr marL="342900" indent="-342900" algn="just">
              <a:buFont typeface="Arial" panose="020B0604020202020204" pitchFamily="34" charset="0"/>
              <a:buChar char="•"/>
            </a:pPr>
            <a:r>
              <a:rPr lang="en-GB" sz="2000" dirty="0">
                <a:solidFill>
                  <a:srgbClr val="FFFF00"/>
                </a:solidFill>
                <a:latin typeface="Comic Sans MS" panose="030F0702030302020204" pitchFamily="66" charset="0"/>
              </a:rPr>
              <a:t>Even in the presence of a calming, consistent bedtime routine, some children may just have difficulty switching their minds off.  </a:t>
            </a:r>
          </a:p>
          <a:p>
            <a:pPr marL="342900" indent="-342900" algn="just">
              <a:buFont typeface="Arial" panose="020B0604020202020204" pitchFamily="34" charset="0"/>
              <a:buChar char="•"/>
            </a:pPr>
            <a:r>
              <a:rPr lang="en-GB" sz="2000" dirty="0">
                <a:solidFill>
                  <a:srgbClr val="FFFF00"/>
                </a:solidFill>
                <a:latin typeface="Comic Sans MS" panose="030F0702030302020204" pitchFamily="66" charset="0"/>
              </a:rPr>
              <a:t>Children with autism may be hypersensitive to light and sounds when trying to fall asleep at night.</a:t>
            </a:r>
          </a:p>
          <a:p>
            <a:pPr marL="342900" indent="-342900" algn="just">
              <a:buFont typeface="Arial" panose="020B0604020202020204" pitchFamily="34" charset="0"/>
              <a:buChar char="•"/>
            </a:pPr>
            <a:r>
              <a:rPr lang="en-GB" sz="2000" dirty="0">
                <a:solidFill>
                  <a:srgbClr val="FFFF00"/>
                </a:solidFill>
                <a:latin typeface="Comic Sans MS" panose="030F0702030302020204" pitchFamily="66" charset="0"/>
              </a:rPr>
              <a:t>Avoid any substances that may be stimulants before bed, including caffeine and sugar.  </a:t>
            </a:r>
          </a:p>
          <a:p>
            <a:pPr marL="342900" indent="-342900" algn="just">
              <a:buFont typeface="Arial" panose="020B0604020202020204" pitchFamily="34" charset="0"/>
              <a:buChar char="•"/>
            </a:pPr>
            <a:r>
              <a:rPr lang="en-GB" sz="2000" dirty="0">
                <a:solidFill>
                  <a:srgbClr val="FFFF00"/>
                </a:solidFill>
                <a:latin typeface="Comic Sans MS" panose="030F0702030302020204" pitchFamily="66" charset="0"/>
              </a:rPr>
              <a:t>Blue light that is emitted from electronic devices can cause difficulty sleeping, so try to limit the use of electronics at night and make sure that screens are off at least an hour before bedtime.  </a:t>
            </a:r>
          </a:p>
          <a:p>
            <a:pPr marL="342900" indent="-342900" algn="just">
              <a:buFont typeface="Arial" panose="020B0604020202020204" pitchFamily="34" charset="0"/>
              <a:buChar char="•"/>
            </a:pPr>
            <a:r>
              <a:rPr lang="en-GB" sz="2000" dirty="0">
                <a:solidFill>
                  <a:srgbClr val="FFFF00"/>
                </a:solidFill>
                <a:latin typeface="Comic Sans MS" panose="030F0702030302020204" pitchFamily="66" charset="0"/>
              </a:rPr>
              <a:t>Possibly Provide a dark, quiet sleeping environment – heavy, blackout curtains and a white noise machine set to a low level may help.</a:t>
            </a:r>
          </a:p>
        </p:txBody>
      </p:sp>
    </p:spTree>
    <p:extLst>
      <p:ext uri="{BB962C8B-B14F-4D97-AF65-F5344CB8AC3E}">
        <p14:creationId xmlns:p14="http://schemas.microsoft.com/office/powerpoint/2010/main" val="45895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a:latin typeface="Comic Sans MS" panose="030F0702030302020204" pitchFamily="66" charset="0"/>
              </a:rPr>
              <a:t>Supporting our Children</a:t>
            </a:r>
            <a:endParaRPr lang="en-GB" dirty="0"/>
          </a:p>
        </p:txBody>
      </p:sp>
      <p:sp>
        <p:nvSpPr>
          <p:cNvPr id="4" name="TextBox 3"/>
          <p:cNvSpPr txBox="1"/>
          <p:nvPr/>
        </p:nvSpPr>
        <p:spPr>
          <a:xfrm>
            <a:off x="11278370" y="293449"/>
            <a:ext cx="609599" cy="369332"/>
          </a:xfrm>
          <a:prstGeom prst="rect">
            <a:avLst/>
          </a:prstGeom>
          <a:noFill/>
        </p:spPr>
        <p:txBody>
          <a:bodyPr wrap="square" rtlCol="0">
            <a:spAutoFit/>
          </a:bodyPr>
          <a:lstStyle/>
          <a:p>
            <a:r>
              <a:rPr lang="en-GB" dirty="0"/>
              <a:t>Ger</a:t>
            </a:r>
          </a:p>
        </p:txBody>
      </p:sp>
      <p:sp>
        <p:nvSpPr>
          <p:cNvPr id="5" name="Title 1"/>
          <p:cNvSpPr txBox="1">
            <a:spLocks/>
          </p:cNvSpPr>
          <p:nvPr/>
        </p:nvSpPr>
        <p:spPr>
          <a:xfrm>
            <a:off x="838200" y="1490323"/>
            <a:ext cx="10515600" cy="13255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latin typeface="Comic Sans MS" panose="030F0702030302020204" pitchFamily="66" charset="0"/>
              </a:rPr>
              <a:t>After School Meltdown</a:t>
            </a:r>
          </a:p>
          <a:p>
            <a:pPr algn="ctr"/>
            <a:endParaRPr lang="en-US" dirty="0">
              <a:latin typeface="Comic Sans MS" panose="030F0702030302020204" pitchFamily="66" charset="0"/>
            </a:endParaRPr>
          </a:p>
          <a:p>
            <a:pPr algn="ctr"/>
            <a:endParaRPr lang="en-GB" dirty="0"/>
          </a:p>
        </p:txBody>
      </p:sp>
      <p:pic>
        <p:nvPicPr>
          <p:cNvPr id="6" name="Picture 5"/>
          <p:cNvPicPr>
            <a:picLocks noChangeAspect="1"/>
          </p:cNvPicPr>
          <p:nvPr/>
        </p:nvPicPr>
        <p:blipFill>
          <a:blip r:embed="rId2"/>
          <a:stretch>
            <a:fillRect/>
          </a:stretch>
        </p:blipFill>
        <p:spPr>
          <a:xfrm>
            <a:off x="4051495" y="2149428"/>
            <a:ext cx="3995225" cy="3995225"/>
          </a:xfrm>
          <a:prstGeom prst="rect">
            <a:avLst/>
          </a:prstGeom>
        </p:spPr>
      </p:pic>
    </p:spTree>
    <p:extLst>
      <p:ext uri="{BB962C8B-B14F-4D97-AF65-F5344CB8AC3E}">
        <p14:creationId xmlns:p14="http://schemas.microsoft.com/office/powerpoint/2010/main" val="1502628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96982"/>
            <a:ext cx="8747556" cy="1066800"/>
          </a:xfrm>
        </p:spPr>
        <p:txBody>
          <a:bodyPr/>
          <a:lstStyle/>
          <a:p>
            <a:pPr algn="ctr"/>
            <a:r>
              <a:rPr lang="en-US" dirty="0">
                <a:latin typeface="Comic Sans MS" panose="030F0702030302020204" pitchFamily="66" charset="0"/>
              </a:rPr>
              <a:t>Supporting our Children</a:t>
            </a:r>
            <a:endParaRPr lang="en-GB" dirty="0"/>
          </a:p>
        </p:txBody>
      </p:sp>
      <p:sp>
        <p:nvSpPr>
          <p:cNvPr id="5" name="Rectangle 4"/>
          <p:cNvSpPr/>
          <p:nvPr/>
        </p:nvSpPr>
        <p:spPr>
          <a:xfrm>
            <a:off x="314396" y="2133600"/>
            <a:ext cx="11776364" cy="646331"/>
          </a:xfrm>
          <a:prstGeom prst="rect">
            <a:avLst/>
          </a:prstGeom>
        </p:spPr>
        <p:txBody>
          <a:bodyPr wrap="square">
            <a:spAutoFit/>
          </a:bodyPr>
          <a:lstStyle/>
          <a:p>
            <a:pPr algn="ctr"/>
            <a:r>
              <a:rPr lang="en-GB" sz="3600" dirty="0">
                <a:solidFill>
                  <a:srgbClr val="FFFF00"/>
                </a:solidFill>
                <a:latin typeface="Comic Sans MS" panose="030F0702030302020204" pitchFamily="66" charset="0"/>
              </a:rPr>
              <a:t>Recap on Autism Spectrum Disorder</a:t>
            </a:r>
            <a:endParaRPr lang="en-GB" sz="3200" dirty="0">
              <a:solidFill>
                <a:srgbClr val="FFFF00"/>
              </a:solidFill>
            </a:endParaRPr>
          </a:p>
        </p:txBody>
      </p:sp>
      <p:pic>
        <p:nvPicPr>
          <p:cNvPr id="7" name="Picture 6"/>
          <p:cNvPicPr>
            <a:picLocks noChangeAspect="1"/>
          </p:cNvPicPr>
          <p:nvPr/>
        </p:nvPicPr>
        <p:blipFill>
          <a:blip r:embed="rId2"/>
          <a:stretch>
            <a:fillRect/>
          </a:stretch>
        </p:blipFill>
        <p:spPr>
          <a:xfrm>
            <a:off x="2826504" y="3264144"/>
            <a:ext cx="6752147" cy="2559880"/>
          </a:xfrm>
          <a:prstGeom prst="rect">
            <a:avLst/>
          </a:prstGeom>
        </p:spPr>
      </p:pic>
    </p:spTree>
    <p:extLst>
      <p:ext uri="{BB962C8B-B14F-4D97-AF65-F5344CB8AC3E}">
        <p14:creationId xmlns:p14="http://schemas.microsoft.com/office/powerpoint/2010/main" val="1734373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7884" y="436098"/>
            <a:ext cx="9905998" cy="872197"/>
          </a:xfrm>
        </p:spPr>
        <p:txBody>
          <a:bodyPr/>
          <a:lstStyle/>
          <a:p>
            <a:pPr algn="ctr"/>
            <a:r>
              <a:rPr lang="en-US" dirty="0">
                <a:latin typeface="Comic Sans MS" panose="030F0702030302020204" pitchFamily="66" charset="0"/>
              </a:rPr>
              <a:t>Supporting our Children</a:t>
            </a:r>
            <a:endParaRPr lang="en-GB" dirty="0"/>
          </a:p>
        </p:txBody>
      </p:sp>
      <p:sp>
        <p:nvSpPr>
          <p:cNvPr id="6" name="Rectangle 5"/>
          <p:cNvSpPr/>
          <p:nvPr/>
        </p:nvSpPr>
        <p:spPr>
          <a:xfrm>
            <a:off x="241815" y="1968518"/>
            <a:ext cx="11776364" cy="3785652"/>
          </a:xfrm>
          <a:prstGeom prst="rect">
            <a:avLst/>
          </a:prstGeom>
        </p:spPr>
        <p:txBody>
          <a:bodyPr wrap="square">
            <a:spAutoFit/>
          </a:bodyPr>
          <a:lstStyle/>
          <a:p>
            <a:pPr algn="just"/>
            <a:r>
              <a:rPr lang="en-GB" sz="2000" dirty="0">
                <a:solidFill>
                  <a:srgbClr val="FFFF00"/>
                </a:solidFill>
                <a:latin typeface="Comic Sans MS" panose="030F0702030302020204" pitchFamily="66" charset="0"/>
              </a:rPr>
              <a:t>The video on the next page illustrates how meltdowns can  effect children and young people with autism. </a:t>
            </a:r>
          </a:p>
          <a:p>
            <a:pPr algn="just"/>
            <a:endParaRPr lang="en-GB" sz="2000" dirty="0">
              <a:solidFill>
                <a:srgbClr val="FFFF00"/>
              </a:solidFill>
              <a:latin typeface="Comic Sans MS" panose="030F0702030302020204" pitchFamily="66" charset="0"/>
            </a:endParaRPr>
          </a:p>
          <a:p>
            <a:pPr algn="just"/>
            <a:r>
              <a:rPr lang="en-GB" sz="2000" dirty="0">
                <a:solidFill>
                  <a:srgbClr val="FFFF00"/>
                </a:solidFill>
                <a:latin typeface="Comic Sans MS" panose="030F0702030302020204" pitchFamily="66" charset="0"/>
              </a:rPr>
              <a:t>The clip lasts about a minute and a half and is delivered by Ambitious about Autism. You may also find their YouTube page useful for future reference. </a:t>
            </a:r>
          </a:p>
          <a:p>
            <a:pPr algn="just"/>
            <a:endParaRPr lang="en-GB" sz="2000" dirty="0">
              <a:solidFill>
                <a:srgbClr val="FFFF00"/>
              </a:solidFill>
              <a:latin typeface="Comic Sans MS" panose="030F0702030302020204" pitchFamily="66" charset="0"/>
            </a:endParaRPr>
          </a:p>
          <a:p>
            <a:pPr algn="just"/>
            <a:r>
              <a:rPr lang="en-GB" sz="2000" dirty="0">
                <a:latin typeface="Comic Sans MS" panose="030F0702030302020204" pitchFamily="66" charset="0"/>
              </a:rPr>
              <a:t>The video is embedded in the next slide. To play it, you need to make sure you are viewing the presentation as a slide show, which you will find as a tab option at the top if you are not already doing so. </a:t>
            </a:r>
          </a:p>
          <a:p>
            <a:pPr algn="just"/>
            <a:endParaRPr lang="en-GB" sz="2000" dirty="0">
              <a:latin typeface="Comic Sans MS" panose="030F0702030302020204" pitchFamily="66" charset="0"/>
            </a:endParaRPr>
          </a:p>
          <a:p>
            <a:pPr algn="just"/>
            <a:r>
              <a:rPr lang="en-GB" sz="2000" dirty="0">
                <a:latin typeface="Comic Sans MS" panose="030F0702030302020204" pitchFamily="66" charset="0"/>
              </a:rPr>
              <a:t>If the video does not play within the slideshow, the link is at the bottom of the page which you can copy and paste into your search engine. </a:t>
            </a:r>
          </a:p>
        </p:txBody>
      </p:sp>
    </p:spTree>
    <p:extLst>
      <p:ext uri="{BB962C8B-B14F-4D97-AF65-F5344CB8AC3E}">
        <p14:creationId xmlns:p14="http://schemas.microsoft.com/office/powerpoint/2010/main" val="2382274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7884" y="436098"/>
            <a:ext cx="9905998" cy="872197"/>
          </a:xfrm>
        </p:spPr>
        <p:txBody>
          <a:bodyPr/>
          <a:lstStyle/>
          <a:p>
            <a:pPr algn="ctr"/>
            <a:r>
              <a:rPr lang="en-US" dirty="0">
                <a:latin typeface="Comic Sans MS" panose="030F0702030302020204" pitchFamily="66" charset="0"/>
              </a:rPr>
              <a:t>Supporting our Children</a:t>
            </a:r>
            <a:endParaRPr lang="en-GB" dirty="0"/>
          </a:p>
        </p:txBody>
      </p:sp>
      <p:sp>
        <p:nvSpPr>
          <p:cNvPr id="3" name="Rectangle 2"/>
          <p:cNvSpPr/>
          <p:nvPr/>
        </p:nvSpPr>
        <p:spPr>
          <a:xfrm>
            <a:off x="209017" y="66766"/>
            <a:ext cx="3474028" cy="369332"/>
          </a:xfrm>
          <a:prstGeom prst="rect">
            <a:avLst/>
          </a:prstGeom>
        </p:spPr>
        <p:txBody>
          <a:bodyPr wrap="none">
            <a:spAutoFit/>
          </a:bodyPr>
          <a:lstStyle/>
          <a:p>
            <a:r>
              <a:rPr lang="en-GB" dirty="0"/>
              <a:t>https://youtu.be/zseDI1V-BqU</a:t>
            </a:r>
          </a:p>
        </p:txBody>
      </p:sp>
      <p:pic>
        <p:nvPicPr>
          <p:cNvPr id="4" name="Online Media 3" title="Young people explain meltdowns | Ambitious about Autism">
            <a:hlinkClick r:id="" action="ppaction://media"/>
            <a:extLst>
              <a:ext uri="{FF2B5EF4-FFF2-40B4-BE49-F238E27FC236}">
                <a16:creationId xmlns:a16="http://schemas.microsoft.com/office/drawing/2014/main" id="{517CF916-E950-401B-804D-53CB621CA7BB}"/>
              </a:ext>
            </a:extLst>
          </p:cNvPr>
          <p:cNvPicPr>
            <a:picLocks noRot="1" noChangeAspect="1"/>
          </p:cNvPicPr>
          <p:nvPr>
            <a:videoFile r:link="rId1"/>
          </p:nvPr>
        </p:nvPicPr>
        <p:blipFill>
          <a:blip r:embed="rId3"/>
          <a:stretch>
            <a:fillRect/>
          </a:stretch>
        </p:blipFill>
        <p:spPr>
          <a:xfrm>
            <a:off x="1666240" y="1308295"/>
            <a:ext cx="8859520" cy="4983480"/>
          </a:xfrm>
          <a:prstGeom prst="rect">
            <a:avLst/>
          </a:prstGeom>
        </p:spPr>
      </p:pic>
    </p:spTree>
    <p:extLst>
      <p:ext uri="{BB962C8B-B14F-4D97-AF65-F5344CB8AC3E}">
        <p14:creationId xmlns:p14="http://schemas.microsoft.com/office/powerpoint/2010/main" val="152578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55480" y="187569"/>
            <a:ext cx="9905998" cy="1345809"/>
          </a:xfrm>
        </p:spPr>
        <p:txBody>
          <a:bodyPr/>
          <a:lstStyle/>
          <a:p>
            <a:pPr algn="ctr"/>
            <a:r>
              <a:rPr lang="en-US" dirty="0">
                <a:latin typeface="Comic Sans MS" panose="030F0702030302020204" pitchFamily="66" charset="0"/>
              </a:rPr>
              <a:t>Supporting our Children</a:t>
            </a:r>
            <a:endParaRPr lang="en-GB" dirty="0"/>
          </a:p>
        </p:txBody>
      </p:sp>
      <p:sp>
        <p:nvSpPr>
          <p:cNvPr id="5" name="Title 1"/>
          <p:cNvSpPr txBox="1">
            <a:spLocks/>
          </p:cNvSpPr>
          <p:nvPr/>
        </p:nvSpPr>
        <p:spPr>
          <a:xfrm>
            <a:off x="1155480" y="1001151"/>
            <a:ext cx="9905998" cy="134580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latin typeface="Comic Sans MS" panose="030F0702030302020204" pitchFamily="66" charset="0"/>
              </a:rPr>
              <a:t>After School Meltdown</a:t>
            </a:r>
            <a:endParaRPr lang="en-GB" sz="2800" dirty="0"/>
          </a:p>
        </p:txBody>
      </p:sp>
      <p:sp>
        <p:nvSpPr>
          <p:cNvPr id="6" name="Rectangle 5"/>
          <p:cNvSpPr/>
          <p:nvPr/>
        </p:nvSpPr>
        <p:spPr>
          <a:xfrm>
            <a:off x="300798" y="2346960"/>
            <a:ext cx="11615362" cy="4001095"/>
          </a:xfrm>
          <a:prstGeom prst="rect">
            <a:avLst/>
          </a:prstGeom>
        </p:spPr>
        <p:txBody>
          <a:bodyPr wrap="square">
            <a:spAutoFit/>
          </a:bodyPr>
          <a:lstStyle/>
          <a:p>
            <a:r>
              <a:rPr lang="en-GB" b="1" dirty="0">
                <a:solidFill>
                  <a:srgbClr val="FFFF00"/>
                </a:solidFill>
                <a:latin typeface="Comic Sans MS" panose="030F0702030302020204" pitchFamily="66" charset="0"/>
              </a:rPr>
              <a:t>What is a meltdown? </a:t>
            </a:r>
          </a:p>
          <a:p>
            <a:pPr algn="just"/>
            <a:endParaRPr lang="en-GB" b="1" dirty="0">
              <a:solidFill>
                <a:srgbClr val="FFFF00"/>
              </a:solidFill>
              <a:latin typeface="Comic Sans MS" panose="030F0702030302020204" pitchFamily="66" charset="0"/>
            </a:endParaRPr>
          </a:p>
          <a:p>
            <a:pPr algn="just"/>
            <a:r>
              <a:rPr lang="en-GB" dirty="0">
                <a:solidFill>
                  <a:srgbClr val="FFFF00"/>
                </a:solidFill>
                <a:latin typeface="Comic Sans MS" panose="030F0702030302020204" pitchFamily="66" charset="0"/>
              </a:rPr>
              <a:t>A meltdown is an intense response to an overwhelming situation. It happens when someone becomes completely overwhelmed by their current situation and temporarily loses control of their behaviour. This loss of control can be expressed verbally (</a:t>
            </a:r>
            <a:r>
              <a:rPr lang="en-GB" dirty="0" err="1">
                <a:solidFill>
                  <a:srgbClr val="FFFF00"/>
                </a:solidFill>
                <a:latin typeface="Comic Sans MS" panose="030F0702030302020204" pitchFamily="66" charset="0"/>
              </a:rPr>
              <a:t>eg</a:t>
            </a:r>
            <a:r>
              <a:rPr lang="en-GB" dirty="0">
                <a:solidFill>
                  <a:srgbClr val="FFFF00"/>
                </a:solidFill>
                <a:latin typeface="Comic Sans MS" panose="030F0702030302020204" pitchFamily="66" charset="0"/>
              </a:rPr>
              <a:t> shouting, screaming, crying), physically (</a:t>
            </a:r>
            <a:r>
              <a:rPr lang="en-GB" dirty="0" err="1">
                <a:solidFill>
                  <a:srgbClr val="FFFF00"/>
                </a:solidFill>
                <a:latin typeface="Comic Sans MS" panose="030F0702030302020204" pitchFamily="66" charset="0"/>
              </a:rPr>
              <a:t>eg</a:t>
            </a:r>
            <a:r>
              <a:rPr lang="en-GB" dirty="0">
                <a:solidFill>
                  <a:srgbClr val="FFFF00"/>
                </a:solidFill>
                <a:latin typeface="Comic Sans MS" panose="030F0702030302020204" pitchFamily="66" charset="0"/>
              </a:rPr>
              <a:t> kicking, lashing out, biting) or in both ways. </a:t>
            </a:r>
          </a:p>
          <a:p>
            <a:pPr algn="just"/>
            <a:endParaRPr lang="en-GB" dirty="0">
              <a:solidFill>
                <a:srgbClr val="FFFF00"/>
              </a:solidFill>
              <a:latin typeface="Comic Sans MS" panose="030F0702030302020204" pitchFamily="66" charset="0"/>
            </a:endParaRPr>
          </a:p>
          <a:p>
            <a:pPr algn="just"/>
            <a:r>
              <a:rPr lang="en-GB" dirty="0">
                <a:solidFill>
                  <a:srgbClr val="FFFF00"/>
                </a:solidFill>
                <a:latin typeface="Comic Sans MS" panose="030F0702030302020204" pitchFamily="66" charset="0"/>
              </a:rPr>
              <a:t>A meltdown is not the same as a temper tantrum. It is not bad or naughty behaviour. When a person is completely overwhelmed, and their condition means it is difficult to express that in another way, it is understandable that the result is a meltdown. </a:t>
            </a:r>
          </a:p>
          <a:p>
            <a:pPr algn="just"/>
            <a:endParaRPr lang="en-GB" dirty="0">
              <a:solidFill>
                <a:srgbClr val="FFFF00"/>
              </a:solidFill>
              <a:latin typeface="Comic Sans MS" panose="030F0702030302020204" pitchFamily="66" charset="0"/>
            </a:endParaRPr>
          </a:p>
          <a:p>
            <a:pPr algn="just"/>
            <a:r>
              <a:rPr lang="en-GB" dirty="0">
                <a:solidFill>
                  <a:srgbClr val="FFFF00"/>
                </a:solidFill>
                <a:latin typeface="Comic Sans MS" panose="030F0702030302020204" pitchFamily="66" charset="0"/>
              </a:rPr>
              <a:t>Meltdowns are not the only way an autistic person may express feeling overwhelmed. They may also refuse to interact, withdrawing from situations they find challenging or avoiding them altogether.</a:t>
            </a:r>
          </a:p>
          <a:p>
            <a:endParaRPr lang="en-GB" sz="2000"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2831370437"/>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480" y="187569"/>
            <a:ext cx="9905998" cy="1345809"/>
          </a:xfrm>
        </p:spPr>
        <p:txBody>
          <a:bodyPr/>
          <a:lstStyle/>
          <a:p>
            <a:pPr algn="ctr"/>
            <a:r>
              <a:rPr lang="en-US" dirty="0">
                <a:latin typeface="Comic Sans MS" panose="030F0702030302020204" pitchFamily="66" charset="0"/>
              </a:rPr>
              <a:t>Supporting our Children</a:t>
            </a:r>
            <a:endParaRPr lang="en-GB" dirty="0"/>
          </a:p>
        </p:txBody>
      </p:sp>
      <p:sp>
        <p:nvSpPr>
          <p:cNvPr id="5" name="Title 1"/>
          <p:cNvSpPr txBox="1">
            <a:spLocks/>
          </p:cNvSpPr>
          <p:nvPr/>
        </p:nvSpPr>
        <p:spPr>
          <a:xfrm>
            <a:off x="1155480" y="1001151"/>
            <a:ext cx="9905998" cy="134580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latin typeface="Comic Sans MS" panose="030F0702030302020204" pitchFamily="66" charset="0"/>
              </a:rPr>
              <a:t>After School Meltdown</a:t>
            </a:r>
            <a:endParaRPr lang="en-GB" sz="2800" dirty="0"/>
          </a:p>
        </p:txBody>
      </p:sp>
      <p:sp>
        <p:nvSpPr>
          <p:cNvPr id="6" name="Rectangle 5"/>
          <p:cNvSpPr/>
          <p:nvPr/>
        </p:nvSpPr>
        <p:spPr>
          <a:xfrm>
            <a:off x="300798" y="2150011"/>
            <a:ext cx="11615362" cy="4524315"/>
          </a:xfrm>
          <a:prstGeom prst="rect">
            <a:avLst/>
          </a:prstGeom>
        </p:spPr>
        <p:txBody>
          <a:bodyPr wrap="square">
            <a:spAutoFit/>
          </a:bodyPr>
          <a:lstStyle/>
          <a:p>
            <a:r>
              <a:rPr lang="en-GB" dirty="0">
                <a:solidFill>
                  <a:srgbClr val="FFFF00"/>
                </a:solidFill>
                <a:latin typeface="Comic Sans MS" panose="030F0702030302020204" pitchFamily="66" charset="0"/>
              </a:rPr>
              <a:t>Here are some tips to try when your child returns from school…</a:t>
            </a:r>
          </a:p>
          <a:p>
            <a:endParaRPr lang="en-GB" b="1" dirty="0">
              <a:solidFill>
                <a:srgbClr val="FFFF00"/>
              </a:solidFill>
              <a:latin typeface="Comic Sans MS" panose="030F0702030302020204" pitchFamily="66" charset="0"/>
            </a:endParaRPr>
          </a:p>
          <a:p>
            <a:r>
              <a:rPr lang="en-GB" b="1" dirty="0">
                <a:solidFill>
                  <a:srgbClr val="FFFF00"/>
                </a:solidFill>
                <a:latin typeface="Comic Sans MS" panose="030F0702030302020204" pitchFamily="66" charset="0"/>
              </a:rPr>
              <a:t>Leave the questions for later. </a:t>
            </a:r>
          </a:p>
          <a:p>
            <a:pPr algn="just"/>
            <a:r>
              <a:rPr lang="en-GB" dirty="0">
                <a:solidFill>
                  <a:srgbClr val="FFFF00"/>
                </a:solidFill>
                <a:latin typeface="Comic Sans MS" panose="030F0702030302020204" pitchFamily="66" charset="0"/>
              </a:rPr>
              <a:t>It’s no big secret that busy is the new normal, and sometimes this leads to immediate questions about what kids learned during the school day, how much homework needs to get done and what happened during break times. Most kids need time to decompress and zone out before discussing the daily play-by-play.</a:t>
            </a:r>
          </a:p>
          <a:p>
            <a:pPr algn="just"/>
            <a:endParaRPr lang="en-GB" dirty="0">
              <a:solidFill>
                <a:srgbClr val="FFFF00"/>
              </a:solidFill>
              <a:latin typeface="Comic Sans MS" panose="030F0702030302020204" pitchFamily="66" charset="0"/>
            </a:endParaRPr>
          </a:p>
          <a:p>
            <a:pPr algn="just"/>
            <a:r>
              <a:rPr lang="en-GB" dirty="0">
                <a:solidFill>
                  <a:srgbClr val="FFFF00"/>
                </a:solidFill>
                <a:latin typeface="Comic Sans MS" panose="030F0702030302020204" pitchFamily="66" charset="0"/>
              </a:rPr>
              <a:t>A simple greeting and a hug or high-five is a great way to connect and provide emotional space from the school day. “I’m so happy to see you!” is a good after school greeting. </a:t>
            </a:r>
          </a:p>
          <a:p>
            <a:pPr algn="just"/>
            <a:endParaRPr lang="en-GB" b="1" dirty="0">
              <a:solidFill>
                <a:srgbClr val="FFFF00"/>
              </a:solidFill>
              <a:latin typeface="Comic Sans MS" panose="030F0702030302020204" pitchFamily="66" charset="0"/>
            </a:endParaRPr>
          </a:p>
          <a:p>
            <a:pPr algn="just"/>
            <a:r>
              <a:rPr lang="en-GB" b="1" dirty="0">
                <a:solidFill>
                  <a:srgbClr val="FFFF00"/>
                </a:solidFill>
                <a:latin typeface="Comic Sans MS" panose="030F0702030302020204" pitchFamily="66" charset="0"/>
              </a:rPr>
              <a:t>Prioritise Downtime. </a:t>
            </a:r>
          </a:p>
          <a:p>
            <a:pPr algn="just"/>
            <a:r>
              <a:rPr lang="en-GB" dirty="0">
                <a:solidFill>
                  <a:srgbClr val="FFFF00"/>
                </a:solidFill>
                <a:latin typeface="Comic Sans MS" panose="030F0702030302020204" pitchFamily="66" charset="0"/>
              </a:rPr>
              <a:t>Kids need time to play, hang out, read or create on their own terms. Unstructured time is the first thing to go when families get busy, and that can have big repercussions for kids.</a:t>
            </a:r>
          </a:p>
          <a:p>
            <a:pPr algn="just"/>
            <a:endParaRPr lang="en-GB" dirty="0">
              <a:solidFill>
                <a:srgbClr val="FFFF00"/>
              </a:solidFill>
              <a:latin typeface="Comic Sans MS" panose="030F0702030302020204" pitchFamily="66" charset="0"/>
            </a:endParaRPr>
          </a:p>
          <a:p>
            <a:pPr algn="just"/>
            <a:r>
              <a:rPr lang="en-GB" dirty="0">
                <a:solidFill>
                  <a:srgbClr val="FFFF00"/>
                </a:solidFill>
                <a:latin typeface="Comic Sans MS" panose="030F0702030302020204" pitchFamily="66" charset="0"/>
              </a:rPr>
              <a:t>After school routines may include plenty of time for kids to unwind and engage in free play.</a:t>
            </a:r>
            <a:br>
              <a:rPr lang="en-GB" dirty="0"/>
            </a:br>
            <a:r>
              <a:rPr lang="en-GB" dirty="0"/>
              <a:t> </a:t>
            </a:r>
          </a:p>
        </p:txBody>
      </p:sp>
    </p:spTree>
    <p:extLst>
      <p:ext uri="{BB962C8B-B14F-4D97-AF65-F5344CB8AC3E}">
        <p14:creationId xmlns:p14="http://schemas.microsoft.com/office/powerpoint/2010/main" val="2025367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480" y="187569"/>
            <a:ext cx="9905998" cy="1345809"/>
          </a:xfrm>
        </p:spPr>
        <p:txBody>
          <a:bodyPr/>
          <a:lstStyle/>
          <a:p>
            <a:pPr algn="ctr"/>
            <a:r>
              <a:rPr lang="en-US" dirty="0">
                <a:latin typeface="Comic Sans MS" panose="030F0702030302020204" pitchFamily="66" charset="0"/>
              </a:rPr>
              <a:t>Supporting our Children</a:t>
            </a:r>
            <a:endParaRPr lang="en-GB" dirty="0"/>
          </a:p>
        </p:txBody>
      </p:sp>
      <p:sp>
        <p:nvSpPr>
          <p:cNvPr id="5" name="Title 1"/>
          <p:cNvSpPr txBox="1">
            <a:spLocks/>
          </p:cNvSpPr>
          <p:nvPr/>
        </p:nvSpPr>
        <p:spPr>
          <a:xfrm>
            <a:off x="1155480" y="1001151"/>
            <a:ext cx="9905998" cy="134580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latin typeface="Comic Sans MS" panose="030F0702030302020204" pitchFamily="66" charset="0"/>
              </a:rPr>
              <a:t>After School Meltdown</a:t>
            </a:r>
            <a:endParaRPr lang="en-GB" sz="2800" dirty="0"/>
          </a:p>
        </p:txBody>
      </p:sp>
      <p:sp>
        <p:nvSpPr>
          <p:cNvPr id="6" name="Rectangle 5"/>
          <p:cNvSpPr/>
          <p:nvPr/>
        </p:nvSpPr>
        <p:spPr>
          <a:xfrm>
            <a:off x="300798" y="2023403"/>
            <a:ext cx="11615362" cy="3693319"/>
          </a:xfrm>
          <a:prstGeom prst="rect">
            <a:avLst/>
          </a:prstGeom>
        </p:spPr>
        <p:txBody>
          <a:bodyPr wrap="square">
            <a:spAutoFit/>
          </a:bodyPr>
          <a:lstStyle/>
          <a:p>
            <a:r>
              <a:rPr lang="en-GB" dirty="0"/>
              <a:t> </a:t>
            </a:r>
          </a:p>
          <a:p>
            <a:r>
              <a:rPr lang="en-GB" b="1" dirty="0">
                <a:solidFill>
                  <a:srgbClr val="FFFF00"/>
                </a:solidFill>
                <a:latin typeface="Comic Sans MS" panose="030F0702030302020204" pitchFamily="66" charset="0"/>
              </a:rPr>
              <a:t>Be present </a:t>
            </a:r>
          </a:p>
          <a:p>
            <a:pPr algn="just"/>
            <a:r>
              <a:rPr lang="en-GB" dirty="0">
                <a:solidFill>
                  <a:srgbClr val="FFFF00"/>
                </a:solidFill>
                <a:latin typeface="Comic Sans MS" panose="030F0702030302020204" pitchFamily="66" charset="0"/>
              </a:rPr>
              <a:t>We worry about the impact of screen time on the developing brain but we forget that our own screen time use can negatively impact our relationship with our kids. It’s important for us to disconnect from our phone and other screens when our kids come home from school.</a:t>
            </a:r>
          </a:p>
          <a:p>
            <a:pPr algn="just"/>
            <a:endParaRPr lang="en-GB" dirty="0">
              <a:solidFill>
                <a:srgbClr val="FFFF00"/>
              </a:solidFill>
              <a:latin typeface="Comic Sans MS" panose="030F0702030302020204" pitchFamily="66" charset="0"/>
            </a:endParaRPr>
          </a:p>
          <a:p>
            <a:pPr algn="just"/>
            <a:r>
              <a:rPr lang="en-GB" dirty="0">
                <a:solidFill>
                  <a:srgbClr val="FFFF00"/>
                </a:solidFill>
                <a:latin typeface="Comic Sans MS" panose="030F0702030302020204" pitchFamily="66" charset="0"/>
              </a:rPr>
              <a:t>The best way to reconnect with our kids is to be present when they are in our presence. Listen with intent. Let your child speak without attempting to fix any identified problems. Often, children need someone to listen while they work through their feelings and problem-solve out loud.</a:t>
            </a:r>
          </a:p>
          <a:p>
            <a:pPr algn="just"/>
            <a:endParaRPr lang="en-GB" dirty="0">
              <a:solidFill>
                <a:srgbClr val="FFFF00"/>
              </a:solidFill>
              <a:latin typeface="Comic Sans MS" panose="030F0702030302020204" pitchFamily="66" charset="0"/>
            </a:endParaRPr>
          </a:p>
          <a:p>
            <a:pPr algn="just"/>
            <a:r>
              <a:rPr lang="en-GB" b="1" dirty="0">
                <a:solidFill>
                  <a:srgbClr val="FFFF00"/>
                </a:solidFill>
                <a:latin typeface="Comic Sans MS" panose="030F0702030302020204" pitchFamily="66" charset="0"/>
              </a:rPr>
              <a:t>Play together</a:t>
            </a:r>
          </a:p>
          <a:p>
            <a:pPr algn="just"/>
            <a:r>
              <a:rPr lang="en-GB" dirty="0">
                <a:solidFill>
                  <a:srgbClr val="FFFF00"/>
                </a:solidFill>
                <a:latin typeface="Comic Sans MS" panose="030F0702030302020204" pitchFamily="66" charset="0"/>
              </a:rPr>
              <a:t>Spending time playing quietly together or reading together helps ease kids out of the overwhelming feelings that the end of the day brings and into a calmer state of mind.</a:t>
            </a:r>
          </a:p>
        </p:txBody>
      </p:sp>
    </p:spTree>
    <p:extLst>
      <p:ext uri="{BB962C8B-B14F-4D97-AF65-F5344CB8AC3E}">
        <p14:creationId xmlns:p14="http://schemas.microsoft.com/office/powerpoint/2010/main" val="395930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480" y="187569"/>
            <a:ext cx="9905998" cy="1345809"/>
          </a:xfrm>
        </p:spPr>
        <p:txBody>
          <a:bodyPr/>
          <a:lstStyle/>
          <a:p>
            <a:pPr algn="ctr"/>
            <a:r>
              <a:rPr lang="en-US" dirty="0">
                <a:latin typeface="Comic Sans MS" panose="030F0702030302020204" pitchFamily="66" charset="0"/>
              </a:rPr>
              <a:t>Supporting our Children</a:t>
            </a:r>
            <a:endParaRPr lang="en-GB" dirty="0"/>
          </a:p>
        </p:txBody>
      </p:sp>
      <p:sp>
        <p:nvSpPr>
          <p:cNvPr id="5" name="Title 1"/>
          <p:cNvSpPr txBox="1">
            <a:spLocks/>
          </p:cNvSpPr>
          <p:nvPr/>
        </p:nvSpPr>
        <p:spPr>
          <a:xfrm>
            <a:off x="1155480" y="1001151"/>
            <a:ext cx="9905998" cy="134580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latin typeface="Comic Sans MS" panose="030F0702030302020204" pitchFamily="66" charset="0"/>
              </a:rPr>
              <a:t>After School Meltdown</a:t>
            </a:r>
            <a:endParaRPr lang="en-GB" sz="2800" dirty="0"/>
          </a:p>
        </p:txBody>
      </p:sp>
      <p:sp>
        <p:nvSpPr>
          <p:cNvPr id="6" name="Rectangle 5"/>
          <p:cNvSpPr/>
          <p:nvPr/>
        </p:nvSpPr>
        <p:spPr>
          <a:xfrm>
            <a:off x="300798" y="1995267"/>
            <a:ext cx="11615362" cy="4278094"/>
          </a:xfrm>
          <a:prstGeom prst="rect">
            <a:avLst/>
          </a:prstGeom>
        </p:spPr>
        <p:txBody>
          <a:bodyPr wrap="square">
            <a:spAutoFit/>
          </a:bodyPr>
          <a:lstStyle/>
          <a:p>
            <a:r>
              <a:rPr lang="en-GB" dirty="0"/>
              <a:t> </a:t>
            </a:r>
          </a:p>
          <a:p>
            <a:r>
              <a:rPr lang="en-GB" b="1" dirty="0">
                <a:solidFill>
                  <a:srgbClr val="FFFF00"/>
                </a:solidFill>
                <a:latin typeface="Comic Sans MS" panose="030F0702030302020204" pitchFamily="66" charset="0"/>
              </a:rPr>
              <a:t>Snack it up</a:t>
            </a:r>
          </a:p>
          <a:p>
            <a:pPr algn="just"/>
            <a:r>
              <a:rPr lang="en-GB" dirty="0">
                <a:solidFill>
                  <a:srgbClr val="FFFF00"/>
                </a:solidFill>
                <a:latin typeface="Comic Sans MS" panose="030F0702030302020204" pitchFamily="66" charset="0"/>
              </a:rPr>
              <a:t>Get ahead of the hunger crash by planning the after school snacks in advance. Many children come home starving and dehydrated, even if they communicate otherwise. This is not the time to try new foods. Put out snacks they enjoy with a glass of water and sit with them while they refuel.</a:t>
            </a:r>
          </a:p>
          <a:p>
            <a:pPr algn="just"/>
            <a:endParaRPr lang="en-GB" b="1" dirty="0"/>
          </a:p>
          <a:p>
            <a:pPr algn="just"/>
            <a:endParaRPr lang="en-GB" b="1" dirty="0"/>
          </a:p>
          <a:p>
            <a:pPr algn="just"/>
            <a:r>
              <a:rPr lang="en-GB" b="1" dirty="0">
                <a:solidFill>
                  <a:srgbClr val="FFFF00"/>
                </a:solidFill>
                <a:latin typeface="Comic Sans MS" panose="030F0702030302020204" pitchFamily="66" charset="0"/>
              </a:rPr>
              <a:t>Create a homework/after school routine. </a:t>
            </a:r>
          </a:p>
          <a:p>
            <a:pPr algn="just"/>
            <a:r>
              <a:rPr lang="en-GB" dirty="0">
                <a:solidFill>
                  <a:srgbClr val="FFFF00"/>
                </a:solidFill>
                <a:latin typeface="Comic Sans MS" panose="030F0702030302020204" pitchFamily="66" charset="0"/>
              </a:rPr>
              <a:t>Prevent homework wars by setting up a clutter-free spot to work and trying to do the homework at the same time each day. Set a timer and allow for plenty of breaks. If your child is struggling, write a note to the teacher and close the books for the day. Homework may be something they don’t have to do.</a:t>
            </a:r>
          </a:p>
          <a:p>
            <a:pPr algn="just"/>
            <a:endParaRPr lang="en-GB" dirty="0">
              <a:solidFill>
                <a:srgbClr val="FFFF00"/>
              </a:solidFill>
              <a:latin typeface="Comic Sans MS" panose="030F0702030302020204" pitchFamily="66" charset="0"/>
            </a:endParaRPr>
          </a:p>
          <a:p>
            <a:r>
              <a:rPr lang="en-GB" dirty="0">
                <a:solidFill>
                  <a:srgbClr val="FFFF00"/>
                </a:solidFill>
                <a:latin typeface="Comic Sans MS" panose="030F0702030302020204" pitchFamily="66" charset="0"/>
              </a:rPr>
              <a:t>School can be very stressful for our children with Autism and may need additional time after school by being outdoors to release energy and self regulate. </a:t>
            </a:r>
            <a:br>
              <a:rPr lang="en-GB" dirty="0"/>
            </a:br>
            <a:endParaRPr lang="en-GB" sz="2000"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4256586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1564"/>
            <a:ext cx="10515600" cy="1325563"/>
          </a:xfrm>
        </p:spPr>
        <p:txBody>
          <a:bodyPr/>
          <a:lstStyle/>
          <a:p>
            <a:pPr algn="ctr"/>
            <a:r>
              <a:rPr lang="en-US" dirty="0">
                <a:latin typeface="Comic Sans MS" panose="030F0702030302020204" pitchFamily="66" charset="0"/>
              </a:rPr>
              <a:t>Supporting our Children</a:t>
            </a:r>
            <a:endParaRPr lang="en-GB" dirty="0"/>
          </a:p>
        </p:txBody>
      </p:sp>
      <p:sp>
        <p:nvSpPr>
          <p:cNvPr id="5" name="Title 1"/>
          <p:cNvSpPr txBox="1">
            <a:spLocks/>
          </p:cNvSpPr>
          <p:nvPr/>
        </p:nvSpPr>
        <p:spPr>
          <a:xfrm>
            <a:off x="2040080" y="1094541"/>
            <a:ext cx="8111837" cy="7780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u="sng" dirty="0">
                <a:latin typeface="Comic Sans MS" panose="030F0702030302020204" pitchFamily="66" charset="0"/>
              </a:rPr>
              <a:t>Useful contacts and Websites</a:t>
            </a:r>
            <a:endParaRPr lang="en-GB" sz="2800" u="sng" dirty="0"/>
          </a:p>
        </p:txBody>
      </p:sp>
      <p:sp>
        <p:nvSpPr>
          <p:cNvPr id="6" name="Title 1"/>
          <p:cNvSpPr txBox="1">
            <a:spLocks/>
          </p:cNvSpPr>
          <p:nvPr/>
        </p:nvSpPr>
        <p:spPr>
          <a:xfrm>
            <a:off x="235527" y="1714609"/>
            <a:ext cx="11817928" cy="49771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800" i="1" dirty="0">
              <a:latin typeface="Comic Sans MS" panose="030F0702030302020204" pitchFamily="66" charset="0"/>
            </a:endParaRPr>
          </a:p>
        </p:txBody>
      </p:sp>
      <p:sp>
        <p:nvSpPr>
          <p:cNvPr id="7" name="Title 1"/>
          <p:cNvSpPr txBox="1">
            <a:spLocks/>
          </p:cNvSpPr>
          <p:nvPr/>
        </p:nvSpPr>
        <p:spPr>
          <a:xfrm>
            <a:off x="387927" y="1867009"/>
            <a:ext cx="11485205" cy="482473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en-GB" sz="2400" dirty="0">
                <a:latin typeface="Comic Sans MS" panose="030F0702030302020204" pitchFamily="66" charset="0"/>
              </a:rPr>
              <a:t>New Post Diagnostic Support Service – Scottish Autism</a:t>
            </a:r>
          </a:p>
          <a:p>
            <a:r>
              <a:rPr lang="en-GB" sz="2400" dirty="0">
                <a:hlinkClick r:id="rId2"/>
              </a:rPr>
              <a:t>https://www.scottishautism.org/services-support/family-support/information-resources/post-diagnosis-support-carers</a:t>
            </a:r>
            <a:endParaRPr lang="en-GB" sz="2400" dirty="0"/>
          </a:p>
          <a:p>
            <a:endParaRPr lang="en-GB" sz="2400" i="1" dirty="0">
              <a:latin typeface="Comic Sans MS" panose="030F0702030302020204" pitchFamily="66" charset="0"/>
            </a:endParaRPr>
          </a:p>
          <a:p>
            <a:pPr marL="457200" indent="-457200">
              <a:buFont typeface="Arial" panose="020B0604020202020204" pitchFamily="34" charset="0"/>
              <a:buChar char="•"/>
            </a:pPr>
            <a:r>
              <a:rPr lang="en-GB" sz="2400" dirty="0">
                <a:latin typeface="Comic Sans MS" panose="030F0702030302020204" pitchFamily="66" charset="0"/>
              </a:rPr>
              <a:t>Different Minds</a:t>
            </a:r>
          </a:p>
          <a:p>
            <a:r>
              <a:rPr lang="en-GB" sz="2400" dirty="0">
                <a:hlinkClick r:id="rId3"/>
              </a:rPr>
              <a:t>https://differentminds.scot/get-involved/</a:t>
            </a:r>
            <a:endParaRPr lang="en-GB" sz="2400" dirty="0"/>
          </a:p>
          <a:p>
            <a:endParaRPr lang="en-GB" sz="2400" dirty="0">
              <a:latin typeface="Comic Sans MS" panose="030F0702030302020204" pitchFamily="66" charset="0"/>
            </a:endParaRPr>
          </a:p>
          <a:p>
            <a:pPr marL="457200" indent="-457200">
              <a:buFont typeface="Arial" panose="020B0604020202020204" pitchFamily="34" charset="0"/>
              <a:buChar char="•"/>
            </a:pPr>
            <a:r>
              <a:rPr lang="en-GB" sz="2400" dirty="0">
                <a:latin typeface="Comic Sans MS" panose="030F0702030302020204" pitchFamily="66" charset="0"/>
              </a:rPr>
              <a:t>National Autistic Society – Renfrewshire Branch</a:t>
            </a:r>
          </a:p>
          <a:p>
            <a:r>
              <a:rPr lang="en-GB" sz="2400" dirty="0">
                <a:hlinkClick r:id="rId4"/>
              </a:rPr>
              <a:t>https://www.autism.org.uk/directory/n/nas-renfrewshire-branch</a:t>
            </a:r>
            <a:endParaRPr lang="en-GB" sz="2400" dirty="0"/>
          </a:p>
          <a:p>
            <a:endParaRPr lang="en-GB" sz="2400" dirty="0"/>
          </a:p>
          <a:p>
            <a:r>
              <a:rPr lang="en-GB" sz="2400" dirty="0">
                <a:hlinkClick r:id="rId5"/>
              </a:rPr>
              <a:t>https://www.autismlinks.co.uk/support-groups/group-support-scotland/nasrenfrewshirebranch?region=</a:t>
            </a:r>
            <a:endParaRPr lang="en-GB" sz="2400" dirty="0"/>
          </a:p>
          <a:p>
            <a:endParaRPr lang="en-GB" sz="2400" dirty="0">
              <a:latin typeface="Comic Sans MS" panose="030F0702030302020204" pitchFamily="66" charset="0"/>
            </a:endParaRPr>
          </a:p>
          <a:p>
            <a:pPr marL="457200" indent="-457200">
              <a:buFont typeface="Arial" panose="020B0604020202020204" pitchFamily="34" charset="0"/>
              <a:buChar char="•"/>
            </a:pPr>
            <a:r>
              <a:rPr lang="en-GB" sz="2200" dirty="0">
                <a:latin typeface="Comic Sans MS" panose="030F0702030302020204" pitchFamily="66" charset="0"/>
              </a:rPr>
              <a:t>Always Included (based in Johnstone)</a:t>
            </a:r>
          </a:p>
          <a:p>
            <a:r>
              <a:rPr lang="en-GB" sz="2200" dirty="0">
                <a:latin typeface="Comic Sans MS" panose="030F0702030302020204" pitchFamily="66" charset="0"/>
              </a:rPr>
              <a:t>Facebook – A.I    079 2522 1811</a:t>
            </a:r>
          </a:p>
          <a:p>
            <a:endParaRPr lang="en-GB" sz="2200" dirty="0">
              <a:latin typeface="Comic Sans MS" panose="030F0702030302020204" pitchFamily="66" charset="0"/>
            </a:endParaRPr>
          </a:p>
          <a:p>
            <a:pPr marL="342900" indent="-342900">
              <a:buFont typeface="Arial" panose="020B0604020202020204" pitchFamily="34" charset="0"/>
              <a:buChar char="•"/>
            </a:pPr>
            <a:r>
              <a:rPr lang="en-GB" sz="2200" dirty="0">
                <a:latin typeface="Comic Sans MS" panose="030F0702030302020204" pitchFamily="66" charset="0"/>
              </a:rPr>
              <a:t>Renfrewshire Carers Centre</a:t>
            </a:r>
          </a:p>
          <a:p>
            <a:r>
              <a:rPr lang="en-GB" sz="2200" dirty="0">
                <a:latin typeface="Comic Sans MS" panose="030F0702030302020204" pitchFamily="66" charset="0"/>
              </a:rPr>
              <a:t>https://renfrewshirecarers.org.uk/carer-training/</a:t>
            </a:r>
          </a:p>
        </p:txBody>
      </p:sp>
    </p:spTree>
    <p:extLst>
      <p:ext uri="{BB962C8B-B14F-4D97-AF65-F5344CB8AC3E}">
        <p14:creationId xmlns:p14="http://schemas.microsoft.com/office/powerpoint/2010/main" val="166004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fade">
                                      <p:cBhvr>
                                        <p:cTn id="42" dur="1000"/>
                                        <p:tgtEl>
                                          <p:spTgt spid="7">
                                            <p:txEl>
                                              <p:pRg st="6" end="6"/>
                                            </p:txEl>
                                          </p:spTgt>
                                        </p:tgtEl>
                                      </p:cBhvr>
                                    </p:animEffect>
                                    <p:anim calcmode="lin" valueType="num">
                                      <p:cBhvr>
                                        <p:cTn id="43"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Effect transition="in" filter="fade">
                                      <p:cBhvr>
                                        <p:cTn id="49" dur="1000"/>
                                        <p:tgtEl>
                                          <p:spTgt spid="7">
                                            <p:txEl>
                                              <p:pRg st="7" end="7"/>
                                            </p:txEl>
                                          </p:spTgt>
                                        </p:tgtEl>
                                      </p:cBhvr>
                                    </p:animEffect>
                                    <p:anim calcmode="lin" valueType="num">
                                      <p:cBhvr>
                                        <p:cTn id="50"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xEl>
                                              <p:pRg st="9" end="9"/>
                                            </p:txEl>
                                          </p:spTgt>
                                        </p:tgtEl>
                                        <p:attrNameLst>
                                          <p:attrName>style.visibility</p:attrName>
                                        </p:attrNameLst>
                                      </p:cBhvr>
                                      <p:to>
                                        <p:strVal val="visible"/>
                                      </p:to>
                                    </p:set>
                                    <p:animEffect transition="in" filter="fade">
                                      <p:cBhvr>
                                        <p:cTn id="56" dur="1000"/>
                                        <p:tgtEl>
                                          <p:spTgt spid="7">
                                            <p:txEl>
                                              <p:pRg st="9" end="9"/>
                                            </p:txEl>
                                          </p:spTgt>
                                        </p:tgtEl>
                                      </p:cBhvr>
                                    </p:animEffect>
                                    <p:anim calcmode="lin" valueType="num">
                                      <p:cBhvr>
                                        <p:cTn id="57"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7">
                                            <p:txEl>
                                              <p:pRg st="11" end="11"/>
                                            </p:txEl>
                                          </p:spTgt>
                                        </p:tgtEl>
                                        <p:attrNameLst>
                                          <p:attrName>style.visibility</p:attrName>
                                        </p:attrNameLst>
                                      </p:cBhvr>
                                      <p:to>
                                        <p:strVal val="visible"/>
                                      </p:to>
                                    </p:set>
                                    <p:animEffect transition="in" filter="fade">
                                      <p:cBhvr>
                                        <p:cTn id="63" dur="1000"/>
                                        <p:tgtEl>
                                          <p:spTgt spid="7">
                                            <p:txEl>
                                              <p:pRg st="11" end="11"/>
                                            </p:txEl>
                                          </p:spTgt>
                                        </p:tgtEl>
                                      </p:cBhvr>
                                    </p:animEffect>
                                    <p:anim calcmode="lin" valueType="num">
                                      <p:cBhvr>
                                        <p:cTn id="64" dur="1000" fill="hold"/>
                                        <p:tgtEl>
                                          <p:spTgt spid="7">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7">
                                            <p:txEl>
                                              <p:pRg st="12" end="12"/>
                                            </p:txEl>
                                          </p:spTgt>
                                        </p:tgtEl>
                                        <p:attrNameLst>
                                          <p:attrName>style.visibility</p:attrName>
                                        </p:attrNameLst>
                                      </p:cBhvr>
                                      <p:to>
                                        <p:strVal val="visible"/>
                                      </p:to>
                                    </p:set>
                                    <p:animEffect transition="in" filter="fade">
                                      <p:cBhvr>
                                        <p:cTn id="70" dur="1000"/>
                                        <p:tgtEl>
                                          <p:spTgt spid="7">
                                            <p:txEl>
                                              <p:pRg st="12" end="12"/>
                                            </p:txEl>
                                          </p:spTgt>
                                        </p:tgtEl>
                                      </p:cBhvr>
                                    </p:animEffect>
                                    <p:anim calcmode="lin" valueType="num">
                                      <p:cBhvr>
                                        <p:cTn id="71" dur="1000" fill="hold"/>
                                        <p:tgtEl>
                                          <p:spTgt spid="7">
                                            <p:txEl>
                                              <p:pRg st="12" end="12"/>
                                            </p:txEl>
                                          </p:spTgt>
                                        </p:tgtEl>
                                        <p:attrNameLst>
                                          <p:attrName>ppt_x</p:attrName>
                                        </p:attrNameLst>
                                      </p:cBhvr>
                                      <p:tavLst>
                                        <p:tav tm="0">
                                          <p:val>
                                            <p:strVal val="#ppt_x"/>
                                          </p:val>
                                        </p:tav>
                                        <p:tav tm="100000">
                                          <p:val>
                                            <p:strVal val="#ppt_x"/>
                                          </p:val>
                                        </p:tav>
                                      </p:tavLst>
                                    </p:anim>
                                    <p:anim calcmode="lin" valueType="num">
                                      <p:cBhvr>
                                        <p:cTn id="72" dur="1000" fill="hold"/>
                                        <p:tgtEl>
                                          <p:spTgt spid="7">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7">
                                            <p:txEl>
                                              <p:pRg st="14" end="14"/>
                                            </p:txEl>
                                          </p:spTgt>
                                        </p:tgtEl>
                                        <p:attrNameLst>
                                          <p:attrName>style.visibility</p:attrName>
                                        </p:attrNameLst>
                                      </p:cBhvr>
                                      <p:to>
                                        <p:strVal val="visible"/>
                                      </p:to>
                                    </p:set>
                                    <p:animEffect transition="in" filter="fade">
                                      <p:cBhvr>
                                        <p:cTn id="77" dur="1000"/>
                                        <p:tgtEl>
                                          <p:spTgt spid="7">
                                            <p:txEl>
                                              <p:pRg st="14" end="14"/>
                                            </p:txEl>
                                          </p:spTgt>
                                        </p:tgtEl>
                                      </p:cBhvr>
                                    </p:animEffect>
                                    <p:anim calcmode="lin" valueType="num">
                                      <p:cBhvr>
                                        <p:cTn id="78" dur="1000" fill="hold"/>
                                        <p:tgtEl>
                                          <p:spTgt spid="7">
                                            <p:txEl>
                                              <p:pRg st="14" end="14"/>
                                            </p:txEl>
                                          </p:spTgt>
                                        </p:tgtEl>
                                        <p:attrNameLst>
                                          <p:attrName>ppt_x</p:attrName>
                                        </p:attrNameLst>
                                      </p:cBhvr>
                                      <p:tavLst>
                                        <p:tav tm="0">
                                          <p:val>
                                            <p:strVal val="#ppt_x"/>
                                          </p:val>
                                        </p:tav>
                                        <p:tav tm="100000">
                                          <p:val>
                                            <p:strVal val="#ppt_x"/>
                                          </p:val>
                                        </p:tav>
                                      </p:tavLst>
                                    </p:anim>
                                    <p:anim calcmode="lin" valueType="num">
                                      <p:cBhvr>
                                        <p:cTn id="79" dur="1000" fill="hold"/>
                                        <p:tgtEl>
                                          <p:spTgt spid="7">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7884" y="436098"/>
            <a:ext cx="9905998" cy="872197"/>
          </a:xfrm>
        </p:spPr>
        <p:txBody>
          <a:bodyPr/>
          <a:lstStyle/>
          <a:p>
            <a:pPr algn="ctr"/>
            <a:r>
              <a:rPr lang="en-US" dirty="0">
                <a:latin typeface="Comic Sans MS" panose="030F0702030302020204" pitchFamily="66" charset="0"/>
              </a:rPr>
              <a:t>Supporting our Children</a:t>
            </a:r>
            <a:endParaRPr lang="en-GB"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6825" y="1535944"/>
            <a:ext cx="4668116" cy="4668116"/>
          </a:xfrm>
          <a:prstGeom prst="rect">
            <a:avLst/>
          </a:prstGeom>
        </p:spPr>
      </p:pic>
    </p:spTree>
    <p:extLst>
      <p:ext uri="{BB962C8B-B14F-4D97-AF65-F5344CB8AC3E}">
        <p14:creationId xmlns:p14="http://schemas.microsoft.com/office/powerpoint/2010/main" val="2015542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96982"/>
            <a:ext cx="8747556" cy="1066800"/>
          </a:xfrm>
        </p:spPr>
        <p:txBody>
          <a:bodyPr/>
          <a:lstStyle/>
          <a:p>
            <a:pPr algn="ctr"/>
            <a:r>
              <a:rPr lang="en-US" dirty="0">
                <a:latin typeface="Comic Sans MS" panose="030F0702030302020204" pitchFamily="66" charset="0"/>
              </a:rPr>
              <a:t>Supporting our Children</a:t>
            </a:r>
            <a:endParaRPr lang="en-GB" dirty="0"/>
          </a:p>
        </p:txBody>
      </p:sp>
      <p:sp>
        <p:nvSpPr>
          <p:cNvPr id="4" name="Title 1"/>
          <p:cNvSpPr txBox="1">
            <a:spLocks/>
          </p:cNvSpPr>
          <p:nvPr/>
        </p:nvSpPr>
        <p:spPr>
          <a:xfrm>
            <a:off x="1828800" y="1066800"/>
            <a:ext cx="8747556" cy="56803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Comic Sans MS" panose="030F0702030302020204" pitchFamily="66" charset="0"/>
              </a:rPr>
              <a:t>Recap on ASD</a:t>
            </a:r>
            <a:endParaRPr lang="en-GB" sz="2400" dirty="0"/>
          </a:p>
        </p:txBody>
      </p:sp>
      <p:sp>
        <p:nvSpPr>
          <p:cNvPr id="5" name="Rectangle 4"/>
          <p:cNvSpPr/>
          <p:nvPr/>
        </p:nvSpPr>
        <p:spPr>
          <a:xfrm>
            <a:off x="314396" y="2133600"/>
            <a:ext cx="11776364" cy="4062651"/>
          </a:xfrm>
          <a:prstGeom prst="rect">
            <a:avLst/>
          </a:prstGeom>
        </p:spPr>
        <p:txBody>
          <a:bodyPr wrap="square">
            <a:spAutoFit/>
          </a:bodyPr>
          <a:lstStyle/>
          <a:p>
            <a:pPr algn="just"/>
            <a:r>
              <a:rPr lang="en-GB" sz="2000" dirty="0">
                <a:solidFill>
                  <a:srgbClr val="FFFF00"/>
                </a:solidFill>
                <a:latin typeface="Comic Sans MS" panose="030F0702030302020204" pitchFamily="66" charset="0"/>
              </a:rPr>
              <a:t>Autism, or autism spectrum disorder (ASD), refers to a broad range of conditions characterised by challenges with social skills, repetitive behaviours, speech and nonverbal communication. </a:t>
            </a:r>
          </a:p>
          <a:p>
            <a:pPr algn="just"/>
            <a:r>
              <a:rPr lang="en-GB" sz="2000" dirty="0">
                <a:solidFill>
                  <a:srgbClr val="FFFF00"/>
                </a:solidFill>
                <a:latin typeface="Comic Sans MS" panose="030F0702030302020204" pitchFamily="66" charset="0"/>
              </a:rPr>
              <a:t>There are 56,000 autistic people in Scotland. </a:t>
            </a:r>
            <a:endParaRPr lang="en-GB" sz="2000" u="sng" dirty="0">
              <a:solidFill>
                <a:srgbClr val="FFFF00"/>
              </a:solidFill>
              <a:latin typeface="Comic Sans MS" panose="030F0702030302020204" pitchFamily="66" charset="0"/>
            </a:endParaRPr>
          </a:p>
          <a:p>
            <a:pPr algn="just"/>
            <a:endParaRPr lang="en-GB" sz="2000" u="sng" dirty="0">
              <a:solidFill>
                <a:srgbClr val="FFFF00"/>
              </a:solidFill>
              <a:latin typeface="Comic Sans MS" panose="030F0702030302020204" pitchFamily="66" charset="0"/>
            </a:endParaRPr>
          </a:p>
          <a:p>
            <a:pPr algn="just"/>
            <a:r>
              <a:rPr lang="en-GB" sz="2000" dirty="0">
                <a:solidFill>
                  <a:srgbClr val="FFFF00"/>
                </a:solidFill>
                <a:latin typeface="Comic Sans MS" panose="030F0702030302020204" pitchFamily="66" charset="0"/>
              </a:rPr>
              <a:t>We know that there is not one autism but many subtypes. As autism is a spectrum disorder, each person with autism has a distinct set of strengths and differences. </a:t>
            </a:r>
          </a:p>
          <a:p>
            <a:pPr algn="just"/>
            <a:endParaRPr lang="en-GB" sz="2000" dirty="0">
              <a:solidFill>
                <a:srgbClr val="FFFF00"/>
              </a:solidFill>
              <a:latin typeface="Comic Sans MS" panose="030F0702030302020204" pitchFamily="66" charset="0"/>
            </a:endParaRPr>
          </a:p>
          <a:p>
            <a:pPr algn="just"/>
            <a:r>
              <a:rPr lang="en-GB" sz="2000" dirty="0">
                <a:solidFill>
                  <a:srgbClr val="FFFF00"/>
                </a:solidFill>
                <a:latin typeface="Comic Sans MS" panose="030F0702030302020204" pitchFamily="66" charset="0"/>
              </a:rPr>
              <a:t>Autism differences are often accompanied by sensory sensitivities and medical issues such as toileting, seizures or sleep disorders as well as anxiety, depression and attention issues.</a:t>
            </a:r>
          </a:p>
          <a:p>
            <a:pPr algn="just"/>
            <a:endParaRPr lang="en-GB" sz="2000" dirty="0">
              <a:solidFill>
                <a:srgbClr val="FFFF00"/>
              </a:solidFill>
              <a:latin typeface="Comic Sans MS" panose="030F0702030302020204" pitchFamily="66" charset="0"/>
            </a:endParaRPr>
          </a:p>
          <a:p>
            <a:pPr algn="just"/>
            <a:r>
              <a:rPr lang="en-GB" sz="2000" dirty="0">
                <a:solidFill>
                  <a:srgbClr val="FFFF00"/>
                </a:solidFill>
                <a:latin typeface="Comic Sans MS" panose="030F0702030302020204" pitchFamily="66" charset="0"/>
              </a:rPr>
              <a:t>Autism usually appears by age 2 or 3. Research shows that introducing support early in the child’s life leads to positive outcomes later in life for people with autism</a:t>
            </a:r>
            <a:r>
              <a:rPr lang="en-GB" sz="1600" dirty="0">
                <a:solidFill>
                  <a:srgbClr val="FFFF00"/>
                </a:solidFill>
                <a:latin typeface="Comic Sans MS" panose="030F0702030302020204" pitchFamily="66" charset="0"/>
              </a:rPr>
              <a:t>.</a:t>
            </a:r>
          </a:p>
          <a:p>
            <a:pPr algn="just"/>
            <a:endParaRPr lang="en-GB" dirty="0">
              <a:solidFill>
                <a:srgbClr val="FFFF00"/>
              </a:solidFill>
            </a:endParaRPr>
          </a:p>
        </p:txBody>
      </p:sp>
    </p:spTree>
    <p:extLst>
      <p:ext uri="{BB962C8B-B14F-4D97-AF65-F5344CB8AC3E}">
        <p14:creationId xmlns:p14="http://schemas.microsoft.com/office/powerpoint/2010/main" val="2204702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96982"/>
            <a:ext cx="8747556" cy="1066800"/>
          </a:xfrm>
        </p:spPr>
        <p:txBody>
          <a:bodyPr/>
          <a:lstStyle/>
          <a:p>
            <a:pPr algn="ctr"/>
            <a:r>
              <a:rPr lang="en-US" dirty="0">
                <a:latin typeface="Comic Sans MS" panose="030F0702030302020204" pitchFamily="66" charset="0"/>
              </a:rPr>
              <a:t>Supporting our Children</a:t>
            </a:r>
            <a:endParaRPr lang="en-GB" dirty="0"/>
          </a:p>
        </p:txBody>
      </p:sp>
      <p:sp>
        <p:nvSpPr>
          <p:cNvPr id="4" name="Title 1"/>
          <p:cNvSpPr txBox="1">
            <a:spLocks/>
          </p:cNvSpPr>
          <p:nvPr/>
        </p:nvSpPr>
        <p:spPr>
          <a:xfrm>
            <a:off x="1828800" y="1066800"/>
            <a:ext cx="8747556" cy="56803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Comic Sans MS" panose="030F0702030302020204" pitchFamily="66" charset="0"/>
              </a:rPr>
              <a:t>Recap on ASD</a:t>
            </a:r>
            <a:endParaRPr lang="en-GB" sz="2400" dirty="0"/>
          </a:p>
        </p:txBody>
      </p:sp>
      <p:sp>
        <p:nvSpPr>
          <p:cNvPr id="5" name="Rectangle 4"/>
          <p:cNvSpPr/>
          <p:nvPr/>
        </p:nvSpPr>
        <p:spPr>
          <a:xfrm>
            <a:off x="314396" y="2133600"/>
            <a:ext cx="11776364" cy="3785652"/>
          </a:xfrm>
          <a:prstGeom prst="rect">
            <a:avLst/>
          </a:prstGeom>
        </p:spPr>
        <p:txBody>
          <a:bodyPr wrap="square">
            <a:spAutoFit/>
          </a:bodyPr>
          <a:lstStyle/>
          <a:p>
            <a:pPr algn="just"/>
            <a:r>
              <a:rPr lang="en-GB" sz="2000" dirty="0">
                <a:solidFill>
                  <a:srgbClr val="FFFF00"/>
                </a:solidFill>
                <a:latin typeface="Comic Sans MS" panose="030F0702030302020204" pitchFamily="66" charset="0"/>
              </a:rPr>
              <a:t>The video on the next page was taken from World Autism Awareness Week 2020. </a:t>
            </a:r>
          </a:p>
          <a:p>
            <a:pPr algn="just"/>
            <a:endParaRPr lang="en-GB" sz="2000" dirty="0">
              <a:solidFill>
                <a:srgbClr val="FFFF00"/>
              </a:solidFill>
              <a:latin typeface="Comic Sans MS" panose="030F0702030302020204" pitchFamily="66" charset="0"/>
            </a:endParaRPr>
          </a:p>
          <a:p>
            <a:pPr algn="just"/>
            <a:r>
              <a:rPr lang="en-GB" sz="2000" dirty="0">
                <a:solidFill>
                  <a:srgbClr val="FFFF00"/>
                </a:solidFill>
                <a:latin typeface="Comic Sans MS" panose="030F0702030302020204" pitchFamily="66" charset="0"/>
              </a:rPr>
              <a:t>The clip lasts about 5minutes and the content provides an excellent overview of what living with autism can be like. It also provides 10 handy tips on how we can support those with autism in their daily lives.</a:t>
            </a:r>
          </a:p>
          <a:p>
            <a:pPr algn="just"/>
            <a:endParaRPr lang="en-GB" sz="2000" dirty="0">
              <a:solidFill>
                <a:srgbClr val="FFFF00"/>
              </a:solidFill>
              <a:latin typeface="Comic Sans MS" panose="030F0702030302020204" pitchFamily="66" charset="0"/>
            </a:endParaRPr>
          </a:p>
          <a:p>
            <a:pPr algn="just"/>
            <a:r>
              <a:rPr lang="en-GB" sz="2000" dirty="0">
                <a:latin typeface="Comic Sans MS" panose="030F0702030302020204" pitchFamily="66" charset="0"/>
              </a:rPr>
              <a:t>The video is embedded in the next slide. To play it, you need to make sure you are viewing the presentation as a slide show, which you will find as a tab option at the top if you are not already doing so. </a:t>
            </a:r>
          </a:p>
          <a:p>
            <a:pPr algn="just"/>
            <a:endParaRPr lang="en-GB" sz="2000" dirty="0">
              <a:latin typeface="Comic Sans MS" panose="030F0702030302020204" pitchFamily="66" charset="0"/>
            </a:endParaRPr>
          </a:p>
          <a:p>
            <a:pPr algn="just"/>
            <a:r>
              <a:rPr lang="en-GB" sz="2000" dirty="0">
                <a:latin typeface="Comic Sans MS" panose="030F0702030302020204" pitchFamily="66" charset="0"/>
              </a:rPr>
              <a:t>If the video does not play within the slideshow, the link is at the top of the page which you can copy and paste into your search engine. </a:t>
            </a:r>
          </a:p>
        </p:txBody>
      </p:sp>
    </p:spTree>
    <p:extLst>
      <p:ext uri="{BB962C8B-B14F-4D97-AF65-F5344CB8AC3E}">
        <p14:creationId xmlns:p14="http://schemas.microsoft.com/office/powerpoint/2010/main" val="1762215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96982"/>
            <a:ext cx="8747556" cy="1066800"/>
          </a:xfrm>
        </p:spPr>
        <p:txBody>
          <a:bodyPr/>
          <a:lstStyle/>
          <a:p>
            <a:pPr algn="ctr"/>
            <a:r>
              <a:rPr lang="en-US">
                <a:latin typeface="Comic Sans MS" panose="030F0702030302020204" pitchFamily="66" charset="0"/>
              </a:rPr>
              <a:t>Supporting our Children</a:t>
            </a:r>
            <a:endParaRPr lang="en-GB" dirty="0"/>
          </a:p>
        </p:txBody>
      </p:sp>
      <p:sp>
        <p:nvSpPr>
          <p:cNvPr id="4" name="Title 1"/>
          <p:cNvSpPr txBox="1">
            <a:spLocks/>
          </p:cNvSpPr>
          <p:nvPr/>
        </p:nvSpPr>
        <p:spPr>
          <a:xfrm>
            <a:off x="1828800" y="1066800"/>
            <a:ext cx="8747556" cy="56803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Comic Sans MS" panose="030F0702030302020204" pitchFamily="66" charset="0"/>
              </a:rPr>
              <a:t>Recap on ASD</a:t>
            </a:r>
            <a:endParaRPr lang="en-GB" sz="2400" dirty="0"/>
          </a:p>
        </p:txBody>
      </p:sp>
      <p:pic>
        <p:nvPicPr>
          <p:cNvPr id="3" name="C0yYFyHAG3s"/>
          <p:cNvPicPr>
            <a:picLocks noRot="1" noChangeAspect="1"/>
          </p:cNvPicPr>
          <p:nvPr>
            <a:videoFile r:link="rId1"/>
          </p:nvPr>
        </p:nvPicPr>
        <p:blipFill>
          <a:blip r:embed="rId3"/>
          <a:stretch>
            <a:fillRect/>
          </a:stretch>
        </p:blipFill>
        <p:spPr>
          <a:xfrm>
            <a:off x="1551709" y="1634836"/>
            <a:ext cx="9024647" cy="5076364"/>
          </a:xfrm>
          <a:prstGeom prst="rect">
            <a:avLst/>
          </a:prstGeom>
        </p:spPr>
      </p:pic>
      <p:sp>
        <p:nvSpPr>
          <p:cNvPr id="5" name="Rectangle 4"/>
          <p:cNvSpPr/>
          <p:nvPr/>
        </p:nvSpPr>
        <p:spPr>
          <a:xfrm>
            <a:off x="8231498" y="1066800"/>
            <a:ext cx="3663182" cy="369332"/>
          </a:xfrm>
          <a:prstGeom prst="rect">
            <a:avLst/>
          </a:prstGeom>
        </p:spPr>
        <p:txBody>
          <a:bodyPr wrap="none">
            <a:spAutoFit/>
          </a:bodyPr>
          <a:lstStyle/>
          <a:p>
            <a:r>
              <a:rPr lang="en-GB" dirty="0"/>
              <a:t>https://youtu.be/C0yYFyHAG3s</a:t>
            </a:r>
          </a:p>
        </p:txBody>
      </p:sp>
    </p:spTree>
    <p:extLst>
      <p:ext uri="{BB962C8B-B14F-4D97-AF65-F5344CB8AC3E}">
        <p14:creationId xmlns:p14="http://schemas.microsoft.com/office/powerpoint/2010/main" val="1038335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528" y="0"/>
            <a:ext cx="10349345" cy="1325563"/>
          </a:xfrm>
        </p:spPr>
        <p:txBody>
          <a:bodyPr>
            <a:normAutofit/>
          </a:bodyPr>
          <a:lstStyle/>
          <a:p>
            <a:pPr algn="ctr"/>
            <a:r>
              <a:rPr lang="en-US" sz="4000" dirty="0">
                <a:latin typeface="Comic Sans MS" panose="030F0702030302020204" pitchFamily="66" charset="0"/>
              </a:rPr>
              <a:t>Supporting our Children</a:t>
            </a:r>
            <a:endParaRPr lang="en-GB" sz="4000" dirty="0"/>
          </a:p>
        </p:txBody>
      </p:sp>
      <p:sp>
        <p:nvSpPr>
          <p:cNvPr id="3" name="Rectangle 2"/>
          <p:cNvSpPr/>
          <p:nvPr/>
        </p:nvSpPr>
        <p:spPr>
          <a:xfrm>
            <a:off x="166255" y="1553964"/>
            <a:ext cx="11831782" cy="584775"/>
          </a:xfrm>
          <a:prstGeom prst="rect">
            <a:avLst/>
          </a:prstGeom>
        </p:spPr>
        <p:txBody>
          <a:bodyPr wrap="square">
            <a:spAutoFit/>
          </a:bodyPr>
          <a:lstStyle/>
          <a:p>
            <a:pPr algn="ctr"/>
            <a:r>
              <a:rPr lang="en-GB" sz="3200"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Pathological Demand Avoidance (PDA)</a:t>
            </a:r>
            <a:endParaRPr lang="en-GB" sz="3200" dirty="0">
              <a:solidFill>
                <a:srgbClr val="FFFF00"/>
              </a:solidFill>
              <a:latin typeface="Comic Sans MS" panose="030F0702030302020204" pitchFamily="66" charset="0"/>
            </a:endParaRPr>
          </a:p>
        </p:txBody>
      </p:sp>
      <p:pic>
        <p:nvPicPr>
          <p:cNvPr id="4" name="Picture 3"/>
          <p:cNvPicPr>
            <a:picLocks noChangeAspect="1"/>
          </p:cNvPicPr>
          <p:nvPr/>
        </p:nvPicPr>
        <p:blipFill rotWithShape="1">
          <a:blip r:embed="rId2"/>
          <a:srcRect l="5714" t="7227" r="5787" b="6434"/>
          <a:stretch/>
        </p:blipFill>
        <p:spPr>
          <a:xfrm>
            <a:off x="3956538" y="2602522"/>
            <a:ext cx="4431323" cy="3624079"/>
          </a:xfrm>
          <a:prstGeom prst="rect">
            <a:avLst/>
          </a:prstGeom>
        </p:spPr>
      </p:pic>
    </p:spTree>
    <p:extLst>
      <p:ext uri="{BB962C8B-B14F-4D97-AF65-F5344CB8AC3E}">
        <p14:creationId xmlns:p14="http://schemas.microsoft.com/office/powerpoint/2010/main" val="2102009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528" y="0"/>
            <a:ext cx="10349345" cy="1325563"/>
          </a:xfrm>
        </p:spPr>
        <p:txBody>
          <a:bodyPr>
            <a:normAutofit/>
          </a:bodyPr>
          <a:lstStyle/>
          <a:p>
            <a:pPr algn="ctr"/>
            <a:r>
              <a:rPr lang="en-US" sz="4000" dirty="0">
                <a:latin typeface="Comic Sans MS" panose="030F0702030302020204" pitchFamily="66" charset="0"/>
              </a:rPr>
              <a:t>Supporting our Children</a:t>
            </a:r>
            <a:endParaRPr lang="en-GB" sz="4000" dirty="0"/>
          </a:p>
        </p:txBody>
      </p:sp>
      <p:sp>
        <p:nvSpPr>
          <p:cNvPr id="3" name="Rectangle 2"/>
          <p:cNvSpPr/>
          <p:nvPr/>
        </p:nvSpPr>
        <p:spPr>
          <a:xfrm>
            <a:off x="166255" y="1553964"/>
            <a:ext cx="11831782" cy="584775"/>
          </a:xfrm>
          <a:prstGeom prst="rect">
            <a:avLst/>
          </a:prstGeom>
        </p:spPr>
        <p:txBody>
          <a:bodyPr wrap="square">
            <a:spAutoFit/>
          </a:bodyPr>
          <a:lstStyle/>
          <a:p>
            <a:pPr algn="ctr"/>
            <a:r>
              <a:rPr lang="en-GB" sz="3200"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Pathological Demand Avoidance (PDA)</a:t>
            </a:r>
            <a:endParaRPr lang="en-GB" sz="3200" dirty="0">
              <a:solidFill>
                <a:srgbClr val="FFFF00"/>
              </a:solidFill>
              <a:latin typeface="Comic Sans MS" panose="030F0702030302020204" pitchFamily="66" charset="0"/>
            </a:endParaRPr>
          </a:p>
        </p:txBody>
      </p:sp>
      <p:sp>
        <p:nvSpPr>
          <p:cNvPr id="7" name="Rectangle 6"/>
          <p:cNvSpPr/>
          <p:nvPr/>
        </p:nvSpPr>
        <p:spPr>
          <a:xfrm>
            <a:off x="284018" y="2541563"/>
            <a:ext cx="11776364" cy="3785652"/>
          </a:xfrm>
          <a:prstGeom prst="rect">
            <a:avLst/>
          </a:prstGeom>
        </p:spPr>
        <p:txBody>
          <a:bodyPr wrap="square">
            <a:spAutoFit/>
          </a:bodyPr>
          <a:lstStyle/>
          <a:p>
            <a:pPr algn="just"/>
            <a:r>
              <a:rPr lang="en-GB" sz="2000" dirty="0">
                <a:solidFill>
                  <a:srgbClr val="FFFF00"/>
                </a:solidFill>
                <a:latin typeface="Comic Sans MS" panose="030F0702030302020204" pitchFamily="66" charset="0"/>
              </a:rPr>
              <a:t>The video on the next page is a great overview of Pathological Demand Avoidance. </a:t>
            </a:r>
          </a:p>
          <a:p>
            <a:pPr algn="just"/>
            <a:endParaRPr lang="en-GB" sz="2000" dirty="0">
              <a:solidFill>
                <a:srgbClr val="FFFF00"/>
              </a:solidFill>
              <a:latin typeface="Comic Sans MS" panose="030F0702030302020204" pitchFamily="66" charset="0"/>
            </a:endParaRPr>
          </a:p>
          <a:p>
            <a:pPr algn="just"/>
            <a:r>
              <a:rPr lang="en-GB" sz="2000" dirty="0">
                <a:solidFill>
                  <a:srgbClr val="FFFF00"/>
                </a:solidFill>
                <a:latin typeface="Comic Sans MS" panose="030F0702030302020204" pitchFamily="66" charset="0"/>
              </a:rPr>
              <a:t>The clip lasts about 5minutes and is delivered by a UK </a:t>
            </a:r>
            <a:r>
              <a:rPr lang="en-GB" sz="2000" dirty="0" err="1">
                <a:solidFill>
                  <a:srgbClr val="FFFF00"/>
                </a:solidFill>
                <a:latin typeface="Comic Sans MS" panose="030F0702030302020204" pitchFamily="66" charset="0"/>
              </a:rPr>
              <a:t>Youtuber</a:t>
            </a:r>
            <a:r>
              <a:rPr lang="en-GB" sz="2000" dirty="0">
                <a:solidFill>
                  <a:srgbClr val="FFFF00"/>
                </a:solidFill>
                <a:latin typeface="Comic Sans MS" panose="030F0702030302020204" pitchFamily="66" charset="0"/>
              </a:rPr>
              <a:t> called Purple Ella. She provides a breakdown of what PDA is and the strategies that can be used to support those with PDA. You may also find her page useful for future reference. </a:t>
            </a:r>
          </a:p>
          <a:p>
            <a:pPr algn="just"/>
            <a:endParaRPr lang="en-GB" sz="2000" dirty="0">
              <a:solidFill>
                <a:srgbClr val="FFFF00"/>
              </a:solidFill>
              <a:latin typeface="Comic Sans MS" panose="030F0702030302020204" pitchFamily="66" charset="0"/>
            </a:endParaRPr>
          </a:p>
          <a:p>
            <a:pPr algn="just"/>
            <a:r>
              <a:rPr lang="en-GB" sz="2000" dirty="0">
                <a:latin typeface="Comic Sans MS" panose="030F0702030302020204" pitchFamily="66" charset="0"/>
              </a:rPr>
              <a:t>The video is embedded in the next slide. To play it, you need to make sure you are viewing the presentation as a slide show, which you will find as a tab option at the top if you are not already doing so. </a:t>
            </a:r>
          </a:p>
          <a:p>
            <a:pPr algn="just"/>
            <a:endParaRPr lang="en-GB" sz="2000" dirty="0">
              <a:latin typeface="Comic Sans MS" panose="030F0702030302020204" pitchFamily="66" charset="0"/>
            </a:endParaRPr>
          </a:p>
          <a:p>
            <a:pPr algn="just"/>
            <a:r>
              <a:rPr lang="en-GB" sz="2000" dirty="0">
                <a:latin typeface="Comic Sans MS" panose="030F0702030302020204" pitchFamily="66" charset="0"/>
              </a:rPr>
              <a:t>If the video does not play within the slideshow, the link is at the top of the page which you can copy and paste into your search engine. </a:t>
            </a:r>
          </a:p>
        </p:txBody>
      </p:sp>
    </p:spTree>
    <p:extLst>
      <p:ext uri="{BB962C8B-B14F-4D97-AF65-F5344CB8AC3E}">
        <p14:creationId xmlns:p14="http://schemas.microsoft.com/office/powerpoint/2010/main" val="599456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528" y="0"/>
            <a:ext cx="10349345" cy="1325563"/>
          </a:xfrm>
        </p:spPr>
        <p:txBody>
          <a:bodyPr>
            <a:normAutofit/>
          </a:bodyPr>
          <a:lstStyle/>
          <a:p>
            <a:pPr algn="ctr"/>
            <a:r>
              <a:rPr lang="en-US" sz="4000" dirty="0">
                <a:latin typeface="Comic Sans MS" panose="030F0702030302020204" pitchFamily="66" charset="0"/>
              </a:rPr>
              <a:t>Supporting our Children</a:t>
            </a:r>
            <a:endParaRPr lang="en-GB" sz="4000" dirty="0"/>
          </a:p>
        </p:txBody>
      </p:sp>
      <p:sp>
        <p:nvSpPr>
          <p:cNvPr id="3" name="Rectangle 2"/>
          <p:cNvSpPr/>
          <p:nvPr/>
        </p:nvSpPr>
        <p:spPr>
          <a:xfrm>
            <a:off x="166255" y="1553964"/>
            <a:ext cx="11831782" cy="584775"/>
          </a:xfrm>
          <a:prstGeom prst="rect">
            <a:avLst/>
          </a:prstGeom>
        </p:spPr>
        <p:txBody>
          <a:bodyPr wrap="square">
            <a:spAutoFit/>
          </a:bodyPr>
          <a:lstStyle/>
          <a:p>
            <a:pPr algn="ctr"/>
            <a:r>
              <a:rPr lang="en-GB" sz="3200"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Pathological Demand Avoidance (PDA)</a:t>
            </a:r>
            <a:endParaRPr lang="en-GB" sz="3200" dirty="0">
              <a:solidFill>
                <a:srgbClr val="FFFF00"/>
              </a:solidFill>
              <a:latin typeface="Comic Sans MS" panose="030F0702030302020204" pitchFamily="66" charset="0"/>
            </a:endParaRPr>
          </a:p>
        </p:txBody>
      </p:sp>
      <p:sp>
        <p:nvSpPr>
          <p:cNvPr id="5" name="Rectangle 4"/>
          <p:cNvSpPr/>
          <p:nvPr/>
        </p:nvSpPr>
        <p:spPr>
          <a:xfrm>
            <a:off x="4230517" y="1140897"/>
            <a:ext cx="3703258" cy="369332"/>
          </a:xfrm>
          <a:prstGeom prst="rect">
            <a:avLst/>
          </a:prstGeom>
        </p:spPr>
        <p:txBody>
          <a:bodyPr wrap="none">
            <a:spAutoFit/>
          </a:bodyPr>
          <a:lstStyle/>
          <a:p>
            <a:r>
              <a:rPr lang="en-GB" dirty="0"/>
              <a:t>https://youtu.be/aUeeyivGuW8</a:t>
            </a:r>
          </a:p>
        </p:txBody>
      </p:sp>
      <p:pic>
        <p:nvPicPr>
          <p:cNvPr id="4" name="Online Media 3" title="Demand Avoidance">
            <a:hlinkClick r:id="" action="ppaction://media"/>
            <a:extLst>
              <a:ext uri="{FF2B5EF4-FFF2-40B4-BE49-F238E27FC236}">
                <a16:creationId xmlns:a16="http://schemas.microsoft.com/office/drawing/2014/main" id="{DAD4A945-07E2-42E5-BA32-3D49FBD7BF34}"/>
              </a:ext>
            </a:extLst>
          </p:cNvPr>
          <p:cNvPicPr>
            <a:picLocks noRot="1" noChangeAspect="1"/>
          </p:cNvPicPr>
          <p:nvPr>
            <a:videoFile r:link="rId1"/>
          </p:nvPr>
        </p:nvPicPr>
        <p:blipFill>
          <a:blip r:embed="rId3"/>
          <a:stretch>
            <a:fillRect/>
          </a:stretch>
        </p:blipFill>
        <p:spPr>
          <a:xfrm>
            <a:off x="2330144" y="2182474"/>
            <a:ext cx="7826730" cy="4402536"/>
          </a:xfrm>
          <a:prstGeom prst="rect">
            <a:avLst/>
          </a:prstGeom>
        </p:spPr>
      </p:pic>
    </p:spTree>
    <p:extLst>
      <p:ext uri="{BB962C8B-B14F-4D97-AF65-F5344CB8AC3E}">
        <p14:creationId xmlns:p14="http://schemas.microsoft.com/office/powerpoint/2010/main" val="210931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DD1DAD52-B525-46B5-8E87-60EE23581B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docProps/app.xml><?xml version="1.0" encoding="utf-8"?>
<Properties xmlns="http://schemas.openxmlformats.org/officeDocument/2006/extended-properties" xmlns:vt="http://schemas.openxmlformats.org/officeDocument/2006/docPropsVTypes">
  <Template/>
  <TotalTime>1800</TotalTime>
  <Words>2937</Words>
  <Application>Microsoft Office PowerPoint</Application>
  <PresentationFormat>Widescreen</PresentationFormat>
  <Paragraphs>284</Paragraphs>
  <Slides>37</Slides>
  <Notes>3</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Century Gothic</vt:lpstr>
      <vt:lpstr>Comic Sans MS</vt:lpstr>
      <vt:lpstr>Symbol</vt:lpstr>
      <vt:lpstr>Mesh</vt:lpstr>
      <vt:lpstr>                           Supporting Our Children   </vt:lpstr>
      <vt:lpstr> Supporting Our Children </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gerard mcgauley</dc:creator>
  <cp:lastModifiedBy>gerard mcgauley</cp:lastModifiedBy>
  <cp:revision>134</cp:revision>
  <cp:lastPrinted>2019-11-01T14:02:45Z</cp:lastPrinted>
  <dcterms:created xsi:type="dcterms:W3CDTF">2017-01-28T13:18:37Z</dcterms:created>
  <dcterms:modified xsi:type="dcterms:W3CDTF">2020-12-04T16:44:03Z</dcterms:modified>
</cp:coreProperties>
</file>