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3F45A28-20A3-42A6-9FC2-ADE5A0A405E9}" type="datetimeFigureOut">
              <a:rPr lang="en-GB" smtClean="0"/>
              <a:t>28/04/2021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17C7FC-4BC3-4216-AC8E-DDEF0DD03433}" type="slidenum">
              <a:rPr lang="en-GB" smtClean="0"/>
              <a:t>‹#›</a:t>
            </a:fld>
            <a:endParaRPr lang="en-GB"/>
          </a:p>
        </p:txBody>
      </p:sp>
    </p:spTree>
    <p:extLst>
      <p:ext uri="{BB962C8B-B14F-4D97-AF65-F5344CB8AC3E}">
        <p14:creationId xmlns:p14="http://schemas.microsoft.com/office/powerpoint/2010/main" val="1074484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3F45A28-20A3-42A6-9FC2-ADE5A0A405E9}" type="datetimeFigureOut">
              <a:rPr lang="en-GB" smtClean="0"/>
              <a:t>28/04/2021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17C7FC-4BC3-4216-AC8E-DDEF0DD03433}" type="slidenum">
              <a:rPr lang="en-GB" smtClean="0"/>
              <a:t>‹#›</a:t>
            </a:fld>
            <a:endParaRPr lang="en-GB"/>
          </a:p>
        </p:txBody>
      </p:sp>
    </p:spTree>
    <p:extLst>
      <p:ext uri="{BB962C8B-B14F-4D97-AF65-F5344CB8AC3E}">
        <p14:creationId xmlns:p14="http://schemas.microsoft.com/office/powerpoint/2010/main" val="885671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3F45A28-20A3-42A6-9FC2-ADE5A0A405E9}" type="datetimeFigureOut">
              <a:rPr lang="en-GB" smtClean="0"/>
              <a:t>28/04/2021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17C7FC-4BC3-4216-AC8E-DDEF0DD03433}" type="slidenum">
              <a:rPr lang="en-GB" smtClean="0"/>
              <a:t>‹#›</a:t>
            </a:fld>
            <a:endParaRPr lang="en-GB"/>
          </a:p>
        </p:txBody>
      </p:sp>
    </p:spTree>
    <p:extLst>
      <p:ext uri="{BB962C8B-B14F-4D97-AF65-F5344CB8AC3E}">
        <p14:creationId xmlns:p14="http://schemas.microsoft.com/office/powerpoint/2010/main" val="4045031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3F45A28-20A3-42A6-9FC2-ADE5A0A405E9}" type="datetimeFigureOut">
              <a:rPr lang="en-GB" smtClean="0"/>
              <a:t>28/04/2021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17C7FC-4BC3-4216-AC8E-DDEF0DD03433}" type="slidenum">
              <a:rPr lang="en-GB" smtClean="0"/>
              <a:t>‹#›</a:t>
            </a:fld>
            <a:endParaRPr lang="en-GB"/>
          </a:p>
        </p:txBody>
      </p:sp>
    </p:spTree>
    <p:extLst>
      <p:ext uri="{BB962C8B-B14F-4D97-AF65-F5344CB8AC3E}">
        <p14:creationId xmlns:p14="http://schemas.microsoft.com/office/powerpoint/2010/main" val="498300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3F45A28-20A3-42A6-9FC2-ADE5A0A405E9}" type="datetimeFigureOut">
              <a:rPr lang="en-GB" smtClean="0"/>
              <a:t>28/04/2021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17C7FC-4BC3-4216-AC8E-DDEF0DD03433}" type="slidenum">
              <a:rPr lang="en-GB" smtClean="0"/>
              <a:t>‹#›</a:t>
            </a:fld>
            <a:endParaRPr lang="en-GB"/>
          </a:p>
        </p:txBody>
      </p:sp>
    </p:spTree>
    <p:extLst>
      <p:ext uri="{BB962C8B-B14F-4D97-AF65-F5344CB8AC3E}">
        <p14:creationId xmlns:p14="http://schemas.microsoft.com/office/powerpoint/2010/main" val="3434918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3F45A28-20A3-42A6-9FC2-ADE5A0A405E9}" type="datetimeFigureOut">
              <a:rPr lang="en-GB" smtClean="0"/>
              <a:t>28/04/2021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17C7FC-4BC3-4216-AC8E-DDEF0DD03433}" type="slidenum">
              <a:rPr lang="en-GB" smtClean="0"/>
              <a:t>‹#›</a:t>
            </a:fld>
            <a:endParaRPr lang="en-GB"/>
          </a:p>
        </p:txBody>
      </p:sp>
    </p:spTree>
    <p:extLst>
      <p:ext uri="{BB962C8B-B14F-4D97-AF65-F5344CB8AC3E}">
        <p14:creationId xmlns:p14="http://schemas.microsoft.com/office/powerpoint/2010/main" val="4243593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3F45A28-20A3-42A6-9FC2-ADE5A0A405E9}" type="datetimeFigureOut">
              <a:rPr lang="en-GB" smtClean="0"/>
              <a:t>28/04/2021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17C7FC-4BC3-4216-AC8E-DDEF0DD03433}" type="slidenum">
              <a:rPr lang="en-GB" smtClean="0"/>
              <a:t>‹#›</a:t>
            </a:fld>
            <a:endParaRPr lang="en-GB"/>
          </a:p>
        </p:txBody>
      </p:sp>
    </p:spTree>
    <p:extLst>
      <p:ext uri="{BB962C8B-B14F-4D97-AF65-F5344CB8AC3E}">
        <p14:creationId xmlns:p14="http://schemas.microsoft.com/office/powerpoint/2010/main" val="1612947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3F45A28-20A3-42A6-9FC2-ADE5A0A405E9}" type="datetimeFigureOut">
              <a:rPr lang="en-GB" smtClean="0"/>
              <a:t>28/04/2021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017C7FC-4BC3-4216-AC8E-DDEF0DD03433}" type="slidenum">
              <a:rPr lang="en-GB" smtClean="0"/>
              <a:t>‹#›</a:t>
            </a:fld>
            <a:endParaRPr lang="en-GB"/>
          </a:p>
        </p:txBody>
      </p:sp>
    </p:spTree>
    <p:extLst>
      <p:ext uri="{BB962C8B-B14F-4D97-AF65-F5344CB8AC3E}">
        <p14:creationId xmlns:p14="http://schemas.microsoft.com/office/powerpoint/2010/main" val="3093624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F45A28-20A3-42A6-9FC2-ADE5A0A405E9}" type="datetimeFigureOut">
              <a:rPr lang="en-GB" smtClean="0"/>
              <a:t>28/04/2021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017C7FC-4BC3-4216-AC8E-DDEF0DD03433}" type="slidenum">
              <a:rPr lang="en-GB" smtClean="0"/>
              <a:t>‹#›</a:t>
            </a:fld>
            <a:endParaRPr lang="en-GB"/>
          </a:p>
        </p:txBody>
      </p:sp>
    </p:spTree>
    <p:extLst>
      <p:ext uri="{BB962C8B-B14F-4D97-AF65-F5344CB8AC3E}">
        <p14:creationId xmlns:p14="http://schemas.microsoft.com/office/powerpoint/2010/main" val="2187114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3F45A28-20A3-42A6-9FC2-ADE5A0A405E9}" type="datetimeFigureOut">
              <a:rPr lang="en-GB" smtClean="0"/>
              <a:t>28/04/2021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17C7FC-4BC3-4216-AC8E-DDEF0DD03433}" type="slidenum">
              <a:rPr lang="en-GB" smtClean="0"/>
              <a:t>‹#›</a:t>
            </a:fld>
            <a:endParaRPr lang="en-GB"/>
          </a:p>
        </p:txBody>
      </p:sp>
    </p:spTree>
    <p:extLst>
      <p:ext uri="{BB962C8B-B14F-4D97-AF65-F5344CB8AC3E}">
        <p14:creationId xmlns:p14="http://schemas.microsoft.com/office/powerpoint/2010/main" val="2166051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3F45A28-20A3-42A6-9FC2-ADE5A0A405E9}" type="datetimeFigureOut">
              <a:rPr lang="en-GB" smtClean="0"/>
              <a:t>28/04/2021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17C7FC-4BC3-4216-AC8E-DDEF0DD03433}" type="slidenum">
              <a:rPr lang="en-GB" smtClean="0"/>
              <a:t>‹#›</a:t>
            </a:fld>
            <a:endParaRPr lang="en-GB"/>
          </a:p>
        </p:txBody>
      </p:sp>
    </p:spTree>
    <p:extLst>
      <p:ext uri="{BB962C8B-B14F-4D97-AF65-F5344CB8AC3E}">
        <p14:creationId xmlns:p14="http://schemas.microsoft.com/office/powerpoint/2010/main" val="2833763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45A28-20A3-42A6-9FC2-ADE5A0A405E9}" type="datetimeFigureOut">
              <a:rPr lang="en-GB" smtClean="0"/>
              <a:t>28/04/2021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17C7FC-4BC3-4216-AC8E-DDEF0DD03433}" type="slidenum">
              <a:rPr lang="en-GB" smtClean="0"/>
              <a:t>‹#›</a:t>
            </a:fld>
            <a:endParaRPr lang="en-GB"/>
          </a:p>
        </p:txBody>
      </p:sp>
    </p:spTree>
    <p:extLst>
      <p:ext uri="{BB962C8B-B14F-4D97-AF65-F5344CB8AC3E}">
        <p14:creationId xmlns:p14="http://schemas.microsoft.com/office/powerpoint/2010/main" val="341954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Afternoons</a:t>
            </a:r>
          </a:p>
        </p:txBody>
      </p:sp>
      <p:sp>
        <p:nvSpPr>
          <p:cNvPr id="3" name="Subtitle 2"/>
          <p:cNvSpPr>
            <a:spLocks noGrp="1"/>
          </p:cNvSpPr>
          <p:nvPr>
            <p:ph type="subTitle" idx="1"/>
          </p:nvPr>
        </p:nvSpPr>
        <p:spPr/>
        <p:txBody>
          <a:bodyPr/>
          <a:lstStyle/>
          <a:p>
            <a:r>
              <a:rPr lang="en-GB" dirty="0"/>
              <a:t>Philip Larkin</a:t>
            </a:r>
          </a:p>
        </p:txBody>
      </p:sp>
    </p:spTree>
    <p:extLst>
      <p:ext uri="{BB962C8B-B14F-4D97-AF65-F5344CB8AC3E}">
        <p14:creationId xmlns:p14="http://schemas.microsoft.com/office/powerpoint/2010/main" val="493586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Structure</a:t>
            </a:r>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GB" dirty="0"/>
              <a:t>Why is the season of autumn important?</a:t>
            </a:r>
          </a:p>
          <a:p>
            <a:pPr marL="514350" indent="-514350">
              <a:buFont typeface="+mj-lt"/>
              <a:buAutoNum type="arabicPeriod"/>
            </a:pPr>
            <a:r>
              <a:rPr lang="en-GB" dirty="0"/>
              <a:t>Summarise the content of each stanza</a:t>
            </a:r>
          </a:p>
          <a:p>
            <a:pPr marL="514350" indent="-514350">
              <a:buFont typeface="+mj-lt"/>
              <a:buAutoNum type="arabicPeriod"/>
            </a:pPr>
            <a:r>
              <a:rPr lang="en-GB" dirty="0"/>
              <a:t>What tense is the poem written in and what impact does this have?</a:t>
            </a:r>
          </a:p>
          <a:p>
            <a:pPr marL="514350" indent="-514350">
              <a:buFont typeface="+mj-lt"/>
              <a:buAutoNum type="arabicPeriod"/>
            </a:pPr>
            <a:r>
              <a:rPr lang="en-GB" dirty="0"/>
              <a:t>What might you say about the rhythm and rhyme scheme?</a:t>
            </a:r>
          </a:p>
          <a:p>
            <a:pPr marL="514350" indent="-514350">
              <a:buFont typeface="+mj-lt"/>
              <a:buAutoNum type="arabicPeriod"/>
            </a:pPr>
            <a:r>
              <a:rPr lang="en-GB" dirty="0"/>
              <a:t>In the second stanza, how does Larkin use prepositions? What is the effect?</a:t>
            </a:r>
          </a:p>
          <a:p>
            <a:pPr marL="514350" indent="-514350">
              <a:buFont typeface="+mj-lt"/>
              <a:buAutoNum type="arabicPeriod"/>
            </a:pPr>
            <a:r>
              <a:rPr lang="en-GB" dirty="0"/>
              <a:t>How does Larkin use juxtaposition?</a:t>
            </a:r>
          </a:p>
          <a:p>
            <a:pPr marL="514350" indent="-514350">
              <a:buFont typeface="+mj-lt"/>
              <a:buAutoNum type="arabicPeriod"/>
            </a:pPr>
            <a:r>
              <a:rPr lang="en-GB" dirty="0"/>
              <a:t>Why are the words “Our Wedding” capitalised?</a:t>
            </a:r>
          </a:p>
          <a:p>
            <a:pPr marL="514350" indent="-514350">
              <a:buFont typeface="+mj-lt"/>
              <a:buAutoNum type="arabicPeriod"/>
            </a:pPr>
            <a:r>
              <a:rPr lang="en-GB" dirty="0"/>
              <a:t>Can you find any links between the structure of the poem and the structure of life?</a:t>
            </a:r>
          </a:p>
        </p:txBody>
      </p:sp>
    </p:spTree>
    <p:extLst>
      <p:ext uri="{BB962C8B-B14F-4D97-AF65-F5344CB8AC3E}">
        <p14:creationId xmlns:p14="http://schemas.microsoft.com/office/powerpoint/2010/main" val="3145658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Annotations</a:t>
            </a:r>
          </a:p>
        </p:txBody>
      </p:sp>
      <p:sp>
        <p:nvSpPr>
          <p:cNvPr id="5" name="Text Placeholder 4"/>
          <p:cNvSpPr>
            <a:spLocks noGrp="1"/>
          </p:cNvSpPr>
          <p:nvPr>
            <p:ph type="body" idx="1"/>
          </p:nvPr>
        </p:nvSpPr>
        <p:spPr/>
        <p:txBody>
          <a:bodyPr/>
          <a:lstStyle/>
          <a:p>
            <a:r>
              <a:rPr lang="en-GB" dirty="0"/>
              <a:t>Stanza 1</a:t>
            </a:r>
          </a:p>
        </p:txBody>
      </p:sp>
    </p:spTree>
    <p:extLst>
      <p:ext uri="{BB962C8B-B14F-4D97-AF65-F5344CB8AC3E}">
        <p14:creationId xmlns:p14="http://schemas.microsoft.com/office/powerpoint/2010/main" val="212779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a:t>Title - Afternoons</a:t>
            </a:r>
            <a:endParaRPr lang="en-GB" dirty="0"/>
          </a:p>
        </p:txBody>
      </p:sp>
      <p:sp>
        <p:nvSpPr>
          <p:cNvPr id="5" name="Content Placeholder 4"/>
          <p:cNvSpPr>
            <a:spLocks noGrp="1"/>
          </p:cNvSpPr>
          <p:nvPr>
            <p:ph idx="1"/>
          </p:nvPr>
        </p:nvSpPr>
        <p:spPr/>
        <p:txBody>
          <a:bodyPr/>
          <a:lstStyle/>
          <a:p>
            <a:r>
              <a:rPr lang="en-GB" dirty="0"/>
              <a:t>Women in the afternoon of their lives</a:t>
            </a:r>
          </a:p>
          <a:p>
            <a:r>
              <a:rPr lang="en-GB" dirty="0"/>
              <a:t>Something that is always the same – inevitable</a:t>
            </a:r>
          </a:p>
          <a:p>
            <a:r>
              <a:rPr lang="en-GB" dirty="0"/>
              <a:t>Something ordinary</a:t>
            </a:r>
          </a:p>
        </p:txBody>
      </p:sp>
    </p:spTree>
    <p:extLst>
      <p:ext uri="{BB962C8B-B14F-4D97-AF65-F5344CB8AC3E}">
        <p14:creationId xmlns:p14="http://schemas.microsoft.com/office/powerpoint/2010/main" val="522787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Summer is fading</a:t>
            </a:r>
          </a:p>
        </p:txBody>
      </p:sp>
      <p:sp>
        <p:nvSpPr>
          <p:cNvPr id="3" name="Content Placeholder 2"/>
          <p:cNvSpPr>
            <a:spLocks noGrp="1"/>
          </p:cNvSpPr>
          <p:nvPr>
            <p:ph idx="1"/>
          </p:nvPr>
        </p:nvSpPr>
        <p:spPr>
          <a:xfrm>
            <a:off x="838200" y="1825625"/>
            <a:ext cx="10515600" cy="4587050"/>
          </a:xfrm>
        </p:spPr>
        <p:txBody>
          <a:bodyPr>
            <a:normAutofit lnSpcReduction="10000"/>
          </a:bodyPr>
          <a:lstStyle/>
          <a:p>
            <a:r>
              <a:rPr lang="en-GB" dirty="0"/>
              <a:t>Seasons used to represent (symbolise) stages of life</a:t>
            </a:r>
          </a:p>
          <a:p>
            <a:r>
              <a:rPr lang="en-GB" dirty="0"/>
              <a:t>Summer no longer at its peak – like the women</a:t>
            </a:r>
          </a:p>
          <a:p>
            <a:r>
              <a:rPr lang="en-GB" dirty="0"/>
              <a:t>Metaphor for progression of life</a:t>
            </a:r>
          </a:p>
          <a:p>
            <a:endParaRPr lang="en-GB" dirty="0"/>
          </a:p>
          <a:p>
            <a:r>
              <a:rPr lang="en-GB" dirty="0"/>
              <a:t>Summer is usually a happy time but it is coming to an end – sense of losing</a:t>
            </a:r>
          </a:p>
          <a:p>
            <a:r>
              <a:rPr lang="en-GB" dirty="0"/>
              <a:t>A sad tone is created</a:t>
            </a:r>
          </a:p>
          <a:p>
            <a:r>
              <a:rPr lang="en-GB" dirty="0"/>
              <a:t>“fading”- gradual, don’t notice</a:t>
            </a:r>
          </a:p>
          <a:p>
            <a:r>
              <a:rPr lang="en-GB" dirty="0"/>
              <a:t>“fading” – growing dimmer – less beautiful, vanishing like the mothers’ beauty</a:t>
            </a:r>
          </a:p>
        </p:txBody>
      </p:sp>
    </p:spTree>
    <p:extLst>
      <p:ext uri="{BB962C8B-B14F-4D97-AF65-F5344CB8AC3E}">
        <p14:creationId xmlns:p14="http://schemas.microsoft.com/office/powerpoint/2010/main" val="3216171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leaves fall in ones and twos</a:t>
            </a:r>
          </a:p>
        </p:txBody>
      </p:sp>
      <p:sp>
        <p:nvSpPr>
          <p:cNvPr id="3" name="Content Placeholder 2"/>
          <p:cNvSpPr>
            <a:spLocks noGrp="1"/>
          </p:cNvSpPr>
          <p:nvPr>
            <p:ph idx="1"/>
          </p:nvPr>
        </p:nvSpPr>
        <p:spPr/>
        <p:txBody>
          <a:bodyPr/>
          <a:lstStyle/>
          <a:p>
            <a:r>
              <a:rPr lang="en-GB" dirty="0"/>
              <a:t>Sign of autumn</a:t>
            </a:r>
          </a:p>
          <a:p>
            <a:r>
              <a:rPr lang="en-GB" dirty="0"/>
              <a:t>Not always noticeable</a:t>
            </a:r>
          </a:p>
          <a:p>
            <a:r>
              <a:rPr lang="en-GB" dirty="0"/>
              <a:t>Gradual, continual decay</a:t>
            </a:r>
          </a:p>
        </p:txBody>
      </p:sp>
    </p:spTree>
    <p:extLst>
      <p:ext uri="{BB962C8B-B14F-4D97-AF65-F5344CB8AC3E}">
        <p14:creationId xmlns:p14="http://schemas.microsoft.com/office/powerpoint/2010/main" val="1570590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From trees bordering</a:t>
            </a:r>
          </a:p>
        </p:txBody>
      </p:sp>
      <p:sp>
        <p:nvSpPr>
          <p:cNvPr id="3" name="Content Placeholder 2"/>
          <p:cNvSpPr>
            <a:spLocks noGrp="1"/>
          </p:cNvSpPr>
          <p:nvPr>
            <p:ph idx="1"/>
          </p:nvPr>
        </p:nvSpPr>
        <p:spPr/>
        <p:txBody>
          <a:bodyPr/>
          <a:lstStyle/>
          <a:p>
            <a:r>
              <a:rPr lang="en-GB" dirty="0"/>
              <a:t>“bordering” – stop escape?</a:t>
            </a:r>
          </a:p>
          <a:p>
            <a:r>
              <a:rPr lang="en-GB" dirty="0"/>
              <a:t>Mothers are also bordering – the children are protected in the middle</a:t>
            </a:r>
          </a:p>
        </p:txBody>
      </p:sp>
    </p:spTree>
    <p:extLst>
      <p:ext uri="{BB962C8B-B14F-4D97-AF65-F5344CB8AC3E}">
        <p14:creationId xmlns:p14="http://schemas.microsoft.com/office/powerpoint/2010/main" val="2689313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new recreation ground</a:t>
            </a:r>
          </a:p>
        </p:txBody>
      </p:sp>
      <p:sp>
        <p:nvSpPr>
          <p:cNvPr id="3" name="Content Placeholder 2"/>
          <p:cNvSpPr>
            <a:spLocks noGrp="1"/>
          </p:cNvSpPr>
          <p:nvPr>
            <p:ph idx="1"/>
          </p:nvPr>
        </p:nvSpPr>
        <p:spPr/>
        <p:txBody>
          <a:bodyPr/>
          <a:lstStyle/>
          <a:p>
            <a:r>
              <a:rPr lang="en-GB" dirty="0"/>
              <a:t>Newly built, ordinary, fun for kids</a:t>
            </a:r>
          </a:p>
          <a:p>
            <a:r>
              <a:rPr lang="en-GB" dirty="0"/>
              <a:t>“new” – new stage</a:t>
            </a:r>
          </a:p>
          <a:p>
            <a:r>
              <a:rPr lang="en-GB" dirty="0"/>
              <a:t>“recreation” – children, recreation of species?</a:t>
            </a:r>
          </a:p>
          <a:p>
            <a:endParaRPr lang="en-GB" dirty="0"/>
          </a:p>
        </p:txBody>
      </p:sp>
    </p:spTree>
    <p:extLst>
      <p:ext uri="{BB962C8B-B14F-4D97-AF65-F5344CB8AC3E}">
        <p14:creationId xmlns:p14="http://schemas.microsoft.com/office/powerpoint/2010/main" val="956084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the hollows of afternoons</a:t>
            </a:r>
          </a:p>
        </p:txBody>
      </p:sp>
      <p:sp>
        <p:nvSpPr>
          <p:cNvPr id="3" name="Content Placeholder 2"/>
          <p:cNvSpPr>
            <a:spLocks noGrp="1"/>
          </p:cNvSpPr>
          <p:nvPr>
            <p:ph idx="1"/>
          </p:nvPr>
        </p:nvSpPr>
        <p:spPr/>
        <p:txBody>
          <a:bodyPr/>
          <a:lstStyle/>
          <a:p>
            <a:r>
              <a:rPr lang="en-GB" dirty="0"/>
              <a:t>Assonance highlights the emotions – not busy, a brief rest</a:t>
            </a:r>
          </a:p>
          <a:p>
            <a:r>
              <a:rPr lang="en-GB" dirty="0"/>
              <a:t>The mothers are unfulfilled</a:t>
            </a:r>
          </a:p>
          <a:p>
            <a:r>
              <a:rPr lang="en-GB" dirty="0"/>
              <a:t>“hollows” – emptiness, adds to the mood of loss</a:t>
            </a:r>
          </a:p>
          <a:p>
            <a:endParaRPr lang="en-GB" dirty="0"/>
          </a:p>
        </p:txBody>
      </p:sp>
    </p:spTree>
    <p:extLst>
      <p:ext uri="{BB962C8B-B14F-4D97-AF65-F5344CB8AC3E}">
        <p14:creationId xmlns:p14="http://schemas.microsoft.com/office/powerpoint/2010/main" val="686093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Young mothers assemble</a:t>
            </a:r>
          </a:p>
        </p:txBody>
      </p:sp>
      <p:sp>
        <p:nvSpPr>
          <p:cNvPr id="3" name="Content Placeholder 2"/>
          <p:cNvSpPr>
            <a:spLocks noGrp="1"/>
          </p:cNvSpPr>
          <p:nvPr>
            <p:ph idx="1"/>
          </p:nvPr>
        </p:nvSpPr>
        <p:spPr/>
        <p:txBody>
          <a:bodyPr/>
          <a:lstStyle/>
          <a:p>
            <a:r>
              <a:rPr lang="en-GB" dirty="0"/>
              <a:t>“young” – not long out of school, don’t have youthful lives</a:t>
            </a:r>
          </a:p>
          <a:p>
            <a:r>
              <a:rPr lang="en-GB" dirty="0"/>
              <a:t>“mothers assemble” – formal connotations, routine, school, everyday, regimented, no pleasure</a:t>
            </a:r>
          </a:p>
        </p:txBody>
      </p:sp>
    </p:spTree>
    <p:extLst>
      <p:ext uri="{BB962C8B-B14F-4D97-AF65-F5344CB8AC3E}">
        <p14:creationId xmlns:p14="http://schemas.microsoft.com/office/powerpoint/2010/main" val="363245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At swing and sandpit</a:t>
            </a:r>
          </a:p>
        </p:txBody>
      </p:sp>
      <p:sp>
        <p:nvSpPr>
          <p:cNvPr id="3" name="Content Placeholder 2"/>
          <p:cNvSpPr>
            <a:spLocks noGrp="1"/>
          </p:cNvSpPr>
          <p:nvPr>
            <p:ph idx="1"/>
          </p:nvPr>
        </p:nvSpPr>
        <p:spPr/>
        <p:txBody>
          <a:bodyPr/>
          <a:lstStyle/>
          <a:p>
            <a:r>
              <a:rPr lang="en-GB" dirty="0"/>
              <a:t>Sibilance – gains momentum – energy and vigour of children</a:t>
            </a:r>
          </a:p>
        </p:txBody>
      </p:sp>
    </p:spTree>
    <p:extLst>
      <p:ext uri="{BB962C8B-B14F-4D97-AF65-F5344CB8AC3E}">
        <p14:creationId xmlns:p14="http://schemas.microsoft.com/office/powerpoint/2010/main" val="963620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Philip Larkin</a:t>
            </a:r>
          </a:p>
        </p:txBody>
      </p:sp>
      <p:sp>
        <p:nvSpPr>
          <p:cNvPr id="3" name="Content Placeholder 2"/>
          <p:cNvSpPr>
            <a:spLocks noGrp="1"/>
          </p:cNvSpPr>
          <p:nvPr>
            <p:ph idx="1"/>
          </p:nvPr>
        </p:nvSpPr>
        <p:spPr>
          <a:xfrm>
            <a:off x="838200" y="2627585"/>
            <a:ext cx="10515600" cy="3549377"/>
          </a:xfrm>
        </p:spPr>
        <p:txBody>
          <a:bodyPr>
            <a:normAutofit fontScale="92500" lnSpcReduction="20000"/>
          </a:bodyPr>
          <a:lstStyle/>
          <a:p>
            <a:r>
              <a:rPr lang="en-GB" b="1" dirty="0"/>
              <a:t>Philip Arthur Larkin</a:t>
            </a:r>
            <a:r>
              <a:rPr lang="en-GB" dirty="0"/>
              <a:t> (9 August 1922 – 2 December 1985) was an English poet, novelist, and librarian. His first book of poetry, </a:t>
            </a:r>
            <a:r>
              <a:rPr lang="en-GB" i="1" dirty="0"/>
              <a:t>The North Ship</a:t>
            </a:r>
            <a:r>
              <a:rPr lang="en-GB" dirty="0"/>
              <a:t>, was published in 1945, followed by two novels, </a:t>
            </a:r>
            <a:r>
              <a:rPr lang="en-GB" i="1" dirty="0"/>
              <a:t>Jill</a:t>
            </a:r>
            <a:r>
              <a:rPr lang="en-GB" dirty="0"/>
              <a:t> (1946) and </a:t>
            </a:r>
            <a:r>
              <a:rPr lang="en-GB" i="1" dirty="0"/>
              <a:t>A Girl in Winter</a:t>
            </a:r>
            <a:r>
              <a:rPr lang="en-GB" dirty="0"/>
              <a:t> (1947), and he came to prominence in 1955 with the publication of his second collection of poems, </a:t>
            </a:r>
            <a:r>
              <a:rPr lang="en-GB" i="1" dirty="0"/>
              <a:t>The Less Deceived</a:t>
            </a:r>
            <a:r>
              <a:rPr lang="en-GB" dirty="0"/>
              <a:t>, followed by </a:t>
            </a:r>
            <a:r>
              <a:rPr lang="en-GB" i="1" dirty="0"/>
              <a:t>The Whitsun Weddings</a:t>
            </a:r>
            <a:r>
              <a:rPr lang="en-GB" dirty="0"/>
              <a:t> (1964) and </a:t>
            </a:r>
            <a:r>
              <a:rPr lang="en-GB" i="1" dirty="0"/>
              <a:t>High Windows</a:t>
            </a:r>
            <a:r>
              <a:rPr lang="en-GB" dirty="0"/>
              <a:t> (1974). He contributed to </a:t>
            </a:r>
            <a:r>
              <a:rPr lang="en-GB" i="1" dirty="0"/>
              <a:t>The Daily Telegraph</a:t>
            </a:r>
            <a:r>
              <a:rPr lang="en-GB" dirty="0"/>
              <a:t> as its jazz critic from 1961 to 1971, articles gathered in </a:t>
            </a:r>
            <a:r>
              <a:rPr lang="en-GB" i="1" dirty="0"/>
              <a:t>All What Jazz: A Record Diary 1961–71</a:t>
            </a:r>
            <a:r>
              <a:rPr lang="en-GB" dirty="0"/>
              <a:t> (1985), and he edited </a:t>
            </a:r>
            <a:r>
              <a:rPr lang="en-GB" i="1" dirty="0"/>
              <a:t>The Oxford Book of Twentieth Century English Verse</a:t>
            </a:r>
            <a:r>
              <a:rPr lang="en-GB" dirty="0"/>
              <a:t> (1973).</a:t>
            </a:r>
            <a:r>
              <a:rPr lang="en-GB" baseline="30000" dirty="0"/>
              <a:t> </a:t>
            </a:r>
            <a:r>
              <a:rPr lang="en-GB" dirty="0"/>
              <a:t>His many honours include the Queen's Gold Medal for Poetry.</a:t>
            </a:r>
            <a:r>
              <a:rPr lang="en-GB" baseline="30000" dirty="0"/>
              <a:t> </a:t>
            </a:r>
            <a:r>
              <a:rPr lang="en-GB" dirty="0"/>
              <a:t>He was offered, but declined, the position of Poet Laureate in 1984, following the death of Sir John Betjeman.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48548" y="0"/>
            <a:ext cx="3443452" cy="2422511"/>
          </a:xfrm>
          <a:prstGeom prst="rect">
            <a:avLst/>
          </a:prstGeom>
        </p:spPr>
      </p:pic>
    </p:spTree>
    <p:extLst>
      <p:ext uri="{BB962C8B-B14F-4D97-AF65-F5344CB8AC3E}">
        <p14:creationId xmlns:p14="http://schemas.microsoft.com/office/powerpoint/2010/main" val="1911528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Setting free their children.</a:t>
            </a:r>
          </a:p>
        </p:txBody>
      </p:sp>
      <p:sp>
        <p:nvSpPr>
          <p:cNvPr id="3" name="Content Placeholder 2"/>
          <p:cNvSpPr>
            <a:spLocks noGrp="1"/>
          </p:cNvSpPr>
          <p:nvPr>
            <p:ph idx="1"/>
          </p:nvPr>
        </p:nvSpPr>
        <p:spPr/>
        <p:txBody>
          <a:bodyPr/>
          <a:lstStyle/>
          <a:p>
            <a:r>
              <a:rPr lang="en-GB" dirty="0"/>
              <a:t>“setting free” – independent, don’t need mothers so much</a:t>
            </a:r>
          </a:p>
          <a:p>
            <a:endParaRPr lang="en-GB" dirty="0"/>
          </a:p>
          <a:p>
            <a:endParaRPr lang="en-GB" dirty="0"/>
          </a:p>
          <a:p>
            <a:endParaRPr lang="en-GB" dirty="0"/>
          </a:p>
          <a:p>
            <a:endParaRPr lang="en-GB" dirty="0"/>
          </a:p>
          <a:p>
            <a:endParaRPr lang="en-GB" dirty="0"/>
          </a:p>
          <a:p>
            <a:r>
              <a:rPr lang="en-GB" dirty="0"/>
              <a:t>Enjambment of stanza 1 reinforces how age can creep up and how dull afternoons seem to drag on</a:t>
            </a:r>
          </a:p>
        </p:txBody>
      </p:sp>
    </p:spTree>
    <p:extLst>
      <p:ext uri="{BB962C8B-B14F-4D97-AF65-F5344CB8AC3E}">
        <p14:creationId xmlns:p14="http://schemas.microsoft.com/office/powerpoint/2010/main" val="2894494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Annotations</a:t>
            </a:r>
          </a:p>
        </p:txBody>
      </p:sp>
      <p:sp>
        <p:nvSpPr>
          <p:cNvPr id="5" name="Text Placeholder 4"/>
          <p:cNvSpPr>
            <a:spLocks noGrp="1"/>
          </p:cNvSpPr>
          <p:nvPr>
            <p:ph type="body" idx="1"/>
          </p:nvPr>
        </p:nvSpPr>
        <p:spPr/>
        <p:txBody>
          <a:bodyPr/>
          <a:lstStyle/>
          <a:p>
            <a:r>
              <a:rPr lang="en-GB" dirty="0"/>
              <a:t>Stanza 2</a:t>
            </a:r>
          </a:p>
        </p:txBody>
      </p:sp>
    </p:spTree>
    <p:extLst>
      <p:ext uri="{BB962C8B-B14F-4D97-AF65-F5344CB8AC3E}">
        <p14:creationId xmlns:p14="http://schemas.microsoft.com/office/powerpoint/2010/main" val="535890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Behind them, at intervals</a:t>
            </a:r>
          </a:p>
        </p:txBody>
      </p:sp>
      <p:sp>
        <p:nvSpPr>
          <p:cNvPr id="5" name="Content Placeholder 4"/>
          <p:cNvSpPr>
            <a:spLocks noGrp="1"/>
          </p:cNvSpPr>
          <p:nvPr>
            <p:ph idx="1"/>
          </p:nvPr>
        </p:nvSpPr>
        <p:spPr/>
        <p:txBody>
          <a:bodyPr/>
          <a:lstStyle/>
          <a:p>
            <a:r>
              <a:rPr lang="en-GB" dirty="0"/>
              <a:t>Women’s eyes on children</a:t>
            </a:r>
          </a:p>
          <a:p>
            <a:r>
              <a:rPr lang="en-GB" dirty="0"/>
              <a:t>Women in front, marking territory?</a:t>
            </a:r>
          </a:p>
          <a:p>
            <a:r>
              <a:rPr lang="en-GB" dirty="0"/>
              <a:t>Are the husbands supporting them? Or not important?</a:t>
            </a:r>
          </a:p>
          <a:p>
            <a:endParaRPr lang="en-GB" dirty="0"/>
          </a:p>
          <a:p>
            <a:r>
              <a:rPr lang="en-GB" dirty="0"/>
              <a:t>Effects of passage of time</a:t>
            </a:r>
          </a:p>
          <a:p>
            <a:r>
              <a:rPr lang="en-GB" dirty="0"/>
              <a:t>Physical and emotional distance, only see them at certain times – no romance</a:t>
            </a:r>
          </a:p>
        </p:txBody>
      </p:sp>
    </p:spTree>
    <p:extLst>
      <p:ext uri="{BB962C8B-B14F-4D97-AF65-F5344CB8AC3E}">
        <p14:creationId xmlns:p14="http://schemas.microsoft.com/office/powerpoint/2010/main" val="799288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Stand husbands in skilled trades</a:t>
            </a:r>
          </a:p>
        </p:txBody>
      </p:sp>
      <p:sp>
        <p:nvSpPr>
          <p:cNvPr id="3" name="Content Placeholder 2"/>
          <p:cNvSpPr>
            <a:spLocks noGrp="1"/>
          </p:cNvSpPr>
          <p:nvPr>
            <p:ph idx="1"/>
          </p:nvPr>
        </p:nvSpPr>
        <p:spPr/>
        <p:txBody>
          <a:bodyPr/>
          <a:lstStyle/>
          <a:p>
            <a:r>
              <a:rPr lang="en-GB" dirty="0"/>
              <a:t>Boring, dull yet steady</a:t>
            </a:r>
          </a:p>
          <a:p>
            <a:r>
              <a:rPr lang="en-GB" dirty="0"/>
              <a:t>Working class</a:t>
            </a:r>
          </a:p>
          <a:p>
            <a:r>
              <a:rPr lang="en-GB" dirty="0"/>
              <a:t>Not professionals</a:t>
            </a:r>
          </a:p>
        </p:txBody>
      </p:sp>
    </p:spTree>
    <p:extLst>
      <p:ext uri="{BB962C8B-B14F-4D97-AF65-F5344CB8AC3E}">
        <p14:creationId xmlns:p14="http://schemas.microsoft.com/office/powerpoint/2010/main" val="4952151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 </a:t>
            </a:r>
            <a:r>
              <a:rPr lang="en-GB" dirty="0" err="1"/>
              <a:t>estateful</a:t>
            </a:r>
            <a:r>
              <a:rPr lang="en-GB" dirty="0"/>
              <a:t> of washing</a:t>
            </a:r>
          </a:p>
        </p:txBody>
      </p:sp>
      <p:sp>
        <p:nvSpPr>
          <p:cNvPr id="3" name="Content Placeholder 2"/>
          <p:cNvSpPr>
            <a:spLocks noGrp="1"/>
          </p:cNvSpPr>
          <p:nvPr>
            <p:ph idx="1"/>
          </p:nvPr>
        </p:nvSpPr>
        <p:spPr/>
        <p:txBody>
          <a:bodyPr/>
          <a:lstStyle/>
          <a:p>
            <a:r>
              <a:rPr lang="en-GB" dirty="0"/>
              <a:t>(</a:t>
            </a:r>
            <a:r>
              <a:rPr lang="en-GB" dirty="0" err="1"/>
              <a:t>estateful</a:t>
            </a:r>
            <a:r>
              <a:rPr lang="en-GB" dirty="0"/>
              <a:t> – amount of)</a:t>
            </a:r>
          </a:p>
          <a:p>
            <a:r>
              <a:rPr lang="en-GB" dirty="0"/>
              <a:t>Ordinary, humdrum tasks now fill their lives</a:t>
            </a:r>
          </a:p>
          <a:p>
            <a:r>
              <a:rPr lang="en-GB" dirty="0"/>
              <a:t>Symbolises the domestic drudgery of their lives</a:t>
            </a:r>
          </a:p>
          <a:p>
            <a:r>
              <a:rPr lang="en-GB" dirty="0"/>
              <a:t>“</a:t>
            </a:r>
            <a:r>
              <a:rPr lang="en-GB" dirty="0" err="1"/>
              <a:t>estateful</a:t>
            </a:r>
            <a:r>
              <a:rPr lang="en-GB" dirty="0"/>
              <a:t>” – an uneventful place to live</a:t>
            </a:r>
          </a:p>
        </p:txBody>
      </p:sp>
    </p:spTree>
    <p:extLst>
      <p:ext uri="{BB962C8B-B14F-4D97-AF65-F5344CB8AC3E}">
        <p14:creationId xmlns:p14="http://schemas.microsoft.com/office/powerpoint/2010/main" val="17648592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And the albums, lettered</a:t>
            </a:r>
          </a:p>
        </p:txBody>
      </p:sp>
      <p:sp>
        <p:nvSpPr>
          <p:cNvPr id="3" name="Content Placeholder 2"/>
          <p:cNvSpPr>
            <a:spLocks noGrp="1"/>
          </p:cNvSpPr>
          <p:nvPr>
            <p:ph idx="1"/>
          </p:nvPr>
        </p:nvSpPr>
        <p:spPr/>
        <p:txBody>
          <a:bodyPr/>
          <a:lstStyle/>
          <a:p>
            <a:r>
              <a:rPr lang="en-GB" dirty="0"/>
              <a:t>Symbolic of hopes and dreams</a:t>
            </a:r>
          </a:p>
          <a:p>
            <a:endParaRPr lang="en-GB" dirty="0"/>
          </a:p>
        </p:txBody>
      </p:sp>
    </p:spTree>
    <p:extLst>
      <p:ext uri="{BB962C8B-B14F-4D97-AF65-F5344CB8AC3E}">
        <p14:creationId xmlns:p14="http://schemas.microsoft.com/office/powerpoint/2010/main" val="14542400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Our Wedding, lying</a:t>
            </a:r>
          </a:p>
        </p:txBody>
      </p:sp>
      <p:sp>
        <p:nvSpPr>
          <p:cNvPr id="3" name="Content Placeholder 2"/>
          <p:cNvSpPr>
            <a:spLocks noGrp="1"/>
          </p:cNvSpPr>
          <p:nvPr>
            <p:ph idx="1"/>
          </p:nvPr>
        </p:nvSpPr>
        <p:spPr/>
        <p:txBody>
          <a:bodyPr/>
          <a:lstStyle/>
          <a:p>
            <a:r>
              <a:rPr lang="en-GB" dirty="0"/>
              <a:t>Children are important now</a:t>
            </a:r>
          </a:p>
          <a:p>
            <a:r>
              <a:rPr lang="en-GB" dirty="0"/>
              <a:t>Happened recently?</a:t>
            </a:r>
          </a:p>
          <a:p>
            <a:r>
              <a:rPr lang="en-GB" dirty="0"/>
              <a:t>‘lying’ – discarded, pun? Promises were a lie?</a:t>
            </a:r>
          </a:p>
          <a:p>
            <a:endParaRPr lang="en-GB" dirty="0"/>
          </a:p>
        </p:txBody>
      </p:sp>
    </p:spTree>
    <p:extLst>
      <p:ext uri="{BB962C8B-B14F-4D97-AF65-F5344CB8AC3E}">
        <p14:creationId xmlns:p14="http://schemas.microsoft.com/office/powerpoint/2010/main" val="22118635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Near the television:</a:t>
            </a:r>
          </a:p>
        </p:txBody>
      </p:sp>
      <p:sp>
        <p:nvSpPr>
          <p:cNvPr id="3" name="Content Placeholder 2"/>
          <p:cNvSpPr>
            <a:spLocks noGrp="1"/>
          </p:cNvSpPr>
          <p:nvPr>
            <p:ph idx="1"/>
          </p:nvPr>
        </p:nvSpPr>
        <p:spPr/>
        <p:txBody>
          <a:bodyPr/>
          <a:lstStyle/>
          <a:p>
            <a:r>
              <a:rPr lang="en-GB" dirty="0"/>
              <a:t>Stories on TV/entertainment, like it happened to someone else</a:t>
            </a:r>
          </a:p>
          <a:p>
            <a:r>
              <a:rPr lang="en-GB" dirty="0"/>
              <a:t>TV gets more attention than them</a:t>
            </a:r>
          </a:p>
        </p:txBody>
      </p:sp>
    </p:spTree>
    <p:extLst>
      <p:ext uri="{BB962C8B-B14F-4D97-AF65-F5344CB8AC3E}">
        <p14:creationId xmlns:p14="http://schemas.microsoft.com/office/powerpoint/2010/main" val="38886809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Before them, the wind</a:t>
            </a:r>
          </a:p>
        </p:txBody>
      </p:sp>
      <p:sp>
        <p:nvSpPr>
          <p:cNvPr id="3" name="Content Placeholder 2"/>
          <p:cNvSpPr>
            <a:spLocks noGrp="1"/>
          </p:cNvSpPr>
          <p:nvPr>
            <p:ph idx="1"/>
          </p:nvPr>
        </p:nvSpPr>
        <p:spPr/>
        <p:txBody>
          <a:bodyPr/>
          <a:lstStyle/>
          <a:p>
            <a:r>
              <a:rPr lang="en-GB" dirty="0"/>
              <a:t>Wind of change? Weather changing</a:t>
            </a:r>
          </a:p>
        </p:txBody>
      </p:sp>
    </p:spTree>
    <p:extLst>
      <p:ext uri="{BB962C8B-B14F-4D97-AF65-F5344CB8AC3E}">
        <p14:creationId xmlns:p14="http://schemas.microsoft.com/office/powerpoint/2010/main" val="3667967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 ruining their courting-places</a:t>
            </a:r>
          </a:p>
        </p:txBody>
      </p:sp>
      <p:sp>
        <p:nvSpPr>
          <p:cNvPr id="3" name="Content Placeholder 2"/>
          <p:cNvSpPr>
            <a:spLocks noGrp="1"/>
          </p:cNvSpPr>
          <p:nvPr>
            <p:ph idx="1"/>
          </p:nvPr>
        </p:nvSpPr>
        <p:spPr/>
        <p:txBody>
          <a:bodyPr/>
          <a:lstStyle/>
          <a:p>
            <a:r>
              <a:rPr lang="en-GB" dirty="0"/>
              <a:t>Disturbed by wind</a:t>
            </a:r>
          </a:p>
          <a:p>
            <a:r>
              <a:rPr lang="en-GB" dirty="0"/>
              <a:t>Enjambment suggests life (unbroken cycle) goes on, its changed for them but new generation is discovering it</a:t>
            </a:r>
          </a:p>
        </p:txBody>
      </p:sp>
    </p:spTree>
    <p:extLst>
      <p:ext uri="{BB962C8B-B14F-4D97-AF65-F5344CB8AC3E}">
        <p14:creationId xmlns:p14="http://schemas.microsoft.com/office/powerpoint/2010/main" val="2219806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See Think Wonder</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8500" y="2091531"/>
            <a:ext cx="5715000" cy="3819525"/>
          </a:xfrm>
        </p:spPr>
      </p:pic>
    </p:spTree>
    <p:extLst>
      <p:ext uri="{BB962C8B-B14F-4D97-AF65-F5344CB8AC3E}">
        <p14:creationId xmlns:p14="http://schemas.microsoft.com/office/powerpoint/2010/main" val="31483047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Before them, the wind</a:t>
            </a:r>
            <a:br>
              <a:rPr lang="en-GB" dirty="0"/>
            </a:br>
            <a:r>
              <a:rPr lang="en-GB" dirty="0"/>
              <a:t>Is ruining their courting-places</a:t>
            </a:r>
          </a:p>
        </p:txBody>
      </p:sp>
      <p:sp>
        <p:nvSpPr>
          <p:cNvPr id="3" name="Content Placeholder 2"/>
          <p:cNvSpPr>
            <a:spLocks noGrp="1"/>
          </p:cNvSpPr>
          <p:nvPr>
            <p:ph idx="1"/>
          </p:nvPr>
        </p:nvSpPr>
        <p:spPr/>
        <p:txBody>
          <a:bodyPr/>
          <a:lstStyle/>
          <a:p>
            <a:r>
              <a:rPr lang="en-GB" dirty="0"/>
              <a:t>Women see their past slipping away</a:t>
            </a:r>
          </a:p>
        </p:txBody>
      </p:sp>
    </p:spTree>
    <p:extLst>
      <p:ext uri="{BB962C8B-B14F-4D97-AF65-F5344CB8AC3E}">
        <p14:creationId xmlns:p14="http://schemas.microsoft.com/office/powerpoint/2010/main" val="23677714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Annotations</a:t>
            </a:r>
          </a:p>
        </p:txBody>
      </p:sp>
      <p:sp>
        <p:nvSpPr>
          <p:cNvPr id="5" name="Text Placeholder 4"/>
          <p:cNvSpPr>
            <a:spLocks noGrp="1"/>
          </p:cNvSpPr>
          <p:nvPr>
            <p:ph type="body" idx="1"/>
          </p:nvPr>
        </p:nvSpPr>
        <p:spPr/>
        <p:txBody>
          <a:bodyPr/>
          <a:lstStyle/>
          <a:p>
            <a:r>
              <a:rPr lang="en-GB" dirty="0"/>
              <a:t>Stanza 3</a:t>
            </a:r>
          </a:p>
        </p:txBody>
      </p:sp>
    </p:spTree>
    <p:extLst>
      <p:ext uri="{BB962C8B-B14F-4D97-AF65-F5344CB8AC3E}">
        <p14:creationId xmlns:p14="http://schemas.microsoft.com/office/powerpoint/2010/main" val="37659255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That are still courting-places</a:t>
            </a:r>
          </a:p>
        </p:txBody>
      </p:sp>
      <p:sp>
        <p:nvSpPr>
          <p:cNvPr id="5" name="Content Placeholder 4"/>
          <p:cNvSpPr>
            <a:spLocks noGrp="1"/>
          </p:cNvSpPr>
          <p:nvPr>
            <p:ph idx="1"/>
          </p:nvPr>
        </p:nvSpPr>
        <p:spPr/>
        <p:txBody>
          <a:bodyPr/>
          <a:lstStyle/>
          <a:p>
            <a:r>
              <a:rPr lang="en-GB" dirty="0"/>
              <a:t>Repetition – doomed to repeat parents’ lives</a:t>
            </a:r>
          </a:p>
          <a:p>
            <a:r>
              <a:rPr lang="en-GB" dirty="0"/>
              <a:t>The courting-places are no longer for the mothers</a:t>
            </a:r>
          </a:p>
        </p:txBody>
      </p:sp>
    </p:spTree>
    <p:extLst>
      <p:ext uri="{BB962C8B-B14F-4D97-AF65-F5344CB8AC3E}">
        <p14:creationId xmlns:p14="http://schemas.microsoft.com/office/powerpoint/2010/main" val="32488048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(But the lovers are all in school)</a:t>
            </a:r>
          </a:p>
        </p:txBody>
      </p:sp>
      <p:sp>
        <p:nvSpPr>
          <p:cNvPr id="3" name="Content Placeholder 2"/>
          <p:cNvSpPr>
            <a:spLocks noGrp="1"/>
          </p:cNvSpPr>
          <p:nvPr>
            <p:ph idx="1"/>
          </p:nvPr>
        </p:nvSpPr>
        <p:spPr/>
        <p:txBody>
          <a:bodyPr/>
          <a:lstStyle/>
          <a:p>
            <a:r>
              <a:rPr lang="en-GB" dirty="0"/>
              <a:t>Parenthesis – brackets remind us that the kids aren’t at that stage yet</a:t>
            </a:r>
          </a:p>
          <a:p>
            <a:r>
              <a:rPr lang="en-GB" dirty="0"/>
              <a:t>The next generation are learning (about life?)</a:t>
            </a:r>
          </a:p>
        </p:txBody>
      </p:sp>
    </p:spTree>
    <p:extLst>
      <p:ext uri="{BB962C8B-B14F-4D97-AF65-F5344CB8AC3E}">
        <p14:creationId xmlns:p14="http://schemas.microsoft.com/office/powerpoint/2010/main" val="9203667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And their children, so intent on</a:t>
            </a:r>
          </a:p>
        </p:txBody>
      </p:sp>
      <p:sp>
        <p:nvSpPr>
          <p:cNvPr id="3" name="Content Placeholder 2"/>
          <p:cNvSpPr>
            <a:spLocks noGrp="1"/>
          </p:cNvSpPr>
          <p:nvPr>
            <p:ph idx="1"/>
          </p:nvPr>
        </p:nvSpPr>
        <p:spPr/>
        <p:txBody>
          <a:bodyPr/>
          <a:lstStyle/>
          <a:p>
            <a:r>
              <a:rPr lang="en-GB" dirty="0"/>
              <a:t>Children’s demands are disrupting their lives</a:t>
            </a:r>
          </a:p>
          <a:p>
            <a:r>
              <a:rPr lang="en-GB" dirty="0"/>
              <a:t>“intent” – single-minded about learning/knowledge</a:t>
            </a:r>
          </a:p>
        </p:txBody>
      </p:sp>
    </p:spTree>
    <p:extLst>
      <p:ext uri="{BB962C8B-B14F-4D97-AF65-F5344CB8AC3E}">
        <p14:creationId xmlns:p14="http://schemas.microsoft.com/office/powerpoint/2010/main" val="40642867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Finding more unripe acorns</a:t>
            </a:r>
          </a:p>
        </p:txBody>
      </p:sp>
      <p:sp>
        <p:nvSpPr>
          <p:cNvPr id="3" name="Content Placeholder 2"/>
          <p:cNvSpPr>
            <a:spLocks noGrp="1"/>
          </p:cNvSpPr>
          <p:nvPr>
            <p:ph idx="1"/>
          </p:nvPr>
        </p:nvSpPr>
        <p:spPr/>
        <p:txBody>
          <a:bodyPr/>
          <a:lstStyle/>
          <a:p>
            <a:r>
              <a:rPr lang="en-GB" dirty="0"/>
              <a:t>“unripe acorns” – innocent, unaware of what is to come</a:t>
            </a:r>
          </a:p>
          <a:p>
            <a:r>
              <a:rPr lang="en-GB" dirty="0"/>
              <a:t>Will grow into an oak – still young</a:t>
            </a:r>
          </a:p>
          <a:p>
            <a:r>
              <a:rPr lang="en-GB" dirty="0"/>
              <a:t>Symbolises search for knowledge and growth</a:t>
            </a:r>
          </a:p>
          <a:p>
            <a:r>
              <a:rPr lang="en-GB" dirty="0"/>
              <a:t>Child to adult takes time but flies by</a:t>
            </a:r>
          </a:p>
        </p:txBody>
      </p:sp>
    </p:spTree>
    <p:extLst>
      <p:ext uri="{BB962C8B-B14F-4D97-AF65-F5344CB8AC3E}">
        <p14:creationId xmlns:p14="http://schemas.microsoft.com/office/powerpoint/2010/main" val="40868793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Expect to be taken home</a:t>
            </a:r>
          </a:p>
        </p:txBody>
      </p:sp>
      <p:sp>
        <p:nvSpPr>
          <p:cNvPr id="3" name="Content Placeholder 2"/>
          <p:cNvSpPr>
            <a:spLocks noGrp="1"/>
          </p:cNvSpPr>
          <p:nvPr>
            <p:ph idx="1"/>
          </p:nvPr>
        </p:nvSpPr>
        <p:spPr/>
        <p:txBody>
          <a:bodyPr/>
          <a:lstStyle/>
          <a:p>
            <a:r>
              <a:rPr lang="en-GB" dirty="0"/>
              <a:t>Children are demanding and mothers feel obligation to them</a:t>
            </a:r>
          </a:p>
        </p:txBody>
      </p:sp>
    </p:spTree>
    <p:extLst>
      <p:ext uri="{BB962C8B-B14F-4D97-AF65-F5344CB8AC3E}">
        <p14:creationId xmlns:p14="http://schemas.microsoft.com/office/powerpoint/2010/main" val="28773276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Their beauty has thickened</a:t>
            </a:r>
          </a:p>
        </p:txBody>
      </p:sp>
      <p:sp>
        <p:nvSpPr>
          <p:cNvPr id="3" name="Content Placeholder 2"/>
          <p:cNvSpPr>
            <a:spLocks noGrp="1"/>
          </p:cNvSpPr>
          <p:nvPr>
            <p:ph idx="1"/>
          </p:nvPr>
        </p:nvSpPr>
        <p:spPr/>
        <p:txBody>
          <a:bodyPr/>
          <a:lstStyle/>
          <a:p>
            <a:r>
              <a:rPr lang="en-GB" dirty="0"/>
              <a:t>No longer young</a:t>
            </a:r>
          </a:p>
          <a:p>
            <a:r>
              <a:rPr lang="en-GB" dirty="0"/>
              <a:t>Lost their figures/youthful beauty</a:t>
            </a:r>
          </a:p>
          <a:p>
            <a:r>
              <a:rPr lang="en-GB" dirty="0"/>
              <a:t>Weightiness, rooted to the spot</a:t>
            </a:r>
          </a:p>
        </p:txBody>
      </p:sp>
    </p:spTree>
    <p:extLst>
      <p:ext uri="{BB962C8B-B14F-4D97-AF65-F5344CB8AC3E}">
        <p14:creationId xmlns:p14="http://schemas.microsoft.com/office/powerpoint/2010/main" val="26967430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Something is pushing them</a:t>
            </a:r>
          </a:p>
        </p:txBody>
      </p:sp>
      <p:sp>
        <p:nvSpPr>
          <p:cNvPr id="3" name="Content Placeholder 2"/>
          <p:cNvSpPr>
            <a:spLocks noGrp="1"/>
          </p:cNvSpPr>
          <p:nvPr>
            <p:ph idx="1"/>
          </p:nvPr>
        </p:nvSpPr>
        <p:spPr/>
        <p:txBody>
          <a:bodyPr/>
          <a:lstStyle/>
          <a:p>
            <a:r>
              <a:rPr lang="en-GB" dirty="0"/>
              <a:t>Not specific – is it the children?</a:t>
            </a:r>
          </a:p>
          <a:p>
            <a:r>
              <a:rPr lang="en-GB" dirty="0"/>
              <a:t>‘pushing’ – forceful, no control</a:t>
            </a:r>
          </a:p>
          <a:p>
            <a:r>
              <a:rPr lang="en-GB" dirty="0"/>
              <a:t>A cynical tone</a:t>
            </a:r>
          </a:p>
        </p:txBody>
      </p:sp>
    </p:spTree>
    <p:extLst>
      <p:ext uri="{BB962C8B-B14F-4D97-AF65-F5344CB8AC3E}">
        <p14:creationId xmlns:p14="http://schemas.microsoft.com/office/powerpoint/2010/main" val="39273230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 the side of their own lives</a:t>
            </a:r>
          </a:p>
        </p:txBody>
      </p:sp>
      <p:sp>
        <p:nvSpPr>
          <p:cNvPr id="3" name="Content Placeholder 2"/>
          <p:cNvSpPr>
            <a:spLocks noGrp="1"/>
          </p:cNvSpPr>
          <p:nvPr>
            <p:ph idx="1"/>
          </p:nvPr>
        </p:nvSpPr>
        <p:spPr/>
        <p:txBody>
          <a:bodyPr/>
          <a:lstStyle/>
          <a:p>
            <a:r>
              <a:rPr lang="en-GB" dirty="0"/>
              <a:t>“To the side” - Women are no longer the focus, they are looking on</a:t>
            </a:r>
          </a:p>
          <a:p>
            <a:r>
              <a:rPr lang="en-GB" dirty="0"/>
              <a:t>“own lives” – no real control over the direction, focus only on family</a:t>
            </a:r>
          </a:p>
        </p:txBody>
      </p:sp>
    </p:spTree>
    <p:extLst>
      <p:ext uri="{BB962C8B-B14F-4D97-AF65-F5344CB8AC3E}">
        <p14:creationId xmlns:p14="http://schemas.microsoft.com/office/powerpoint/2010/main" val="2347983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Afternoons</a:t>
            </a:r>
          </a:p>
        </p:txBody>
      </p:sp>
      <p:sp>
        <p:nvSpPr>
          <p:cNvPr id="3" name="Content Placeholder 2"/>
          <p:cNvSpPr>
            <a:spLocks noGrp="1"/>
          </p:cNvSpPr>
          <p:nvPr>
            <p:ph idx="1"/>
          </p:nvPr>
        </p:nvSpPr>
        <p:spPr/>
        <p:txBody>
          <a:bodyPr/>
          <a:lstStyle/>
          <a:p>
            <a:pPr marL="0" indent="0">
              <a:buNone/>
            </a:pPr>
            <a:r>
              <a:rPr lang="en-GB" dirty="0"/>
              <a:t>This is a melancholy poem, which reflects on the subject of marriage. The poem deals with Larkin’s view on young mothers watching their children playing in a playground and he concludes that marrying young leads to the mothers losing their identities. Larkin’s description of young mothers taking their children to a playground seems normal but the narrator’s point of view on life is expressed. What seems like an ordinary, everyday occurrence highlights the theme of change and how it cannot be avoided, like the passing of time.</a:t>
            </a:r>
          </a:p>
        </p:txBody>
      </p:sp>
    </p:spTree>
    <p:extLst>
      <p:ext uri="{BB962C8B-B14F-4D97-AF65-F5344CB8AC3E}">
        <p14:creationId xmlns:p14="http://schemas.microsoft.com/office/powerpoint/2010/main" val="37505243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a:t>Overall Points</a:t>
            </a:r>
          </a:p>
        </p:txBody>
      </p:sp>
      <p:sp>
        <p:nvSpPr>
          <p:cNvPr id="7" name="Text Placeholder 6"/>
          <p:cNvSpPr>
            <a:spLocks noGrp="1"/>
          </p:cNvSpPr>
          <p:nvPr>
            <p:ph type="body" idx="1"/>
          </p:nvPr>
        </p:nvSpPr>
        <p:spPr/>
        <p:txBody>
          <a:bodyPr/>
          <a:lstStyle/>
          <a:p>
            <a:endParaRPr lang="en-GB"/>
          </a:p>
        </p:txBody>
      </p:sp>
    </p:spTree>
    <p:extLst>
      <p:ext uri="{BB962C8B-B14F-4D97-AF65-F5344CB8AC3E}">
        <p14:creationId xmlns:p14="http://schemas.microsoft.com/office/powerpoint/2010/main" val="16079037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838200" y="676894"/>
            <a:ext cx="10515600" cy="5500069"/>
          </a:xfrm>
        </p:spPr>
        <p:txBody>
          <a:bodyPr/>
          <a:lstStyle/>
          <a:p>
            <a:r>
              <a:rPr lang="en-GB" dirty="0"/>
              <a:t>Contrast between old and new. Newness is an unattractive idea in the poem, it’s a reminder of what the women find slipping from them. The new makes them feel old and different</a:t>
            </a:r>
          </a:p>
          <a:p>
            <a:endParaRPr lang="en-GB" dirty="0"/>
          </a:p>
          <a:p>
            <a:r>
              <a:rPr lang="en-GB" dirty="0"/>
              <a:t>Present participles (-</a:t>
            </a:r>
            <a:r>
              <a:rPr lang="en-GB" dirty="0" err="1"/>
              <a:t>ing</a:t>
            </a:r>
            <a:r>
              <a:rPr lang="en-GB" dirty="0"/>
              <a:t>) – indicates the gradualness with which this change is creeping over them. It also appears continuous</a:t>
            </a:r>
          </a:p>
        </p:txBody>
      </p:sp>
    </p:spTree>
    <p:extLst>
      <p:ext uri="{BB962C8B-B14F-4D97-AF65-F5344CB8AC3E}">
        <p14:creationId xmlns:p14="http://schemas.microsoft.com/office/powerpoint/2010/main" val="29087909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Critical Essay Question</a:t>
            </a:r>
          </a:p>
        </p:txBody>
      </p:sp>
      <p:sp>
        <p:nvSpPr>
          <p:cNvPr id="3" name="Content Placeholder 2"/>
          <p:cNvSpPr>
            <a:spLocks noGrp="1"/>
          </p:cNvSpPr>
          <p:nvPr>
            <p:ph idx="1"/>
          </p:nvPr>
        </p:nvSpPr>
        <p:spPr/>
        <p:txBody>
          <a:bodyPr/>
          <a:lstStyle/>
          <a:p>
            <a:r>
              <a:rPr lang="en-GB" dirty="0"/>
              <a:t>Choose a poem which creates a mood of hope </a:t>
            </a:r>
            <a:r>
              <a:rPr lang="en-GB" b="1" dirty="0"/>
              <a:t>or</a:t>
            </a:r>
            <a:r>
              <a:rPr lang="en-GB" dirty="0"/>
              <a:t> despair </a:t>
            </a:r>
            <a:r>
              <a:rPr lang="en-GB" b="1" dirty="0"/>
              <a:t>or</a:t>
            </a:r>
            <a:r>
              <a:rPr lang="en-GB" dirty="0"/>
              <a:t> mystery. </a:t>
            </a:r>
          </a:p>
          <a:p>
            <a:r>
              <a:rPr lang="en-GB" dirty="0"/>
              <a:t>With reference to appropriate techniques, explain how the mood is created and discuss how it enhances your appreciation of the poem as a whole. </a:t>
            </a:r>
          </a:p>
        </p:txBody>
      </p:sp>
    </p:spTree>
    <p:extLst>
      <p:ext uri="{BB962C8B-B14F-4D97-AF65-F5344CB8AC3E}">
        <p14:creationId xmlns:p14="http://schemas.microsoft.com/office/powerpoint/2010/main" val="42051979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 – Vivid sense of time/place to highlight central concerns of poem</a:t>
            </a:r>
          </a:p>
        </p:txBody>
      </p:sp>
      <p:sp>
        <p:nvSpPr>
          <p:cNvPr id="3" name="Content Placeholder 2"/>
          <p:cNvSpPr>
            <a:spLocks noGrp="1"/>
          </p:cNvSpPr>
          <p:nvPr>
            <p:ph idx="1"/>
          </p:nvPr>
        </p:nvSpPr>
        <p:spPr/>
        <p:txBody>
          <a:bodyPr/>
          <a:lstStyle/>
          <a:p>
            <a:r>
              <a:rPr lang="en-GB" dirty="0"/>
              <a:t>Intro – TART + BO</a:t>
            </a:r>
          </a:p>
          <a:p>
            <a:endParaRPr lang="en-GB" dirty="0"/>
          </a:p>
          <a:p>
            <a:r>
              <a:rPr lang="en-GB" dirty="0"/>
              <a:t>P1 – playground </a:t>
            </a:r>
          </a:p>
          <a:p>
            <a:r>
              <a:rPr lang="en-GB" dirty="0"/>
              <a:t>P2 – the house/estate</a:t>
            </a:r>
          </a:p>
          <a:p>
            <a:r>
              <a:rPr lang="en-GB"/>
              <a:t>P3 – seasons </a:t>
            </a:r>
            <a:endParaRPr lang="en-GB" dirty="0"/>
          </a:p>
          <a:p>
            <a:endParaRPr lang="en-GB" dirty="0"/>
          </a:p>
          <a:p>
            <a:r>
              <a:rPr lang="en-GB" dirty="0" err="1"/>
              <a:t>Conc</a:t>
            </a:r>
            <a:r>
              <a:rPr lang="en-GB" dirty="0"/>
              <a:t> - TARRT</a:t>
            </a:r>
          </a:p>
        </p:txBody>
      </p:sp>
      <p:sp>
        <p:nvSpPr>
          <p:cNvPr id="4" name="Right Brace 3"/>
          <p:cNvSpPr/>
          <p:nvPr/>
        </p:nvSpPr>
        <p:spPr>
          <a:xfrm>
            <a:off x="9019126" y="2846438"/>
            <a:ext cx="324464" cy="1607574"/>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sp>
        <p:nvSpPr>
          <p:cNvPr id="5" name="TextBox 4"/>
          <p:cNvSpPr txBox="1"/>
          <p:nvPr/>
        </p:nvSpPr>
        <p:spPr>
          <a:xfrm>
            <a:off x="9355937" y="3173172"/>
            <a:ext cx="2669458" cy="954107"/>
          </a:xfrm>
          <a:prstGeom prst="rect">
            <a:avLst/>
          </a:prstGeom>
          <a:noFill/>
        </p:spPr>
        <p:txBody>
          <a:bodyPr wrap="square" rtlCol="0">
            <a:spAutoFit/>
          </a:bodyPr>
          <a:lstStyle/>
          <a:p>
            <a:r>
              <a:rPr lang="en-GB" sz="2800" dirty="0"/>
              <a:t>2 quotes per paragraph</a:t>
            </a:r>
          </a:p>
        </p:txBody>
      </p:sp>
    </p:spTree>
    <p:extLst>
      <p:ext uri="{BB962C8B-B14F-4D97-AF65-F5344CB8AC3E}">
        <p14:creationId xmlns:p14="http://schemas.microsoft.com/office/powerpoint/2010/main" val="2373355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Read the poem</a:t>
            </a:r>
          </a:p>
        </p:txBody>
      </p:sp>
      <p:sp>
        <p:nvSpPr>
          <p:cNvPr id="3" name="Content Placeholder 2"/>
          <p:cNvSpPr>
            <a:spLocks noGrp="1"/>
          </p:cNvSpPr>
          <p:nvPr>
            <p:ph idx="1"/>
          </p:nvPr>
        </p:nvSpPr>
        <p:spPr/>
        <p:txBody>
          <a:bodyPr/>
          <a:lstStyle/>
          <a:p>
            <a:r>
              <a:rPr lang="en-GB" dirty="0"/>
              <a:t>Think about and answer the following:</a:t>
            </a:r>
          </a:p>
          <a:p>
            <a:endParaRPr lang="en-GB" dirty="0"/>
          </a:p>
          <a:p>
            <a:r>
              <a:rPr lang="en-GB" dirty="0"/>
              <a:t>At the beginning of the poem, what does Larkin observe – describe what he sees</a:t>
            </a:r>
          </a:p>
          <a:p>
            <a:r>
              <a:rPr lang="en-GB" dirty="0"/>
              <a:t>List the chores which the young mothers must complete in a day and explain what Larkin is saying about their lives</a:t>
            </a:r>
          </a:p>
          <a:p>
            <a:r>
              <a:rPr lang="en-GB" dirty="0"/>
              <a:t>What might the message of Larkin’s poem be? What is he saying about motherhood/marriage?</a:t>
            </a:r>
          </a:p>
        </p:txBody>
      </p:sp>
    </p:spTree>
    <p:extLst>
      <p:ext uri="{BB962C8B-B14F-4D97-AF65-F5344CB8AC3E}">
        <p14:creationId xmlns:p14="http://schemas.microsoft.com/office/powerpoint/2010/main" val="1297940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Comprehension Questions</a:t>
            </a:r>
          </a:p>
        </p:txBody>
      </p:sp>
      <p:sp>
        <p:nvSpPr>
          <p:cNvPr id="3" name="Content Placeholder 2"/>
          <p:cNvSpPr>
            <a:spLocks noGrp="1"/>
          </p:cNvSpPr>
          <p:nvPr>
            <p:ph idx="1"/>
          </p:nvPr>
        </p:nvSpPr>
        <p:spPr/>
        <p:txBody>
          <a:bodyPr/>
          <a:lstStyle/>
          <a:p>
            <a:pPr marL="514350" indent="-514350">
              <a:buFont typeface="+mj-lt"/>
              <a:buAutoNum type="arabicPeriod"/>
            </a:pPr>
            <a:r>
              <a:rPr lang="en-GB" dirty="0"/>
              <a:t>During what season is the poem set? Why might this be significant?</a:t>
            </a:r>
          </a:p>
          <a:p>
            <a:pPr marL="514350" indent="-514350">
              <a:buFont typeface="+mj-lt"/>
              <a:buAutoNum type="arabicPeriod"/>
            </a:pPr>
            <a:r>
              <a:rPr lang="en-GB" dirty="0"/>
              <a:t>Who does the poem focus on in the first stanza – mother or child?</a:t>
            </a:r>
          </a:p>
          <a:p>
            <a:pPr marL="514350" indent="-514350">
              <a:buFont typeface="+mj-lt"/>
              <a:buAutoNum type="arabicPeriod"/>
            </a:pPr>
            <a:r>
              <a:rPr lang="en-GB" dirty="0"/>
              <a:t>List as many ‘skilled trades’ as you can</a:t>
            </a:r>
          </a:p>
          <a:p>
            <a:pPr marL="514350" indent="-514350">
              <a:buFont typeface="+mj-lt"/>
              <a:buAutoNum type="arabicPeriod"/>
            </a:pPr>
            <a:r>
              <a:rPr lang="en-GB" dirty="0"/>
              <a:t>In the final stanza, what are the children doing?</a:t>
            </a:r>
          </a:p>
          <a:p>
            <a:pPr marL="514350" indent="-514350">
              <a:buFont typeface="+mj-lt"/>
              <a:buAutoNum type="arabicPeriod"/>
            </a:pPr>
            <a:endParaRPr lang="en-GB" dirty="0"/>
          </a:p>
        </p:txBody>
      </p:sp>
    </p:spTree>
    <p:extLst>
      <p:ext uri="{BB962C8B-B14F-4D97-AF65-F5344CB8AC3E}">
        <p14:creationId xmlns:p14="http://schemas.microsoft.com/office/powerpoint/2010/main" val="63292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Techniques</a:t>
            </a:r>
          </a:p>
        </p:txBody>
      </p:sp>
      <p:sp>
        <p:nvSpPr>
          <p:cNvPr id="3" name="Content Placeholder 2"/>
          <p:cNvSpPr>
            <a:spLocks noGrp="1"/>
          </p:cNvSpPr>
          <p:nvPr>
            <p:ph idx="1"/>
          </p:nvPr>
        </p:nvSpPr>
        <p:spPr/>
        <p:txBody>
          <a:bodyPr/>
          <a:lstStyle/>
          <a:p>
            <a:r>
              <a:rPr lang="en-GB" dirty="0"/>
              <a:t>Contrast</a:t>
            </a:r>
          </a:p>
          <a:p>
            <a:r>
              <a:rPr lang="en-GB" dirty="0"/>
              <a:t>Word Choice</a:t>
            </a:r>
          </a:p>
          <a:p>
            <a:r>
              <a:rPr lang="en-GB" dirty="0"/>
              <a:t>Enjambment</a:t>
            </a:r>
          </a:p>
          <a:p>
            <a:r>
              <a:rPr lang="en-GB" dirty="0"/>
              <a:t>Parenthesis</a:t>
            </a:r>
          </a:p>
          <a:p>
            <a:r>
              <a:rPr lang="en-GB" dirty="0"/>
              <a:t>Alliteration (sibilance)</a:t>
            </a:r>
          </a:p>
          <a:p>
            <a:r>
              <a:rPr lang="en-GB" dirty="0"/>
              <a:t>Symbolism</a:t>
            </a:r>
          </a:p>
          <a:p>
            <a:r>
              <a:rPr lang="en-GB" dirty="0"/>
              <a:t>Juxtaposition</a:t>
            </a:r>
          </a:p>
        </p:txBody>
      </p:sp>
    </p:spTree>
    <p:extLst>
      <p:ext uri="{BB962C8B-B14F-4D97-AF65-F5344CB8AC3E}">
        <p14:creationId xmlns:p14="http://schemas.microsoft.com/office/powerpoint/2010/main" val="619192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Discuss and answer the following questions:</a:t>
            </a:r>
          </a:p>
        </p:txBody>
      </p:sp>
      <p:sp>
        <p:nvSpPr>
          <p:cNvPr id="3" name="Content Placeholder 2"/>
          <p:cNvSpPr>
            <a:spLocks noGrp="1"/>
          </p:cNvSpPr>
          <p:nvPr>
            <p:ph idx="1"/>
          </p:nvPr>
        </p:nvSpPr>
        <p:spPr/>
        <p:txBody>
          <a:bodyPr/>
          <a:lstStyle/>
          <a:p>
            <a:pPr marL="514350" lvl="0" indent="-514350">
              <a:buFont typeface="+mj-lt"/>
              <a:buAutoNum type="arabicPeriod"/>
            </a:pPr>
            <a:r>
              <a:rPr lang="en-GB" dirty="0"/>
              <a:t>What is the significance of “In the hollows of afternoons”?</a:t>
            </a:r>
          </a:p>
          <a:p>
            <a:pPr marL="514350" lvl="0" indent="-514350">
              <a:buFont typeface="+mj-lt"/>
              <a:buAutoNum type="arabicPeriod"/>
            </a:pPr>
            <a:endParaRPr lang="en-GB" dirty="0"/>
          </a:p>
          <a:p>
            <a:pPr marL="514350" lvl="0" indent="-514350">
              <a:buFont typeface="+mj-lt"/>
              <a:buAutoNum type="arabicPeriod"/>
            </a:pPr>
            <a:r>
              <a:rPr lang="en-GB" dirty="0"/>
              <a:t>What is meant by “Behind them, at intervals/Stand husbands”?</a:t>
            </a:r>
          </a:p>
          <a:p>
            <a:pPr marL="514350" indent="-514350">
              <a:buFont typeface="+mj-lt"/>
              <a:buAutoNum type="arabicPeriod"/>
            </a:pPr>
            <a:endParaRPr lang="en-GB" dirty="0"/>
          </a:p>
          <a:p>
            <a:pPr marL="514350" indent="-514350">
              <a:buFont typeface="+mj-lt"/>
              <a:buAutoNum type="arabicPeriod"/>
            </a:pPr>
            <a:r>
              <a:rPr lang="en-GB" dirty="0"/>
              <a:t>What does the line “(But the lovers are all still in school)” suggest?</a:t>
            </a:r>
          </a:p>
          <a:p>
            <a:pPr marL="514350" indent="-514350">
              <a:buFont typeface="+mj-lt"/>
              <a:buAutoNum type="arabicPeriod"/>
            </a:pPr>
            <a:endParaRPr lang="en-GB" dirty="0"/>
          </a:p>
          <a:p>
            <a:pPr marL="514350" indent="-514350">
              <a:buFont typeface="+mj-lt"/>
              <a:buAutoNum type="arabicPeriod"/>
            </a:pPr>
            <a:r>
              <a:rPr lang="en-GB" dirty="0"/>
              <a:t>What does Larkin mean when he says </a:t>
            </a:r>
            <a:r>
              <a:rPr lang="en-GB"/>
              <a:t>the women are </a:t>
            </a:r>
            <a:r>
              <a:rPr lang="en-GB" dirty="0"/>
              <a:t>“To the side of their own lives”? </a:t>
            </a:r>
          </a:p>
          <a:p>
            <a:endParaRPr lang="en-GB" dirty="0"/>
          </a:p>
        </p:txBody>
      </p:sp>
    </p:spTree>
    <p:extLst>
      <p:ext uri="{BB962C8B-B14F-4D97-AF65-F5344CB8AC3E}">
        <p14:creationId xmlns:p14="http://schemas.microsoft.com/office/powerpoint/2010/main" val="2662338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2283" y="0"/>
            <a:ext cx="10515600" cy="833054"/>
          </a:xfrm>
        </p:spPr>
        <p:txBody>
          <a:bodyPr/>
          <a:lstStyle/>
          <a:p>
            <a:r>
              <a:rPr lang="en-GB" dirty="0"/>
              <a:t>Language questions</a:t>
            </a:r>
          </a:p>
        </p:txBody>
      </p:sp>
      <p:sp>
        <p:nvSpPr>
          <p:cNvPr id="3" name="Content Placeholder 2"/>
          <p:cNvSpPr>
            <a:spLocks noGrp="1"/>
          </p:cNvSpPr>
          <p:nvPr>
            <p:ph idx="1"/>
          </p:nvPr>
        </p:nvSpPr>
        <p:spPr>
          <a:xfrm>
            <a:off x="838200" y="833054"/>
            <a:ext cx="10515600" cy="5883055"/>
          </a:xfrm>
        </p:spPr>
        <p:txBody>
          <a:bodyPr>
            <a:normAutofit fontScale="85000" lnSpcReduction="20000"/>
          </a:bodyPr>
          <a:lstStyle/>
          <a:p>
            <a:pPr marL="514350" indent="-514350">
              <a:buFont typeface="+mj-lt"/>
              <a:buAutoNum type="arabicPeriod"/>
            </a:pPr>
            <a:r>
              <a:rPr lang="en-GB" dirty="0"/>
              <a:t>Why is the poem entitled ‘Afternoons’?</a:t>
            </a:r>
          </a:p>
          <a:p>
            <a:pPr marL="514350" indent="-514350">
              <a:buFont typeface="+mj-lt"/>
              <a:buAutoNum type="arabicPeriod"/>
            </a:pPr>
            <a:r>
              <a:rPr lang="en-GB" dirty="0"/>
              <a:t>Explore the connotations of the following words</a:t>
            </a:r>
          </a:p>
          <a:p>
            <a:pPr marL="971550" lvl="1" indent="-514350">
              <a:buFont typeface="+mj-lt"/>
              <a:buAutoNum type="alphaLcParenR"/>
            </a:pPr>
            <a:r>
              <a:rPr lang="en-GB" dirty="0"/>
              <a:t>“summer is </a:t>
            </a:r>
            <a:r>
              <a:rPr lang="en-GB" u="sng" dirty="0"/>
              <a:t>fading</a:t>
            </a:r>
            <a:r>
              <a:rPr lang="en-GB" dirty="0"/>
              <a:t>”</a:t>
            </a:r>
          </a:p>
          <a:p>
            <a:pPr marL="971550" lvl="1" indent="-514350">
              <a:buFont typeface="+mj-lt"/>
              <a:buAutoNum type="alphaLcParenR"/>
            </a:pPr>
            <a:r>
              <a:rPr lang="en-GB" dirty="0"/>
              <a:t>“</a:t>
            </a:r>
            <a:r>
              <a:rPr lang="en-GB" u="sng" dirty="0"/>
              <a:t>New</a:t>
            </a:r>
            <a:r>
              <a:rPr lang="en-GB" dirty="0"/>
              <a:t> recreation ground”</a:t>
            </a:r>
          </a:p>
          <a:p>
            <a:pPr marL="971550" lvl="1" indent="-514350">
              <a:buFont typeface="+mj-lt"/>
              <a:buAutoNum type="alphaLcParenR"/>
            </a:pPr>
            <a:r>
              <a:rPr lang="en-GB" dirty="0"/>
              <a:t>“Young mothers </a:t>
            </a:r>
            <a:r>
              <a:rPr lang="en-GB" u="sng" dirty="0"/>
              <a:t>assemble</a:t>
            </a:r>
            <a:r>
              <a:rPr lang="en-GB" dirty="0"/>
              <a:t>”</a:t>
            </a:r>
          </a:p>
          <a:p>
            <a:pPr marL="971550" lvl="1" indent="-514350">
              <a:buFont typeface="+mj-lt"/>
              <a:buAutoNum type="alphaLcParenR"/>
            </a:pPr>
            <a:r>
              <a:rPr lang="en-GB" dirty="0"/>
              <a:t>“</a:t>
            </a:r>
            <a:r>
              <a:rPr lang="en-GB" u="sng" dirty="0"/>
              <a:t>Hollows</a:t>
            </a:r>
            <a:r>
              <a:rPr lang="en-GB" dirty="0"/>
              <a:t> of afternoons”</a:t>
            </a:r>
          </a:p>
          <a:p>
            <a:pPr marL="971550" lvl="1" indent="-514350">
              <a:buFont typeface="+mj-lt"/>
              <a:buAutoNum type="alphaLcParenR"/>
            </a:pPr>
            <a:r>
              <a:rPr lang="en-GB" dirty="0"/>
              <a:t>“At </a:t>
            </a:r>
            <a:r>
              <a:rPr lang="en-GB" u="sng" dirty="0"/>
              <a:t>intervals</a:t>
            </a:r>
            <a:r>
              <a:rPr lang="en-GB" dirty="0"/>
              <a:t>”</a:t>
            </a:r>
          </a:p>
          <a:p>
            <a:pPr marL="971550" lvl="1" indent="-514350">
              <a:buFont typeface="+mj-lt"/>
              <a:buAutoNum type="alphaLcParenR"/>
            </a:pPr>
            <a:r>
              <a:rPr lang="en-GB" dirty="0"/>
              <a:t>“Their beauty has </a:t>
            </a:r>
            <a:r>
              <a:rPr lang="en-GB" u="sng" dirty="0"/>
              <a:t>thickened</a:t>
            </a:r>
            <a:r>
              <a:rPr lang="en-GB" dirty="0"/>
              <a:t>”</a:t>
            </a:r>
          </a:p>
          <a:p>
            <a:pPr marL="971550" lvl="1" indent="-514350">
              <a:buFont typeface="+mj-lt"/>
              <a:buAutoNum type="alphaLcParenR"/>
            </a:pPr>
            <a:r>
              <a:rPr lang="en-GB" dirty="0"/>
              <a:t>“Something is </a:t>
            </a:r>
            <a:r>
              <a:rPr lang="en-GB" u="sng" dirty="0"/>
              <a:t>pushing</a:t>
            </a:r>
            <a:r>
              <a:rPr lang="en-GB" dirty="0"/>
              <a:t> them/To the side of their own lives”</a:t>
            </a:r>
          </a:p>
          <a:p>
            <a:pPr marL="971550" lvl="1" indent="-514350">
              <a:buFont typeface="+mj-lt"/>
              <a:buAutoNum type="alphaLcParenR"/>
            </a:pPr>
            <a:r>
              <a:rPr lang="en-GB" dirty="0"/>
              <a:t>“so </a:t>
            </a:r>
            <a:r>
              <a:rPr lang="en-GB" u="sng" dirty="0"/>
              <a:t>intent</a:t>
            </a:r>
            <a:r>
              <a:rPr lang="en-GB" dirty="0"/>
              <a:t>”</a:t>
            </a:r>
          </a:p>
          <a:p>
            <a:pPr marL="971550" lvl="1" indent="-514350">
              <a:buFont typeface="+mj-lt"/>
              <a:buAutoNum type="alphaLcParenR"/>
            </a:pPr>
            <a:r>
              <a:rPr lang="en-GB" dirty="0"/>
              <a:t>“</a:t>
            </a:r>
            <a:r>
              <a:rPr lang="en-GB" u="sng" dirty="0"/>
              <a:t>expect</a:t>
            </a:r>
            <a:r>
              <a:rPr lang="en-GB" dirty="0"/>
              <a:t>”</a:t>
            </a:r>
          </a:p>
          <a:p>
            <a:pPr marL="514350" indent="-514350">
              <a:buFont typeface="+mj-lt"/>
              <a:buAutoNum type="arabicPeriod"/>
            </a:pPr>
            <a:r>
              <a:rPr lang="en-GB" dirty="0"/>
              <a:t>What do you think of the collective noun in the following phrase: “An </a:t>
            </a:r>
            <a:r>
              <a:rPr lang="en-GB" dirty="0" err="1"/>
              <a:t>estateful</a:t>
            </a:r>
            <a:r>
              <a:rPr lang="en-GB" dirty="0"/>
              <a:t> of washing”</a:t>
            </a:r>
          </a:p>
          <a:p>
            <a:pPr marL="514350" indent="-514350">
              <a:buFont typeface="+mj-lt"/>
              <a:buAutoNum type="arabicPeriod"/>
            </a:pPr>
            <a:r>
              <a:rPr lang="en-GB" dirty="0"/>
              <a:t>Do you find the language in the poem positive or negative? Explain your answer fully with reference to the poem</a:t>
            </a:r>
          </a:p>
          <a:p>
            <a:pPr marL="514350" indent="-514350">
              <a:buFont typeface="+mj-lt"/>
              <a:buAutoNum type="arabicPeriod"/>
            </a:pPr>
            <a:r>
              <a:rPr lang="en-GB" dirty="0"/>
              <a:t>What image is created in the lines:</a:t>
            </a:r>
          </a:p>
          <a:p>
            <a:pPr marL="0" indent="0">
              <a:buNone/>
            </a:pPr>
            <a:r>
              <a:rPr lang="en-GB" dirty="0"/>
              <a:t>	“At swing and sandpit</a:t>
            </a:r>
          </a:p>
          <a:p>
            <a:pPr marL="0" indent="0">
              <a:buNone/>
            </a:pPr>
            <a:r>
              <a:rPr lang="en-GB" dirty="0"/>
              <a:t>	Setting free their children”</a:t>
            </a:r>
          </a:p>
        </p:txBody>
      </p:sp>
    </p:spTree>
    <p:extLst>
      <p:ext uri="{BB962C8B-B14F-4D97-AF65-F5344CB8AC3E}">
        <p14:creationId xmlns:p14="http://schemas.microsoft.com/office/powerpoint/2010/main" val="769909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TotalTime>
  <Words>1519</Words>
  <Application>Microsoft Office PowerPoint</Application>
  <PresentationFormat>Widescreen</PresentationFormat>
  <Paragraphs>182</Paragraphs>
  <Slides>43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Calibri Light</vt:lpstr>
      <vt:lpstr>Office Theme</vt:lpstr>
      <vt:lpstr>Afternoons</vt:lpstr>
      <vt:lpstr>Philip Larkin</vt:lpstr>
      <vt:lpstr>See Think Wonder</vt:lpstr>
      <vt:lpstr>Afternoons</vt:lpstr>
      <vt:lpstr>Read the poem</vt:lpstr>
      <vt:lpstr>Comprehension Questions</vt:lpstr>
      <vt:lpstr>Techniques</vt:lpstr>
      <vt:lpstr>Discuss and answer the following questions:</vt:lpstr>
      <vt:lpstr>Language questions</vt:lpstr>
      <vt:lpstr>Structure</vt:lpstr>
      <vt:lpstr>Annotations</vt:lpstr>
      <vt:lpstr>Title - Afternoons</vt:lpstr>
      <vt:lpstr>Summer is fading</vt:lpstr>
      <vt:lpstr>The leaves fall in ones and twos</vt:lpstr>
      <vt:lpstr>From trees bordering</vt:lpstr>
      <vt:lpstr>The new recreation ground</vt:lpstr>
      <vt:lpstr>In the hollows of afternoons</vt:lpstr>
      <vt:lpstr>Young mothers assemble</vt:lpstr>
      <vt:lpstr>At swing and sandpit</vt:lpstr>
      <vt:lpstr>Setting free their children.</vt:lpstr>
      <vt:lpstr>Annotations</vt:lpstr>
      <vt:lpstr>Behind them, at intervals</vt:lpstr>
      <vt:lpstr>Stand husbands in skilled trades</vt:lpstr>
      <vt:lpstr>An estateful of washing</vt:lpstr>
      <vt:lpstr>And the albums, lettered</vt:lpstr>
      <vt:lpstr>Our Wedding, lying</vt:lpstr>
      <vt:lpstr>Near the television:</vt:lpstr>
      <vt:lpstr>Before them, the wind</vt:lpstr>
      <vt:lpstr>Is ruining their courting-places</vt:lpstr>
      <vt:lpstr>Before them, the wind Is ruining their courting-places</vt:lpstr>
      <vt:lpstr>Annotations</vt:lpstr>
      <vt:lpstr>That are still courting-places</vt:lpstr>
      <vt:lpstr>(But the lovers are all in school)</vt:lpstr>
      <vt:lpstr>And their children, so intent on</vt:lpstr>
      <vt:lpstr>Finding more unripe acorns</vt:lpstr>
      <vt:lpstr>Expect to be taken home</vt:lpstr>
      <vt:lpstr>Their beauty has thickened</vt:lpstr>
      <vt:lpstr>Something is pushing them</vt:lpstr>
      <vt:lpstr>To the side of their own lives</vt:lpstr>
      <vt:lpstr>Overall Points</vt:lpstr>
      <vt:lpstr>PowerPoint Presentation</vt:lpstr>
      <vt:lpstr>Critical Essay Question</vt:lpstr>
      <vt:lpstr>Plan – Vivid sense of time/place to highlight central concerns of poem</vt:lpstr>
    </vt:vector>
  </TitlesOfParts>
  <Company>North Lanarkshire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Afternoons</dc:title>
  <dc:creator>Greg McVicar</dc:creator>
  <cp:lastModifiedBy>McVicar, Greg</cp:lastModifiedBy>
  <cp:revision>21</cp:revision>
  <dcterms:created xsi:type="dcterms:W3CDTF">2020-01-16T09:17:53Z</dcterms:created>
  <dcterms:modified xsi:type="dcterms:W3CDTF">2021-04-28T08:43:58Z</dcterms:modified>
</cp:coreProperties>
</file>