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AC27F6D-A04D-4B28-9971-FF2A9734AD4A}"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745825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C27F6D-A04D-4B28-9971-FF2A9734AD4A}"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29315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C27F6D-A04D-4B28-9971-FF2A9734AD4A}"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548342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C27F6D-A04D-4B28-9971-FF2A9734AD4A}"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217059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27F6D-A04D-4B28-9971-FF2A9734AD4A}" type="datetimeFigureOut">
              <a:rPr lang="en-GB" smtClean="0"/>
              <a:t>05/01/2016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422405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AC27F6D-A04D-4B28-9971-FF2A9734AD4A}"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265772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AC27F6D-A04D-4B28-9971-FF2A9734AD4A}" type="datetimeFigureOut">
              <a:rPr lang="en-GB" smtClean="0"/>
              <a:t>05/01/2016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4065871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AC27F6D-A04D-4B28-9971-FF2A9734AD4A}" type="datetimeFigureOut">
              <a:rPr lang="en-GB" smtClean="0"/>
              <a:t>05/01/2016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220556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27F6D-A04D-4B28-9971-FF2A9734AD4A}" type="datetimeFigureOut">
              <a:rPr lang="en-GB" smtClean="0"/>
              <a:t>05/01/2016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104576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27F6D-A04D-4B28-9971-FF2A9734AD4A}"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79488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27F6D-A04D-4B28-9971-FF2A9734AD4A}" type="datetimeFigureOut">
              <a:rPr lang="en-GB" smtClean="0"/>
              <a:t>05/01/2016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573773-179F-41FE-81D1-7E69474C34D0}" type="slidenum">
              <a:rPr lang="en-GB" smtClean="0"/>
              <a:t>‹#›</a:t>
            </a:fld>
            <a:endParaRPr lang="en-GB"/>
          </a:p>
        </p:txBody>
      </p:sp>
    </p:spTree>
    <p:extLst>
      <p:ext uri="{BB962C8B-B14F-4D97-AF65-F5344CB8AC3E}">
        <p14:creationId xmlns:p14="http://schemas.microsoft.com/office/powerpoint/2010/main" val="7900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27F6D-A04D-4B28-9971-FF2A9734AD4A}" type="datetimeFigureOut">
              <a:rPr lang="en-GB" smtClean="0"/>
              <a:t>05/01/2016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73773-179F-41FE-81D1-7E69474C34D0}" type="slidenum">
              <a:rPr lang="en-GB" smtClean="0"/>
              <a:t>‹#›</a:t>
            </a:fld>
            <a:endParaRPr lang="en-GB"/>
          </a:p>
        </p:txBody>
      </p:sp>
    </p:spTree>
    <p:extLst>
      <p:ext uri="{BB962C8B-B14F-4D97-AF65-F5344CB8AC3E}">
        <p14:creationId xmlns:p14="http://schemas.microsoft.com/office/powerpoint/2010/main" val="1298989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Higher Crucible Critical Essay</a:t>
            </a:r>
            <a:endParaRPr lang="en-GB" dirty="0"/>
          </a:p>
        </p:txBody>
      </p:sp>
      <p:sp>
        <p:nvSpPr>
          <p:cNvPr id="3" name="Subtitle 2"/>
          <p:cNvSpPr>
            <a:spLocks noGrp="1"/>
          </p:cNvSpPr>
          <p:nvPr>
            <p:ph type="subTitle" idx="1"/>
          </p:nvPr>
        </p:nvSpPr>
        <p:spPr/>
        <p:txBody>
          <a:bodyPr/>
          <a:lstStyle/>
          <a:p>
            <a:r>
              <a:rPr lang="en-GB" dirty="0" smtClean="0"/>
              <a:t>In-depth plan with exemplars</a:t>
            </a:r>
            <a:endParaRPr lang="en-GB" dirty="0"/>
          </a:p>
        </p:txBody>
      </p:sp>
    </p:spTree>
    <p:extLst>
      <p:ext uri="{BB962C8B-B14F-4D97-AF65-F5344CB8AC3E}">
        <p14:creationId xmlns:p14="http://schemas.microsoft.com/office/powerpoint/2010/main" val="370356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Pupil A</a:t>
            </a:r>
            <a:endParaRPr lang="en-GB" dirty="0"/>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r>
              <a:rPr lang="en-GB" dirty="0" smtClean="0"/>
              <a:t>‘The Crucible’, a play by Arthur Miller, deals with the themes of reputation and corruption through his dramatisation of the Salem witch trials in 1692.  The protagonist, John Proctor, commits adultery with his then maid, Abigail Williams.  This makes his relationship with Elizabeth, his wife, strained as she judges and mistrusts him.  In the court scene in Act 3, however, she lies to protect his reputation.  This causes the audience to realise Elizabeth does love him and wants to support him.  Her change from coldness and mistrust to forgiveness shows she is a loyal wife who can forgive and support her husband.</a:t>
            </a:r>
            <a:endParaRPr lang="en-GB" dirty="0"/>
          </a:p>
        </p:txBody>
      </p:sp>
    </p:spTree>
    <p:extLst>
      <p:ext uri="{BB962C8B-B14F-4D97-AF65-F5344CB8AC3E}">
        <p14:creationId xmlns:p14="http://schemas.microsoft.com/office/powerpoint/2010/main" val="2887936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Pupil B</a:t>
            </a:r>
            <a:endParaRPr lang="en-GB" dirty="0"/>
          </a:p>
        </p:txBody>
      </p:sp>
      <p:sp>
        <p:nvSpPr>
          <p:cNvPr id="3" name="Content Placeholder 2"/>
          <p:cNvSpPr>
            <a:spLocks noGrp="1"/>
          </p:cNvSpPr>
          <p:nvPr>
            <p:ph idx="1"/>
          </p:nvPr>
        </p:nvSpPr>
        <p:spPr/>
        <p:txBody>
          <a:bodyPr>
            <a:normAutofit lnSpcReduction="10000"/>
          </a:bodyPr>
          <a:lstStyle/>
          <a:p>
            <a:r>
              <a:rPr lang="en-GB" dirty="0" smtClean="0"/>
              <a:t>Arthur Miller’s ‘The Crucible’, based on the 1692 Salem witch trials, contains many complex characters.  Elizabeth Proctor, the protagonist’s wife, is one such character.  The audience’s first encounter with Elizabeth shows she does not trust John following his affair with Abigail Williams, but the court scene in Act 3 reveals her to be a loving, loyal wife who’s greatest aim is to uphold her husband’s reputation.</a:t>
            </a:r>
            <a:endParaRPr lang="en-GB" dirty="0"/>
          </a:p>
        </p:txBody>
      </p:sp>
    </p:spTree>
    <p:extLst>
      <p:ext uri="{BB962C8B-B14F-4D97-AF65-F5344CB8AC3E}">
        <p14:creationId xmlns:p14="http://schemas.microsoft.com/office/powerpoint/2010/main" val="1824890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Main issues with class introductions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1.  Too vague – a lot of statements that were not entirely relevant to task.  Your introduction is to tell your marker what your essay is going to be about and to show that you understand HOW you are going to answer.</a:t>
            </a:r>
          </a:p>
          <a:p>
            <a:endParaRPr lang="en-GB" dirty="0"/>
          </a:p>
          <a:p>
            <a:r>
              <a:rPr lang="en-GB" dirty="0" smtClean="0"/>
              <a:t>2.  Theme is not a technique.  Theme does not show me anything.  Techniques show the theme.  Relationships highlight the theme.  Do not confuse this.</a:t>
            </a:r>
            <a:endParaRPr lang="en-GB" dirty="0"/>
          </a:p>
        </p:txBody>
      </p:sp>
    </p:spTree>
    <p:extLst>
      <p:ext uri="{BB962C8B-B14F-4D97-AF65-F5344CB8AC3E}">
        <p14:creationId xmlns:p14="http://schemas.microsoft.com/office/powerpoint/2010/main" val="1977614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Technical accuracy</a:t>
            </a:r>
            <a:endParaRPr lang="en-GB" dirty="0"/>
          </a:p>
        </p:txBody>
      </p:sp>
      <p:sp>
        <p:nvSpPr>
          <p:cNvPr id="3" name="Content Placeholder 2"/>
          <p:cNvSpPr>
            <a:spLocks noGrp="1"/>
          </p:cNvSpPr>
          <p:nvPr>
            <p:ph idx="1"/>
          </p:nvPr>
        </p:nvSpPr>
        <p:spPr/>
        <p:txBody>
          <a:bodyPr>
            <a:normAutofit lnSpcReduction="10000"/>
          </a:bodyPr>
          <a:lstStyle/>
          <a:p>
            <a:r>
              <a:rPr lang="en-GB" dirty="0" smtClean="0"/>
              <a:t>Basic spelling – words that were on the sheet in front of you?</a:t>
            </a:r>
          </a:p>
          <a:p>
            <a:r>
              <a:rPr lang="en-GB" dirty="0" smtClean="0"/>
              <a:t>Sentencing</a:t>
            </a:r>
          </a:p>
          <a:p>
            <a:r>
              <a:rPr lang="en-GB" dirty="0" smtClean="0"/>
              <a:t>Making sense??</a:t>
            </a:r>
          </a:p>
          <a:p>
            <a:endParaRPr lang="en-GB" dirty="0"/>
          </a:p>
          <a:p>
            <a:r>
              <a:rPr lang="en-GB" dirty="0" smtClean="0"/>
              <a:t>At this stage you should be able to write in sentences.  Some of you cannot.  You need to practise – English is a skills based subject and skills need to be practised.</a:t>
            </a:r>
            <a:endParaRPr lang="en-GB" dirty="0"/>
          </a:p>
        </p:txBody>
      </p:sp>
    </p:spTree>
    <p:extLst>
      <p:ext uri="{BB962C8B-B14F-4D97-AF65-F5344CB8AC3E}">
        <p14:creationId xmlns:p14="http://schemas.microsoft.com/office/powerpoint/2010/main" val="1637921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 1</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Topic sentence (task based!!)</a:t>
            </a:r>
          </a:p>
          <a:p>
            <a:r>
              <a:rPr lang="en-GB" dirty="0" smtClean="0"/>
              <a:t>(task + focus of the paragraph)</a:t>
            </a:r>
          </a:p>
          <a:p>
            <a:endParaRPr lang="en-GB" dirty="0"/>
          </a:p>
          <a:p>
            <a:r>
              <a:rPr lang="en-GB" dirty="0" smtClean="0"/>
              <a:t>Eg.</a:t>
            </a:r>
          </a:p>
          <a:p>
            <a:endParaRPr lang="en-GB" dirty="0" smtClean="0"/>
          </a:p>
          <a:p>
            <a:r>
              <a:rPr lang="en-GB" dirty="0" smtClean="0"/>
              <a:t>Prior to the </a:t>
            </a:r>
            <a:r>
              <a:rPr lang="en-GB" b="1" u="sng" dirty="0" smtClean="0"/>
              <a:t>courtroom scene </a:t>
            </a:r>
            <a:r>
              <a:rPr lang="en-GB" dirty="0" smtClean="0"/>
              <a:t>Elizabeth Proctor is seen by the audience as </a:t>
            </a:r>
            <a:r>
              <a:rPr lang="en-GB" b="1" u="sng" dirty="0" smtClean="0"/>
              <a:t>a cold and withdrawn woman.</a:t>
            </a:r>
          </a:p>
          <a:p>
            <a:endParaRPr lang="en-GB" dirty="0"/>
          </a:p>
          <a:p>
            <a:r>
              <a:rPr lang="en-GB" dirty="0" smtClean="0"/>
              <a:t>I am mentioning the task in here but I am also showing the FOCUS of this paragraph…what she was like BEFORE the scene.</a:t>
            </a:r>
            <a:endParaRPr lang="en-GB" dirty="0"/>
          </a:p>
        </p:txBody>
      </p:sp>
    </p:spTree>
    <p:extLst>
      <p:ext uri="{BB962C8B-B14F-4D97-AF65-F5344CB8AC3E}">
        <p14:creationId xmlns:p14="http://schemas.microsoft.com/office/powerpoint/2010/main" val="895417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Integrating quotations effectively</a:t>
            </a:r>
            <a:endParaRPr lang="en-GB" dirty="0"/>
          </a:p>
        </p:txBody>
      </p:sp>
      <p:sp>
        <p:nvSpPr>
          <p:cNvPr id="3" name="Content Placeholder 2"/>
          <p:cNvSpPr>
            <a:spLocks noGrp="1"/>
          </p:cNvSpPr>
          <p:nvPr>
            <p:ph idx="1"/>
          </p:nvPr>
        </p:nvSpPr>
        <p:spPr/>
        <p:txBody>
          <a:bodyPr/>
          <a:lstStyle/>
          <a:p>
            <a:r>
              <a:rPr lang="en-GB" dirty="0" smtClean="0"/>
              <a:t>Main ways of laying out quotations?  Rule of thumb?  </a:t>
            </a:r>
          </a:p>
          <a:p>
            <a:endParaRPr lang="en-GB" dirty="0"/>
          </a:p>
          <a:p>
            <a:r>
              <a:rPr lang="en-GB" dirty="0" smtClean="0"/>
              <a:t>Embedded</a:t>
            </a:r>
          </a:p>
          <a:p>
            <a:r>
              <a:rPr lang="en-GB" dirty="0" smtClean="0"/>
              <a:t>Stand-alone</a:t>
            </a:r>
          </a:p>
          <a:p>
            <a:endParaRPr lang="en-GB" dirty="0"/>
          </a:p>
          <a:p>
            <a:r>
              <a:rPr lang="en-GB" dirty="0" smtClean="0"/>
              <a:t>What are the different rules for each?</a:t>
            </a:r>
            <a:endParaRPr lang="en-GB" dirty="0"/>
          </a:p>
        </p:txBody>
      </p:sp>
    </p:spTree>
    <p:extLst>
      <p:ext uri="{BB962C8B-B14F-4D97-AF65-F5344CB8AC3E}">
        <p14:creationId xmlns:p14="http://schemas.microsoft.com/office/powerpoint/2010/main" val="201489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Embedded quotations</a:t>
            </a:r>
            <a:endParaRPr lang="en-GB" dirty="0"/>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r>
              <a:rPr lang="en-GB" dirty="0" smtClean="0"/>
              <a:t>When you are able, you should use an embedded quotation in preference to the stand-alone quotation.</a:t>
            </a:r>
          </a:p>
          <a:p>
            <a:r>
              <a:rPr lang="en-GB" dirty="0" smtClean="0"/>
              <a:t>The quotation must be short and fit in with the grammar of the sentence.</a:t>
            </a:r>
          </a:p>
          <a:p>
            <a:endParaRPr lang="en-GB" dirty="0" smtClean="0"/>
          </a:p>
          <a:p>
            <a:r>
              <a:rPr lang="en-GB" dirty="0" smtClean="0"/>
              <a:t>Example:  By calling her lover “beloved sweetheart bastard”, </a:t>
            </a:r>
            <a:r>
              <a:rPr lang="en-GB" dirty="0" err="1" smtClean="0"/>
              <a:t>Havisham</a:t>
            </a:r>
            <a:r>
              <a:rPr lang="en-GB" dirty="0" smtClean="0"/>
              <a:t> gives the reader the impression that she retains an ambivalent attitude towards him.</a:t>
            </a:r>
          </a:p>
          <a:p>
            <a:r>
              <a:rPr lang="en-GB" dirty="0" smtClean="0"/>
              <a:t>The quotation is SHORT and fits grammatically into the sentence.</a:t>
            </a:r>
            <a:endParaRPr lang="en-GB" dirty="0"/>
          </a:p>
        </p:txBody>
      </p:sp>
    </p:spTree>
    <p:extLst>
      <p:ext uri="{BB962C8B-B14F-4D97-AF65-F5344CB8AC3E}">
        <p14:creationId xmlns:p14="http://schemas.microsoft.com/office/powerpoint/2010/main" val="809253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Stand-alone quotations</a:t>
            </a:r>
            <a:endParaRPr lang="en-GB" dirty="0"/>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r>
              <a:rPr lang="en-GB" dirty="0" smtClean="0"/>
              <a:t>This is used where the quotation will not fit grammatically into the sentence.</a:t>
            </a:r>
          </a:p>
          <a:p>
            <a:endParaRPr lang="en-GB" dirty="0"/>
          </a:p>
          <a:p>
            <a:r>
              <a:rPr lang="en-GB" dirty="0" smtClean="0"/>
              <a:t>The quotation should be written in a paragraph of its own, indented on both left and right-hand sides.  </a:t>
            </a:r>
          </a:p>
          <a:p>
            <a:endParaRPr lang="en-GB" dirty="0"/>
          </a:p>
          <a:p>
            <a:r>
              <a:rPr lang="en-GB" dirty="0" smtClean="0"/>
              <a:t>  I look for John Proctor that took me from my sleep   </a:t>
            </a:r>
          </a:p>
          <a:p>
            <a:r>
              <a:rPr lang="en-GB" dirty="0"/>
              <a:t> </a:t>
            </a:r>
            <a:r>
              <a:rPr lang="en-GB" dirty="0" smtClean="0"/>
              <a:t> and put knowledge in my heart!  </a:t>
            </a:r>
          </a:p>
          <a:p>
            <a:pPr marL="0" indent="0">
              <a:buNone/>
            </a:pPr>
            <a:endParaRPr lang="en-GB" dirty="0"/>
          </a:p>
          <a:p>
            <a:r>
              <a:rPr lang="en-GB" dirty="0" smtClean="0"/>
              <a:t>If it is stand-alone quotation marks are not needed (do not panic if you cannot help yourself and have to put them in – you will not be penalised)</a:t>
            </a:r>
            <a:endParaRPr lang="en-GB" dirty="0"/>
          </a:p>
        </p:txBody>
      </p:sp>
    </p:spTree>
    <p:extLst>
      <p:ext uri="{BB962C8B-B14F-4D97-AF65-F5344CB8AC3E}">
        <p14:creationId xmlns:p14="http://schemas.microsoft.com/office/powerpoint/2010/main" val="1502080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Analysing evidence</a:t>
            </a:r>
            <a:endParaRPr lang="en-GB" dirty="0"/>
          </a:p>
        </p:txBody>
      </p:sp>
      <p:sp>
        <p:nvSpPr>
          <p:cNvPr id="3" name="Content Placeholder 2"/>
          <p:cNvSpPr>
            <a:spLocks noGrp="1"/>
          </p:cNvSpPr>
          <p:nvPr>
            <p:ph idx="1"/>
          </p:nvPr>
        </p:nvSpPr>
        <p:spPr/>
        <p:txBody>
          <a:bodyPr/>
          <a:lstStyle/>
          <a:p>
            <a:r>
              <a:rPr lang="en-GB" dirty="0" smtClean="0"/>
              <a:t>Analysing evidence in drama and prose is very different to poetry.</a:t>
            </a:r>
          </a:p>
          <a:p>
            <a:r>
              <a:rPr lang="en-GB" dirty="0" smtClean="0"/>
              <a:t>In poetry you are allowed to micro-analyse actual words and language devices but in drama and prose you have to explain how the quotation helps make your point.</a:t>
            </a:r>
            <a:endParaRPr lang="en-GB" dirty="0"/>
          </a:p>
        </p:txBody>
      </p:sp>
    </p:spTree>
    <p:extLst>
      <p:ext uri="{BB962C8B-B14F-4D97-AF65-F5344CB8AC3E}">
        <p14:creationId xmlns:p14="http://schemas.microsoft.com/office/powerpoint/2010/main" val="598333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a:t>
            </a:r>
            <a:endParaRPr lang="en-GB" dirty="0"/>
          </a:p>
        </p:txBody>
      </p:sp>
      <p:sp>
        <p:nvSpPr>
          <p:cNvPr id="3" name="Content Placeholder 2"/>
          <p:cNvSpPr>
            <a:spLocks noGrp="1"/>
          </p:cNvSpPr>
          <p:nvPr>
            <p:ph idx="1"/>
          </p:nvPr>
        </p:nvSpPr>
        <p:spPr/>
        <p:txBody>
          <a:bodyPr>
            <a:normAutofit fontScale="92500" lnSpcReduction="10000"/>
          </a:bodyPr>
          <a:lstStyle/>
          <a:p>
            <a:r>
              <a:rPr lang="en-GB" dirty="0"/>
              <a:t>I look for John Proctor that took me from my </a:t>
            </a:r>
            <a:r>
              <a:rPr lang="en-GB" dirty="0" smtClean="0"/>
              <a:t>sleep and </a:t>
            </a:r>
            <a:r>
              <a:rPr lang="en-GB" dirty="0"/>
              <a:t>put knowledge in my heart!  </a:t>
            </a:r>
            <a:endParaRPr lang="en-GB" dirty="0" smtClean="0"/>
          </a:p>
          <a:p>
            <a:endParaRPr lang="en-GB" dirty="0"/>
          </a:p>
          <a:p>
            <a:r>
              <a:rPr lang="en-GB" dirty="0" smtClean="0"/>
              <a:t>Abigail’s use of the personal pronoun shows that she is a selfish character who is only interested in the power she has achieved by denouncing innocent citizens of Salem.  The word choice of “knowledge” effectively conveys her opinion that Proctor has increased her prospects as she is now aware of how the world really works.</a:t>
            </a:r>
            <a:endParaRPr lang="en-GB" dirty="0"/>
          </a:p>
          <a:p>
            <a:endParaRPr lang="en-GB" dirty="0"/>
          </a:p>
        </p:txBody>
      </p:sp>
    </p:spTree>
    <p:extLst>
      <p:ext uri="{BB962C8B-B14F-4D97-AF65-F5344CB8AC3E}">
        <p14:creationId xmlns:p14="http://schemas.microsoft.com/office/powerpoint/2010/main" val="2627791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Drama – to complete:</a:t>
            </a:r>
            <a:endParaRPr lang="en-GB" dirty="0"/>
          </a:p>
        </p:txBody>
      </p:sp>
      <p:sp>
        <p:nvSpPr>
          <p:cNvPr id="3" name="Content Placeholder 2"/>
          <p:cNvSpPr>
            <a:spLocks noGrp="1"/>
          </p:cNvSpPr>
          <p:nvPr>
            <p:ph idx="1"/>
          </p:nvPr>
        </p:nvSpPr>
        <p:spPr>
          <a:xfrm>
            <a:off x="457200" y="1600200"/>
            <a:ext cx="8229600" cy="5069160"/>
          </a:xfrm>
        </p:spPr>
        <p:txBody>
          <a:bodyPr/>
          <a:lstStyle/>
          <a:p>
            <a:r>
              <a:rPr lang="en-GB" dirty="0" smtClean="0"/>
              <a:t>TASK:  </a:t>
            </a:r>
          </a:p>
          <a:p>
            <a:r>
              <a:rPr lang="en-GB" dirty="0"/>
              <a:t>Choose from a play a scene which significantly changes your view of a character.</a:t>
            </a:r>
          </a:p>
          <a:p>
            <a:r>
              <a:rPr lang="en-GB" dirty="0"/>
              <a:t>Explain how the scene prompts this reappraisal and discuss how important it is to</a:t>
            </a:r>
          </a:p>
          <a:p>
            <a:pPr marL="0" indent="0">
              <a:buNone/>
            </a:pPr>
            <a:r>
              <a:rPr lang="en-GB" dirty="0" smtClean="0"/>
              <a:t>    your </a:t>
            </a:r>
            <a:r>
              <a:rPr lang="en-GB" dirty="0"/>
              <a:t>understanding of the character in the </a:t>
            </a:r>
            <a:r>
              <a:rPr lang="en-GB" dirty="0" smtClean="0"/>
              <a:t> </a:t>
            </a:r>
          </a:p>
          <a:p>
            <a:pPr marL="0" indent="0">
              <a:buNone/>
            </a:pPr>
            <a:r>
              <a:rPr lang="en-GB" dirty="0"/>
              <a:t> </a:t>
            </a:r>
            <a:r>
              <a:rPr lang="en-GB" dirty="0" smtClean="0"/>
              <a:t>   play </a:t>
            </a:r>
            <a:r>
              <a:rPr lang="en-GB" dirty="0"/>
              <a:t>as a whole</a:t>
            </a:r>
            <a:r>
              <a:rPr lang="en-GB" dirty="0" smtClean="0"/>
              <a:t>.</a:t>
            </a:r>
          </a:p>
          <a:p>
            <a:pPr marL="0" indent="0">
              <a:buNone/>
            </a:pPr>
            <a:endParaRPr lang="en-GB" dirty="0"/>
          </a:p>
          <a:p>
            <a:pPr marL="0" indent="0">
              <a:buNone/>
            </a:pPr>
            <a:r>
              <a:rPr lang="en-GB" dirty="0" smtClean="0"/>
              <a:t>You should be able to split the question into 2…</a:t>
            </a:r>
            <a:endParaRPr lang="en-GB" dirty="0"/>
          </a:p>
        </p:txBody>
      </p:sp>
    </p:spTree>
    <p:extLst>
      <p:ext uri="{BB962C8B-B14F-4D97-AF65-F5344CB8AC3E}">
        <p14:creationId xmlns:p14="http://schemas.microsoft.com/office/powerpoint/2010/main" val="1314988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When you are reading this analysis what question do you think this might be trying to answer?</a:t>
            </a:r>
            <a:endParaRPr lang="en-GB" dirty="0"/>
          </a:p>
        </p:txBody>
      </p:sp>
      <p:sp>
        <p:nvSpPr>
          <p:cNvPr id="3" name="Content Placeholder 2"/>
          <p:cNvSpPr>
            <a:spLocks noGrp="1"/>
          </p:cNvSpPr>
          <p:nvPr>
            <p:ph idx="1"/>
          </p:nvPr>
        </p:nvSpPr>
        <p:spPr/>
        <p:txBody>
          <a:bodyPr>
            <a:normAutofit fontScale="77500" lnSpcReduction="20000"/>
          </a:bodyPr>
          <a:lstStyle/>
          <a:p>
            <a:endParaRPr lang="en-GB" dirty="0" smtClean="0"/>
          </a:p>
          <a:p>
            <a:pPr marL="0" indent="0">
              <a:buNone/>
            </a:pPr>
            <a:r>
              <a:rPr lang="en-GB" dirty="0" smtClean="0"/>
              <a:t>     I </a:t>
            </a:r>
            <a:r>
              <a:rPr lang="en-GB" dirty="0"/>
              <a:t>look for John Proctor that took me from my sleep and put </a:t>
            </a:r>
            <a:r>
              <a:rPr lang="en-GB" dirty="0" smtClean="0"/>
              <a:t>  </a:t>
            </a:r>
          </a:p>
          <a:p>
            <a:pPr marL="0" indent="0">
              <a:buNone/>
            </a:pPr>
            <a:r>
              <a:rPr lang="en-GB" dirty="0"/>
              <a:t> </a:t>
            </a:r>
            <a:r>
              <a:rPr lang="en-GB" dirty="0" smtClean="0"/>
              <a:t>    knowledge </a:t>
            </a:r>
            <a:r>
              <a:rPr lang="en-GB" dirty="0"/>
              <a:t>in my heart!  </a:t>
            </a:r>
          </a:p>
          <a:p>
            <a:pPr marL="0" indent="0">
              <a:buNone/>
            </a:pPr>
            <a:r>
              <a:rPr lang="en-GB" dirty="0" smtClean="0"/>
              <a:t> </a:t>
            </a:r>
          </a:p>
          <a:p>
            <a:pPr marL="0" indent="0">
              <a:buNone/>
            </a:pPr>
            <a:r>
              <a:rPr lang="en-GB" dirty="0" smtClean="0"/>
              <a:t>In Abigail’s desperate attempt to remind Proctor of their relationship she manages to achieve the opposite of her intention and angers the man she loves.  Her rationalisation for John’s distance is that his “cold, snivelling” wife has poisoned Abigail’s name instead of understanding his own guilt ridden reasons.  John’s internal conflict is obvious as although he “thinks kindly” on the memory of Abigail, he wants to be faithful to his wife and be the good man that he is expected to be.</a:t>
            </a:r>
            <a:endParaRPr lang="en-GB" dirty="0"/>
          </a:p>
        </p:txBody>
      </p:sp>
    </p:spTree>
    <p:extLst>
      <p:ext uri="{BB962C8B-B14F-4D97-AF65-F5344CB8AC3E}">
        <p14:creationId xmlns:p14="http://schemas.microsoft.com/office/powerpoint/2010/main" val="2027680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When thinking about setting out your paragraph</a:t>
            </a:r>
            <a:endParaRPr lang="en-GB" dirty="0"/>
          </a:p>
        </p:txBody>
      </p:sp>
      <p:sp>
        <p:nvSpPr>
          <p:cNvPr id="3" name="Content Placeholder 2"/>
          <p:cNvSpPr>
            <a:spLocks noGrp="1"/>
          </p:cNvSpPr>
          <p:nvPr>
            <p:ph idx="1"/>
          </p:nvPr>
        </p:nvSpPr>
        <p:spPr/>
        <p:txBody>
          <a:bodyPr/>
          <a:lstStyle/>
          <a:p>
            <a:r>
              <a:rPr lang="en-GB" dirty="0" smtClean="0"/>
              <a:t>Topic sentence – DONE</a:t>
            </a:r>
          </a:p>
          <a:p>
            <a:r>
              <a:rPr lang="en-GB" dirty="0" smtClean="0"/>
              <a:t>What do you want to say?  Brief context + quote.</a:t>
            </a:r>
          </a:p>
          <a:p>
            <a:r>
              <a:rPr lang="en-GB" dirty="0" smtClean="0"/>
              <a:t>What does this quote show us?  Why have you mentioned it?  How does it help demonstrate your point?  </a:t>
            </a:r>
            <a:endParaRPr lang="en-GB" dirty="0"/>
          </a:p>
        </p:txBody>
      </p:sp>
    </p:spTree>
    <p:extLst>
      <p:ext uri="{BB962C8B-B14F-4D97-AF65-F5344CB8AC3E}">
        <p14:creationId xmlns:p14="http://schemas.microsoft.com/office/powerpoint/2010/main" val="4271035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Main points to focus on in paragraph 1?</a:t>
            </a:r>
            <a:endParaRPr lang="en-GB" dirty="0"/>
          </a:p>
        </p:txBody>
      </p:sp>
      <p:sp>
        <p:nvSpPr>
          <p:cNvPr id="3" name="Content Placeholder 2"/>
          <p:cNvSpPr>
            <a:spLocks noGrp="1"/>
          </p:cNvSpPr>
          <p:nvPr>
            <p:ph idx="1"/>
          </p:nvPr>
        </p:nvSpPr>
        <p:spPr>
          <a:xfrm>
            <a:off x="457200" y="1600200"/>
            <a:ext cx="8229600" cy="4997152"/>
          </a:xfrm>
        </p:spPr>
        <p:txBody>
          <a:bodyPr>
            <a:normAutofit fontScale="85000" lnSpcReduction="10000"/>
          </a:bodyPr>
          <a:lstStyle/>
          <a:p>
            <a:r>
              <a:rPr lang="en-GB" dirty="0" smtClean="0"/>
              <a:t>Elizabeth’s relationship with John at start of Act 2.  How I know this? </a:t>
            </a:r>
          </a:p>
          <a:p>
            <a:r>
              <a:rPr lang="en-GB" dirty="0" smtClean="0"/>
              <a:t>QUOTE to support </a:t>
            </a:r>
          </a:p>
          <a:p>
            <a:endParaRPr lang="en-GB" dirty="0"/>
          </a:p>
          <a:p>
            <a:r>
              <a:rPr lang="en-GB" dirty="0" smtClean="0"/>
              <a:t>Why the relationship is in this state?  Quote to support?  Explain what this shows us about her?  </a:t>
            </a:r>
          </a:p>
          <a:p>
            <a:r>
              <a:rPr lang="en-GB" dirty="0" smtClean="0"/>
              <a:t>What is my opinion of Elizabeth as we lead up to her being accused of witchcraft in Act 2 – why is this?</a:t>
            </a:r>
          </a:p>
          <a:p>
            <a:r>
              <a:rPr lang="en-GB" dirty="0" smtClean="0"/>
              <a:t>Remember you want Act 3 to be the turn-around scene so you should make some negative statements about the Proctors relationship at this stage.</a:t>
            </a:r>
            <a:endParaRPr lang="en-GB" dirty="0"/>
          </a:p>
        </p:txBody>
      </p:sp>
    </p:spTree>
    <p:extLst>
      <p:ext uri="{BB962C8B-B14F-4D97-AF65-F5344CB8AC3E}">
        <p14:creationId xmlns:p14="http://schemas.microsoft.com/office/powerpoint/2010/main" val="269275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example</a:t>
            </a:r>
            <a:endParaRPr lang="en-GB" dirty="0"/>
          </a:p>
        </p:txBody>
      </p:sp>
      <p:sp>
        <p:nvSpPr>
          <p:cNvPr id="3" name="Content Placeholder 2"/>
          <p:cNvSpPr>
            <a:spLocks noGrp="1"/>
          </p:cNvSpPr>
          <p:nvPr>
            <p:ph idx="1"/>
          </p:nvPr>
        </p:nvSpPr>
        <p:spPr>
          <a:xfrm>
            <a:off x="457200" y="1600200"/>
            <a:ext cx="8229600" cy="5069160"/>
          </a:xfrm>
        </p:spPr>
        <p:txBody>
          <a:bodyPr>
            <a:noAutofit/>
          </a:bodyPr>
          <a:lstStyle/>
          <a:p>
            <a:r>
              <a:rPr lang="en-GB" sz="2000" dirty="0"/>
              <a:t>Prior to the courtroom scene Elizabeth Proctor </a:t>
            </a:r>
            <a:r>
              <a:rPr lang="en-GB" sz="2000" dirty="0" smtClean="0"/>
              <a:t>is seen by the audience as a cold and withdrawn woman.  At the start of Act 2 the result of John’s affair is seen as he is still convincing his wife the he “mean[s] to please [her]”Miller’s stage directions imply the distance that exists between the couple:</a:t>
            </a:r>
          </a:p>
          <a:p>
            <a:pPr marL="0" indent="0">
              <a:buNone/>
            </a:pPr>
            <a:r>
              <a:rPr lang="en-GB" sz="2000" dirty="0" smtClean="0"/>
              <a:t>     He gets up, goes to her, kisses her.  She receives it.</a:t>
            </a:r>
          </a:p>
          <a:p>
            <a:pPr marL="0" indent="0">
              <a:buNone/>
            </a:pPr>
            <a:r>
              <a:rPr lang="en-GB" sz="2000" dirty="0" smtClean="0"/>
              <a:t>Miller instructions show John trying to close the gap between himself and Elizabeth implying that all effort to heal the rift comes from John. Elizabeth’s passive response shows she does not offer any encouragement.  Miller continues to portray their uneasy relationship as he suggests John does not feel good enough for his wife and her high ideals.  Following an argument about John’s adultery Elizabeth tries to appease her husband remarking “I do not judge you” however John’s “bitter” response suggests that the opposite is true.  </a:t>
            </a:r>
            <a:endParaRPr lang="en-GB" sz="2000" b="1" u="sng" dirty="0" smtClean="0"/>
          </a:p>
          <a:p>
            <a:pPr marL="0" indent="0">
              <a:buNone/>
            </a:pPr>
            <a:r>
              <a:rPr lang="en-GB" sz="2000" b="1" u="sng" dirty="0" smtClean="0"/>
              <a:t>To finish this paragraph – how do I feel about Eliz as she is accused of witchcraft?  Why do I feel this way?</a:t>
            </a:r>
            <a:endParaRPr lang="en-GB" sz="2000" dirty="0" smtClean="0"/>
          </a:p>
          <a:p>
            <a:pPr marL="0" indent="0">
              <a:buNone/>
            </a:pPr>
            <a:endParaRPr lang="en-GB" sz="2000" dirty="0" smtClean="0"/>
          </a:p>
          <a:p>
            <a:pPr marL="0" indent="0">
              <a:buNone/>
            </a:pPr>
            <a:endParaRPr lang="en-GB" sz="2200" b="1" u="sng" dirty="0"/>
          </a:p>
          <a:p>
            <a:pPr marL="0" indent="0">
              <a:buNone/>
            </a:pPr>
            <a:endParaRPr lang="en-GB" sz="2200" dirty="0" smtClean="0"/>
          </a:p>
          <a:p>
            <a:pPr marL="0" indent="0">
              <a:buNone/>
            </a:pPr>
            <a:endParaRPr lang="en-GB" sz="2200" dirty="0"/>
          </a:p>
        </p:txBody>
      </p:sp>
    </p:spTree>
    <p:extLst>
      <p:ext uri="{BB962C8B-B14F-4D97-AF65-F5344CB8AC3E}">
        <p14:creationId xmlns:p14="http://schemas.microsoft.com/office/powerpoint/2010/main" val="8672941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As you can see my version of paragraph one is NOT heavy on techniques however through my descriptions I am covering:</a:t>
            </a:r>
          </a:p>
          <a:p>
            <a:r>
              <a:rPr lang="en-GB" dirty="0" smtClean="0"/>
              <a:t>Characterisation</a:t>
            </a:r>
          </a:p>
          <a:p>
            <a:r>
              <a:rPr lang="en-GB" dirty="0" smtClean="0"/>
              <a:t>Conflict</a:t>
            </a:r>
          </a:p>
          <a:p>
            <a:r>
              <a:rPr lang="en-GB" dirty="0" smtClean="0"/>
              <a:t>Theme</a:t>
            </a:r>
          </a:p>
          <a:p>
            <a:r>
              <a:rPr lang="en-GB" dirty="0" smtClean="0"/>
              <a:t>Staging </a:t>
            </a:r>
            <a:endParaRPr lang="en-GB" dirty="0"/>
          </a:p>
        </p:txBody>
      </p:sp>
    </p:spTree>
    <p:extLst>
      <p:ext uri="{BB962C8B-B14F-4D97-AF65-F5344CB8AC3E}">
        <p14:creationId xmlns:p14="http://schemas.microsoft.com/office/powerpoint/2010/main" val="324594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6322714"/>
          </a:xfrm>
        </p:spPr>
        <p:txBody>
          <a:bodyPr>
            <a:normAutofit fontScale="90000"/>
          </a:bodyPr>
          <a:lstStyle/>
          <a:p>
            <a:pPr algn="l"/>
            <a:r>
              <a:rPr lang="en-GB" dirty="0" smtClean="0"/>
              <a:t>To maintain my clear structure I will now look into the key scene that changes my view of Elizabeth.  If you read the question again you need to ensure you are discussing the importance of this change!</a:t>
            </a:r>
            <a:br>
              <a:rPr lang="en-GB" dirty="0" smtClean="0"/>
            </a:br>
            <a:r>
              <a:rPr lang="en-GB" dirty="0"/>
              <a:t/>
            </a:r>
            <a:br>
              <a:rPr lang="en-GB" dirty="0"/>
            </a:br>
            <a:r>
              <a:rPr lang="en-GB" dirty="0" smtClean="0"/>
              <a:t>For me, it is important that she changes to show how she really feels about her husband therefore making her an admirable character.</a:t>
            </a:r>
            <a:endParaRPr lang="en-GB" dirty="0"/>
          </a:p>
        </p:txBody>
      </p:sp>
    </p:spTree>
    <p:extLst>
      <p:ext uri="{BB962C8B-B14F-4D97-AF65-F5344CB8AC3E}">
        <p14:creationId xmlns:p14="http://schemas.microsoft.com/office/powerpoint/2010/main" val="31698531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Paragraph 2</a:t>
            </a:r>
            <a:endParaRPr lang="en-GB" dirty="0"/>
          </a:p>
        </p:txBody>
      </p:sp>
      <p:sp>
        <p:nvSpPr>
          <p:cNvPr id="3" name="Content Placeholder 2"/>
          <p:cNvSpPr>
            <a:spLocks noGrp="1"/>
          </p:cNvSpPr>
          <p:nvPr>
            <p:ph idx="1"/>
          </p:nvPr>
        </p:nvSpPr>
        <p:spPr/>
        <p:txBody>
          <a:bodyPr>
            <a:normAutofit lnSpcReduction="10000"/>
          </a:bodyPr>
          <a:lstStyle/>
          <a:p>
            <a:r>
              <a:rPr lang="en-GB" dirty="0" smtClean="0"/>
              <a:t>Topic sentence:</a:t>
            </a:r>
          </a:p>
          <a:p>
            <a:endParaRPr lang="en-GB" dirty="0"/>
          </a:p>
          <a:p>
            <a:r>
              <a:rPr lang="en-GB" dirty="0" smtClean="0"/>
              <a:t>Miller surprises his audience in Act 3 when Elizabeth lies to the court in order to save her husband.</a:t>
            </a:r>
          </a:p>
          <a:p>
            <a:endParaRPr lang="en-GB" dirty="0"/>
          </a:p>
          <a:p>
            <a:r>
              <a:rPr lang="en-GB" dirty="0" smtClean="0"/>
              <a:t>REMEMBER my task is to say how the scene changes the audience’s view of a character and how important this is to the whole play.</a:t>
            </a:r>
          </a:p>
          <a:p>
            <a:endParaRPr lang="en-GB" dirty="0"/>
          </a:p>
          <a:p>
            <a:endParaRPr lang="en-GB" dirty="0"/>
          </a:p>
        </p:txBody>
      </p:sp>
    </p:spTree>
    <p:extLst>
      <p:ext uri="{BB962C8B-B14F-4D97-AF65-F5344CB8AC3E}">
        <p14:creationId xmlns:p14="http://schemas.microsoft.com/office/powerpoint/2010/main" val="2142677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 we go from here?</a:t>
            </a:r>
            <a:endParaRPr lang="en-GB" dirty="0"/>
          </a:p>
        </p:txBody>
      </p:sp>
      <p:sp>
        <p:nvSpPr>
          <p:cNvPr id="3" name="Content Placeholder 2"/>
          <p:cNvSpPr>
            <a:spLocks noGrp="1"/>
          </p:cNvSpPr>
          <p:nvPr>
            <p:ph idx="1"/>
          </p:nvPr>
        </p:nvSpPr>
        <p:spPr/>
        <p:txBody>
          <a:bodyPr>
            <a:normAutofit fontScale="92500"/>
          </a:bodyPr>
          <a:lstStyle/>
          <a:p>
            <a:r>
              <a:rPr lang="en-GB" dirty="0" smtClean="0"/>
              <a:t>Building tension – HOW?  Expectation from what we know of Elizabeth’s characterisation so far?</a:t>
            </a:r>
          </a:p>
          <a:p>
            <a:r>
              <a:rPr lang="en-GB" dirty="0" smtClean="0"/>
              <a:t>Stage directions – building tension in the audience?</a:t>
            </a:r>
          </a:p>
          <a:p>
            <a:r>
              <a:rPr lang="en-GB" dirty="0" smtClean="0"/>
              <a:t>WHY does she do it?  What does this show about her character?  The relationship?  How does this link to the themes?</a:t>
            </a:r>
          </a:p>
          <a:p>
            <a:r>
              <a:rPr lang="en-GB" dirty="0" smtClean="0"/>
              <a:t>How can it be seen as admirable yet disappointing?</a:t>
            </a:r>
            <a:endParaRPr lang="en-GB" dirty="0"/>
          </a:p>
        </p:txBody>
      </p:sp>
    </p:spTree>
    <p:extLst>
      <p:ext uri="{BB962C8B-B14F-4D97-AF65-F5344CB8AC3E}">
        <p14:creationId xmlns:p14="http://schemas.microsoft.com/office/powerpoint/2010/main" val="25051083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paragraph</a:t>
            </a:r>
            <a:endParaRPr lang="en-GB" dirty="0"/>
          </a:p>
        </p:txBody>
      </p:sp>
      <p:sp>
        <p:nvSpPr>
          <p:cNvPr id="3" name="Content Placeholder 2"/>
          <p:cNvSpPr>
            <a:spLocks noGrp="1"/>
          </p:cNvSpPr>
          <p:nvPr>
            <p:ph idx="1"/>
          </p:nvPr>
        </p:nvSpPr>
        <p:spPr>
          <a:xfrm>
            <a:off x="457200" y="1600200"/>
            <a:ext cx="8229600" cy="4925144"/>
          </a:xfrm>
        </p:spPr>
        <p:txBody>
          <a:bodyPr>
            <a:normAutofit/>
          </a:bodyPr>
          <a:lstStyle/>
          <a:p>
            <a:r>
              <a:rPr lang="en-GB" dirty="0" smtClean="0"/>
              <a:t>Keeping us on task – I’ve written about BEFORE the scene and DURING the scene – how my opinion of Elizabeth has altered.  Now I need to address the next part of the task – how important is this in my understanding of the play as a whole?</a:t>
            </a:r>
          </a:p>
          <a:p>
            <a:endParaRPr lang="en-GB" dirty="0"/>
          </a:p>
          <a:p>
            <a:r>
              <a:rPr lang="en-GB" dirty="0" smtClean="0"/>
              <a:t>I think it would be wrong to write an essay on Elizabeth’s softer side and not discuss Act 4.  </a:t>
            </a:r>
            <a:endParaRPr lang="en-GB" dirty="0"/>
          </a:p>
        </p:txBody>
      </p:sp>
    </p:spTree>
    <p:extLst>
      <p:ext uri="{BB962C8B-B14F-4D97-AF65-F5344CB8AC3E}">
        <p14:creationId xmlns:p14="http://schemas.microsoft.com/office/powerpoint/2010/main" val="6520636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Act 4</a:t>
            </a:r>
            <a:endParaRPr lang="en-GB" dirty="0"/>
          </a:p>
        </p:txBody>
      </p:sp>
      <p:sp>
        <p:nvSpPr>
          <p:cNvPr id="3" name="Content Placeholder 2"/>
          <p:cNvSpPr>
            <a:spLocks noGrp="1"/>
          </p:cNvSpPr>
          <p:nvPr>
            <p:ph idx="1"/>
          </p:nvPr>
        </p:nvSpPr>
        <p:spPr/>
        <p:txBody>
          <a:bodyPr>
            <a:normAutofit lnSpcReduction="10000"/>
          </a:bodyPr>
          <a:lstStyle/>
          <a:p>
            <a:r>
              <a:rPr lang="en-GB" dirty="0" smtClean="0"/>
              <a:t>Why John committed lechery – why does she admit this?</a:t>
            </a:r>
          </a:p>
          <a:p>
            <a:r>
              <a:rPr lang="en-GB" dirty="0" smtClean="0"/>
              <a:t>Their relationship now?  As a result of the turning point?</a:t>
            </a:r>
          </a:p>
          <a:p>
            <a:r>
              <a:rPr lang="en-GB" dirty="0" smtClean="0"/>
              <a:t>Why she utters that final line?  How does this add to your understanding of the character in the play?  Why is she there?</a:t>
            </a:r>
          </a:p>
          <a:p>
            <a:r>
              <a:rPr lang="en-GB" dirty="0" smtClean="0"/>
              <a:t>Try to weave your central concerns in here – importance of reputation etc.  </a:t>
            </a:r>
            <a:endParaRPr lang="en-GB" dirty="0"/>
          </a:p>
        </p:txBody>
      </p:sp>
    </p:spTree>
    <p:extLst>
      <p:ext uri="{BB962C8B-B14F-4D97-AF65-F5344CB8AC3E}">
        <p14:creationId xmlns:p14="http://schemas.microsoft.com/office/powerpoint/2010/main" val="396161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r>
              <a:rPr lang="en-GB" dirty="0" smtClean="0"/>
              <a:t>The first part allows you to choose what your essay will be about</a:t>
            </a:r>
          </a:p>
          <a:p>
            <a:r>
              <a:rPr lang="en-GB" dirty="0" smtClean="0"/>
              <a:t>The second part allows you to show off your understanding of the play!</a:t>
            </a:r>
          </a:p>
          <a:p>
            <a:endParaRPr lang="en-GB" dirty="0"/>
          </a:p>
          <a:p>
            <a:endParaRPr lang="en-GB" dirty="0" smtClean="0"/>
          </a:p>
          <a:p>
            <a:r>
              <a:rPr lang="en-GB" dirty="0" smtClean="0"/>
              <a:t>For this question I’m going to focus on the character who I believe changes in a certain scene:  Elizabeth Proctor.</a:t>
            </a:r>
            <a:endParaRPr lang="en-GB" dirty="0"/>
          </a:p>
        </p:txBody>
      </p:sp>
    </p:spTree>
    <p:extLst>
      <p:ext uri="{BB962C8B-B14F-4D97-AF65-F5344CB8AC3E}">
        <p14:creationId xmlns:p14="http://schemas.microsoft.com/office/powerpoint/2010/main" val="414685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You know what to do here.  If I can give one point of support it would be to ensure that you are answering BOTH parts of the task that you identified at the start!</a:t>
            </a:r>
            <a:endParaRPr lang="en-GB" dirty="0"/>
          </a:p>
        </p:txBody>
      </p:sp>
    </p:spTree>
    <p:extLst>
      <p:ext uri="{BB962C8B-B14F-4D97-AF65-F5344CB8AC3E}">
        <p14:creationId xmlns:p14="http://schemas.microsoft.com/office/powerpoint/2010/main" val="2005014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Ask yourself </a:t>
            </a:r>
            <a:endParaRPr lang="en-GB" dirty="0"/>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r>
              <a:rPr lang="en-GB" dirty="0" smtClean="0"/>
              <a:t>What is the most sensible approach for this question?</a:t>
            </a:r>
          </a:p>
          <a:p>
            <a:r>
              <a:rPr lang="en-GB" dirty="0" smtClean="0"/>
              <a:t>Asked about when and HOW Elizabeth CHANGES – I need to show understanding of what she was like BEFORE and AFTER…</a:t>
            </a:r>
          </a:p>
          <a:p>
            <a:endParaRPr lang="en-GB" dirty="0"/>
          </a:p>
          <a:p>
            <a:r>
              <a:rPr lang="en-GB" dirty="0" smtClean="0"/>
              <a:t>So I know that in my plan I can have a simple </a:t>
            </a:r>
          </a:p>
          <a:p>
            <a:r>
              <a:rPr lang="en-GB" dirty="0" smtClean="0"/>
              <a:t>1.  Act 2 Eliz    2.  Act 3 Eliz   3.  Act 4 Eliz</a:t>
            </a:r>
          </a:p>
          <a:p>
            <a:r>
              <a:rPr lang="en-GB" dirty="0" smtClean="0"/>
              <a:t>Most of my points will be about her relationship with John showing an understanding of how she has changed</a:t>
            </a:r>
            <a:endParaRPr lang="en-GB" dirty="0"/>
          </a:p>
        </p:txBody>
      </p:sp>
    </p:spTree>
    <p:extLst>
      <p:ext uri="{BB962C8B-B14F-4D97-AF65-F5344CB8AC3E}">
        <p14:creationId xmlns:p14="http://schemas.microsoft.com/office/powerpoint/2010/main" val="1450363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You know the key points expected of you in an intro…</a:t>
            </a:r>
          </a:p>
          <a:p>
            <a:endParaRPr lang="en-GB" dirty="0"/>
          </a:p>
          <a:p>
            <a:r>
              <a:rPr lang="en-GB" dirty="0" smtClean="0"/>
              <a:t>As the question is focusing on a scene where a character changes I must give an indication in my intro what that scene is and who I will be discussing.</a:t>
            </a:r>
            <a:endParaRPr lang="en-GB" dirty="0"/>
          </a:p>
        </p:txBody>
      </p:sp>
    </p:spTree>
    <p:extLst>
      <p:ext uri="{BB962C8B-B14F-4D97-AF65-F5344CB8AC3E}">
        <p14:creationId xmlns:p14="http://schemas.microsoft.com/office/powerpoint/2010/main" val="3541109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a:t>
            </a:r>
            <a:endParaRPr lang="en-GB"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r>
              <a:rPr lang="en-GB" dirty="0" smtClean="0"/>
              <a:t>Arthur Miller’s ‘The Crucible’ is a play in which there are </a:t>
            </a:r>
            <a:r>
              <a:rPr lang="en-GB" dirty="0"/>
              <a:t>many complex and developed relationships, an important one being between the central character John Proctor and his wife, Elizabeth. The play follows the Salem witch trials in 1692 where a group of young girls become hysterical and accuse many people in the town of making compacts with the devil</a:t>
            </a:r>
            <a:r>
              <a:rPr lang="en-GB" dirty="0" smtClean="0"/>
              <a:t>.</a:t>
            </a:r>
            <a:r>
              <a:rPr lang="en-GB" dirty="0"/>
              <a:t> A select few see the trials as what they really are: corruption and lies snowballing out of control</a:t>
            </a:r>
            <a:r>
              <a:rPr lang="en-GB" dirty="0" smtClean="0"/>
              <a:t>.  The Proctor’s relationship develops throughout the play as the audience are aware of the thaw of Elizabeth’s distrust towards John following his affair with Abigail Williams.  Miller uses the turning point in the court scene in Act 3 to highlight Elizabeth’s change from being cold and unwilling to trust her husband to understanding his nature and forgiving him.  Her love for her husband is most clearly seen as she attempts to save his reputation within the town.  </a:t>
            </a:r>
            <a:endParaRPr lang="en-GB" dirty="0"/>
          </a:p>
        </p:txBody>
      </p:sp>
    </p:spTree>
    <p:extLst>
      <p:ext uri="{BB962C8B-B14F-4D97-AF65-F5344CB8AC3E}">
        <p14:creationId xmlns:p14="http://schemas.microsoft.com/office/powerpoint/2010/main" val="282242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2</a:t>
            </a:r>
            <a:endParaRPr lang="en-GB" dirty="0"/>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r>
              <a:rPr lang="en-GB" dirty="0" smtClean="0"/>
              <a:t>‘The Crucible’ written by Arthur Miller is an interesting play based on the Salem witch trials of 1692.  Miller conveys his themes of judgement and reputation through the central character’s relationship with his wife Elizabeth.  As Proctor had confessed to an affair with Abigail Williams, who continued the witch trials with the motive of replacing Elizabeth at John’s side, the Proctors relationship has been strained.  The audience are aware of Elizabeth’s changing character as although she has difficulty trusting her husband when we first see them together it is clear from the court scene in Act 3 that she loves him and wants to save his reputation within their community rather than save herself.</a:t>
            </a:r>
            <a:endParaRPr lang="en-GB" dirty="0"/>
          </a:p>
        </p:txBody>
      </p:sp>
    </p:spTree>
    <p:extLst>
      <p:ext uri="{BB962C8B-B14F-4D97-AF65-F5344CB8AC3E}">
        <p14:creationId xmlns:p14="http://schemas.microsoft.com/office/powerpoint/2010/main" val="2234730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is better?  Why?</a:t>
            </a:r>
            <a:endParaRPr lang="en-GB" dirty="0"/>
          </a:p>
        </p:txBody>
      </p:sp>
      <p:sp>
        <p:nvSpPr>
          <p:cNvPr id="3" name="Content Placeholder 2"/>
          <p:cNvSpPr>
            <a:spLocks noGrp="1"/>
          </p:cNvSpPr>
          <p:nvPr>
            <p:ph idx="1"/>
          </p:nvPr>
        </p:nvSpPr>
        <p:spPr/>
        <p:txBody>
          <a:bodyPr/>
          <a:lstStyle/>
          <a:p>
            <a:r>
              <a:rPr lang="en-GB" dirty="0" smtClean="0"/>
              <a:t>Read through the two choices (I am not saying that either is perfect…) and decide which you like best and why.</a:t>
            </a:r>
          </a:p>
          <a:p>
            <a:endParaRPr lang="en-GB" dirty="0"/>
          </a:p>
          <a:p>
            <a:r>
              <a:rPr lang="en-GB" dirty="0" smtClean="0"/>
              <a:t>What would you do to IMPROVE the introduction you have chosen?  </a:t>
            </a:r>
            <a:endParaRPr lang="en-GB" dirty="0"/>
          </a:p>
        </p:txBody>
      </p:sp>
    </p:spTree>
    <p:extLst>
      <p:ext uri="{BB962C8B-B14F-4D97-AF65-F5344CB8AC3E}">
        <p14:creationId xmlns:p14="http://schemas.microsoft.com/office/powerpoint/2010/main" val="1528959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discuss</a:t>
            </a:r>
            <a:endParaRPr lang="en-GB" dirty="0"/>
          </a:p>
        </p:txBody>
      </p:sp>
      <p:sp>
        <p:nvSpPr>
          <p:cNvPr id="3" name="Content Placeholder 2"/>
          <p:cNvSpPr>
            <a:spLocks noGrp="1"/>
          </p:cNvSpPr>
          <p:nvPr>
            <p:ph idx="1"/>
          </p:nvPr>
        </p:nvSpPr>
        <p:spPr/>
        <p:txBody>
          <a:bodyPr/>
          <a:lstStyle/>
          <a:p>
            <a:r>
              <a:rPr lang="en-GB" dirty="0" smtClean="0"/>
              <a:t>Two introductions taken from class jotters</a:t>
            </a:r>
          </a:p>
          <a:p>
            <a:endParaRPr lang="en-GB" dirty="0"/>
          </a:p>
          <a:p>
            <a:r>
              <a:rPr lang="en-GB" dirty="0" smtClean="0"/>
              <a:t>Both are very good but very different…what do you think?</a:t>
            </a:r>
            <a:endParaRPr lang="en-GB" dirty="0"/>
          </a:p>
        </p:txBody>
      </p:sp>
    </p:spTree>
    <p:extLst>
      <p:ext uri="{BB962C8B-B14F-4D97-AF65-F5344CB8AC3E}">
        <p14:creationId xmlns:p14="http://schemas.microsoft.com/office/powerpoint/2010/main" val="95619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2119</Words>
  <Application>Microsoft Office PowerPoint</Application>
  <PresentationFormat>On-screen Show (4:3)</PresentationFormat>
  <Paragraphs>142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Higher Crucible Critical Essay</vt:lpstr>
      <vt:lpstr>Drama – to complete:</vt:lpstr>
      <vt:lpstr>PowerPoint Presentation</vt:lpstr>
      <vt:lpstr>Ask yourself </vt:lpstr>
      <vt:lpstr>Introduction</vt:lpstr>
      <vt:lpstr>Example 1</vt:lpstr>
      <vt:lpstr>Example 2</vt:lpstr>
      <vt:lpstr>Which is better?  Why?</vt:lpstr>
      <vt:lpstr>To discuss</vt:lpstr>
      <vt:lpstr>Pupil A</vt:lpstr>
      <vt:lpstr>Pupil B</vt:lpstr>
      <vt:lpstr>Main issues with class introductions</vt:lpstr>
      <vt:lpstr>Technical accuracy</vt:lpstr>
      <vt:lpstr>Para 1</vt:lpstr>
      <vt:lpstr>Integrating quotations effectively</vt:lpstr>
      <vt:lpstr>Embedded quotations</vt:lpstr>
      <vt:lpstr>Stand-alone quotations</vt:lpstr>
      <vt:lpstr>Analysing evidence</vt:lpstr>
      <vt:lpstr>For example</vt:lpstr>
      <vt:lpstr>When you are reading this analysis what question do you think this might be trying to answer?</vt:lpstr>
      <vt:lpstr>When thinking about setting out your paragraph</vt:lpstr>
      <vt:lpstr>Main points to focus on in paragraph 1?</vt:lpstr>
      <vt:lpstr>For example</vt:lpstr>
      <vt:lpstr>PowerPoint Presentation</vt:lpstr>
      <vt:lpstr>To maintain my clear structure I will now look into the key scene that changes my view of Elizabeth.  If you read the question again you need to ensure you are discussing the importance of this change!  For me, it is important that she changes to show how she really feels about her husband therefore making her an admirable character.</vt:lpstr>
      <vt:lpstr>Paragraph 2</vt:lpstr>
      <vt:lpstr>Where do we go from here?</vt:lpstr>
      <vt:lpstr>Final paragraph</vt:lpstr>
      <vt:lpstr> Act 4</vt:lpstr>
      <vt:lpstr>Conclusion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Crucible Critical Essay</dc:title>
  <dc:creator>Mhairi Hunter</dc:creator>
  <cp:lastModifiedBy>Clare Lynch</cp:lastModifiedBy>
  <cp:revision>2</cp:revision>
  <dcterms:created xsi:type="dcterms:W3CDTF">2012-11-01T12:02:03Z</dcterms:created>
  <dcterms:modified xsi:type="dcterms:W3CDTF">2016-01-05T10:29:08Z</dcterms:modified>
</cp:coreProperties>
</file>