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6" r:id="rId2"/>
    <p:sldId id="257" r:id="rId3"/>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17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1580F4A2-0B82-4391-ADE0-40C11C7F4B59}" type="datetimeFigureOut">
              <a:rPr lang="en-GB" smtClean="0"/>
              <a:t>07/10/2015</a:t>
            </a:fld>
            <a:endParaRPr lang="en-GB"/>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C7DD4212-8EF3-4165-BB7B-AADC31ADEBDE}" type="slidenum">
              <a:rPr lang="en-GB" smtClean="0"/>
              <a:t>‹#›</a:t>
            </a:fld>
            <a:endParaRPr lang="en-GB"/>
          </a:p>
        </p:txBody>
      </p:sp>
    </p:spTree>
    <p:extLst>
      <p:ext uri="{BB962C8B-B14F-4D97-AF65-F5344CB8AC3E}">
        <p14:creationId xmlns:p14="http://schemas.microsoft.com/office/powerpoint/2010/main" val="37079564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1D20D61-4149-4EA5-970C-95C189D66785}" type="datetimeFigureOut">
              <a:rPr lang="en-GB" smtClean="0"/>
              <a:t>07/10/2015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50474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D20D61-4149-4EA5-970C-95C189D66785}" type="datetimeFigureOut">
              <a:rPr lang="en-GB" smtClean="0"/>
              <a:t>07/10/2015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650295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D20D61-4149-4EA5-970C-95C189D66785}" type="datetimeFigureOut">
              <a:rPr lang="en-GB" smtClean="0"/>
              <a:t>07/10/2015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177794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D20D61-4149-4EA5-970C-95C189D66785}" type="datetimeFigureOut">
              <a:rPr lang="en-GB" smtClean="0"/>
              <a:t>07/10/2015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427337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D20D61-4149-4EA5-970C-95C189D66785}" type="datetimeFigureOut">
              <a:rPr lang="en-GB" smtClean="0"/>
              <a:t>07/10/2015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550982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1D20D61-4149-4EA5-970C-95C189D66785}" type="datetimeFigureOut">
              <a:rPr lang="en-GB" smtClean="0"/>
              <a:t>07/10/2015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1234546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1D20D61-4149-4EA5-970C-95C189D66785}" type="datetimeFigureOut">
              <a:rPr lang="en-GB" smtClean="0"/>
              <a:t>07/10/2015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3734820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1D20D61-4149-4EA5-970C-95C189D66785}" type="datetimeFigureOut">
              <a:rPr lang="en-GB" smtClean="0"/>
              <a:t>07/10/2015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212489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D20D61-4149-4EA5-970C-95C189D66785}" type="datetimeFigureOut">
              <a:rPr lang="en-GB" smtClean="0"/>
              <a:t>07/10/2015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1743869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D20D61-4149-4EA5-970C-95C189D66785}" type="datetimeFigureOut">
              <a:rPr lang="en-GB" smtClean="0"/>
              <a:t>07/10/2015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60671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D20D61-4149-4EA5-970C-95C189D66785}" type="datetimeFigureOut">
              <a:rPr lang="en-GB" smtClean="0"/>
              <a:t>07/10/2015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4D133E-EB52-42C9-BEC4-51C874D5DEDC}" type="slidenum">
              <a:rPr lang="en-GB" smtClean="0"/>
              <a:t>‹#›</a:t>
            </a:fld>
            <a:endParaRPr lang="en-GB"/>
          </a:p>
        </p:txBody>
      </p:sp>
    </p:spTree>
    <p:extLst>
      <p:ext uri="{BB962C8B-B14F-4D97-AF65-F5344CB8AC3E}">
        <p14:creationId xmlns:p14="http://schemas.microsoft.com/office/powerpoint/2010/main" val="947509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20D61-4149-4EA5-970C-95C189D66785}" type="datetimeFigureOut">
              <a:rPr lang="en-GB" smtClean="0"/>
              <a:t>07/10/2015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D133E-EB52-42C9-BEC4-51C874D5DEDC}" type="slidenum">
              <a:rPr lang="en-GB" smtClean="0"/>
              <a:t>‹#›</a:t>
            </a:fld>
            <a:endParaRPr lang="en-GB"/>
          </a:p>
        </p:txBody>
      </p:sp>
    </p:spTree>
    <p:extLst>
      <p:ext uri="{BB962C8B-B14F-4D97-AF65-F5344CB8AC3E}">
        <p14:creationId xmlns:p14="http://schemas.microsoft.com/office/powerpoint/2010/main" val="637539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0503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336704"/>
          </a:xfrm>
        </p:spPr>
        <p:txBody>
          <a:bodyPr>
            <a:normAutofit fontScale="55000" lnSpcReduction="20000"/>
          </a:bodyPr>
          <a:lstStyle/>
          <a:p>
            <a:pPr lvl="0"/>
            <a:r>
              <a:rPr lang="en-GB" b="1" u="sng" dirty="0">
                <a:latin typeface="Comic Sans MS" panose="030F0702030302020204" pitchFamily="66" charset="0"/>
              </a:rPr>
              <a:t>Crisis point</a:t>
            </a:r>
            <a:r>
              <a:rPr lang="en-GB" dirty="0">
                <a:latin typeface="Comic Sans MS" panose="030F0702030302020204" pitchFamily="66" charset="0"/>
              </a:rPr>
              <a:t> – </a:t>
            </a:r>
            <a:r>
              <a:rPr lang="en-GB" dirty="0" err="1">
                <a:latin typeface="Comic Sans MS" panose="030F0702030302020204" pitchFamily="66" charset="0"/>
              </a:rPr>
              <a:t>Duror’s</a:t>
            </a:r>
            <a:r>
              <a:rPr lang="en-GB" dirty="0">
                <a:latin typeface="Comic Sans MS" panose="030F0702030302020204" pitchFamily="66" charset="0"/>
              </a:rPr>
              <a:t> nightmare p63-65 “his wife pecked to pieces” p64  When he imagines her to be dead: “it was as if the burden of misery was lifted from him” p65</a:t>
            </a:r>
          </a:p>
          <a:p>
            <a:r>
              <a:rPr lang="en-GB" dirty="0">
                <a:latin typeface="Comic Sans MS" panose="030F0702030302020204" pitchFamily="66" charset="0"/>
              </a:rPr>
              <a:t> </a:t>
            </a:r>
          </a:p>
          <a:p>
            <a:pPr lvl="0"/>
            <a:r>
              <a:rPr lang="en-GB" b="1" u="sng" dirty="0">
                <a:latin typeface="Comic Sans MS" panose="030F0702030302020204" pitchFamily="66" charset="0"/>
              </a:rPr>
              <a:t>Epiphany</a:t>
            </a:r>
            <a:r>
              <a:rPr lang="en-GB" dirty="0">
                <a:latin typeface="Comic Sans MS" panose="030F0702030302020204" pitchFamily="66" charset="0"/>
              </a:rPr>
              <a:t> – </a:t>
            </a:r>
            <a:r>
              <a:rPr lang="en-GB" dirty="0" err="1">
                <a:latin typeface="Comic Sans MS" panose="030F0702030302020204" pitchFamily="66" charset="0"/>
              </a:rPr>
              <a:t>Duror’s</a:t>
            </a:r>
            <a:r>
              <a:rPr lang="en-GB" dirty="0">
                <a:latin typeface="Comic Sans MS" panose="030F0702030302020204" pitchFamily="66" charset="0"/>
              </a:rPr>
              <a:t> realisation about why he hates Calum.  He is the embodiment of </a:t>
            </a:r>
            <a:r>
              <a:rPr lang="en-GB" dirty="0" err="1">
                <a:latin typeface="Comic Sans MS" panose="030F0702030302020204" pitchFamily="66" charset="0"/>
              </a:rPr>
              <a:t>Duror’s</a:t>
            </a:r>
            <a:r>
              <a:rPr lang="en-GB" dirty="0">
                <a:latin typeface="Comic Sans MS" panose="030F0702030302020204" pitchFamily="66" charset="0"/>
              </a:rPr>
              <a:t> life:</a:t>
            </a:r>
          </a:p>
          <a:p>
            <a:r>
              <a:rPr lang="en-GB" dirty="0">
                <a:latin typeface="Comic Sans MS" panose="030F0702030302020204" pitchFamily="66" charset="0"/>
              </a:rPr>
              <a:t>“For many years his life had been stunted, misshapen, obscene, and hideous; and this misbegotten creature was its personification.” P73</a:t>
            </a:r>
          </a:p>
          <a:p>
            <a:r>
              <a:rPr lang="en-GB" dirty="0">
                <a:latin typeface="Comic Sans MS" panose="030F0702030302020204" pitchFamily="66" charset="0"/>
              </a:rPr>
              <a:t> </a:t>
            </a:r>
          </a:p>
          <a:p>
            <a:pPr lvl="0"/>
            <a:r>
              <a:rPr lang="en-GB" b="1" u="sng" dirty="0">
                <a:latin typeface="Comic Sans MS" panose="030F0702030302020204" pitchFamily="66" charset="0"/>
              </a:rPr>
              <a:t>Turning point</a:t>
            </a:r>
            <a:r>
              <a:rPr lang="en-GB" dirty="0">
                <a:latin typeface="Comic Sans MS" panose="030F0702030302020204" pitchFamily="66" charset="0"/>
              </a:rPr>
              <a:t> – the storm chapter 11.  LRC’s treatment of the brothers in the beach hut leads to Neil’s refusal to help Roderick when he is trapped up the tree.  “Every second of silent abjectness was a betrayal of himself, and especially of his brother who was innocent.” P129    “’Get out,’ cried the lady.  ‘For God’s sake, get out.’” P129  “…she cannot one day treat us as lower than dogs, and next day order us to do her bidding.” P172  “…a man can surrender only so far.” P174</a:t>
            </a:r>
          </a:p>
          <a:p>
            <a:r>
              <a:rPr lang="en-GB" dirty="0">
                <a:latin typeface="Comic Sans MS" panose="030F0702030302020204" pitchFamily="66" charset="0"/>
              </a:rPr>
              <a:t> </a:t>
            </a:r>
          </a:p>
          <a:p>
            <a:pPr lvl="0"/>
            <a:r>
              <a:rPr lang="en-GB" b="1" u="sng" dirty="0">
                <a:latin typeface="Comic Sans MS" panose="030F0702030302020204" pitchFamily="66" charset="0"/>
              </a:rPr>
              <a:t>Climax</a:t>
            </a:r>
            <a:r>
              <a:rPr lang="en-GB" dirty="0">
                <a:latin typeface="Comic Sans MS" panose="030F0702030302020204" pitchFamily="66" charset="0"/>
              </a:rPr>
              <a:t> – </a:t>
            </a:r>
            <a:r>
              <a:rPr lang="en-GB" dirty="0" err="1">
                <a:latin typeface="Comic Sans MS" panose="030F0702030302020204" pitchFamily="66" charset="0"/>
              </a:rPr>
              <a:t>Duror</a:t>
            </a:r>
            <a:r>
              <a:rPr lang="en-GB" dirty="0">
                <a:latin typeface="Comic Sans MS" panose="030F0702030302020204" pitchFamily="66" charset="0"/>
              </a:rPr>
              <a:t> murders Calum and then kills himself.  “His arms were loose and dangled in macabre gestures of supplication.  Though he smiled, he was dead.” P180  </a:t>
            </a:r>
          </a:p>
          <a:p>
            <a:r>
              <a:rPr lang="en-GB" dirty="0">
                <a:latin typeface="Comic Sans MS" panose="030F0702030302020204" pitchFamily="66" charset="0"/>
              </a:rPr>
              <a:t> </a:t>
            </a:r>
          </a:p>
          <a:p>
            <a:pPr lvl="0"/>
            <a:r>
              <a:rPr lang="en-GB" b="1" u="sng" dirty="0">
                <a:latin typeface="Comic Sans MS" panose="030F0702030302020204" pitchFamily="66" charset="0"/>
              </a:rPr>
              <a:t>Ending</a:t>
            </a:r>
            <a:r>
              <a:rPr lang="en-GB" dirty="0">
                <a:latin typeface="Comic Sans MS" panose="030F0702030302020204" pitchFamily="66" charset="0"/>
              </a:rPr>
              <a:t> - “She could not pray, but she could weep; and as she wept pity, and purified hope, and joy, welled up in her heart.” p181</a:t>
            </a:r>
          </a:p>
          <a:p>
            <a:endParaRPr lang="en-GB" dirty="0"/>
          </a:p>
        </p:txBody>
      </p:sp>
    </p:spTree>
    <p:extLst>
      <p:ext uri="{BB962C8B-B14F-4D97-AF65-F5344CB8AC3E}">
        <p14:creationId xmlns:p14="http://schemas.microsoft.com/office/powerpoint/2010/main" val="1279115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37</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Lynch</dc:creator>
  <cp:lastModifiedBy>Clare Lynch</cp:lastModifiedBy>
  <cp:revision>2</cp:revision>
  <cp:lastPrinted>2015-10-07T09:02:16Z</cp:lastPrinted>
  <dcterms:created xsi:type="dcterms:W3CDTF">2015-10-07T08:25:51Z</dcterms:created>
  <dcterms:modified xsi:type="dcterms:W3CDTF">2015-10-07T10:15:39Z</dcterms:modified>
</cp:coreProperties>
</file>