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A50021"/>
    <a:srgbClr val="FF5050"/>
    <a:srgbClr val="33CC33"/>
    <a:srgbClr val="9900CC"/>
    <a:srgbClr val="C90D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7001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0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3EE9-FC02-48B8-9CD3-157FD3991F10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72BF-332A-489C-881E-6EDB05937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0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3EE9-FC02-48B8-9CD3-157FD3991F10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72BF-332A-489C-881E-6EDB05937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19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3EE9-FC02-48B8-9CD3-157FD3991F10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72BF-332A-489C-881E-6EDB05937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7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3EE9-FC02-48B8-9CD3-157FD3991F10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72BF-332A-489C-881E-6EDB05937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310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3EE9-FC02-48B8-9CD3-157FD3991F10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72BF-332A-489C-881E-6EDB05937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209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3EE9-FC02-48B8-9CD3-157FD3991F10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72BF-332A-489C-881E-6EDB05937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10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3EE9-FC02-48B8-9CD3-157FD3991F10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72BF-332A-489C-881E-6EDB05937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059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3EE9-FC02-48B8-9CD3-157FD3991F10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72BF-332A-489C-881E-6EDB05937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6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3EE9-FC02-48B8-9CD3-157FD3991F10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72BF-332A-489C-881E-6EDB05937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26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3EE9-FC02-48B8-9CD3-157FD3991F10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72BF-332A-489C-881E-6EDB05937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77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83EE9-FC02-48B8-9CD3-157FD3991F10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F72BF-332A-489C-881E-6EDB05937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8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83EE9-FC02-48B8-9CD3-157FD3991F10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F72BF-332A-489C-881E-6EDB05937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609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/>
          <a:srcRect l="30291" t="20696" r="33306" b="28211"/>
          <a:stretch/>
        </p:blipFill>
        <p:spPr bwMode="auto">
          <a:xfrm>
            <a:off x="4480624" y="4168624"/>
            <a:ext cx="3902075" cy="2675955"/>
          </a:xfrm>
          <a:prstGeom prst="rect">
            <a:avLst/>
          </a:prstGeom>
          <a:ln>
            <a:solidFill>
              <a:schemeClr val="bg1"/>
            </a:solidFill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69645" y="0"/>
            <a:ext cx="108394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Aberuthven Primary School – Rationale - Key Drivers of </a:t>
            </a:r>
            <a:r>
              <a:rPr lang="en-GB" sz="1600"/>
              <a:t>Improvement 2023-26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3981450" y="1646900"/>
            <a:ext cx="1562099" cy="2154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01741" y="873611"/>
            <a:ext cx="3419920" cy="19543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/>
              <a:t>Empower all stake holder within our school community by:</a:t>
            </a:r>
          </a:p>
          <a:p>
            <a:r>
              <a:rPr lang="en-GB" sz="1100" dirty="0"/>
              <a:t>-Encourage pupils to confidently discuss their learning, including next steps with all adults across the school community, not just their Class Teacher.</a:t>
            </a:r>
          </a:p>
          <a:p>
            <a:r>
              <a:rPr lang="en-GB" sz="1100" dirty="0"/>
              <a:t>-Encourage all stake holders to contribute to, engage with and reflect upon our quality improvement priorities.</a:t>
            </a:r>
          </a:p>
          <a:p>
            <a:r>
              <a:rPr lang="en-GB" sz="1100" dirty="0"/>
              <a:t>-Continue to promote and explore ways to engage our Parents in the life of our school. In particular, consider online and virtual opportunities.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931954" y="663575"/>
            <a:ext cx="2594345" cy="873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1" name="TextBox 50"/>
          <p:cNvSpPr txBox="1"/>
          <p:nvPr/>
        </p:nvSpPr>
        <p:spPr>
          <a:xfrm>
            <a:off x="4366680" y="524103"/>
            <a:ext cx="3848100" cy="267765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/>
              <a:t>Over the next 3 years we plan to:</a:t>
            </a:r>
          </a:p>
          <a:p>
            <a:r>
              <a:rPr lang="en-GB" sz="1400" dirty="0"/>
              <a:t>-Build on Outdoor Learning Opportunities for our pupils</a:t>
            </a:r>
          </a:p>
          <a:p>
            <a:r>
              <a:rPr lang="en-GB" sz="1400" dirty="0"/>
              <a:t>-Continue to embed Rights Respecting Schools  and Self -Regulation values across our School community.</a:t>
            </a:r>
          </a:p>
          <a:p>
            <a:r>
              <a:rPr lang="en-GB" sz="1400" dirty="0"/>
              <a:t>-Continue to develop the breadth of digital technology across all stages to support and enhance learning and teaching.</a:t>
            </a:r>
          </a:p>
          <a:p>
            <a:r>
              <a:rPr lang="en-GB" sz="1400" dirty="0"/>
              <a:t>-Review and strengthen our Teaching, Learning &amp; Assessment approaches, offering continuity across our whole school community.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501289" y="3067899"/>
            <a:ext cx="3419922" cy="19543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100" dirty="0"/>
              <a:t>Staff will continue to:</a:t>
            </a:r>
          </a:p>
          <a:p>
            <a:pPr lvl="0"/>
            <a:r>
              <a:rPr lang="en-GB" sz="1100" dirty="0"/>
              <a:t>-Engage in our School Self-Evaluation and moderation process.</a:t>
            </a:r>
          </a:p>
          <a:p>
            <a:pPr lvl="0"/>
            <a:r>
              <a:rPr lang="en-GB" sz="1100" dirty="0"/>
              <a:t>-Engage in PKC ERD process and identify next steps in their own professional development.</a:t>
            </a:r>
          </a:p>
          <a:p>
            <a:pPr lvl="0"/>
            <a:r>
              <a:rPr lang="en-GB" sz="1100" dirty="0"/>
              <a:t>-Seek out and engage with appropriate CPD and quality professional discussion.</a:t>
            </a:r>
          </a:p>
          <a:p>
            <a:pPr lvl="0"/>
            <a:r>
              <a:rPr lang="en-GB" sz="1100" dirty="0"/>
              <a:t>-Engage with update GTCS Standard for Professional Development.</a:t>
            </a:r>
          </a:p>
          <a:p>
            <a:pPr lvl="0"/>
            <a:r>
              <a:rPr lang="en-GB" sz="1100" dirty="0"/>
              <a:t>-Engage in collegiate and whole staff meetings, focusing on whole school priorities.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227817" y="5207253"/>
            <a:ext cx="3859622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100" dirty="0"/>
              <a:t>-Continue to promote and explore ways to engage our Parents in the life of our school. In particular, consider online and virtual opportunities.</a:t>
            </a:r>
          </a:p>
          <a:p>
            <a:pPr lvl="0"/>
            <a:r>
              <a:rPr lang="en-GB" sz="1100" dirty="0"/>
              <a:t>-Continue to provide high level of communication across our whole school community.</a:t>
            </a:r>
          </a:p>
          <a:p>
            <a:pPr lvl="0"/>
            <a:r>
              <a:rPr lang="en-GB" sz="1100" dirty="0"/>
              <a:t>-Continue to seek feedback from our Parents and Families.</a:t>
            </a:r>
          </a:p>
          <a:p>
            <a:pPr lvl="0"/>
            <a:r>
              <a:rPr lang="en-GB" sz="1100" dirty="0"/>
              <a:t>-Review opportunities to access opportunities such as Parent Contact Meeting etc through digital means.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4561" y="4873427"/>
            <a:ext cx="4104166" cy="15465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50" dirty="0"/>
              <a:t>We plan to:</a:t>
            </a:r>
          </a:p>
          <a:p>
            <a:pPr lvl="0"/>
            <a:r>
              <a:rPr lang="en-GB" sz="1050" dirty="0"/>
              <a:t>-Review current planning and assessment tools and documentation to ensure high quality teaching and learning opportunities for all of our pupils.</a:t>
            </a:r>
          </a:p>
          <a:p>
            <a:pPr lvl="0"/>
            <a:r>
              <a:rPr lang="en-GB" sz="1050" dirty="0"/>
              <a:t>-Review Class Teacher feedback and ensure quality, regular, ongoing learner conversations across all curricular areas.</a:t>
            </a:r>
          </a:p>
          <a:p>
            <a:pPr lvl="0"/>
            <a:r>
              <a:rPr lang="en-GB" sz="1050" dirty="0"/>
              <a:t>-Ongoing review of tracking and monitoring documentation, regular tracking meetings and collegiate discussion.</a:t>
            </a:r>
          </a:p>
          <a:p>
            <a:pPr lvl="0"/>
            <a:endParaRPr lang="en-GB" sz="1050" dirty="0"/>
          </a:p>
        </p:txBody>
      </p:sp>
      <p:sp>
        <p:nvSpPr>
          <p:cNvPr id="55" name="TextBox 54"/>
          <p:cNvSpPr txBox="1"/>
          <p:nvPr/>
        </p:nvSpPr>
        <p:spPr>
          <a:xfrm>
            <a:off x="134612" y="2945212"/>
            <a:ext cx="4044063" cy="15465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GB" sz="1050" dirty="0"/>
              <a:t>Staff will:</a:t>
            </a:r>
          </a:p>
          <a:p>
            <a:pPr lvl="0"/>
            <a:r>
              <a:rPr lang="en-GB" sz="1050" dirty="0"/>
              <a:t>-Engage in quality, relevant CPD.</a:t>
            </a:r>
          </a:p>
          <a:p>
            <a:pPr lvl="0"/>
            <a:r>
              <a:rPr lang="en-GB" sz="1050" dirty="0"/>
              <a:t>-Participate in our School self-evaluation and moderation process.</a:t>
            </a:r>
          </a:p>
          <a:p>
            <a:pPr lvl="0"/>
            <a:r>
              <a:rPr lang="en-GB" sz="1050" dirty="0"/>
              <a:t>-Take part in HT, Peer and Self-Observations.</a:t>
            </a:r>
          </a:p>
          <a:p>
            <a:pPr lvl="0"/>
            <a:r>
              <a:rPr lang="en-GB" sz="1050" dirty="0"/>
              <a:t>-Engage in quality improvement discussion/feedback.</a:t>
            </a:r>
          </a:p>
          <a:p>
            <a:pPr lvl="0"/>
            <a:r>
              <a:rPr lang="en-GB" sz="1050" dirty="0"/>
              <a:t>-Take part in target setting and moderation of our School Quality Improvement priorities.</a:t>
            </a:r>
          </a:p>
          <a:p>
            <a:pPr lvl="0"/>
            <a:r>
              <a:rPr lang="en-GB" sz="1050" dirty="0"/>
              <a:t>-Review Teaching, Learning &amp; Assessment.</a:t>
            </a:r>
          </a:p>
          <a:p>
            <a:pPr lvl="0"/>
            <a:endParaRPr lang="en-GB" sz="1050" dirty="0"/>
          </a:p>
        </p:txBody>
      </p:sp>
      <p:sp>
        <p:nvSpPr>
          <p:cNvPr id="56" name="TextBox 55"/>
          <p:cNvSpPr txBox="1"/>
          <p:nvPr/>
        </p:nvSpPr>
        <p:spPr>
          <a:xfrm>
            <a:off x="104561" y="873611"/>
            <a:ext cx="4044062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dirty="0"/>
              <a:t>We plan to:</a:t>
            </a:r>
          </a:p>
          <a:p>
            <a:r>
              <a:rPr lang="en-GB" sz="1050" dirty="0"/>
              <a:t>-Review current planning and assessment tools and documentation to ensure high quality teaching and learning opportunities for all of our pupils.</a:t>
            </a:r>
          </a:p>
          <a:p>
            <a:r>
              <a:rPr lang="en-GB" sz="1050" dirty="0"/>
              <a:t>-Review Class Teacher feedback and ensure quality, regular, ongoing learner conversations across all curricular areas.</a:t>
            </a:r>
          </a:p>
          <a:p>
            <a:r>
              <a:rPr lang="en-GB" sz="1050" dirty="0"/>
              <a:t>-Continue to work alongside partners to ensure appropriate additional support for pupils as needed.. </a:t>
            </a:r>
          </a:p>
        </p:txBody>
      </p:sp>
      <p:cxnSp>
        <p:nvCxnSpPr>
          <p:cNvPr id="170" name="Straight Connector 169"/>
          <p:cNvCxnSpPr/>
          <p:nvPr/>
        </p:nvCxnSpPr>
        <p:spPr>
          <a:xfrm>
            <a:off x="3960626" y="3937906"/>
            <a:ext cx="1039999" cy="13008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 flipH="1">
            <a:off x="7210425" y="2047875"/>
            <a:ext cx="1352552" cy="24258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endCxn id="4" idx="0"/>
          </p:cNvCxnSpPr>
          <p:nvPr/>
        </p:nvCxnSpPr>
        <p:spPr>
          <a:xfrm>
            <a:off x="6319081" y="3719665"/>
            <a:ext cx="112581" cy="4489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>
            <a:off x="3981450" y="2347679"/>
            <a:ext cx="1562099" cy="22406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 flipH="1">
            <a:off x="7705192" y="3937906"/>
            <a:ext cx="857785" cy="14038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>
            <a:off x="4116938" y="5712180"/>
            <a:ext cx="1426611" cy="5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7210425" y="5712180"/>
            <a:ext cx="1019174" cy="57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85751" y="401"/>
            <a:ext cx="1628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881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492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AMB</dc:creator>
  <cp:lastModifiedBy>Nicola Tyrrell</cp:lastModifiedBy>
  <cp:revision>71</cp:revision>
  <cp:lastPrinted>2017-03-24T14:17:44Z</cp:lastPrinted>
  <dcterms:created xsi:type="dcterms:W3CDTF">2016-02-06T12:22:45Z</dcterms:created>
  <dcterms:modified xsi:type="dcterms:W3CDTF">2023-03-13T14:02:00Z</dcterms:modified>
</cp:coreProperties>
</file>