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3" d="100"/>
          <a:sy n="63" d="100"/>
        </p:scale>
        <p:origin x="-108"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11/27/2017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11/27/2017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3.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987D-8183-4B9B-B391-DB251FCFE788}"/>
              </a:ext>
            </a:extLst>
          </p:cNvPr>
          <p:cNvSpPr>
            <a:spLocks noGrp="1"/>
          </p:cNvSpPr>
          <p:nvPr>
            <p:ph type="ctrTitle"/>
          </p:nvPr>
        </p:nvSpPr>
        <p:spPr>
          <a:xfrm>
            <a:off x="1069848" y="1298448"/>
            <a:ext cx="7315200" cy="3255264"/>
          </a:xfrm>
        </p:spPr>
        <p:txBody>
          <a:bodyPr/>
          <a:lstStyle/>
          <a:p>
            <a:pPr algn="ctr"/>
            <a:r>
              <a:rPr lang="en-GB" dirty="0"/>
              <a:t>Halloween </a:t>
            </a:r>
            <a:br>
              <a:rPr lang="en-GB" dirty="0"/>
            </a:br>
            <a:r>
              <a:rPr lang="en-GB" dirty="0"/>
              <a:t>Movie Poster Analysis </a:t>
            </a:r>
          </a:p>
        </p:txBody>
      </p:sp>
      <p:pic>
        <p:nvPicPr>
          <p:cNvPr id="5" name="Picture 4">
            <a:extLst>
              <a:ext uri="{FF2B5EF4-FFF2-40B4-BE49-F238E27FC236}">
                <a16:creationId xmlns:a16="http://schemas.microsoft.com/office/drawing/2014/main" xmlns="" id="{ECDBFCB3-01AB-4CD3-B572-BEAB33C17217}"/>
              </a:ext>
            </a:extLst>
          </p:cNvPr>
          <p:cNvPicPr>
            <a:picLocks noChangeAspect="1"/>
          </p:cNvPicPr>
          <p:nvPr/>
        </p:nvPicPr>
        <p:blipFill>
          <a:blip r:embed="rId2"/>
          <a:stretch>
            <a:fillRect/>
          </a:stretch>
        </p:blipFill>
        <p:spPr>
          <a:xfrm>
            <a:off x="8385048" y="539750"/>
            <a:ext cx="3797300" cy="5778500"/>
          </a:xfrm>
          <a:prstGeom prst="rect">
            <a:avLst/>
          </a:prstGeom>
        </p:spPr>
      </p:pic>
    </p:spTree>
    <p:extLst>
      <p:ext uri="{BB962C8B-B14F-4D97-AF65-F5344CB8AC3E}">
        <p14:creationId xmlns:p14="http://schemas.microsoft.com/office/powerpoint/2010/main" val="215755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3FBD94-AB9E-443C-8AEE-253DB68922A2}"/>
              </a:ext>
            </a:extLst>
          </p:cNvPr>
          <p:cNvSpPr>
            <a:spLocks noGrp="1"/>
          </p:cNvSpPr>
          <p:nvPr>
            <p:ph type="title"/>
          </p:nvPr>
        </p:nvSpPr>
        <p:spPr>
          <a:xfrm>
            <a:off x="0" y="-1741933"/>
            <a:ext cx="3445710" cy="3369563"/>
          </a:xfrm>
        </p:spPr>
        <p:txBody>
          <a:bodyPr>
            <a:normAutofit/>
          </a:bodyPr>
          <a:lstStyle/>
          <a:p>
            <a:pPr algn="ctr"/>
            <a:r>
              <a:rPr lang="en-GB" sz="3200" i="1" u="sng" dirty="0"/>
              <a:t>Font</a:t>
            </a:r>
          </a:p>
        </p:txBody>
      </p:sp>
      <p:sp>
        <p:nvSpPr>
          <p:cNvPr id="3" name="Text Placeholder 2">
            <a:extLst>
              <a:ext uri="{FF2B5EF4-FFF2-40B4-BE49-F238E27FC236}">
                <a16:creationId xmlns:a16="http://schemas.microsoft.com/office/drawing/2014/main" xmlns="" id="{2FA83675-AD46-4782-A297-6FF3FC3C23D6}"/>
              </a:ext>
            </a:extLst>
          </p:cNvPr>
          <p:cNvSpPr>
            <a:spLocks noGrp="1"/>
          </p:cNvSpPr>
          <p:nvPr>
            <p:ph type="body" idx="1"/>
          </p:nvPr>
        </p:nvSpPr>
        <p:spPr>
          <a:xfrm>
            <a:off x="0" y="1627630"/>
            <a:ext cx="3445710" cy="4587432"/>
          </a:xfrm>
        </p:spPr>
        <p:txBody>
          <a:bodyPr>
            <a:normAutofit lnSpcReduction="10000"/>
          </a:bodyPr>
          <a:lstStyle/>
          <a:p>
            <a:r>
              <a:rPr lang="en-GB" sz="2400" kern="100" dirty="0"/>
              <a:t>The font of the title is san serif which means it has a ‘block’ style to it. This shows that the film will have some kind of heavy (as the title) action to it. The title is also at the bottom of the poster in the centre, which helps it to draw attention to itself. It also is in orange in a black background which helps it to ‘pop’ even more and grab the audience’s attention.</a:t>
            </a:r>
          </a:p>
        </p:txBody>
      </p:sp>
      <p:pic>
        <p:nvPicPr>
          <p:cNvPr id="5" name="Picture 4">
            <a:extLst>
              <a:ext uri="{FF2B5EF4-FFF2-40B4-BE49-F238E27FC236}">
                <a16:creationId xmlns:a16="http://schemas.microsoft.com/office/drawing/2014/main" xmlns="" id="{43622BFF-7BFC-4415-9C61-E08E86971FE6}"/>
              </a:ext>
            </a:extLst>
          </p:cNvPr>
          <p:cNvPicPr>
            <a:picLocks noChangeAspect="1"/>
          </p:cNvPicPr>
          <p:nvPr/>
        </p:nvPicPr>
        <p:blipFill rotWithShape="1">
          <a:blip r:embed="rId2"/>
          <a:srcRect l="6939" t="78683" r="7902" b="12168"/>
          <a:stretch/>
        </p:blipFill>
        <p:spPr>
          <a:xfrm>
            <a:off x="3797301" y="3081956"/>
            <a:ext cx="4245808" cy="694087"/>
          </a:xfrm>
          <a:prstGeom prst="rect">
            <a:avLst/>
          </a:prstGeom>
        </p:spPr>
      </p:pic>
      <p:pic>
        <p:nvPicPr>
          <p:cNvPr id="7" name="Picture 6" descr="A picture containing text&#10;&#10;Description generated with very high confidence">
            <a:extLst>
              <a:ext uri="{FF2B5EF4-FFF2-40B4-BE49-F238E27FC236}">
                <a16:creationId xmlns:a16="http://schemas.microsoft.com/office/drawing/2014/main" xmlns="" id="{E76F38BA-06C7-4495-8518-8BB7D6B48D89}"/>
              </a:ext>
            </a:extLst>
          </p:cNvPr>
          <p:cNvPicPr>
            <a:picLocks noChangeAspect="1"/>
          </p:cNvPicPr>
          <p:nvPr/>
        </p:nvPicPr>
        <p:blipFill>
          <a:blip r:embed="rId2"/>
          <a:stretch>
            <a:fillRect/>
          </a:stretch>
        </p:blipFill>
        <p:spPr>
          <a:xfrm>
            <a:off x="8394700" y="539750"/>
            <a:ext cx="3797300" cy="5778500"/>
          </a:xfrm>
          <a:prstGeom prst="rect">
            <a:avLst/>
          </a:prstGeom>
        </p:spPr>
      </p:pic>
    </p:spTree>
    <p:extLst>
      <p:ext uri="{BB962C8B-B14F-4D97-AF65-F5344CB8AC3E}">
        <p14:creationId xmlns:p14="http://schemas.microsoft.com/office/powerpoint/2010/main" val="2674189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BABB1881-72EC-43EC-A28B-ACF3BACC176A}"/>
              </a:ext>
            </a:extLst>
          </p:cNvPr>
          <p:cNvSpPr>
            <a:spLocks noGrp="1"/>
          </p:cNvSpPr>
          <p:nvPr>
            <p:ph type="body" idx="1"/>
          </p:nvPr>
        </p:nvSpPr>
        <p:spPr>
          <a:xfrm>
            <a:off x="0" y="1627630"/>
            <a:ext cx="3445710" cy="4458845"/>
          </a:xfrm>
        </p:spPr>
        <p:txBody>
          <a:bodyPr>
            <a:normAutofit fontScale="77500" lnSpcReduction="20000"/>
          </a:bodyPr>
          <a:lstStyle/>
          <a:p>
            <a:r>
              <a:rPr lang="en-GB" sz="2800" dirty="0"/>
              <a:t>The colours of the poster are a varying shade of orange throughout and also black. The orange can represent fire which is destructive and that is reflected in the film. It can also be the representation of Halloween which is ironic as the title is ‘Halloween’ and is about a killer emerging on the Halloween holiday. The black shows that death, evil and mystery may also be a big part of the film, representing the horror genre of it. </a:t>
            </a:r>
          </a:p>
        </p:txBody>
      </p:sp>
      <p:pic>
        <p:nvPicPr>
          <p:cNvPr id="5" name="Picture 4" descr="A picture containing text&#10;&#10;Description generated with very high confidence">
            <a:extLst>
              <a:ext uri="{FF2B5EF4-FFF2-40B4-BE49-F238E27FC236}">
                <a16:creationId xmlns:a16="http://schemas.microsoft.com/office/drawing/2014/main" xmlns="" id="{739B0704-5F70-4384-BAC0-22D93A27A371}"/>
              </a:ext>
            </a:extLst>
          </p:cNvPr>
          <p:cNvPicPr>
            <a:picLocks noChangeAspect="1"/>
          </p:cNvPicPr>
          <p:nvPr/>
        </p:nvPicPr>
        <p:blipFill>
          <a:blip r:embed="rId2"/>
          <a:stretch>
            <a:fillRect/>
          </a:stretch>
        </p:blipFill>
        <p:spPr>
          <a:xfrm>
            <a:off x="8394700" y="539750"/>
            <a:ext cx="3797300" cy="5778500"/>
          </a:xfrm>
          <a:prstGeom prst="rect">
            <a:avLst/>
          </a:prstGeom>
        </p:spPr>
      </p:pic>
      <p:sp>
        <p:nvSpPr>
          <p:cNvPr id="6" name="Title 1">
            <a:extLst>
              <a:ext uri="{FF2B5EF4-FFF2-40B4-BE49-F238E27FC236}">
                <a16:creationId xmlns:a16="http://schemas.microsoft.com/office/drawing/2014/main" xmlns="" id="{26BAF372-6E95-4AD5-8AFF-303D3CF3EEB1}"/>
              </a:ext>
            </a:extLst>
          </p:cNvPr>
          <p:cNvSpPr>
            <a:spLocks noGrp="1"/>
          </p:cNvSpPr>
          <p:nvPr>
            <p:ph type="title"/>
          </p:nvPr>
        </p:nvSpPr>
        <p:spPr>
          <a:xfrm>
            <a:off x="0" y="-1741933"/>
            <a:ext cx="3445710" cy="3369563"/>
          </a:xfrm>
        </p:spPr>
        <p:txBody>
          <a:bodyPr>
            <a:normAutofit/>
          </a:bodyPr>
          <a:lstStyle/>
          <a:p>
            <a:pPr algn="ctr"/>
            <a:r>
              <a:rPr lang="en-GB" sz="3200" i="1" u="sng" dirty="0"/>
              <a:t>Colours</a:t>
            </a:r>
          </a:p>
        </p:txBody>
      </p:sp>
    </p:spTree>
    <p:extLst>
      <p:ext uri="{BB962C8B-B14F-4D97-AF65-F5344CB8AC3E}">
        <p14:creationId xmlns:p14="http://schemas.microsoft.com/office/powerpoint/2010/main" val="2745791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10;&#10;Description generated with very high confidence">
            <a:extLst>
              <a:ext uri="{FF2B5EF4-FFF2-40B4-BE49-F238E27FC236}">
                <a16:creationId xmlns:a16="http://schemas.microsoft.com/office/drawing/2014/main" xmlns="" id="{00122D70-5CE5-421F-B12A-AAF3D0419A5C}"/>
              </a:ext>
            </a:extLst>
          </p:cNvPr>
          <p:cNvPicPr>
            <a:picLocks noChangeAspect="1"/>
          </p:cNvPicPr>
          <p:nvPr/>
        </p:nvPicPr>
        <p:blipFill rotWithShape="1">
          <a:blip r:embed="rId2"/>
          <a:srcRect l="33653" t="39616" r="32484" b="22802"/>
          <a:stretch/>
        </p:blipFill>
        <p:spPr>
          <a:xfrm>
            <a:off x="4591467" y="1184909"/>
            <a:ext cx="2657475" cy="4488182"/>
          </a:xfrm>
          <a:prstGeom prst="rect">
            <a:avLst/>
          </a:prstGeom>
        </p:spPr>
      </p:pic>
      <p:sp>
        <p:nvSpPr>
          <p:cNvPr id="5" name="Title 1">
            <a:extLst>
              <a:ext uri="{FF2B5EF4-FFF2-40B4-BE49-F238E27FC236}">
                <a16:creationId xmlns:a16="http://schemas.microsoft.com/office/drawing/2014/main" xmlns="" id="{2D24519A-27F0-49EC-9D31-888F4D1807F9}"/>
              </a:ext>
            </a:extLst>
          </p:cNvPr>
          <p:cNvSpPr txBox="1">
            <a:spLocks/>
          </p:cNvSpPr>
          <p:nvPr/>
        </p:nvSpPr>
        <p:spPr>
          <a:xfrm>
            <a:off x="0" y="-1741933"/>
            <a:ext cx="3445710" cy="3369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lgn="ctr"/>
            <a:r>
              <a:rPr lang="en-GB" sz="3200" i="1" u="sng" dirty="0"/>
              <a:t>Costume</a:t>
            </a:r>
          </a:p>
        </p:txBody>
      </p:sp>
      <p:sp>
        <p:nvSpPr>
          <p:cNvPr id="6" name="Text Placeholder 2">
            <a:extLst>
              <a:ext uri="{FF2B5EF4-FFF2-40B4-BE49-F238E27FC236}">
                <a16:creationId xmlns:a16="http://schemas.microsoft.com/office/drawing/2014/main" xmlns="" id="{F5B84938-D39D-46C8-9EEE-5D5E4B5D0B73}"/>
              </a:ext>
            </a:extLst>
          </p:cNvPr>
          <p:cNvSpPr>
            <a:spLocks noGrp="1"/>
          </p:cNvSpPr>
          <p:nvPr>
            <p:ph type="body" idx="1"/>
          </p:nvPr>
        </p:nvSpPr>
        <p:spPr>
          <a:xfrm>
            <a:off x="0" y="1627630"/>
            <a:ext cx="3445710" cy="4444558"/>
          </a:xfrm>
        </p:spPr>
        <p:txBody>
          <a:bodyPr>
            <a:normAutofit fontScale="92500" lnSpcReduction="10000"/>
          </a:bodyPr>
          <a:lstStyle/>
          <a:p>
            <a:r>
              <a:rPr lang="en-GB" sz="2000" dirty="0"/>
              <a:t>In the poster you can see that the character is right in the centre, which gives an idea to the audience of who will be the main character. If you look closely, you can see that the character is facing backwards, which highlights the fact that we never see Michael Myer’s face, as it Is hidden from the audience. We can also see that he has a mask in his left hand, a typical ‘villain’ costume theme, with a knife in his other hand, again showing the evil nature of his character to the audience, and foreshadowing the fact he might be a killer in this movie.</a:t>
            </a:r>
          </a:p>
        </p:txBody>
      </p:sp>
      <p:pic>
        <p:nvPicPr>
          <p:cNvPr id="8" name="Picture 7" descr="A picture containing text&#10;&#10;Description generated with very high confidence">
            <a:extLst>
              <a:ext uri="{FF2B5EF4-FFF2-40B4-BE49-F238E27FC236}">
                <a16:creationId xmlns:a16="http://schemas.microsoft.com/office/drawing/2014/main" xmlns="" id="{64B4A49D-0D0E-4572-B75C-7441F7F22328}"/>
              </a:ext>
            </a:extLst>
          </p:cNvPr>
          <p:cNvPicPr>
            <a:picLocks noChangeAspect="1"/>
          </p:cNvPicPr>
          <p:nvPr/>
        </p:nvPicPr>
        <p:blipFill>
          <a:blip r:embed="rId2"/>
          <a:stretch>
            <a:fillRect/>
          </a:stretch>
        </p:blipFill>
        <p:spPr>
          <a:xfrm>
            <a:off x="8394700" y="539750"/>
            <a:ext cx="3797300" cy="5778500"/>
          </a:xfrm>
          <a:prstGeom prst="rect">
            <a:avLst/>
          </a:prstGeom>
        </p:spPr>
      </p:pic>
    </p:spTree>
    <p:extLst>
      <p:ext uri="{BB962C8B-B14F-4D97-AF65-F5344CB8AC3E}">
        <p14:creationId xmlns:p14="http://schemas.microsoft.com/office/powerpoint/2010/main" val="102054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85D8AEC9-B525-42C7-A04D-F2F86C3DB6AC}"/>
              </a:ext>
            </a:extLst>
          </p:cNvPr>
          <p:cNvSpPr txBox="1">
            <a:spLocks/>
          </p:cNvSpPr>
          <p:nvPr/>
        </p:nvSpPr>
        <p:spPr>
          <a:xfrm>
            <a:off x="0" y="-1741933"/>
            <a:ext cx="3445710" cy="3369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lgn="ctr"/>
            <a:r>
              <a:rPr lang="en-GB" sz="3200" i="1" u="sng" dirty="0"/>
              <a:t>Tag Line</a:t>
            </a:r>
          </a:p>
        </p:txBody>
      </p:sp>
      <p:sp>
        <p:nvSpPr>
          <p:cNvPr id="5" name="Text Placeholder 2">
            <a:extLst>
              <a:ext uri="{FF2B5EF4-FFF2-40B4-BE49-F238E27FC236}">
                <a16:creationId xmlns:a16="http://schemas.microsoft.com/office/drawing/2014/main" xmlns="" id="{65B6C84A-51AA-4B55-A6F2-BA59368120E9}"/>
              </a:ext>
            </a:extLst>
          </p:cNvPr>
          <p:cNvSpPr txBox="1">
            <a:spLocks/>
          </p:cNvSpPr>
          <p:nvPr/>
        </p:nvSpPr>
        <p:spPr>
          <a:xfrm>
            <a:off x="0" y="1627630"/>
            <a:ext cx="3445710" cy="4444558"/>
          </a:xfrm>
          <a:prstGeom prst="rect">
            <a:avLst/>
          </a:prstGeom>
        </p:spPr>
        <p:txBody>
          <a:bodyPr vert="horz" lIns="91440" tIns="45720" rIns="91440" bIns="45720" rtlCol="0" anchor="t">
            <a:normAutofit fontScale="92500" lnSpcReduction="10000"/>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r>
              <a:rPr lang="en-GB" sz="2400" dirty="0"/>
              <a:t>The tag line is ‘EVIL HAS A DESTINY’ which again represents and highlights the horror genre of the film. It foreshadows the fact that oh Halloween something impure and evil will emerge, which may have a bad ending in the end. It foreshadows the events that will happen and take place, saying that evil has a fate and it will happen no matter how hard you will try to fight it. </a:t>
            </a:r>
          </a:p>
        </p:txBody>
      </p:sp>
      <p:pic>
        <p:nvPicPr>
          <p:cNvPr id="6" name="Picture 5" descr="A picture containing text&#10;&#10;Description generated with very high confidence">
            <a:extLst>
              <a:ext uri="{FF2B5EF4-FFF2-40B4-BE49-F238E27FC236}">
                <a16:creationId xmlns:a16="http://schemas.microsoft.com/office/drawing/2014/main" xmlns="" id="{6B13DFD7-B3AA-4681-A4B4-A1077FDCC3F7}"/>
              </a:ext>
            </a:extLst>
          </p:cNvPr>
          <p:cNvPicPr>
            <a:picLocks noChangeAspect="1"/>
          </p:cNvPicPr>
          <p:nvPr/>
        </p:nvPicPr>
        <p:blipFill rotWithShape="1">
          <a:blip r:embed="rId2"/>
          <a:srcRect l="9259" t="2033" r="7651" b="91291"/>
          <a:stretch/>
        </p:blipFill>
        <p:spPr>
          <a:xfrm>
            <a:off x="3762348" y="3165174"/>
            <a:ext cx="4315713" cy="527651"/>
          </a:xfrm>
          <a:prstGeom prst="rect">
            <a:avLst/>
          </a:prstGeom>
        </p:spPr>
      </p:pic>
      <p:pic>
        <p:nvPicPr>
          <p:cNvPr id="7" name="Picture 6" descr="A picture containing text&#10;&#10;Description generated with very high confidence">
            <a:extLst>
              <a:ext uri="{FF2B5EF4-FFF2-40B4-BE49-F238E27FC236}">
                <a16:creationId xmlns:a16="http://schemas.microsoft.com/office/drawing/2014/main" xmlns="" id="{B7E2E4CE-46A2-4967-A85D-81BC82082DAA}"/>
              </a:ext>
            </a:extLst>
          </p:cNvPr>
          <p:cNvPicPr>
            <a:picLocks noChangeAspect="1"/>
          </p:cNvPicPr>
          <p:nvPr/>
        </p:nvPicPr>
        <p:blipFill>
          <a:blip r:embed="rId2"/>
          <a:stretch>
            <a:fillRect/>
          </a:stretch>
        </p:blipFill>
        <p:spPr>
          <a:xfrm>
            <a:off x="8394700" y="539750"/>
            <a:ext cx="3797300" cy="5778500"/>
          </a:xfrm>
          <a:prstGeom prst="rect">
            <a:avLst/>
          </a:prstGeom>
        </p:spPr>
      </p:pic>
    </p:spTree>
    <p:extLst>
      <p:ext uri="{BB962C8B-B14F-4D97-AF65-F5344CB8AC3E}">
        <p14:creationId xmlns:p14="http://schemas.microsoft.com/office/powerpoint/2010/main" val="2254602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554EB3CA-9D91-4AFD-AC37-6DDBBD604AF7}"/>
              </a:ext>
            </a:extLst>
          </p:cNvPr>
          <p:cNvSpPr txBox="1">
            <a:spLocks/>
          </p:cNvSpPr>
          <p:nvPr/>
        </p:nvSpPr>
        <p:spPr>
          <a:xfrm>
            <a:off x="0" y="-1741933"/>
            <a:ext cx="3445710" cy="3369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lgn="ctr"/>
            <a:endParaRPr lang="en-GB" sz="3200" i="1" u="sng" dirty="0"/>
          </a:p>
        </p:txBody>
      </p:sp>
      <p:sp>
        <p:nvSpPr>
          <p:cNvPr id="5" name="Text Placeholder 2">
            <a:extLst>
              <a:ext uri="{FF2B5EF4-FFF2-40B4-BE49-F238E27FC236}">
                <a16:creationId xmlns:a16="http://schemas.microsoft.com/office/drawing/2014/main" xmlns="" id="{E375C80A-F285-4E5A-835B-674F5FB5206C}"/>
              </a:ext>
            </a:extLst>
          </p:cNvPr>
          <p:cNvSpPr txBox="1">
            <a:spLocks/>
          </p:cNvSpPr>
          <p:nvPr/>
        </p:nvSpPr>
        <p:spPr>
          <a:xfrm>
            <a:off x="0" y="1627630"/>
            <a:ext cx="3445710" cy="444455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endParaRPr lang="en-GB" sz="2400" dirty="0"/>
          </a:p>
        </p:txBody>
      </p:sp>
      <p:sp>
        <p:nvSpPr>
          <p:cNvPr id="6" name="Title 1">
            <a:extLst>
              <a:ext uri="{FF2B5EF4-FFF2-40B4-BE49-F238E27FC236}">
                <a16:creationId xmlns:a16="http://schemas.microsoft.com/office/drawing/2014/main" xmlns="" id="{648B0C70-4539-4DDE-B2A7-E5265BF1747C}"/>
              </a:ext>
            </a:extLst>
          </p:cNvPr>
          <p:cNvSpPr txBox="1">
            <a:spLocks/>
          </p:cNvSpPr>
          <p:nvPr/>
        </p:nvSpPr>
        <p:spPr>
          <a:xfrm>
            <a:off x="0" y="-1589533"/>
            <a:ext cx="3445710" cy="3369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lgn="ctr"/>
            <a:r>
              <a:rPr lang="en-GB" sz="3200" i="1" u="sng" dirty="0"/>
              <a:t>Actors/ Director</a:t>
            </a:r>
          </a:p>
        </p:txBody>
      </p:sp>
      <p:sp>
        <p:nvSpPr>
          <p:cNvPr id="7" name="Text Placeholder 2">
            <a:extLst>
              <a:ext uri="{FF2B5EF4-FFF2-40B4-BE49-F238E27FC236}">
                <a16:creationId xmlns:a16="http://schemas.microsoft.com/office/drawing/2014/main" xmlns="" id="{67C656F2-BD7D-4558-B9D3-E81DF46A64D1}"/>
              </a:ext>
            </a:extLst>
          </p:cNvPr>
          <p:cNvSpPr txBox="1">
            <a:spLocks/>
          </p:cNvSpPr>
          <p:nvPr/>
        </p:nvSpPr>
        <p:spPr>
          <a:xfrm>
            <a:off x="0" y="1780030"/>
            <a:ext cx="3445710" cy="4444558"/>
          </a:xfrm>
          <a:prstGeom prst="rect">
            <a:avLst/>
          </a:prstGeom>
        </p:spPr>
        <p:txBody>
          <a:bodyPr vert="horz" lIns="91440" tIns="45720" rIns="91440" bIns="45720" rtlCol="0" anchor="t">
            <a:normAutofit fontScale="92500" lnSpcReduction="20000"/>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r>
              <a:rPr lang="en-GB" sz="2400" dirty="0"/>
              <a:t>At the top of the title you can see that it says ‘A Rob Zombie Film’ and he is a famous American musician, filmmaker and screenwriter. He rose to fame by being the founding member of his heavy metal band called ‘White Zombie’. This is an eye-catcher for the audience as some may be more influenced to see the movie because they may know of Rob Zombie’s work or know of his band and may be a fan of him, making it more likely for people to watch the film. </a:t>
            </a:r>
          </a:p>
        </p:txBody>
      </p:sp>
      <p:pic>
        <p:nvPicPr>
          <p:cNvPr id="8" name="Picture 7" descr="A picture containing text&#10;&#10;Description generated with very high confidence">
            <a:extLst>
              <a:ext uri="{FF2B5EF4-FFF2-40B4-BE49-F238E27FC236}">
                <a16:creationId xmlns:a16="http://schemas.microsoft.com/office/drawing/2014/main" xmlns="" id="{ED12A50D-9207-4043-A169-2C7AB6A21390}"/>
              </a:ext>
            </a:extLst>
          </p:cNvPr>
          <p:cNvPicPr>
            <a:picLocks noChangeAspect="1"/>
          </p:cNvPicPr>
          <p:nvPr/>
        </p:nvPicPr>
        <p:blipFill rotWithShape="1">
          <a:blip r:embed="rId2"/>
          <a:srcRect l="55863" t="76984" r="8401" b="20587"/>
          <a:stretch/>
        </p:blipFill>
        <p:spPr>
          <a:xfrm>
            <a:off x="3848509" y="3214687"/>
            <a:ext cx="4143391" cy="428626"/>
          </a:xfrm>
          <a:prstGeom prst="rect">
            <a:avLst/>
          </a:prstGeom>
        </p:spPr>
      </p:pic>
      <p:pic>
        <p:nvPicPr>
          <p:cNvPr id="10" name="Picture 9" descr="A picture containing text&#10;&#10;Description generated with very high confidence">
            <a:extLst>
              <a:ext uri="{FF2B5EF4-FFF2-40B4-BE49-F238E27FC236}">
                <a16:creationId xmlns:a16="http://schemas.microsoft.com/office/drawing/2014/main" xmlns="" id="{A68C4534-E1FD-4085-926F-DFB686771E4B}"/>
              </a:ext>
            </a:extLst>
          </p:cNvPr>
          <p:cNvPicPr>
            <a:picLocks noChangeAspect="1"/>
          </p:cNvPicPr>
          <p:nvPr/>
        </p:nvPicPr>
        <p:blipFill>
          <a:blip r:embed="rId2"/>
          <a:stretch>
            <a:fillRect/>
          </a:stretch>
        </p:blipFill>
        <p:spPr>
          <a:xfrm>
            <a:off x="8394700" y="539750"/>
            <a:ext cx="3797300" cy="5778500"/>
          </a:xfrm>
          <a:prstGeom prst="rect">
            <a:avLst/>
          </a:prstGeom>
        </p:spPr>
      </p:pic>
    </p:spTree>
    <p:extLst>
      <p:ext uri="{BB962C8B-B14F-4D97-AF65-F5344CB8AC3E}">
        <p14:creationId xmlns:p14="http://schemas.microsoft.com/office/powerpoint/2010/main" val="16757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6D3A5E3-12DE-4C65-A248-DBF13594FAE3}"/>
              </a:ext>
            </a:extLst>
          </p:cNvPr>
          <p:cNvSpPr txBox="1">
            <a:spLocks/>
          </p:cNvSpPr>
          <p:nvPr/>
        </p:nvSpPr>
        <p:spPr>
          <a:xfrm>
            <a:off x="0" y="-1741933"/>
            <a:ext cx="3445710" cy="3369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lgn="ctr"/>
            <a:r>
              <a:rPr lang="en-GB" sz="3200" i="1" u="sng" dirty="0"/>
              <a:t>Company Logos</a:t>
            </a:r>
          </a:p>
        </p:txBody>
      </p:sp>
      <p:sp>
        <p:nvSpPr>
          <p:cNvPr id="5" name="Text Placeholder 2">
            <a:extLst>
              <a:ext uri="{FF2B5EF4-FFF2-40B4-BE49-F238E27FC236}">
                <a16:creationId xmlns:a16="http://schemas.microsoft.com/office/drawing/2014/main" xmlns="" id="{2B980C2A-12F4-4BCA-AD5B-F1274CF3E6CB}"/>
              </a:ext>
            </a:extLst>
          </p:cNvPr>
          <p:cNvSpPr txBox="1">
            <a:spLocks/>
          </p:cNvSpPr>
          <p:nvPr/>
        </p:nvSpPr>
        <p:spPr>
          <a:xfrm>
            <a:off x="0" y="1627630"/>
            <a:ext cx="3445710" cy="4444558"/>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400" kern="1200">
                <a:solidFill>
                  <a:schemeClr val="tx1">
                    <a:tint val="75000"/>
                  </a:schemeClr>
                </a:solidFill>
                <a:latin typeface="+mn-lt"/>
                <a:ea typeface="+mn-ea"/>
                <a:cs typeface="+mn-cs"/>
              </a:defRPr>
            </a:lvl9pPr>
          </a:lstStyle>
          <a:p>
            <a:r>
              <a:rPr lang="en-GB" sz="2400" dirty="0"/>
              <a:t>At the bottom of the poster you see all the company logos. Most of them are really known. This shows that the film has been funded by very famous and well know movie companies, showing that the film is valid and isn’t just a crappy school project created by someone not known of and not an actual director. </a:t>
            </a:r>
          </a:p>
        </p:txBody>
      </p:sp>
      <p:pic>
        <p:nvPicPr>
          <p:cNvPr id="6" name="Picture 5" descr="A picture containing text&#10;&#10;Description generated with very high confidence">
            <a:extLst>
              <a:ext uri="{FF2B5EF4-FFF2-40B4-BE49-F238E27FC236}">
                <a16:creationId xmlns:a16="http://schemas.microsoft.com/office/drawing/2014/main" xmlns="" id="{386D4289-94BC-4CE9-8555-347CC020597F}"/>
              </a:ext>
            </a:extLst>
          </p:cNvPr>
          <p:cNvPicPr>
            <a:picLocks noChangeAspect="1"/>
          </p:cNvPicPr>
          <p:nvPr/>
        </p:nvPicPr>
        <p:blipFill rotWithShape="1">
          <a:blip r:embed="rId2"/>
          <a:srcRect t="95742"/>
          <a:stretch/>
        </p:blipFill>
        <p:spPr>
          <a:xfrm>
            <a:off x="3605076" y="2000250"/>
            <a:ext cx="4630258" cy="300037"/>
          </a:xfrm>
          <a:prstGeom prst="rect">
            <a:avLst/>
          </a:prstGeom>
        </p:spPr>
      </p:pic>
      <p:pic>
        <p:nvPicPr>
          <p:cNvPr id="7" name="Picture 6" descr="A picture containing text&#10;&#10;Description generated with very high confidence">
            <a:extLst>
              <a:ext uri="{FF2B5EF4-FFF2-40B4-BE49-F238E27FC236}">
                <a16:creationId xmlns:a16="http://schemas.microsoft.com/office/drawing/2014/main" xmlns="" id="{FC9ED069-4930-48D2-B005-CF7FA884D6ED}"/>
              </a:ext>
            </a:extLst>
          </p:cNvPr>
          <p:cNvPicPr>
            <a:picLocks noChangeAspect="1"/>
          </p:cNvPicPr>
          <p:nvPr/>
        </p:nvPicPr>
        <p:blipFill>
          <a:blip r:embed="rId2"/>
          <a:stretch>
            <a:fillRect/>
          </a:stretch>
        </p:blipFill>
        <p:spPr>
          <a:xfrm>
            <a:off x="8394700" y="539750"/>
            <a:ext cx="3797300" cy="5778500"/>
          </a:xfrm>
          <a:prstGeom prst="rect">
            <a:avLst/>
          </a:prstGeom>
        </p:spPr>
      </p:pic>
      <p:pic>
        <p:nvPicPr>
          <p:cNvPr id="9" name="Picture 8">
            <a:extLst>
              <a:ext uri="{FF2B5EF4-FFF2-40B4-BE49-F238E27FC236}">
                <a16:creationId xmlns:a16="http://schemas.microsoft.com/office/drawing/2014/main" xmlns="" id="{510AF330-5F82-4F76-8577-F258734910C2}"/>
              </a:ext>
            </a:extLst>
          </p:cNvPr>
          <p:cNvPicPr>
            <a:picLocks noChangeAspect="1"/>
          </p:cNvPicPr>
          <p:nvPr/>
        </p:nvPicPr>
        <p:blipFill>
          <a:blip r:embed="rId3"/>
          <a:stretch>
            <a:fillRect/>
          </a:stretch>
        </p:blipFill>
        <p:spPr>
          <a:xfrm>
            <a:off x="4061088" y="2524124"/>
            <a:ext cx="1552575" cy="952500"/>
          </a:xfrm>
          <a:prstGeom prst="rect">
            <a:avLst/>
          </a:prstGeom>
        </p:spPr>
      </p:pic>
      <p:pic>
        <p:nvPicPr>
          <p:cNvPr id="11" name="Picture 10">
            <a:extLst>
              <a:ext uri="{FF2B5EF4-FFF2-40B4-BE49-F238E27FC236}">
                <a16:creationId xmlns:a16="http://schemas.microsoft.com/office/drawing/2014/main" xmlns="" id="{85223E76-3CC8-46A5-831F-47B5C2D23CF1}"/>
              </a:ext>
            </a:extLst>
          </p:cNvPr>
          <p:cNvPicPr>
            <a:picLocks noChangeAspect="1"/>
          </p:cNvPicPr>
          <p:nvPr/>
        </p:nvPicPr>
        <p:blipFill>
          <a:blip r:embed="rId4"/>
          <a:stretch>
            <a:fillRect/>
          </a:stretch>
        </p:blipFill>
        <p:spPr>
          <a:xfrm>
            <a:off x="6229042" y="2524124"/>
            <a:ext cx="1390650" cy="1000125"/>
          </a:xfrm>
          <a:prstGeom prst="rect">
            <a:avLst/>
          </a:prstGeom>
        </p:spPr>
      </p:pic>
    </p:spTree>
    <p:extLst>
      <p:ext uri="{BB962C8B-B14F-4D97-AF65-F5344CB8AC3E}">
        <p14:creationId xmlns:p14="http://schemas.microsoft.com/office/powerpoint/2010/main" val="3764375782"/>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0</TotalTime>
  <Words>543</Words>
  <Application>Microsoft Office PowerPoint</Application>
  <PresentationFormat>Custom</PresentationFormat>
  <Paragraphs>13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Frame</vt:lpstr>
      <vt:lpstr>Halloween  Movie Poster Analysis </vt:lpstr>
      <vt:lpstr>Font</vt:lpstr>
      <vt:lpstr>Colours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Halloween  Movie Poster Analysis</dc:title>
  <dc:creator>Patrycja Kosiorowska</dc:creator>
  <cp:lastModifiedBy>Clare Lynch</cp:lastModifiedBy>
  <cp:revision>8</cp:revision>
  <dcterms:created xsi:type="dcterms:W3CDTF">2017-11-27T09:14:20Z</dcterms:created>
  <dcterms:modified xsi:type="dcterms:W3CDTF">2017-11-27T13:36:08Z</dcterms:modified>
</cp:coreProperties>
</file>