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56" r:id="rId2"/>
    <p:sldId id="264" r:id="rId3"/>
    <p:sldId id="266" r:id="rId4"/>
    <p:sldId id="257" r:id="rId5"/>
    <p:sldId id="259" r:id="rId6"/>
    <p:sldId id="260" r:id="rId7"/>
    <p:sldId id="261" r:id="rId8"/>
    <p:sldId id="262" r:id="rId9"/>
    <p:sldId id="263" r:id="rId10"/>
    <p:sldId id="267" r:id="rId11"/>
    <p:sldId id="268" r:id="rId12"/>
    <p:sldId id="265" r:id="rId13"/>
    <p:sldId id="258" r:id="rId14"/>
    <p:sldId id="270" r:id="rId15"/>
    <p:sldId id="271" r:id="rId16"/>
    <p:sldId id="272" r:id="rId17"/>
    <p:sldId id="273" r:id="rId18"/>
    <p:sldId id="274" r:id="rId19"/>
    <p:sldId id="269"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p:cViewPr varScale="1">
        <p:scale>
          <a:sx n="119" d="100"/>
          <a:sy n="119" d="100"/>
        </p:scale>
        <p:origin x="135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6CC99-EAD8-4C08-9580-BD7DBA443379}" type="datetimeFigureOut">
              <a:rPr lang="en-GB" smtClean="0"/>
              <a:t>29/10/2017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90FD4-D575-4759-8EFF-4F5E8C96DC38}" type="slidenum">
              <a:rPr lang="en-GB" smtClean="0"/>
              <a:t>‹#›</a:t>
            </a:fld>
            <a:endParaRPr lang="en-GB"/>
          </a:p>
        </p:txBody>
      </p:sp>
    </p:spTree>
    <p:extLst>
      <p:ext uri="{BB962C8B-B14F-4D97-AF65-F5344CB8AC3E}">
        <p14:creationId xmlns:p14="http://schemas.microsoft.com/office/powerpoint/2010/main" val="85488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Candidates have the option of three texts; film poster, magazine cover or print advert.</a:t>
            </a:r>
          </a:p>
        </p:txBody>
      </p:sp>
      <p:sp>
        <p:nvSpPr>
          <p:cNvPr id="4" name="Slide Number Placeholder 3"/>
          <p:cNvSpPr>
            <a:spLocks noGrp="1"/>
          </p:cNvSpPr>
          <p:nvPr>
            <p:ph type="sldNum" sz="quarter" idx="10"/>
          </p:nvPr>
        </p:nvSpPr>
        <p:spPr/>
        <p:txBody>
          <a:bodyPr/>
          <a:lstStyle/>
          <a:p>
            <a:fld id="{18690FD4-D575-4759-8EFF-4F5E8C96DC38}" type="slidenum">
              <a:rPr lang="en-GB" smtClean="0"/>
              <a:t>3</a:t>
            </a:fld>
            <a:endParaRPr lang="en-GB"/>
          </a:p>
        </p:txBody>
      </p:sp>
    </p:spTree>
    <p:extLst>
      <p:ext uri="{BB962C8B-B14F-4D97-AF65-F5344CB8AC3E}">
        <p14:creationId xmlns:p14="http://schemas.microsoft.com/office/powerpoint/2010/main" val="4143047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FADE7-4685-4DC7-A60B-5CF74810AE75}" type="datetimeFigureOut">
              <a:rPr lang="en-GB" smtClean="0"/>
              <a:t>29/10/2017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1E0625F-2C24-4324-9E5A-0C21691C4DEE}" type="slidenum">
              <a:rPr lang="en-GB" smtClean="0"/>
              <a:t>‹#›</a:t>
            </a:fld>
            <a:endParaRPr lang="en-GB"/>
          </a:p>
        </p:txBody>
      </p:sp>
    </p:spTree>
    <p:extLst>
      <p:ext uri="{BB962C8B-B14F-4D97-AF65-F5344CB8AC3E}">
        <p14:creationId xmlns:p14="http://schemas.microsoft.com/office/powerpoint/2010/main" val="46286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FADE7-4685-4DC7-A60B-5CF74810AE75}" type="datetimeFigureOut">
              <a:rPr lang="en-GB" smtClean="0"/>
              <a:t>29/10/2017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212965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FADE7-4685-4DC7-A60B-5CF74810AE75}" type="datetimeFigureOut">
              <a:rPr lang="en-GB" smtClean="0"/>
              <a:t>29/10/2017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418064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FADE7-4685-4DC7-A60B-5CF74810AE75}" type="datetimeFigureOut">
              <a:rPr lang="en-GB" smtClean="0"/>
              <a:t>29/10/2017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425600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p>
            <a:fld id="{DA7FADE7-4685-4DC7-A60B-5CF74810AE75}" type="datetimeFigureOut">
              <a:rPr lang="en-GB" smtClean="0"/>
              <a:t>29/10/2017</a:t>
            </a:fld>
            <a:endParaRPr lang="en-GB"/>
          </a:p>
        </p:txBody>
      </p:sp>
      <p:sp>
        <p:nvSpPr>
          <p:cNvPr id="5" name="Footer Placeholder 4"/>
          <p:cNvSpPr>
            <a:spLocks noGrp="1"/>
          </p:cNvSpPr>
          <p:nvPr>
            <p:ph type="ftr" sz="quarter" idx="11"/>
          </p:nvPr>
        </p:nvSpPr>
        <p:spPr>
          <a:xfrm>
            <a:off x="1637031" y="6272785"/>
            <a:ext cx="4745736" cy="365125"/>
          </a:xfrm>
        </p:spPr>
        <p:txBody>
          <a:body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1E0625F-2C24-4324-9E5A-0C21691C4DEE}" type="slidenum">
              <a:rPr lang="en-GB" smtClean="0"/>
              <a:t>‹#›</a:t>
            </a:fld>
            <a:endParaRPr lang="en-GB"/>
          </a:p>
        </p:txBody>
      </p:sp>
    </p:spTree>
    <p:extLst>
      <p:ext uri="{BB962C8B-B14F-4D97-AF65-F5344CB8AC3E}">
        <p14:creationId xmlns:p14="http://schemas.microsoft.com/office/powerpoint/2010/main" val="9085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FADE7-4685-4DC7-A60B-5CF74810AE75}" type="datetimeFigureOut">
              <a:rPr lang="en-GB" smtClean="0"/>
              <a:t>29/10/2017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272791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FADE7-4685-4DC7-A60B-5CF74810AE75}" type="datetimeFigureOut">
              <a:rPr lang="en-GB" smtClean="0"/>
              <a:t>29/10/2017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71717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FADE7-4685-4DC7-A60B-5CF74810AE75}" type="datetimeFigureOut">
              <a:rPr lang="en-GB" smtClean="0"/>
              <a:t>29/10/2017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359286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FADE7-4685-4DC7-A60B-5CF74810AE75}" type="datetimeFigureOut">
              <a:rPr lang="en-GB" smtClean="0"/>
              <a:t>29/10/2017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155043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7FADE7-4685-4DC7-A60B-5CF74810AE75}" type="datetimeFigureOut">
              <a:rPr lang="en-GB" smtClean="0"/>
              <a:t>29/10/2017</a:t>
            </a:fld>
            <a:endParaRPr lang="en-GB"/>
          </a:p>
        </p:txBody>
      </p:sp>
      <p:sp>
        <p:nvSpPr>
          <p:cNvPr id="6" name="Footer Placeholder 5"/>
          <p:cNvSpPr>
            <a:spLocks noGrp="1"/>
          </p:cNvSpPr>
          <p:nvPr>
            <p:ph type="ftr" sz="quarter" idx="11"/>
          </p:nvPr>
        </p:nvSpPr>
        <p:spPr/>
        <p:txBody>
          <a:bodyPr/>
          <a:lstStyle/>
          <a:p>
            <a:endParaRPr lang="en-GB"/>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33138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DA7FADE7-4685-4DC7-A60B-5CF74810AE75}" type="datetimeFigureOut">
              <a:rPr lang="en-GB" smtClean="0"/>
              <a:t>29/10/2017</a:t>
            </a:fld>
            <a:endParaRPr lang="en-GB"/>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D1E0625F-2C24-4324-9E5A-0C21691C4DEE}" type="slidenum">
              <a:rPr lang="en-GB" smtClean="0"/>
              <a:t>‹#›</a:t>
            </a:fld>
            <a:endParaRPr lang="en-GB"/>
          </a:p>
        </p:txBody>
      </p:sp>
    </p:spTree>
    <p:extLst>
      <p:ext uri="{BB962C8B-B14F-4D97-AF65-F5344CB8AC3E}">
        <p14:creationId xmlns:p14="http://schemas.microsoft.com/office/powerpoint/2010/main" val="164711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fld id="{DA7FADE7-4685-4DC7-A60B-5CF74810AE75}" type="datetimeFigureOut">
              <a:rPr lang="en-GB" smtClean="0"/>
              <a:t>29/10/2017</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fld id="{D1E0625F-2C24-4324-9E5A-0C21691C4DEE}" type="slidenum">
              <a:rPr lang="en-GB" smtClean="0"/>
              <a:t>‹#›</a:t>
            </a:fld>
            <a:endParaRPr lang="en-GB"/>
          </a:p>
        </p:txBody>
      </p:sp>
    </p:spTree>
    <p:extLst>
      <p:ext uri="{BB962C8B-B14F-4D97-AF65-F5344CB8AC3E}">
        <p14:creationId xmlns:p14="http://schemas.microsoft.com/office/powerpoint/2010/main" val="29945936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2043658"/>
          </a:xfrm>
        </p:spPr>
        <p:txBody>
          <a:bodyPr>
            <a:normAutofit/>
          </a:bodyPr>
          <a:lstStyle/>
          <a:p>
            <a:r>
              <a:rPr lang="en-GB" dirty="0"/>
              <a:t>UNSEEN ANALYSIS: FILM POSTERS</a:t>
            </a:r>
          </a:p>
        </p:txBody>
      </p:sp>
    </p:spTree>
    <p:extLst>
      <p:ext uri="{BB962C8B-B14F-4D97-AF65-F5344CB8AC3E}">
        <p14:creationId xmlns:p14="http://schemas.microsoft.com/office/powerpoint/2010/main" val="414851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763C125-9E6D-4CA4-BB57-7FEA3C71248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2" name="Oval 71">
              <a:extLst>
                <a:ext uri="{FF2B5EF4-FFF2-40B4-BE49-F238E27FC236}">
                  <a16:creationId xmlns:a16="http://schemas.microsoft.com/office/drawing/2014/main" id="{62E904DE-BB7C-47E1-A470-BC2DC80E07EE}"/>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6E1E2AAA-7F24-4745-A8F0-8D166A1F6988}"/>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75" name="Rectangle 74">
            <a:extLst>
              <a:ext uri="{FF2B5EF4-FFF2-40B4-BE49-F238E27FC236}">
                <a16:creationId xmlns:a16="http://schemas.microsoft.com/office/drawing/2014/main" id="{F701E16E-5C8B-4AD6-A431-CFCCEA373F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876" y="0"/>
            <a:ext cx="4594123"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tar wars force awakens film poster">
            <a:extLst>
              <a:ext uri="{FF2B5EF4-FFF2-40B4-BE49-F238E27FC236}">
                <a16:creationId xmlns:a16="http://schemas.microsoft.com/office/drawing/2014/main" id="{4D10D70C-345E-4293-A114-CCEC098684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7" r="5061"/>
          <a:stretch/>
        </p:blipFill>
        <p:spPr bwMode="auto">
          <a:xfrm>
            <a:off x="137421" y="130323"/>
            <a:ext cx="4376940" cy="659735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762BB214-7D96-4929-9919-F629AD8AAA0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8" name="Oval 77">
              <a:extLst>
                <a:ext uri="{FF2B5EF4-FFF2-40B4-BE49-F238E27FC236}">
                  <a16:creationId xmlns:a16="http://schemas.microsoft.com/office/drawing/2014/main" id="{685CD760-BC0D-4662-BC76-F3F722D076EB}"/>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955ACAAE-0428-4CDE-B6E8-C50865B2980C}"/>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6" name="Cloud Callout 3">
            <a:extLst>
              <a:ext uri="{FF2B5EF4-FFF2-40B4-BE49-F238E27FC236}">
                <a16:creationId xmlns:a16="http://schemas.microsoft.com/office/drawing/2014/main" id="{EA351331-6A56-418F-8348-775D38E44F58}"/>
              </a:ext>
            </a:extLst>
          </p:cNvPr>
          <p:cNvSpPr/>
          <p:nvPr/>
        </p:nvSpPr>
        <p:spPr>
          <a:xfrm>
            <a:off x="827584" y="130323"/>
            <a:ext cx="3096344" cy="706389"/>
          </a:xfrm>
          <a:prstGeom prst="cloudCallout">
            <a:avLst>
              <a:gd name="adj1" fmla="val 67152"/>
              <a:gd name="adj2" fmla="val 24063"/>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 Placeholder 16">
            <a:extLst>
              <a:ext uri="{FF2B5EF4-FFF2-40B4-BE49-F238E27FC236}">
                <a16:creationId xmlns:a16="http://schemas.microsoft.com/office/drawing/2014/main" id="{EDDBB924-42B1-4A19-82B9-AD8D0E6D4B54}"/>
              </a:ext>
            </a:extLst>
          </p:cNvPr>
          <p:cNvSpPr txBox="1">
            <a:spLocks noGrp="1"/>
          </p:cNvSpPr>
          <p:nvPr>
            <p:ph type="body" sz="half" idx="2"/>
          </p:nvPr>
        </p:nvSpPr>
        <p:spPr>
          <a:xfrm>
            <a:off x="4747643" y="260648"/>
            <a:ext cx="3975100" cy="6086282"/>
          </a:xfrm>
          <a:prstGeom prst="rect">
            <a:avLst/>
          </a:prstGeom>
          <a:noFill/>
        </p:spPr>
        <p:txBody>
          <a:bodyPr wrap="square" rtlCol="0">
            <a:spAutoFit/>
          </a:bodyPr>
          <a:lstStyle/>
          <a:p>
            <a:r>
              <a:rPr lang="en-GB" sz="1600" b="1" u="sng" dirty="0">
                <a:latin typeface="+mj-lt"/>
              </a:rPr>
              <a:t>6</a:t>
            </a:r>
            <a:r>
              <a:rPr lang="en-GB" sz="1800" b="1" u="sng" dirty="0">
                <a:latin typeface="+mj-lt"/>
              </a:rPr>
              <a:t>. </a:t>
            </a:r>
            <a:r>
              <a:rPr lang="en-GB" sz="1600" b="1" u="sng" dirty="0">
                <a:latin typeface="+mj-lt"/>
              </a:rPr>
              <a:t>TAG LINE</a:t>
            </a:r>
            <a:endParaRPr lang="en-GB" sz="1600" b="1" u="sng" dirty="0">
              <a:solidFill>
                <a:schemeClr val="tx1"/>
              </a:solidFill>
              <a:latin typeface="+mj-lt"/>
            </a:endParaRPr>
          </a:p>
          <a:p>
            <a:r>
              <a:rPr lang="en-GB" sz="1600" dirty="0">
                <a:solidFill>
                  <a:schemeClr val="tx1"/>
                </a:solidFill>
                <a:latin typeface="+mj-lt"/>
              </a:rPr>
              <a:t>A memorable dramatic phrase that will sum up the tone and idea of a film, or to reinforce and strengthen the audience's memory of a film.</a:t>
            </a:r>
          </a:p>
          <a:p>
            <a:r>
              <a:rPr lang="en-GB" sz="1600" dirty="0">
                <a:solidFill>
                  <a:schemeClr val="tx1"/>
                </a:solidFill>
                <a:latin typeface="+mj-lt"/>
              </a:rPr>
              <a:t>Here, “There has been an awakening” has been used to tell the audience that something has arisen after a period of absence. </a:t>
            </a:r>
          </a:p>
          <a:p>
            <a:r>
              <a:rPr lang="en-GB" sz="1600" dirty="0">
                <a:solidFill>
                  <a:schemeClr val="tx1"/>
                </a:solidFill>
                <a:latin typeface="+mj-lt"/>
              </a:rPr>
              <a:t>It creates an enigma (puzzle/question) that the audience will want to solve by watching the film. It will encourage Star Wars fans to see the film as they are familiar with the franchise and this was the first release of a Star Wars film in many years. This could also link to the franchise being started again.</a:t>
            </a:r>
          </a:p>
          <a:p>
            <a:r>
              <a:rPr lang="en-GB" sz="1600" b="1" u="sng" dirty="0">
                <a:solidFill>
                  <a:schemeClr val="tx1"/>
                </a:solidFill>
                <a:latin typeface="+mj-lt"/>
              </a:rPr>
              <a:t>THINK</a:t>
            </a:r>
          </a:p>
          <a:p>
            <a:r>
              <a:rPr lang="en-GB" sz="1800" b="1" dirty="0">
                <a:solidFill>
                  <a:schemeClr val="tx1"/>
                </a:solidFill>
                <a:latin typeface="+mj-lt"/>
              </a:rPr>
              <a:t>What does the tag line tell you about the movie?</a:t>
            </a:r>
          </a:p>
          <a:p>
            <a:endParaRPr lang="en-GB" dirty="0">
              <a:latin typeface="Comic Sans MS" panose="030F0702030302020204" pitchFamily="66" charset="0"/>
            </a:endParaRPr>
          </a:p>
        </p:txBody>
      </p:sp>
    </p:spTree>
    <p:extLst>
      <p:ext uri="{BB962C8B-B14F-4D97-AF65-F5344CB8AC3E}">
        <p14:creationId xmlns:p14="http://schemas.microsoft.com/office/powerpoint/2010/main" val="280435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2411760" y="5440845"/>
            <a:ext cx="4392488" cy="1420361"/>
          </a:xfrm>
          <a:prstGeom prst="cloudCallout">
            <a:avLst>
              <a:gd name="adj1" fmla="val -49053"/>
              <a:gd name="adj2" fmla="val -394129"/>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p:cNvSpPr txBox="1"/>
          <p:nvPr/>
        </p:nvSpPr>
        <p:spPr>
          <a:xfrm>
            <a:off x="106050" y="44624"/>
            <a:ext cx="2005905" cy="6340197"/>
          </a:xfrm>
          <a:prstGeom prst="rect">
            <a:avLst/>
          </a:prstGeom>
          <a:noFill/>
        </p:spPr>
        <p:txBody>
          <a:bodyPr wrap="square" rtlCol="0">
            <a:spAutoFit/>
          </a:bodyPr>
          <a:lstStyle/>
          <a:p>
            <a:r>
              <a:rPr lang="en-GB" sz="1400" dirty="0">
                <a:latin typeface="+mj-lt"/>
              </a:rPr>
              <a:t>7. </a:t>
            </a:r>
            <a:r>
              <a:rPr lang="en-GB" sz="1400" b="1" u="sng" dirty="0">
                <a:latin typeface="+mj-lt"/>
              </a:rPr>
              <a:t>INSTITUTION:</a:t>
            </a:r>
          </a:p>
          <a:p>
            <a:endParaRPr lang="en-GB" sz="1400" dirty="0">
              <a:latin typeface="+mj-lt"/>
            </a:endParaRPr>
          </a:p>
          <a:p>
            <a:r>
              <a:rPr lang="en-GB" sz="1400" dirty="0">
                <a:latin typeface="+mj-lt"/>
              </a:rPr>
              <a:t>There will be information on the poster about actors, directors, companies etc. As you already know, this is institutional information. You can make comment on this in your response. </a:t>
            </a:r>
          </a:p>
          <a:p>
            <a:endParaRPr lang="en-GB" sz="1400" dirty="0">
              <a:latin typeface="+mj-lt"/>
            </a:endParaRPr>
          </a:p>
          <a:p>
            <a:r>
              <a:rPr lang="en-GB" sz="1400" b="1" u="sng" dirty="0">
                <a:latin typeface="+mj-lt"/>
              </a:rPr>
              <a:t>THINK</a:t>
            </a:r>
            <a:endParaRPr lang="en-GB" sz="1400" b="1" u="sng" dirty="0">
              <a:latin typeface="Comic Sans MS" panose="030F0702030302020204" pitchFamily="66" charset="0"/>
            </a:endParaRPr>
          </a:p>
          <a:p>
            <a:pPr marL="285750" indent="-285750">
              <a:buFont typeface="Arial" panose="020B0604020202020204" pitchFamily="34" charset="0"/>
              <a:buChar char="•"/>
            </a:pPr>
            <a:r>
              <a:rPr lang="en-GB" sz="1400" b="1" dirty="0">
                <a:latin typeface="+mj-lt"/>
              </a:rPr>
              <a:t>Actors?</a:t>
            </a:r>
          </a:p>
          <a:p>
            <a:pPr marL="285750" indent="-285750">
              <a:buFont typeface="Arial" panose="020B0604020202020204" pitchFamily="34" charset="0"/>
              <a:buChar char="•"/>
            </a:pPr>
            <a:r>
              <a:rPr lang="en-GB" sz="1400" b="1" dirty="0">
                <a:latin typeface="+mj-lt"/>
              </a:rPr>
              <a:t>Directors (any information on other films they’ve directed on the poster?</a:t>
            </a:r>
          </a:p>
          <a:p>
            <a:pPr marL="285750" indent="-285750">
              <a:buFont typeface="Arial" panose="020B0604020202020204" pitchFamily="34" charset="0"/>
              <a:buChar char="•"/>
            </a:pPr>
            <a:r>
              <a:rPr lang="en-GB" sz="1400" b="1" dirty="0">
                <a:latin typeface="+mj-lt"/>
              </a:rPr>
              <a:t>Companies? (IMAX, DISNEY ETC)</a:t>
            </a:r>
          </a:p>
          <a:p>
            <a:pPr marL="285750" indent="-285750">
              <a:buFont typeface="Arial" panose="020B0604020202020204" pitchFamily="34" charset="0"/>
              <a:buChar char="•"/>
            </a:pPr>
            <a:r>
              <a:rPr lang="en-GB" sz="1400" b="1" dirty="0">
                <a:latin typeface="+mj-lt"/>
              </a:rPr>
              <a:t>Ratings?</a:t>
            </a:r>
          </a:p>
          <a:p>
            <a:pPr marL="285750" indent="-285750">
              <a:buFont typeface="Arial" panose="020B0604020202020204" pitchFamily="34" charset="0"/>
              <a:buChar char="•"/>
            </a:pPr>
            <a:r>
              <a:rPr lang="en-GB" sz="1400" b="1" dirty="0">
                <a:latin typeface="+mj-lt"/>
              </a:rPr>
              <a:t>Release date? (What would be the benefit of releasing a film in December?)</a:t>
            </a:r>
            <a:endParaRPr lang="en-GB" sz="1600" b="1" dirty="0">
              <a:latin typeface="+mj-lt"/>
            </a:endParaRPr>
          </a:p>
        </p:txBody>
      </p:sp>
    </p:spTree>
    <p:extLst>
      <p:ext uri="{BB962C8B-B14F-4D97-AF65-F5344CB8AC3E}">
        <p14:creationId xmlns:p14="http://schemas.microsoft.com/office/powerpoint/2010/main" val="156867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3059832" y="3284984"/>
            <a:ext cx="1656184" cy="1420361"/>
          </a:xfrm>
          <a:prstGeom prst="cloudCallout">
            <a:avLst>
              <a:gd name="adj1" fmla="val -97559"/>
              <a:gd name="adj2" fmla="val -1661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43608" y="3533499"/>
            <a:ext cx="2004682" cy="923330"/>
          </a:xfrm>
          <a:prstGeom prst="rect">
            <a:avLst/>
          </a:prstGeom>
          <a:noFill/>
        </p:spPr>
        <p:txBody>
          <a:bodyPr wrap="square" rtlCol="0">
            <a:spAutoFit/>
          </a:bodyPr>
          <a:lstStyle/>
          <a:p>
            <a:r>
              <a:rPr lang="en-GB" dirty="0">
                <a:latin typeface="+mj-lt"/>
              </a:rPr>
              <a:t>5. Genre</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6" name="Cloud Callout 5"/>
          <p:cNvSpPr/>
          <p:nvPr/>
        </p:nvSpPr>
        <p:spPr>
          <a:xfrm>
            <a:off x="5076056" y="3995164"/>
            <a:ext cx="1656184" cy="1420361"/>
          </a:xfrm>
          <a:prstGeom prst="cloudCallout">
            <a:avLst>
              <a:gd name="adj1" fmla="val -222209"/>
              <a:gd name="adj2" fmla="val -61139"/>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Callout 6"/>
          <p:cNvSpPr/>
          <p:nvPr/>
        </p:nvSpPr>
        <p:spPr>
          <a:xfrm>
            <a:off x="4283968" y="2821638"/>
            <a:ext cx="1656184" cy="1420361"/>
          </a:xfrm>
          <a:prstGeom prst="cloudCallout">
            <a:avLst>
              <a:gd name="adj1" fmla="val -180376"/>
              <a:gd name="adj2" fmla="val -15100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72993" y="1047776"/>
            <a:ext cx="2004682" cy="923330"/>
          </a:xfrm>
          <a:prstGeom prst="rect">
            <a:avLst/>
          </a:prstGeom>
          <a:noFill/>
        </p:spPr>
        <p:txBody>
          <a:bodyPr wrap="square" rtlCol="0">
            <a:spAutoFit/>
          </a:bodyPr>
          <a:lstStyle/>
          <a:p>
            <a:r>
              <a:rPr lang="en-GB" dirty="0">
                <a:latin typeface="+mj-lt"/>
              </a:rPr>
              <a:t>4 Famous faces</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10" name="Cloud Callout 9"/>
          <p:cNvSpPr/>
          <p:nvPr/>
        </p:nvSpPr>
        <p:spPr>
          <a:xfrm>
            <a:off x="2411760" y="1268760"/>
            <a:ext cx="3672408" cy="3528392"/>
          </a:xfrm>
          <a:prstGeom prst="cloudCallout">
            <a:avLst>
              <a:gd name="adj1" fmla="val 77047"/>
              <a:gd name="adj2" fmla="val -40962"/>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060649" y="1124744"/>
            <a:ext cx="2004682" cy="923330"/>
          </a:xfrm>
          <a:prstGeom prst="rect">
            <a:avLst/>
          </a:prstGeom>
          <a:noFill/>
        </p:spPr>
        <p:txBody>
          <a:bodyPr wrap="square" rtlCol="0">
            <a:spAutoFit/>
          </a:bodyPr>
          <a:lstStyle/>
          <a:p>
            <a:r>
              <a:rPr lang="en-GB" dirty="0">
                <a:latin typeface="+mj-lt"/>
              </a:rPr>
              <a:t>3 Colour</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12" name="Cloud Callout 11"/>
          <p:cNvSpPr/>
          <p:nvPr/>
        </p:nvSpPr>
        <p:spPr>
          <a:xfrm>
            <a:off x="3131840" y="908720"/>
            <a:ext cx="2880320" cy="1728192"/>
          </a:xfrm>
          <a:prstGeom prst="cloudCallout">
            <a:avLst>
              <a:gd name="adj1" fmla="val -87897"/>
              <a:gd name="adj2" fmla="val -73746"/>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5496" y="62223"/>
            <a:ext cx="2592288" cy="923330"/>
          </a:xfrm>
          <a:prstGeom prst="rect">
            <a:avLst/>
          </a:prstGeom>
          <a:noFill/>
        </p:spPr>
        <p:txBody>
          <a:bodyPr wrap="square" rtlCol="0">
            <a:spAutoFit/>
          </a:bodyPr>
          <a:lstStyle/>
          <a:p>
            <a:r>
              <a:rPr lang="en-GB" sz="1600" dirty="0">
                <a:latin typeface="+mj-lt"/>
              </a:rPr>
              <a:t>2. Image placement</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14" name="Cloud Callout 13"/>
          <p:cNvSpPr/>
          <p:nvPr/>
        </p:nvSpPr>
        <p:spPr>
          <a:xfrm>
            <a:off x="3179852" y="4509120"/>
            <a:ext cx="2880320" cy="1728192"/>
          </a:xfrm>
          <a:prstGeom prst="cloudCallout">
            <a:avLst>
              <a:gd name="adj1" fmla="val 112757"/>
              <a:gd name="adj2" fmla="val -19479"/>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246615" y="4509120"/>
            <a:ext cx="2004682" cy="646331"/>
          </a:xfrm>
          <a:prstGeom prst="rect">
            <a:avLst/>
          </a:prstGeom>
          <a:noFill/>
        </p:spPr>
        <p:txBody>
          <a:bodyPr wrap="square" rtlCol="0">
            <a:spAutoFit/>
          </a:bodyPr>
          <a:lstStyle/>
          <a:p>
            <a:r>
              <a:rPr lang="en-GB" dirty="0">
                <a:latin typeface="+mj-lt"/>
              </a:rPr>
              <a:t>1. Title</a:t>
            </a:r>
          </a:p>
          <a:p>
            <a:endParaRPr lang="en-GB" dirty="0">
              <a:latin typeface="Comic Sans MS" panose="030F0702030302020204" pitchFamily="66" charset="0"/>
            </a:endParaRPr>
          </a:p>
        </p:txBody>
      </p:sp>
      <p:sp>
        <p:nvSpPr>
          <p:cNvPr id="16" name="TextBox 15">
            <a:extLst>
              <a:ext uri="{FF2B5EF4-FFF2-40B4-BE49-F238E27FC236}">
                <a16:creationId xmlns:a16="http://schemas.microsoft.com/office/drawing/2014/main" id="{62970DD1-0A9E-4536-9A2B-244A8DAB7848}"/>
              </a:ext>
            </a:extLst>
          </p:cNvPr>
          <p:cNvSpPr txBox="1"/>
          <p:nvPr/>
        </p:nvSpPr>
        <p:spPr>
          <a:xfrm>
            <a:off x="348767" y="5095892"/>
            <a:ext cx="2004682" cy="923330"/>
          </a:xfrm>
          <a:prstGeom prst="rect">
            <a:avLst/>
          </a:prstGeom>
          <a:noFill/>
        </p:spPr>
        <p:txBody>
          <a:bodyPr wrap="square" rtlCol="0">
            <a:spAutoFit/>
          </a:bodyPr>
          <a:lstStyle/>
          <a:p>
            <a:r>
              <a:rPr lang="en-GB" dirty="0">
                <a:latin typeface="+mj-lt"/>
              </a:rPr>
              <a:t>6. Tag Line</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17" name="Cloud Callout 3">
            <a:extLst>
              <a:ext uri="{FF2B5EF4-FFF2-40B4-BE49-F238E27FC236}">
                <a16:creationId xmlns:a16="http://schemas.microsoft.com/office/drawing/2014/main" id="{9A15D070-3494-4E96-932A-96F6CEDE255D}"/>
              </a:ext>
            </a:extLst>
          </p:cNvPr>
          <p:cNvSpPr/>
          <p:nvPr/>
        </p:nvSpPr>
        <p:spPr>
          <a:xfrm>
            <a:off x="2411760" y="5440845"/>
            <a:ext cx="4392488" cy="1420361"/>
          </a:xfrm>
          <a:prstGeom prst="cloudCallout">
            <a:avLst>
              <a:gd name="adj1" fmla="val -49053"/>
              <a:gd name="adj2" fmla="val -394129"/>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FC430478-0709-4E20-ACC3-AF00DA8EC424}"/>
              </a:ext>
            </a:extLst>
          </p:cNvPr>
          <p:cNvSpPr txBox="1"/>
          <p:nvPr/>
        </p:nvSpPr>
        <p:spPr>
          <a:xfrm>
            <a:off x="7060630" y="6019222"/>
            <a:ext cx="2004682" cy="923330"/>
          </a:xfrm>
          <a:prstGeom prst="rect">
            <a:avLst/>
          </a:prstGeom>
          <a:noFill/>
        </p:spPr>
        <p:txBody>
          <a:bodyPr wrap="square" rtlCol="0">
            <a:spAutoFit/>
          </a:bodyPr>
          <a:lstStyle/>
          <a:p>
            <a:r>
              <a:rPr lang="en-GB" dirty="0">
                <a:latin typeface="+mj-lt"/>
              </a:rPr>
              <a:t>7. Institution</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21757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404665"/>
            <a:ext cx="7772400" cy="864096"/>
          </a:xfrm>
        </p:spPr>
        <p:txBody>
          <a:bodyPr>
            <a:normAutofit fontScale="90000"/>
          </a:bodyPr>
          <a:lstStyle/>
          <a:p>
            <a:r>
              <a:rPr lang="en-GB" dirty="0"/>
              <a:t>Task:</a:t>
            </a:r>
          </a:p>
        </p:txBody>
      </p:sp>
      <p:sp>
        <p:nvSpPr>
          <p:cNvPr id="6" name="Text Placeholder 5"/>
          <p:cNvSpPr>
            <a:spLocks noGrp="1"/>
          </p:cNvSpPr>
          <p:nvPr>
            <p:ph type="body" idx="1"/>
          </p:nvPr>
        </p:nvSpPr>
        <p:spPr>
          <a:xfrm>
            <a:off x="1331640" y="1196752"/>
            <a:ext cx="7488831" cy="4176463"/>
          </a:xfrm>
        </p:spPr>
        <p:txBody>
          <a:bodyPr>
            <a:noAutofit/>
          </a:bodyPr>
          <a:lstStyle/>
          <a:p>
            <a:r>
              <a:rPr lang="en-GB" sz="2400" dirty="0">
                <a:solidFill>
                  <a:schemeClr val="tx1"/>
                </a:solidFill>
              </a:rPr>
              <a:t>In a small group you will be analysing film posters. </a:t>
            </a:r>
          </a:p>
          <a:p>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You must work together to make comments on each covering the aspects we have discussed.</a:t>
            </a:r>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You will have FIVE minutes at each station.</a:t>
            </a:r>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Try your best to use media language and fully analyse.</a:t>
            </a:r>
          </a:p>
          <a:p>
            <a:endParaRPr lang="en-GB" sz="2400" dirty="0"/>
          </a:p>
        </p:txBody>
      </p:sp>
    </p:spTree>
    <p:extLst>
      <p:ext uri="{BB962C8B-B14F-4D97-AF65-F5344CB8AC3E}">
        <p14:creationId xmlns:p14="http://schemas.microsoft.com/office/powerpoint/2010/main" val="194238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346A-FCC7-4C4B-99CD-1379847E6BE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EB5F6B3-3330-4C9D-BDCD-0E153FC5BCFE}"/>
              </a:ext>
            </a:extLst>
          </p:cNvPr>
          <p:cNvSpPr>
            <a:spLocks noGrp="1"/>
          </p:cNvSpPr>
          <p:nvPr>
            <p:ph type="body" idx="1"/>
          </p:nvPr>
        </p:nvSpPr>
        <p:spPr/>
        <p:txBody>
          <a:bodyPr/>
          <a:lstStyle/>
          <a:p>
            <a:endParaRPr lang="en-GB"/>
          </a:p>
        </p:txBody>
      </p:sp>
      <p:pic>
        <p:nvPicPr>
          <p:cNvPr id="5" name="Picture 4" descr="A picture containing text&#10;&#10;Description generated with high confidence">
            <a:extLst>
              <a:ext uri="{FF2B5EF4-FFF2-40B4-BE49-F238E27FC236}">
                <a16:creationId xmlns:a16="http://schemas.microsoft.com/office/drawing/2014/main" id="{54B696B1-9C22-4BD0-9907-1A3D28338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714" y="0"/>
            <a:ext cx="4628571" cy="6858000"/>
          </a:xfrm>
          <a:prstGeom prst="rect">
            <a:avLst/>
          </a:prstGeom>
        </p:spPr>
      </p:pic>
    </p:spTree>
    <p:extLst>
      <p:ext uri="{BB962C8B-B14F-4D97-AF65-F5344CB8AC3E}">
        <p14:creationId xmlns:p14="http://schemas.microsoft.com/office/powerpoint/2010/main" val="152111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59DF-4D08-41DE-95F2-76281F60AEE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0B13ADF-EFFC-4920-AFBE-1BAE8F78F1F9}"/>
              </a:ext>
            </a:extLst>
          </p:cNvPr>
          <p:cNvSpPr>
            <a:spLocks noGrp="1"/>
          </p:cNvSpPr>
          <p:nvPr>
            <p:ph type="body" idx="1"/>
          </p:nvPr>
        </p:nvSpPr>
        <p:spPr/>
        <p:txBody>
          <a:bodyPr/>
          <a:lstStyle/>
          <a:p>
            <a:endParaRPr lang="en-GB"/>
          </a:p>
        </p:txBody>
      </p:sp>
      <p:pic>
        <p:nvPicPr>
          <p:cNvPr id="5" name="Picture 4" descr="A group of people posing for the camera&#10;&#10;Description generated with very high confidence">
            <a:extLst>
              <a:ext uri="{FF2B5EF4-FFF2-40B4-BE49-F238E27FC236}">
                <a16:creationId xmlns:a16="http://schemas.microsoft.com/office/drawing/2014/main" id="{0F870131-223A-45FE-8705-8F4FF384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53" y="146196"/>
            <a:ext cx="4444787" cy="6667180"/>
          </a:xfrm>
          <a:prstGeom prst="rect">
            <a:avLst/>
          </a:prstGeom>
        </p:spPr>
      </p:pic>
    </p:spTree>
    <p:extLst>
      <p:ext uri="{BB962C8B-B14F-4D97-AF65-F5344CB8AC3E}">
        <p14:creationId xmlns:p14="http://schemas.microsoft.com/office/powerpoint/2010/main" val="265983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EFD8-99FD-46D6-AE0A-C0C5F856049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ECD04B6-9587-49F0-ACBB-7A82BAF86789}"/>
              </a:ext>
            </a:extLst>
          </p:cNvPr>
          <p:cNvSpPr>
            <a:spLocks noGrp="1"/>
          </p:cNvSpPr>
          <p:nvPr>
            <p:ph type="body" idx="1"/>
          </p:nvPr>
        </p:nvSpPr>
        <p:spPr/>
        <p:txBody>
          <a:bodyPr/>
          <a:lstStyle/>
          <a:p>
            <a:endParaRPr lang="en-GB"/>
          </a:p>
        </p:txBody>
      </p:sp>
      <p:pic>
        <p:nvPicPr>
          <p:cNvPr id="5" name="Picture 4" descr="A picture containing person, ground&#10;&#10;Description generated with high confidence">
            <a:extLst>
              <a:ext uri="{FF2B5EF4-FFF2-40B4-BE49-F238E27FC236}">
                <a16:creationId xmlns:a16="http://schemas.microsoft.com/office/drawing/2014/main" id="{E75C684E-197F-449C-B1D5-0AC0007E6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6420" y="0"/>
            <a:ext cx="4631159" cy="6858000"/>
          </a:xfrm>
          <a:prstGeom prst="rect">
            <a:avLst/>
          </a:prstGeom>
        </p:spPr>
      </p:pic>
    </p:spTree>
    <p:extLst>
      <p:ext uri="{BB962C8B-B14F-4D97-AF65-F5344CB8AC3E}">
        <p14:creationId xmlns:p14="http://schemas.microsoft.com/office/powerpoint/2010/main" val="57360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EFD8-99FD-46D6-AE0A-C0C5F856049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ECD04B6-9587-49F0-ACBB-7A82BAF86789}"/>
              </a:ext>
            </a:extLst>
          </p:cNvPr>
          <p:cNvSpPr>
            <a:spLocks noGrp="1"/>
          </p:cNvSpPr>
          <p:nvPr>
            <p:ph type="body" idx="1"/>
          </p:nvPr>
        </p:nvSpPr>
        <p:spPr/>
        <p:txBody>
          <a:bodyPr/>
          <a:lstStyle/>
          <a:p>
            <a:endParaRPr lang="en-GB"/>
          </a:p>
        </p:txBody>
      </p:sp>
      <p:pic>
        <p:nvPicPr>
          <p:cNvPr id="6" name="Picture 5" descr="A picture containing water, water sport, swimming&#10;&#10;Description generated with very high confidence">
            <a:extLst>
              <a:ext uri="{FF2B5EF4-FFF2-40B4-BE49-F238E27FC236}">
                <a16:creationId xmlns:a16="http://schemas.microsoft.com/office/drawing/2014/main" id="{DDBCA863-3FBA-4149-B2F2-4961C00A7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585" y="0"/>
            <a:ext cx="4628830" cy="6858000"/>
          </a:xfrm>
          <a:prstGeom prst="rect">
            <a:avLst/>
          </a:prstGeom>
        </p:spPr>
      </p:pic>
    </p:spTree>
    <p:extLst>
      <p:ext uri="{BB962C8B-B14F-4D97-AF65-F5344CB8AC3E}">
        <p14:creationId xmlns:p14="http://schemas.microsoft.com/office/powerpoint/2010/main" val="197661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2EFB-8B03-4A0D-94A3-CCF9D5C7D93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CF8B84A-7221-4899-8CFF-181D7DA28842}"/>
              </a:ext>
            </a:extLst>
          </p:cNvPr>
          <p:cNvSpPr>
            <a:spLocks noGrp="1"/>
          </p:cNvSpPr>
          <p:nvPr>
            <p:ph type="body" idx="1"/>
          </p:nvPr>
        </p:nvSpPr>
        <p:spPr/>
        <p:txBody>
          <a:bodyPr/>
          <a:lstStyle/>
          <a:p>
            <a:endParaRPr lang="en-GB"/>
          </a:p>
        </p:txBody>
      </p:sp>
      <p:pic>
        <p:nvPicPr>
          <p:cNvPr id="5" name="Picture 4" descr="A person wearing a suit and tie&#10;&#10;Description generated with very high confidence">
            <a:extLst>
              <a:ext uri="{FF2B5EF4-FFF2-40B4-BE49-F238E27FC236}">
                <a16:creationId xmlns:a16="http://schemas.microsoft.com/office/drawing/2014/main" id="{54BA23A1-F796-487C-865D-10CC9CCAC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568" y="0"/>
            <a:ext cx="4626864" cy="6858000"/>
          </a:xfrm>
          <a:prstGeom prst="rect">
            <a:avLst/>
          </a:prstGeom>
        </p:spPr>
      </p:pic>
    </p:spTree>
    <p:extLst>
      <p:ext uri="{BB962C8B-B14F-4D97-AF65-F5344CB8AC3E}">
        <p14:creationId xmlns:p14="http://schemas.microsoft.com/office/powerpoint/2010/main" val="332075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0E31-8E9F-44C6-9028-083337649A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DEFB068-A635-4E79-AC3E-0CA61E0FC822}"/>
              </a:ext>
            </a:extLst>
          </p:cNvPr>
          <p:cNvSpPr>
            <a:spLocks noGrp="1"/>
          </p:cNvSpPr>
          <p:nvPr>
            <p:ph type="body" idx="1"/>
          </p:nvPr>
        </p:nvSpPr>
        <p:spPr/>
        <p:txBody>
          <a:bodyPr/>
          <a:lstStyle/>
          <a:p>
            <a:endParaRPr lang="en-GB"/>
          </a:p>
        </p:txBody>
      </p:sp>
      <p:pic>
        <p:nvPicPr>
          <p:cNvPr id="5" name="Picture 4" descr="A person holding a sign&#10;&#10;Description generated with high confidence">
            <a:extLst>
              <a:ext uri="{FF2B5EF4-FFF2-40B4-BE49-F238E27FC236}">
                <a16:creationId xmlns:a16="http://schemas.microsoft.com/office/drawing/2014/main" id="{1B4CB9EC-A814-46C5-8857-80EEE5A59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406" y="0"/>
            <a:ext cx="4525188" cy="6858000"/>
          </a:xfrm>
          <a:prstGeom prst="rect">
            <a:avLst/>
          </a:prstGeom>
        </p:spPr>
      </p:pic>
    </p:spTree>
    <p:extLst>
      <p:ext uri="{BB962C8B-B14F-4D97-AF65-F5344CB8AC3E}">
        <p14:creationId xmlns:p14="http://schemas.microsoft.com/office/powerpoint/2010/main" val="14491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buNone/>
            </a:pPr>
            <a:r>
              <a:rPr lang="en-GB" dirty="0">
                <a:latin typeface="+mj-lt"/>
              </a:rPr>
              <a:t>Today I am identifying techniques in my advert so that I can understand how to analyse a film poster.</a:t>
            </a:r>
          </a:p>
          <a:p>
            <a:pPr marL="0" indent="0">
              <a:buNone/>
            </a:pPr>
            <a:endParaRPr lang="en-GB" dirty="0">
              <a:latin typeface="+mj-lt"/>
            </a:endParaRPr>
          </a:p>
          <a:p>
            <a:pPr marL="0" indent="0">
              <a:buNone/>
            </a:pPr>
            <a:r>
              <a:rPr lang="en-GB" dirty="0">
                <a:latin typeface="+mj-lt"/>
              </a:rPr>
              <a:t>I’ll know I’ve got it when I can:</a:t>
            </a:r>
          </a:p>
          <a:p>
            <a:pPr marL="0" indent="0">
              <a:buNone/>
            </a:pPr>
            <a:endParaRPr lang="en-GB" dirty="0">
              <a:latin typeface="+mj-lt"/>
            </a:endParaRPr>
          </a:p>
          <a:p>
            <a:pPr>
              <a:buFont typeface="Wingdings" panose="05000000000000000000" pitchFamily="2" charset="2"/>
              <a:buChar char="ü"/>
            </a:pPr>
            <a:r>
              <a:rPr lang="en-GB" dirty="0">
                <a:latin typeface="+mj-lt"/>
              </a:rPr>
              <a:t>Name techniques that my advert uses.</a:t>
            </a:r>
          </a:p>
          <a:p>
            <a:pPr>
              <a:buFont typeface="Wingdings" panose="05000000000000000000" pitchFamily="2" charset="2"/>
              <a:buChar char="ü"/>
            </a:pPr>
            <a:endParaRPr lang="en-GB" dirty="0">
              <a:latin typeface="+mj-lt"/>
            </a:endParaRPr>
          </a:p>
          <a:p>
            <a:pPr>
              <a:buFont typeface="Wingdings" panose="05000000000000000000" pitchFamily="2" charset="2"/>
              <a:buChar char="ü"/>
            </a:pPr>
            <a:r>
              <a:rPr lang="en-GB" dirty="0">
                <a:latin typeface="+mj-lt"/>
              </a:rPr>
              <a:t>Explain why they are effective in conveying a message.</a:t>
            </a:r>
          </a:p>
          <a:p>
            <a:pPr>
              <a:buFont typeface="Wingdings" panose="05000000000000000000" pitchFamily="2" charset="2"/>
              <a:buChar char="ü"/>
            </a:pPr>
            <a:endParaRPr lang="en-GB" dirty="0">
              <a:latin typeface="+mj-lt"/>
            </a:endParaRPr>
          </a:p>
          <a:p>
            <a:pPr>
              <a:buFont typeface="Wingdings" panose="05000000000000000000" pitchFamily="2" charset="2"/>
              <a:buChar char="ü"/>
            </a:pPr>
            <a:r>
              <a:rPr lang="en-GB" dirty="0">
                <a:latin typeface="+mj-lt"/>
              </a:rPr>
              <a:t>Detail why these techniques make the advert successful.</a:t>
            </a:r>
          </a:p>
        </p:txBody>
      </p:sp>
    </p:spTree>
    <p:extLst>
      <p:ext uri="{BB962C8B-B14F-4D97-AF65-F5344CB8AC3E}">
        <p14:creationId xmlns:p14="http://schemas.microsoft.com/office/powerpoint/2010/main" val="373568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8042-CFC4-4BD3-BF9B-B144CF8D83D0}"/>
              </a:ext>
            </a:extLst>
          </p:cNvPr>
          <p:cNvSpPr>
            <a:spLocks noGrp="1"/>
          </p:cNvSpPr>
          <p:nvPr>
            <p:ph type="title"/>
          </p:nvPr>
        </p:nvSpPr>
        <p:spPr/>
        <p:txBody>
          <a:bodyPr>
            <a:normAutofit/>
          </a:bodyPr>
          <a:lstStyle/>
          <a:p>
            <a:r>
              <a:rPr lang="en-GB" sz="1400" dirty="0"/>
              <a:t>SQA N5 WEBINAR LINK </a:t>
            </a:r>
            <a:r>
              <a:rPr lang="en-GB" sz="1400"/>
              <a:t>FOR REFERENCE / UNDERSTANDING STANDARDS</a:t>
            </a:r>
            <a:br>
              <a:rPr lang="en-GB" sz="1400" dirty="0"/>
            </a:br>
            <a:br>
              <a:rPr lang="en-GB" sz="1400" dirty="0"/>
            </a:br>
            <a:r>
              <a:rPr lang="en-GB" sz="1400" dirty="0"/>
              <a:t>https://www.sqa.org.uk/sqa/files_ccc/National5Media29082017.mp4</a:t>
            </a:r>
            <a:br>
              <a:rPr lang="en-GB" sz="1400" dirty="0"/>
            </a:br>
            <a:endParaRPr lang="en-GB" sz="1400" dirty="0"/>
          </a:p>
        </p:txBody>
      </p:sp>
    </p:spTree>
    <p:extLst>
      <p:ext uri="{BB962C8B-B14F-4D97-AF65-F5344CB8AC3E}">
        <p14:creationId xmlns:p14="http://schemas.microsoft.com/office/powerpoint/2010/main" val="381397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99CF-7FDC-428B-84FC-5B7FA22D7A87}"/>
              </a:ext>
            </a:extLst>
          </p:cNvPr>
          <p:cNvSpPr>
            <a:spLocks noGrp="1"/>
          </p:cNvSpPr>
          <p:nvPr>
            <p:ph type="title"/>
          </p:nvPr>
        </p:nvSpPr>
        <p:spPr/>
        <p:txBody>
          <a:bodyPr>
            <a:normAutofit/>
          </a:bodyPr>
          <a:lstStyle/>
          <a:p>
            <a:r>
              <a:rPr lang="en-GB" dirty="0"/>
              <a:t>ANALYSIS OF A MEDIA TEXT</a:t>
            </a:r>
            <a:br>
              <a:rPr lang="en-GB" dirty="0"/>
            </a:br>
            <a:r>
              <a:rPr lang="en-GB" dirty="0"/>
              <a:t>Total marks — 10 </a:t>
            </a:r>
          </a:p>
        </p:txBody>
      </p:sp>
      <p:sp>
        <p:nvSpPr>
          <p:cNvPr id="3" name="Content Placeholder 2">
            <a:extLst>
              <a:ext uri="{FF2B5EF4-FFF2-40B4-BE49-F238E27FC236}">
                <a16:creationId xmlns:a16="http://schemas.microsoft.com/office/drawing/2014/main" id="{A0024AF6-ACC2-4B9A-A61F-53250488BB24}"/>
              </a:ext>
            </a:extLst>
          </p:cNvPr>
          <p:cNvSpPr>
            <a:spLocks noGrp="1"/>
          </p:cNvSpPr>
          <p:nvPr>
            <p:ph idx="1"/>
          </p:nvPr>
        </p:nvSpPr>
        <p:spPr>
          <a:xfrm>
            <a:off x="685800" y="2093976"/>
            <a:ext cx="7772400" cy="4431368"/>
          </a:xfrm>
        </p:spPr>
        <p:txBody>
          <a:bodyPr>
            <a:normAutofit fontScale="70000" lnSpcReduction="20000"/>
          </a:bodyPr>
          <a:lstStyle/>
          <a:p>
            <a:pPr marL="0" indent="0">
              <a:buNone/>
            </a:pPr>
            <a:r>
              <a:rPr lang="en-GB" dirty="0">
                <a:latin typeface="+mj-lt"/>
              </a:rPr>
              <a:t>You should select from </a:t>
            </a:r>
            <a:r>
              <a:rPr lang="en-GB" b="1" dirty="0">
                <a:latin typeface="+mj-lt"/>
              </a:rPr>
              <a:t>ONE</a:t>
            </a:r>
            <a:r>
              <a:rPr lang="en-GB" dirty="0">
                <a:latin typeface="+mj-lt"/>
              </a:rPr>
              <a:t> of the following media texts: Film Poster; Magazine Cover; Advertisement</a:t>
            </a:r>
          </a:p>
          <a:p>
            <a:pPr marL="0" indent="0">
              <a:buNone/>
            </a:pPr>
            <a:r>
              <a:rPr lang="en-GB" dirty="0">
                <a:latin typeface="+mj-lt"/>
              </a:rPr>
              <a:t>Media texts are made with particular purposes and for specific audiences. With reference to purpose and/or audience explain in detail how relevant key aspects of media literacy have been used in </a:t>
            </a:r>
            <a:r>
              <a:rPr lang="en-GB" b="1" dirty="0">
                <a:latin typeface="+mj-lt"/>
              </a:rPr>
              <a:t>one</a:t>
            </a:r>
            <a:r>
              <a:rPr lang="en-GB" dirty="0">
                <a:latin typeface="+mj-lt"/>
              </a:rPr>
              <a:t> of the following media texts. </a:t>
            </a:r>
          </a:p>
          <a:p>
            <a:pPr marL="0" indent="0">
              <a:buNone/>
            </a:pPr>
            <a:r>
              <a:rPr lang="en-GB" dirty="0">
                <a:latin typeface="+mj-lt"/>
              </a:rPr>
              <a:t>In your answer you must refer to </a:t>
            </a:r>
            <a:r>
              <a:rPr lang="en-GB" b="1" dirty="0">
                <a:latin typeface="+mj-lt"/>
              </a:rPr>
              <a:t>at least two*</a:t>
            </a:r>
            <a:r>
              <a:rPr lang="en-GB" dirty="0">
                <a:latin typeface="+mj-lt"/>
              </a:rPr>
              <a:t> of the following key aspects:</a:t>
            </a:r>
          </a:p>
          <a:p>
            <a:pPr lvl="0"/>
            <a:r>
              <a:rPr lang="en-GB" dirty="0">
                <a:latin typeface="+mj-lt"/>
              </a:rPr>
              <a:t>Language</a:t>
            </a:r>
          </a:p>
          <a:p>
            <a:pPr lvl="0"/>
            <a:r>
              <a:rPr lang="en-GB" dirty="0">
                <a:latin typeface="+mj-lt"/>
              </a:rPr>
              <a:t>Representation</a:t>
            </a:r>
          </a:p>
          <a:p>
            <a:pPr lvl="0"/>
            <a:r>
              <a:rPr lang="en-GB" dirty="0">
                <a:latin typeface="+mj-lt"/>
              </a:rPr>
              <a:t>Categories</a:t>
            </a:r>
          </a:p>
          <a:p>
            <a:pPr lvl="0"/>
            <a:r>
              <a:rPr lang="en-GB" dirty="0">
                <a:latin typeface="+mj-lt"/>
              </a:rPr>
              <a:t>Narrative</a:t>
            </a:r>
          </a:p>
          <a:p>
            <a:pPr lvl="0"/>
            <a:r>
              <a:rPr lang="en-GB" dirty="0">
                <a:latin typeface="+mj-lt"/>
              </a:rPr>
              <a:t>Audience</a:t>
            </a:r>
          </a:p>
          <a:p>
            <a:pPr lvl="0"/>
            <a:r>
              <a:rPr lang="en-GB" dirty="0">
                <a:latin typeface="+mj-lt"/>
              </a:rPr>
              <a:t>Institutions</a:t>
            </a:r>
          </a:p>
          <a:p>
            <a:pPr lvl="0"/>
            <a:r>
              <a:rPr lang="en-GB" dirty="0">
                <a:latin typeface="+mj-lt"/>
              </a:rPr>
              <a:t>Society</a:t>
            </a:r>
          </a:p>
          <a:p>
            <a:endParaRPr lang="en-GB" dirty="0">
              <a:latin typeface="+mj-lt"/>
            </a:endParaRPr>
          </a:p>
          <a:p>
            <a:pPr marL="0" indent="0">
              <a:buNone/>
            </a:pPr>
            <a:r>
              <a:rPr lang="en-GB" dirty="0">
                <a:latin typeface="+mj-lt"/>
              </a:rPr>
              <a:t>*at least two means you must cover a MINIMUM of two aspects but you can write something for as many as you can from the aspects listed and still achieve 10 marks. </a:t>
            </a:r>
          </a:p>
        </p:txBody>
      </p:sp>
    </p:spTree>
    <p:extLst>
      <p:ext uri="{BB962C8B-B14F-4D97-AF65-F5344CB8AC3E}">
        <p14:creationId xmlns:p14="http://schemas.microsoft.com/office/powerpoint/2010/main" val="268935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Tree>
    <p:extLst>
      <p:ext uri="{BB962C8B-B14F-4D97-AF65-F5344CB8AC3E}">
        <p14:creationId xmlns:p14="http://schemas.microsoft.com/office/powerpoint/2010/main" val="104530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3179852" y="4509120"/>
            <a:ext cx="2880320" cy="1728192"/>
          </a:xfrm>
          <a:prstGeom prst="cloudCallout">
            <a:avLst>
              <a:gd name="adj1" fmla="val -87897"/>
              <a:gd name="adj2" fmla="val -73746"/>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1520" y="58846"/>
            <a:ext cx="2005905" cy="6740307"/>
          </a:xfrm>
          <a:prstGeom prst="rect">
            <a:avLst/>
          </a:prstGeom>
          <a:noFill/>
        </p:spPr>
        <p:txBody>
          <a:bodyPr wrap="square" rtlCol="0">
            <a:spAutoFit/>
          </a:bodyPr>
          <a:lstStyle/>
          <a:p>
            <a:r>
              <a:rPr lang="en-GB" dirty="0">
                <a:latin typeface="+mj-lt"/>
              </a:rPr>
              <a:t>1. </a:t>
            </a:r>
            <a:r>
              <a:rPr lang="en-GB" b="1" u="sng" dirty="0">
                <a:latin typeface="+mj-lt"/>
              </a:rPr>
              <a:t>Title</a:t>
            </a:r>
            <a:endParaRPr lang="en-GB" dirty="0">
              <a:latin typeface="+mj-lt"/>
            </a:endParaRPr>
          </a:p>
          <a:p>
            <a:endParaRPr lang="en-GB" dirty="0">
              <a:latin typeface="+mj-lt"/>
            </a:endParaRPr>
          </a:p>
          <a:p>
            <a:r>
              <a:rPr lang="en-GB" b="1" u="sng" dirty="0">
                <a:latin typeface="+mj-lt"/>
              </a:rPr>
              <a:t>Institution</a:t>
            </a:r>
            <a:r>
              <a:rPr lang="en-GB" dirty="0">
                <a:latin typeface="+mj-lt"/>
              </a:rPr>
              <a:t> - Recognised as a franchise that already exists.</a:t>
            </a:r>
          </a:p>
          <a:p>
            <a:endParaRPr lang="en-GB" dirty="0">
              <a:latin typeface="+mj-lt"/>
            </a:endParaRPr>
          </a:p>
          <a:p>
            <a:r>
              <a:rPr lang="en-GB" b="1" u="sng" dirty="0">
                <a:latin typeface="+mj-lt"/>
              </a:rPr>
              <a:t>Font </a:t>
            </a:r>
            <a:r>
              <a:rPr lang="en-GB" dirty="0">
                <a:latin typeface="+mj-lt"/>
              </a:rPr>
              <a:t>- Uses the same font as the other star wars films</a:t>
            </a:r>
          </a:p>
          <a:p>
            <a:endParaRPr lang="en-GB" dirty="0">
              <a:latin typeface="+mj-lt"/>
            </a:endParaRPr>
          </a:p>
          <a:p>
            <a:r>
              <a:rPr lang="en-GB" b="1" u="sng" dirty="0">
                <a:latin typeface="+mj-lt"/>
              </a:rPr>
              <a:t>Placement</a:t>
            </a:r>
            <a:r>
              <a:rPr lang="en-GB" dirty="0">
                <a:latin typeface="+mj-lt"/>
              </a:rPr>
              <a:t> - Is in the centre at the bottom to draw attention. </a:t>
            </a:r>
          </a:p>
          <a:p>
            <a:endParaRPr lang="en-GB" dirty="0">
              <a:latin typeface="+mj-lt"/>
            </a:endParaRPr>
          </a:p>
          <a:p>
            <a:r>
              <a:rPr lang="en-GB" b="1" u="sng" dirty="0">
                <a:latin typeface="+mj-lt"/>
              </a:rPr>
              <a:t>THINK:</a:t>
            </a:r>
          </a:p>
          <a:p>
            <a:r>
              <a:rPr lang="en-GB" b="1" dirty="0">
                <a:latin typeface="+mj-lt"/>
              </a:rPr>
              <a:t>What meanings are being conveyed through use of fonts or image placement?</a:t>
            </a:r>
          </a:p>
        </p:txBody>
      </p:sp>
    </p:spTree>
    <p:extLst>
      <p:ext uri="{BB962C8B-B14F-4D97-AF65-F5344CB8AC3E}">
        <p14:creationId xmlns:p14="http://schemas.microsoft.com/office/powerpoint/2010/main" val="244345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3131840" y="908720"/>
            <a:ext cx="2880320" cy="1728192"/>
          </a:xfrm>
          <a:prstGeom prst="cloudCallout">
            <a:avLst>
              <a:gd name="adj1" fmla="val -87897"/>
              <a:gd name="adj2" fmla="val -73746"/>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p:cNvSpPr txBox="1"/>
          <p:nvPr/>
        </p:nvSpPr>
        <p:spPr>
          <a:xfrm>
            <a:off x="251520" y="312579"/>
            <a:ext cx="2005905" cy="5909310"/>
          </a:xfrm>
          <a:prstGeom prst="rect">
            <a:avLst/>
          </a:prstGeom>
          <a:noFill/>
        </p:spPr>
        <p:txBody>
          <a:bodyPr wrap="square" rtlCol="0">
            <a:spAutoFit/>
          </a:bodyPr>
          <a:lstStyle/>
          <a:p>
            <a:r>
              <a:rPr lang="en-GB" dirty="0">
                <a:latin typeface="+mj-lt"/>
              </a:rPr>
              <a:t>2. </a:t>
            </a:r>
            <a:r>
              <a:rPr lang="en-GB" b="1" u="sng" dirty="0">
                <a:latin typeface="+mj-lt"/>
              </a:rPr>
              <a:t>Image Placement</a:t>
            </a:r>
            <a:endParaRPr lang="en-GB" dirty="0">
              <a:latin typeface="+mj-lt"/>
            </a:endParaRPr>
          </a:p>
          <a:p>
            <a:endParaRPr lang="en-GB" dirty="0">
              <a:latin typeface="+mj-lt"/>
            </a:endParaRPr>
          </a:p>
          <a:p>
            <a:r>
              <a:rPr lang="en-GB" dirty="0">
                <a:latin typeface="+mj-lt"/>
              </a:rPr>
              <a:t>The </a:t>
            </a:r>
            <a:r>
              <a:rPr lang="en-GB" b="1" i="1" dirty="0">
                <a:latin typeface="+mj-lt"/>
              </a:rPr>
              <a:t>main character </a:t>
            </a:r>
            <a:r>
              <a:rPr lang="en-GB" dirty="0">
                <a:latin typeface="+mj-lt"/>
              </a:rPr>
              <a:t>is placed in the </a:t>
            </a:r>
            <a:r>
              <a:rPr lang="en-GB" b="1" i="1" dirty="0">
                <a:latin typeface="+mj-lt"/>
              </a:rPr>
              <a:t>centre of the poster</a:t>
            </a:r>
            <a:r>
              <a:rPr lang="en-GB" dirty="0">
                <a:latin typeface="+mj-lt"/>
              </a:rPr>
              <a:t>. This helps the audience know that they will have a key role in the film and that the story will centre on them. </a:t>
            </a:r>
          </a:p>
          <a:p>
            <a:endParaRPr lang="en-GB" dirty="0">
              <a:latin typeface="+mj-lt"/>
            </a:endParaRPr>
          </a:p>
          <a:p>
            <a:r>
              <a:rPr lang="en-GB" b="1" u="sng" dirty="0">
                <a:latin typeface="+mj-lt"/>
              </a:rPr>
              <a:t>THINK:</a:t>
            </a:r>
          </a:p>
          <a:p>
            <a:r>
              <a:rPr lang="en-GB" b="1" dirty="0">
                <a:latin typeface="+mj-lt"/>
              </a:rPr>
              <a:t>Why are the pictures placed where they are?</a:t>
            </a:r>
          </a:p>
        </p:txBody>
      </p:sp>
    </p:spTree>
    <p:extLst>
      <p:ext uri="{BB962C8B-B14F-4D97-AF65-F5344CB8AC3E}">
        <p14:creationId xmlns:p14="http://schemas.microsoft.com/office/powerpoint/2010/main" val="312408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2411760" y="1268760"/>
            <a:ext cx="3672408" cy="3528392"/>
          </a:xfrm>
          <a:prstGeom prst="cloudCallout">
            <a:avLst>
              <a:gd name="adj1" fmla="val 77047"/>
              <a:gd name="adj2" fmla="val -40962"/>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86574" y="692696"/>
            <a:ext cx="2149922" cy="5909310"/>
          </a:xfrm>
          <a:prstGeom prst="rect">
            <a:avLst/>
          </a:prstGeom>
          <a:noFill/>
        </p:spPr>
        <p:txBody>
          <a:bodyPr wrap="square" rtlCol="0">
            <a:spAutoFit/>
          </a:bodyPr>
          <a:lstStyle/>
          <a:p>
            <a:r>
              <a:rPr lang="en-GB" dirty="0">
                <a:latin typeface="+mj-lt"/>
              </a:rPr>
              <a:t>3.</a:t>
            </a:r>
            <a:r>
              <a:rPr lang="en-GB" b="1" u="sng" dirty="0">
                <a:latin typeface="+mj-lt"/>
              </a:rPr>
              <a:t> Representation</a:t>
            </a:r>
          </a:p>
          <a:p>
            <a:endParaRPr lang="en-GB" b="1" u="sng" dirty="0">
              <a:latin typeface="+mj-lt"/>
            </a:endParaRPr>
          </a:p>
          <a:p>
            <a:r>
              <a:rPr lang="en-GB" b="1" u="sng" dirty="0">
                <a:latin typeface="+mj-lt"/>
              </a:rPr>
              <a:t>Colour</a:t>
            </a:r>
          </a:p>
          <a:p>
            <a:endParaRPr lang="en-GB" dirty="0">
              <a:latin typeface="+mj-lt"/>
            </a:endParaRPr>
          </a:p>
          <a:p>
            <a:r>
              <a:rPr lang="en-GB" dirty="0">
                <a:latin typeface="+mj-lt"/>
              </a:rPr>
              <a:t>This poster uses contrasting colours RED and BLUE to highlight the different sides in the film. Red represents evil and blue represents innocence.</a:t>
            </a:r>
          </a:p>
          <a:p>
            <a:endParaRPr lang="en-GB" dirty="0">
              <a:latin typeface="+mj-lt"/>
            </a:endParaRPr>
          </a:p>
          <a:p>
            <a:r>
              <a:rPr lang="en-GB" b="1" u="sng" dirty="0">
                <a:latin typeface="+mj-lt"/>
              </a:rPr>
              <a:t>THINK: </a:t>
            </a:r>
          </a:p>
          <a:p>
            <a:r>
              <a:rPr lang="en-GB" b="1" dirty="0">
                <a:latin typeface="+mj-lt"/>
              </a:rPr>
              <a:t>Why have they used certain colours?</a:t>
            </a:r>
          </a:p>
          <a:p>
            <a:r>
              <a:rPr lang="en-GB" b="1" dirty="0">
                <a:latin typeface="+mj-lt"/>
              </a:rPr>
              <a:t>What do those colours mean?</a:t>
            </a:r>
          </a:p>
        </p:txBody>
      </p:sp>
    </p:spTree>
    <p:extLst>
      <p:ext uri="{BB962C8B-B14F-4D97-AF65-F5344CB8AC3E}">
        <p14:creationId xmlns:p14="http://schemas.microsoft.com/office/powerpoint/2010/main" val="147847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4283968" y="2821638"/>
            <a:ext cx="1656184" cy="1420361"/>
          </a:xfrm>
          <a:prstGeom prst="cloudCallout">
            <a:avLst>
              <a:gd name="adj1" fmla="val -180376"/>
              <a:gd name="adj2" fmla="val -15100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9512" y="116632"/>
            <a:ext cx="2016224" cy="6032421"/>
          </a:xfrm>
          <a:prstGeom prst="rect">
            <a:avLst/>
          </a:prstGeom>
          <a:noFill/>
        </p:spPr>
        <p:txBody>
          <a:bodyPr wrap="square" rtlCol="0">
            <a:spAutoFit/>
          </a:bodyPr>
          <a:lstStyle/>
          <a:p>
            <a:r>
              <a:rPr lang="en-GB" sz="1600" dirty="0">
                <a:latin typeface="+mj-lt"/>
              </a:rPr>
              <a:t>4. </a:t>
            </a:r>
            <a:r>
              <a:rPr lang="en-GB" sz="1600" b="1" u="sng" dirty="0">
                <a:latin typeface="+mj-lt"/>
              </a:rPr>
              <a:t>Famous faces</a:t>
            </a:r>
            <a:r>
              <a:rPr lang="en-GB" sz="1600" dirty="0">
                <a:latin typeface="+mj-lt"/>
              </a:rPr>
              <a:t>:</a:t>
            </a:r>
          </a:p>
          <a:p>
            <a:endParaRPr lang="en-GB" sz="1600" dirty="0">
              <a:latin typeface="+mj-lt"/>
            </a:endParaRPr>
          </a:p>
          <a:p>
            <a:r>
              <a:rPr lang="en-GB" sz="1600" dirty="0">
                <a:latin typeface="+mj-lt"/>
              </a:rPr>
              <a:t>Han Solo has been in the other Star Wars films so this might encourage other people to go and see the film. He is played by Harrison ford who has been in lots of other films like Indiana Jones. </a:t>
            </a:r>
          </a:p>
          <a:p>
            <a:endParaRPr lang="en-GB" sz="1600" dirty="0">
              <a:latin typeface="+mj-lt"/>
            </a:endParaRPr>
          </a:p>
          <a:p>
            <a:r>
              <a:rPr lang="en-GB" sz="1600" b="1" u="sng" dirty="0">
                <a:latin typeface="+mj-lt"/>
              </a:rPr>
              <a:t>THINK:</a:t>
            </a:r>
          </a:p>
          <a:p>
            <a:endParaRPr lang="en-GB" sz="1600" dirty="0">
              <a:latin typeface="+mj-lt"/>
            </a:endParaRPr>
          </a:p>
          <a:p>
            <a:r>
              <a:rPr lang="en-GB" sz="1600" b="1" dirty="0">
                <a:latin typeface="+mj-lt"/>
              </a:rPr>
              <a:t>Are there any recognisable famous faces on the poster? What impact would this have?</a:t>
            </a:r>
          </a:p>
          <a:p>
            <a:endParaRPr lang="en-GB" dirty="0">
              <a:latin typeface="Comic Sans MS" panose="030F0702030302020204" pitchFamily="66" charset="0"/>
            </a:endParaRPr>
          </a:p>
        </p:txBody>
      </p:sp>
    </p:spTree>
    <p:extLst>
      <p:ext uri="{BB962C8B-B14F-4D97-AF65-F5344CB8AC3E}">
        <p14:creationId xmlns:p14="http://schemas.microsoft.com/office/powerpoint/2010/main" val="10538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425" y="0"/>
            <a:ext cx="4629150" cy="6858000"/>
          </a:xfrm>
          <a:prstGeom prst="rect">
            <a:avLst/>
          </a:prstGeom>
        </p:spPr>
      </p:pic>
      <p:sp>
        <p:nvSpPr>
          <p:cNvPr id="4" name="Cloud Callout 3"/>
          <p:cNvSpPr/>
          <p:nvPr/>
        </p:nvSpPr>
        <p:spPr>
          <a:xfrm>
            <a:off x="3059832" y="3284984"/>
            <a:ext cx="1656184" cy="1420361"/>
          </a:xfrm>
          <a:prstGeom prst="cloudCallout">
            <a:avLst>
              <a:gd name="adj1" fmla="val -97559"/>
              <a:gd name="adj2" fmla="val -1661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p:cNvSpPr txBox="1"/>
          <p:nvPr/>
        </p:nvSpPr>
        <p:spPr>
          <a:xfrm>
            <a:off x="106050" y="44624"/>
            <a:ext cx="2005905" cy="6247864"/>
          </a:xfrm>
          <a:prstGeom prst="rect">
            <a:avLst/>
          </a:prstGeom>
          <a:noFill/>
        </p:spPr>
        <p:txBody>
          <a:bodyPr wrap="square" rtlCol="0">
            <a:spAutoFit/>
          </a:bodyPr>
          <a:lstStyle/>
          <a:p>
            <a:r>
              <a:rPr lang="en-GB" sz="1600" dirty="0">
                <a:latin typeface="+mj-lt"/>
              </a:rPr>
              <a:t>5. </a:t>
            </a:r>
            <a:r>
              <a:rPr lang="en-GB" sz="1600" b="1" u="sng" dirty="0">
                <a:latin typeface="+mj-lt"/>
              </a:rPr>
              <a:t>Genre:</a:t>
            </a:r>
          </a:p>
          <a:p>
            <a:endParaRPr lang="en-GB" sz="1600" dirty="0">
              <a:latin typeface="+mj-lt"/>
            </a:endParaRPr>
          </a:p>
          <a:p>
            <a:r>
              <a:rPr lang="en-GB" sz="1600" dirty="0">
                <a:latin typeface="+mj-lt"/>
              </a:rPr>
              <a:t>Including robots and space ships makes the audience know that this is a sci-fi film. The audience expects certain things because of the genre and this fulfils their expectations and encourages sci-fi fans to see the film.</a:t>
            </a:r>
          </a:p>
          <a:p>
            <a:endParaRPr lang="en-GB" sz="1600" dirty="0">
              <a:latin typeface="+mj-lt"/>
            </a:endParaRPr>
          </a:p>
          <a:p>
            <a:r>
              <a:rPr lang="en-GB" sz="1600" b="1" u="sng" dirty="0">
                <a:latin typeface="+mj-lt"/>
              </a:rPr>
              <a:t>THINK</a:t>
            </a:r>
          </a:p>
          <a:p>
            <a:r>
              <a:rPr lang="en-GB" sz="1600" b="1" dirty="0">
                <a:latin typeface="+mj-lt"/>
              </a:rPr>
              <a:t>What genre markers are used? (Clues included to tell you the genre.)</a:t>
            </a:r>
          </a:p>
          <a:p>
            <a:endParaRPr lang="en-GB" dirty="0">
              <a:latin typeface="Comic Sans MS" panose="030F0702030302020204" pitchFamily="66" charset="0"/>
            </a:endParaRPr>
          </a:p>
        </p:txBody>
      </p:sp>
      <p:sp>
        <p:nvSpPr>
          <p:cNvPr id="6" name="Cloud Callout 5"/>
          <p:cNvSpPr/>
          <p:nvPr/>
        </p:nvSpPr>
        <p:spPr>
          <a:xfrm>
            <a:off x="5076056" y="3995164"/>
            <a:ext cx="1656184" cy="1420361"/>
          </a:xfrm>
          <a:prstGeom prst="cloudCallout">
            <a:avLst>
              <a:gd name="adj1" fmla="val -232827"/>
              <a:gd name="adj2" fmla="val 13969"/>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4480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716</TotalTime>
  <Words>766</Words>
  <Application>Microsoft Office PowerPoint</Application>
  <PresentationFormat>On-screen Show (4:3)</PresentationFormat>
  <Paragraphs>95</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Bookman Old Style</vt:lpstr>
      <vt:lpstr>Calibri</vt:lpstr>
      <vt:lpstr>Century Gothic</vt:lpstr>
      <vt:lpstr>Comic Sans MS</vt:lpstr>
      <vt:lpstr>Rockwell Extra Bold</vt:lpstr>
      <vt:lpstr>Wingdings</vt:lpstr>
      <vt:lpstr>Wood Type</vt:lpstr>
      <vt:lpstr>UNSEEN ANALYSIS: FILM POSTERS</vt:lpstr>
      <vt:lpstr>PowerPoint Presentation</vt:lpstr>
      <vt:lpstr>ANALYSIS OF A MEDIA TEXT Total marks — 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vt:lpstr>
      <vt:lpstr>PowerPoint Presentation</vt:lpstr>
      <vt:lpstr>PowerPoint Presentation</vt:lpstr>
      <vt:lpstr>PowerPoint Presentation</vt:lpstr>
      <vt:lpstr>PowerPoint Presentation</vt:lpstr>
      <vt:lpstr>PowerPoint Presentation</vt:lpstr>
      <vt:lpstr>PowerPoint Presentation</vt:lpstr>
      <vt:lpstr>SQA N5 WEBINAR LINK FOR REFERENCE / UNDERSTANDING STANDARDS  https://www.sqa.org.uk/sqa/files_ccc/National5Media29082017.mp4 </vt:lpstr>
    </vt:vector>
  </TitlesOfParts>
  <Company>Perth &amp; Kinross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Lynch</dc:creator>
  <cp:lastModifiedBy>David Reilly</cp:lastModifiedBy>
  <cp:revision>19</cp:revision>
  <dcterms:created xsi:type="dcterms:W3CDTF">2016-01-06T11:43:21Z</dcterms:created>
  <dcterms:modified xsi:type="dcterms:W3CDTF">2017-10-29T10:32:03Z</dcterms:modified>
</cp:coreProperties>
</file>