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60" r:id="rId5"/>
    <p:sldId id="262" r:id="rId6"/>
    <p:sldId id="261" r:id="rId7"/>
    <p:sldId id="259"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778" autoAdjust="0"/>
    <p:restoredTop sz="94660"/>
  </p:normalViewPr>
  <p:slideViewPr>
    <p:cSldViewPr>
      <p:cViewPr varScale="1">
        <p:scale>
          <a:sx n="69" d="100"/>
          <a:sy n="69" d="100"/>
        </p:scale>
        <p:origin x="-17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607501" y="1449148"/>
            <a:ext cx="7929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07501" y="5280847"/>
            <a:ext cx="7929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6C83F8E-5904-44C0-B229-334BC6315524}" type="datetimeFigureOut">
              <a:rPr lang="en-GB" smtClean="0"/>
              <a:t>08/11/2017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9D50D4-D89D-4242-B34C-5332E3494D63}"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7500" y="4800600"/>
            <a:ext cx="7921064"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607500" y="5367338"/>
            <a:ext cx="7921064"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C83F8E-5904-44C0-B229-334BC6315524}" type="datetimeFigureOut">
              <a:rPr lang="en-GB" smtClean="0"/>
              <a:t>08/11/2017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9D50D4-D89D-4242-B34C-5332E3494D63}"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73773" y="1081456"/>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38239" y="1238502"/>
            <a:ext cx="442038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639893" y="4443681"/>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5680982" y="1081457"/>
            <a:ext cx="28575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56C83F8E-5904-44C0-B229-334BC6315524}" type="datetimeFigureOut">
              <a:rPr lang="en-GB" smtClean="0"/>
              <a:t>08/11/2017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9D50D4-D89D-4242-B34C-5332E3494D63}" type="slidenum">
              <a:rPr lang="en-GB" smtClean="0"/>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4"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7" y="2435958"/>
            <a:ext cx="328689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4617000" y="2286001"/>
            <a:ext cx="3660225"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56C83F8E-5904-44C0-B229-334BC6315524}" type="datetimeFigureOut">
              <a:rPr lang="en-GB" smtClean="0"/>
              <a:t>08/11/2017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99D50D4-D89D-4242-B34C-5332E3494D63}" type="slidenum">
              <a:rPr lang="en-GB" smtClean="0"/>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C83F8E-5904-44C0-B229-334BC6315524}" type="datetimeFigureOut">
              <a:rPr lang="en-GB" smtClean="0"/>
              <a:t>08/11/2017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9D50D4-D89D-4242-B34C-5332E3494D63}" type="slidenum">
              <a:rPr lang="en-GB" smtClean="0"/>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9"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137656" y="586171"/>
            <a:ext cx="1871093"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7501" y="446089"/>
            <a:ext cx="4958655"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C83F8E-5904-44C0-B229-334BC6315524}" type="datetimeFigureOut">
              <a:rPr lang="en-GB" smtClean="0"/>
              <a:t>08/11/2017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9D50D4-D89D-4242-B34C-5332E3494D63}"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07500" y="447188"/>
            <a:ext cx="7928999"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614034" y="2222287"/>
            <a:ext cx="7915931"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C83F8E-5904-44C0-B229-334BC6315524}" type="datetimeFigureOut">
              <a:rPr lang="en-GB" smtClean="0"/>
              <a:t>08/11/2017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9D50D4-D89D-4242-B34C-5332E3494D63}"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2"/>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07500" y="2951396"/>
            <a:ext cx="7921064"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607500" y="5281202"/>
            <a:ext cx="7921064"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C83F8E-5904-44C0-B229-334BC6315524}" type="datetimeFigureOut">
              <a:rPr lang="en-GB" smtClean="0"/>
              <a:t>08/11/2017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9D50D4-D89D-4242-B34C-5332E3494D63}"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14034" y="2222288"/>
            <a:ext cx="3889405"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0562" y="2222287"/>
            <a:ext cx="3895937"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6C83F8E-5904-44C0-B229-334BC6315524}" type="datetimeFigureOut">
              <a:rPr lang="en-GB" smtClean="0"/>
              <a:t>08/11/2017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9D50D4-D89D-4242-B34C-5332E3494D63}"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11046" y="2174875"/>
            <a:ext cx="389239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11047" y="2751139"/>
            <a:ext cx="3892392"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0562" y="2174875"/>
            <a:ext cx="389593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0562" y="2751139"/>
            <a:ext cx="3895937"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6C83F8E-5904-44C0-B229-334BC6315524}" type="datetimeFigureOut">
              <a:rPr lang="en-GB" smtClean="0"/>
              <a:t>08/11/2017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99D50D4-D89D-4242-B34C-5332E3494D63}"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6C83F8E-5904-44C0-B229-334BC6315524}" type="datetimeFigureOut">
              <a:rPr lang="en-GB" smtClean="0"/>
              <a:t>08/11/2017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99D50D4-D89D-4242-B34C-5332E3494D63}"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C83F8E-5904-44C0-B229-334BC6315524}" type="datetimeFigureOut">
              <a:rPr lang="en-GB" smtClean="0"/>
              <a:t>08/11/2017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99D50D4-D89D-4242-B34C-5332E3494D63}"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4" y="446088"/>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4" y="446088"/>
            <a:ext cx="2660650"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641725" y="446089"/>
            <a:ext cx="4689475"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04864" y="2260739"/>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C83F8E-5904-44C0-B229-334BC6315524}" type="datetimeFigureOut">
              <a:rPr lang="en-GB" smtClean="0"/>
              <a:t>08/11/2017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9D50D4-D89D-4242-B34C-5332E3494D63}"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1046" y="727523"/>
            <a:ext cx="3639741"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611046" y="2344684"/>
            <a:ext cx="3639741"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2914358" y="6041363"/>
            <a:ext cx="732659" cy="365125"/>
          </a:xfrm>
        </p:spPr>
        <p:txBody>
          <a:bodyPr/>
          <a:lstStyle/>
          <a:p>
            <a:fld id="{56C83F8E-5904-44C0-B229-334BC6315524}" type="datetimeFigureOut">
              <a:rPr lang="en-GB" smtClean="0"/>
              <a:t>08/11/2017</a:t>
            </a:fld>
            <a:endParaRPr lang="en-GB"/>
          </a:p>
        </p:txBody>
      </p:sp>
      <p:sp>
        <p:nvSpPr>
          <p:cNvPr id="6" name="Footer Placeholder 5"/>
          <p:cNvSpPr>
            <a:spLocks noGrp="1"/>
          </p:cNvSpPr>
          <p:nvPr>
            <p:ph type="ftr" sz="quarter" idx="11"/>
          </p:nvPr>
        </p:nvSpPr>
        <p:spPr>
          <a:xfrm>
            <a:off x="442797" y="6041363"/>
            <a:ext cx="2471560" cy="365125"/>
          </a:xfrm>
        </p:spPr>
        <p:txBody>
          <a:bodyPr/>
          <a:lstStyle/>
          <a:p>
            <a:endParaRPr lang="en-GB"/>
          </a:p>
        </p:txBody>
      </p:sp>
      <p:sp>
        <p:nvSpPr>
          <p:cNvPr id="7" name="Slide Number Placeholder 6"/>
          <p:cNvSpPr>
            <a:spLocks noGrp="1"/>
          </p:cNvSpPr>
          <p:nvPr>
            <p:ph type="sldNum" sz="quarter" idx="12"/>
          </p:nvPr>
        </p:nvSpPr>
        <p:spPr>
          <a:xfrm>
            <a:off x="3647017" y="5915889"/>
            <a:ext cx="796616" cy="490599"/>
          </a:xfrm>
        </p:spPr>
        <p:txBody>
          <a:bodyPr/>
          <a:lstStyle/>
          <a:p>
            <a:fld id="{E99D50D4-D89D-4242-B34C-5332E3494D63}"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7500" y="447188"/>
            <a:ext cx="7928999"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7500" y="2184402"/>
            <a:ext cx="7922464"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338636" y="6041363"/>
            <a:ext cx="6483240" cy="365125"/>
          </a:xfrm>
          <a:prstGeom prst="rect">
            <a:avLst/>
          </a:prstGeom>
        </p:spPr>
        <p:txBody>
          <a:bodyPr vert="horz" lIns="91440" tIns="45720" rIns="91440" bIns="45720" rtlCol="0" anchor="b"/>
          <a:lstStyle>
            <a:lvl1pPr algn="l">
              <a:defRPr sz="900">
                <a:solidFill>
                  <a:schemeClr val="tx1"/>
                </a:solidFill>
              </a:defRPr>
            </a:lvl1pPr>
          </a:lstStyle>
          <a:p>
            <a:endParaRPr lang="en-GB"/>
          </a:p>
        </p:txBody>
      </p:sp>
      <p:sp>
        <p:nvSpPr>
          <p:cNvPr id="4" name="Date Placeholder 3"/>
          <p:cNvSpPr>
            <a:spLocks noGrp="1"/>
          </p:cNvSpPr>
          <p:nvPr>
            <p:ph type="dt" sz="half" idx="2"/>
          </p:nvPr>
        </p:nvSpPr>
        <p:spPr>
          <a:xfrm>
            <a:off x="7000969" y="6041363"/>
            <a:ext cx="1007780" cy="365125"/>
          </a:xfrm>
          <a:prstGeom prst="rect">
            <a:avLst/>
          </a:prstGeom>
        </p:spPr>
        <p:txBody>
          <a:bodyPr vert="horz" lIns="91440" tIns="45720" rIns="91440" bIns="45720" rtlCol="0" anchor="b"/>
          <a:lstStyle>
            <a:lvl1pPr algn="r">
              <a:defRPr sz="900">
                <a:solidFill>
                  <a:schemeClr val="tx1"/>
                </a:solidFill>
              </a:defRPr>
            </a:lvl1pPr>
          </a:lstStyle>
          <a:p>
            <a:fld id="{56C83F8E-5904-44C0-B229-334BC6315524}" type="datetimeFigureOut">
              <a:rPr lang="en-GB" smtClean="0"/>
              <a:t>08/11/2017</a:t>
            </a:fld>
            <a:endParaRPr lang="en-GB"/>
          </a:p>
        </p:txBody>
      </p:sp>
      <p:sp>
        <p:nvSpPr>
          <p:cNvPr id="6" name="Slide Number Placeholder 5"/>
          <p:cNvSpPr>
            <a:spLocks noGrp="1"/>
          </p:cNvSpPr>
          <p:nvPr>
            <p:ph type="sldNum" sz="quarter" idx="4"/>
          </p:nvPr>
        </p:nvSpPr>
        <p:spPr>
          <a:xfrm>
            <a:off x="8008749" y="5915889"/>
            <a:ext cx="796616" cy="490599"/>
          </a:xfrm>
          <a:prstGeom prst="rect">
            <a:avLst/>
          </a:prstGeom>
        </p:spPr>
        <p:txBody>
          <a:bodyPr vert="horz" lIns="91440" tIns="45720" rIns="91440" bIns="10800" rtlCol="0" anchor="b"/>
          <a:lstStyle>
            <a:lvl1pPr algn="r">
              <a:defRPr sz="2000">
                <a:solidFill>
                  <a:schemeClr val="accent1"/>
                </a:solidFill>
              </a:defRPr>
            </a:lvl1pPr>
          </a:lstStyle>
          <a:p>
            <a:fld id="{E99D50D4-D89D-4242-B34C-5332E3494D63}" type="slidenum">
              <a:rPr lang="en-GB" smtClean="0"/>
              <a:t>‹#›</a:t>
            </a:fld>
            <a:endParaRPr lang="en-GB"/>
          </a:p>
        </p:txBody>
      </p:sp>
    </p:spTree>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REPRESENTATION</a:t>
            </a:r>
            <a:br>
              <a:rPr lang="en-GB" dirty="0" smtClean="0"/>
            </a:br>
            <a:r>
              <a:rPr lang="en-GB" sz="4000" dirty="0" smtClean="0"/>
              <a:t>CLASS DISCUSSION ANSWERS </a:t>
            </a:r>
            <a:endParaRPr lang="en-GB" sz="4000" dirty="0"/>
          </a:p>
        </p:txBody>
      </p:sp>
      <p:sp>
        <p:nvSpPr>
          <p:cNvPr id="3" name="Subtitle 2"/>
          <p:cNvSpPr>
            <a:spLocks noGrp="1"/>
          </p:cNvSpPr>
          <p:nvPr>
            <p:ph type="subTitle" idx="1"/>
          </p:nvPr>
        </p:nvSpPr>
        <p:spPr>
          <a:xfrm>
            <a:off x="607501" y="5280846"/>
            <a:ext cx="7929000" cy="740441"/>
          </a:xfrm>
        </p:spPr>
        <p:txBody>
          <a:bodyPr>
            <a:normAutofit lnSpcReduction="10000"/>
          </a:bodyPr>
          <a:lstStyle/>
          <a:p>
            <a:r>
              <a:rPr lang="en-GB" dirty="0" smtClean="0"/>
              <a:t>PAST PAPER 2017 QUESTION 1 A) B)</a:t>
            </a:r>
          </a:p>
          <a:p>
            <a:r>
              <a:rPr lang="en-GB" dirty="0" smtClean="0"/>
              <a:t>STAR WARS</a:t>
            </a:r>
            <a:endParaRPr lang="en-GB" dirty="0"/>
          </a:p>
        </p:txBody>
      </p:sp>
    </p:spTree>
    <p:extLst>
      <p:ext uri="{BB962C8B-B14F-4D97-AF65-F5344CB8AC3E}">
        <p14:creationId xmlns:p14="http://schemas.microsoft.com/office/powerpoint/2010/main" val="2622783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1143000"/>
          </a:xfrm>
        </p:spPr>
        <p:txBody>
          <a:bodyPr>
            <a:noAutofit/>
          </a:bodyPr>
          <a:lstStyle/>
          <a:p>
            <a:r>
              <a:rPr lang="en-GB" sz="2800" dirty="0" smtClean="0"/>
              <a:t>a) </a:t>
            </a:r>
            <a:r>
              <a:rPr lang="en-GB" sz="2800" b="1" u="sng" dirty="0" smtClean="0"/>
              <a:t>Describe representations </a:t>
            </a:r>
            <a:r>
              <a:rPr lang="en-GB" sz="2800" dirty="0" smtClean="0"/>
              <a:t>which </a:t>
            </a:r>
            <a:r>
              <a:rPr lang="en-GB" sz="2800" b="1" u="sng" dirty="0" smtClean="0"/>
              <a:t>create and or challenge stereotypes</a:t>
            </a:r>
            <a:r>
              <a:rPr lang="en-GB" sz="2800" dirty="0" smtClean="0"/>
              <a:t> in media content you have studied. (6)</a:t>
            </a:r>
            <a:endParaRPr lang="en-GB" sz="2800" dirty="0"/>
          </a:p>
        </p:txBody>
      </p:sp>
      <p:sp>
        <p:nvSpPr>
          <p:cNvPr id="3" name="Content Placeholder 2"/>
          <p:cNvSpPr>
            <a:spLocks noGrp="1"/>
          </p:cNvSpPr>
          <p:nvPr>
            <p:ph idx="1"/>
          </p:nvPr>
        </p:nvSpPr>
        <p:spPr>
          <a:xfrm>
            <a:off x="755576" y="1600200"/>
            <a:ext cx="7931224" cy="4853136"/>
          </a:xfrm>
        </p:spPr>
        <p:txBody>
          <a:bodyPr>
            <a:normAutofit fontScale="92500" lnSpcReduction="20000"/>
          </a:bodyPr>
          <a:lstStyle/>
          <a:p>
            <a:pPr marL="0" indent="0">
              <a:buNone/>
            </a:pPr>
            <a:endParaRPr lang="en-GB" sz="2800" u="sng" dirty="0" smtClean="0"/>
          </a:p>
          <a:p>
            <a:pPr marL="0" indent="0">
              <a:buNone/>
            </a:pPr>
            <a:endParaRPr lang="en-GB" sz="2800" u="sng" dirty="0" smtClean="0"/>
          </a:p>
          <a:p>
            <a:pPr marL="0" indent="0">
              <a:buNone/>
            </a:pPr>
            <a:r>
              <a:rPr lang="en-GB" sz="2800" u="sng" dirty="0" smtClean="0"/>
              <a:t>Rey </a:t>
            </a:r>
            <a:r>
              <a:rPr lang="en-GB" sz="2800" u="sng" dirty="0" smtClean="0"/>
              <a:t>as </a:t>
            </a:r>
            <a:r>
              <a:rPr lang="en-GB" sz="2800" u="sng" dirty="0" smtClean="0"/>
              <a:t>the FEMALE </a:t>
            </a:r>
            <a:r>
              <a:rPr lang="en-GB" sz="2800" u="sng" dirty="0" smtClean="0"/>
              <a:t>hero</a:t>
            </a:r>
            <a:r>
              <a:rPr lang="en-GB" sz="2800" dirty="0" smtClean="0"/>
              <a:t>	</a:t>
            </a:r>
          </a:p>
          <a:p>
            <a:pPr lvl="1"/>
            <a:r>
              <a:rPr lang="en-GB" sz="2400" dirty="0" smtClean="0"/>
              <a:t>Rey is seen to challenge the stereotype of the hero. It is unconventional to see a woman as the strong lead. Typically, men are seen to take on the main hero role in a film. We can tell Rey is the hero because she defeats the villain at the end (</a:t>
            </a:r>
            <a:r>
              <a:rPr lang="en-GB" sz="2400" dirty="0" err="1" smtClean="0"/>
              <a:t>Kylo</a:t>
            </a:r>
            <a:r>
              <a:rPr lang="en-GB" sz="2400" dirty="0" smtClean="0"/>
              <a:t> Ren) and protects BB8 from the First Order.</a:t>
            </a:r>
          </a:p>
          <a:p>
            <a:pPr marL="457200" lvl="1" indent="0">
              <a:buNone/>
            </a:pPr>
            <a:endParaRPr lang="en-GB" sz="2400" dirty="0" smtClean="0"/>
          </a:p>
          <a:p>
            <a:pPr marL="457200" lvl="1" indent="0">
              <a:buNone/>
            </a:pPr>
            <a:r>
              <a:rPr lang="en-GB" sz="2400" u="sng" dirty="0" err="1" smtClean="0"/>
              <a:t>Kylo</a:t>
            </a:r>
            <a:r>
              <a:rPr lang="en-GB" sz="2400" u="sng" dirty="0" smtClean="0"/>
              <a:t> Ren as the villain </a:t>
            </a:r>
          </a:p>
          <a:p>
            <a:pPr lvl="1"/>
            <a:r>
              <a:rPr lang="en-GB" sz="2400" dirty="0" err="1" smtClean="0"/>
              <a:t>Kylo</a:t>
            </a:r>
            <a:r>
              <a:rPr lang="en-GB" sz="2400" dirty="0" smtClean="0"/>
              <a:t> Ren is a stereotypical villain. He portrays this stereotype by…</a:t>
            </a:r>
          </a:p>
          <a:p>
            <a:pPr lvl="1"/>
            <a:endParaRPr lang="en-GB" sz="3200" dirty="0"/>
          </a:p>
        </p:txBody>
      </p:sp>
    </p:spTree>
    <p:extLst>
      <p:ext uri="{BB962C8B-B14F-4D97-AF65-F5344CB8AC3E}">
        <p14:creationId xmlns:p14="http://schemas.microsoft.com/office/powerpoint/2010/main" val="3865353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1143000"/>
          </a:xfrm>
        </p:spPr>
        <p:txBody>
          <a:bodyPr>
            <a:noAutofit/>
          </a:bodyPr>
          <a:lstStyle/>
          <a:p>
            <a:r>
              <a:rPr lang="en-GB" sz="2800" dirty="0" smtClean="0"/>
              <a:t>a) </a:t>
            </a:r>
            <a:r>
              <a:rPr lang="en-GB" sz="2800" b="1" u="sng" dirty="0" smtClean="0"/>
              <a:t>Describe representations </a:t>
            </a:r>
            <a:r>
              <a:rPr lang="en-GB" sz="2800" dirty="0" smtClean="0"/>
              <a:t>which </a:t>
            </a:r>
            <a:r>
              <a:rPr lang="en-GB" sz="2800" b="1" u="sng" dirty="0" smtClean="0"/>
              <a:t>create and or challenge stereotypes</a:t>
            </a:r>
            <a:r>
              <a:rPr lang="en-GB" sz="2800" dirty="0" smtClean="0"/>
              <a:t> in media content you have studied. (6)</a:t>
            </a:r>
            <a:endParaRPr lang="en-GB" sz="2800" dirty="0"/>
          </a:p>
        </p:txBody>
      </p:sp>
      <p:sp>
        <p:nvSpPr>
          <p:cNvPr id="3" name="Content Placeholder 2"/>
          <p:cNvSpPr>
            <a:spLocks noGrp="1"/>
          </p:cNvSpPr>
          <p:nvPr>
            <p:ph idx="1"/>
          </p:nvPr>
        </p:nvSpPr>
        <p:spPr>
          <a:xfrm>
            <a:off x="467544" y="1600200"/>
            <a:ext cx="8219256" cy="4853136"/>
          </a:xfrm>
        </p:spPr>
        <p:txBody>
          <a:bodyPr/>
          <a:lstStyle/>
          <a:p>
            <a:pPr marL="457200" lvl="1" indent="0">
              <a:buNone/>
            </a:pPr>
            <a:r>
              <a:rPr lang="en-GB" sz="3200" u="sng" dirty="0" smtClean="0"/>
              <a:t>Han Solo as the ‘every man’</a:t>
            </a:r>
          </a:p>
          <a:p>
            <a:pPr marL="457200" lvl="1" indent="0">
              <a:buNone/>
            </a:pPr>
            <a:endParaRPr lang="en-GB" sz="3200" u="sng" dirty="0"/>
          </a:p>
          <a:p>
            <a:pPr marL="457200" lvl="1" indent="0">
              <a:buNone/>
            </a:pPr>
            <a:r>
              <a:rPr lang="en-GB" sz="3200" u="sng" dirty="0" smtClean="0"/>
              <a:t>Captain </a:t>
            </a:r>
            <a:r>
              <a:rPr lang="en-GB" sz="3200" u="sng" dirty="0" err="1" smtClean="0"/>
              <a:t>Phasma</a:t>
            </a:r>
            <a:r>
              <a:rPr lang="en-GB" sz="3200" u="sng" dirty="0" smtClean="0"/>
              <a:t> as a villain (female)</a:t>
            </a:r>
          </a:p>
          <a:p>
            <a:pPr marL="457200" lvl="1" indent="0">
              <a:buNone/>
            </a:pPr>
            <a:r>
              <a:rPr lang="en-GB" sz="3200" dirty="0"/>
              <a:t>first female </a:t>
            </a:r>
            <a:r>
              <a:rPr lang="en-GB" sz="3200" dirty="0" err="1"/>
              <a:t>stormtrooper</a:t>
            </a:r>
            <a:r>
              <a:rPr lang="en-GB" sz="3200" dirty="0"/>
              <a:t>, tough. </a:t>
            </a:r>
            <a:endParaRPr lang="en-GB" sz="3200" u="sng" dirty="0" smtClean="0"/>
          </a:p>
          <a:p>
            <a:pPr marL="457200" lvl="1" indent="0">
              <a:buNone/>
            </a:pPr>
            <a:endParaRPr lang="en-GB" sz="3200" u="sng" dirty="0"/>
          </a:p>
          <a:p>
            <a:pPr marL="457200" lvl="1" indent="0">
              <a:buNone/>
            </a:pPr>
            <a:r>
              <a:rPr lang="en-GB" sz="3200" u="sng" dirty="0" smtClean="0"/>
              <a:t>Finn as </a:t>
            </a:r>
            <a:r>
              <a:rPr lang="en-GB" sz="3200" dirty="0" smtClean="0"/>
              <a:t>?????</a:t>
            </a:r>
          </a:p>
          <a:p>
            <a:pPr marL="457200" lvl="1" indent="0">
              <a:buNone/>
            </a:pPr>
            <a:r>
              <a:rPr lang="en-GB" sz="3200" dirty="0"/>
              <a:t>M</a:t>
            </a:r>
            <a:r>
              <a:rPr lang="en-GB" sz="3200" dirty="0" smtClean="0"/>
              <a:t>asculine </a:t>
            </a:r>
            <a:r>
              <a:rPr lang="en-GB" sz="3200" dirty="0"/>
              <a:t>but sensitive</a:t>
            </a:r>
            <a:endParaRPr lang="en-GB" sz="3200" u="sng" dirty="0"/>
          </a:p>
        </p:txBody>
      </p:sp>
    </p:spTree>
    <p:extLst>
      <p:ext uri="{BB962C8B-B14F-4D97-AF65-F5344CB8AC3E}">
        <p14:creationId xmlns:p14="http://schemas.microsoft.com/office/powerpoint/2010/main" val="19642433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229600" cy="1143000"/>
          </a:xfrm>
        </p:spPr>
        <p:txBody>
          <a:bodyPr>
            <a:noAutofit/>
          </a:bodyPr>
          <a:lstStyle/>
          <a:p>
            <a:r>
              <a:rPr lang="en-GB" sz="2800" dirty="0"/>
              <a:t>b</a:t>
            </a:r>
            <a:r>
              <a:rPr lang="en-GB" sz="2800" dirty="0" smtClean="0"/>
              <a:t>) </a:t>
            </a:r>
            <a:r>
              <a:rPr lang="en-GB" sz="2800" u="sng" dirty="0" smtClean="0"/>
              <a:t>Explain </a:t>
            </a:r>
            <a:r>
              <a:rPr lang="en-GB" sz="2800" dirty="0" smtClean="0"/>
              <a:t>in detail how </a:t>
            </a:r>
            <a:r>
              <a:rPr lang="en-GB" sz="2800" u="sng" dirty="0" smtClean="0"/>
              <a:t>language features </a:t>
            </a:r>
            <a:r>
              <a:rPr lang="en-GB" sz="2800" dirty="0" smtClean="0"/>
              <a:t>have been used to create and or challenge stereotypes. (6)</a:t>
            </a:r>
            <a:endParaRPr lang="en-GB" sz="2800" dirty="0"/>
          </a:p>
        </p:txBody>
      </p:sp>
      <p:sp>
        <p:nvSpPr>
          <p:cNvPr id="3" name="Content Placeholder 2"/>
          <p:cNvSpPr>
            <a:spLocks noGrp="1"/>
          </p:cNvSpPr>
          <p:nvPr>
            <p:ph idx="1"/>
          </p:nvPr>
        </p:nvSpPr>
        <p:spPr>
          <a:xfrm>
            <a:off x="467544" y="2348880"/>
            <a:ext cx="8219256" cy="4392488"/>
          </a:xfrm>
        </p:spPr>
        <p:txBody>
          <a:bodyPr>
            <a:normAutofit fontScale="85000" lnSpcReduction="20000"/>
          </a:bodyPr>
          <a:lstStyle/>
          <a:p>
            <a:pPr marL="0" indent="0">
              <a:buNone/>
            </a:pPr>
            <a:endParaRPr lang="en-GB" u="sng" dirty="0" smtClean="0"/>
          </a:p>
          <a:p>
            <a:pPr marL="0" indent="0">
              <a:buNone/>
            </a:pPr>
            <a:r>
              <a:rPr lang="en-GB" u="sng" dirty="0" smtClean="0"/>
              <a:t>Rey </a:t>
            </a:r>
            <a:r>
              <a:rPr lang="en-GB" u="sng" dirty="0" smtClean="0"/>
              <a:t>as </a:t>
            </a:r>
            <a:r>
              <a:rPr lang="en-GB" u="sng" dirty="0" smtClean="0"/>
              <a:t>the female hero</a:t>
            </a:r>
            <a:r>
              <a:rPr lang="en-GB" sz="1500" dirty="0" smtClean="0"/>
              <a:t>	</a:t>
            </a:r>
          </a:p>
          <a:p>
            <a:pPr marL="457200" lvl="1" indent="0">
              <a:buNone/>
            </a:pPr>
            <a:r>
              <a:rPr lang="en-GB" dirty="0" smtClean="0"/>
              <a:t>Challenges the stereotype because</a:t>
            </a:r>
          </a:p>
          <a:p>
            <a:pPr marL="971550" lvl="1" indent="-514350">
              <a:buFont typeface="+mj-lt"/>
              <a:buAutoNum type="arabicPeriod"/>
            </a:pPr>
            <a:r>
              <a:rPr lang="en-GB" dirty="0"/>
              <a:t> </a:t>
            </a:r>
            <a:r>
              <a:rPr lang="en-GB" dirty="0" smtClean="0"/>
              <a:t>The costume she wears is combat ready. This shows she is ready to defend herself and can look after herself. This goes against stereotypes of women in film as she is seen to be tough and ready for a fight.  </a:t>
            </a:r>
            <a:r>
              <a:rPr lang="en-GB" dirty="0" smtClean="0"/>
              <a:t> </a:t>
            </a:r>
            <a:endParaRPr lang="en-GB" dirty="0" smtClean="0"/>
          </a:p>
          <a:p>
            <a:pPr marL="971550" lvl="1" indent="-514350">
              <a:buFont typeface="+mj-lt"/>
              <a:buAutoNum type="arabicPeriod"/>
            </a:pPr>
            <a:r>
              <a:rPr lang="en-GB" dirty="0"/>
              <a:t> </a:t>
            </a:r>
            <a:r>
              <a:rPr lang="en-GB" dirty="0" smtClean="0"/>
              <a:t>Rey is also seen to use weapons such as a staff and a </a:t>
            </a:r>
            <a:r>
              <a:rPr lang="en-GB" dirty="0" err="1" smtClean="0"/>
              <a:t>lightsaber</a:t>
            </a:r>
            <a:r>
              <a:rPr lang="en-GB" dirty="0" smtClean="0"/>
              <a:t>. </a:t>
            </a:r>
            <a:r>
              <a:rPr lang="en-GB" dirty="0" smtClean="0"/>
              <a:t>Han Solo gives her a gun. She says, “I can look after myself.” Han Solo replies, “I know that’s why I’m giving it to you.” This shows that she is capable in combat and that she is prepared to fight. She doesn’t need any help. </a:t>
            </a:r>
            <a:r>
              <a:rPr lang="en-GB" dirty="0" smtClean="0"/>
              <a:t>  </a:t>
            </a:r>
          </a:p>
          <a:p>
            <a:pPr marL="971550" lvl="1" indent="-514350">
              <a:buFont typeface="+mj-lt"/>
              <a:buAutoNum type="arabicPeriod"/>
            </a:pPr>
            <a:r>
              <a:rPr lang="en-GB" dirty="0" smtClean="0"/>
              <a:t>Rey can ‘use the force’ she is also seen to be stronger than </a:t>
            </a:r>
            <a:r>
              <a:rPr lang="en-GB" dirty="0" err="1" smtClean="0"/>
              <a:t>Kylo</a:t>
            </a:r>
            <a:r>
              <a:rPr lang="en-GB" dirty="0" smtClean="0"/>
              <a:t> Ren. This challenges the stereotype of women as they are  not often seen to be stronger than men in film. </a:t>
            </a:r>
          </a:p>
          <a:p>
            <a:pPr marL="457200" lvl="1" indent="0">
              <a:buNone/>
            </a:pPr>
            <a:r>
              <a:rPr lang="en-GB" dirty="0" smtClean="0"/>
              <a:t>Other Ideas:  </a:t>
            </a:r>
            <a:r>
              <a:rPr lang="en-GB" dirty="0"/>
              <a:t>Lead in film. </a:t>
            </a:r>
            <a:r>
              <a:rPr lang="en-GB" dirty="0" smtClean="0"/>
              <a:t>Pilot </a:t>
            </a:r>
            <a:r>
              <a:rPr lang="en-GB" dirty="0"/>
              <a:t>of the Millennium Falcon, skilled, clever. </a:t>
            </a:r>
            <a:r>
              <a:rPr lang="en-GB" dirty="0" smtClean="0"/>
              <a:t>“</a:t>
            </a:r>
            <a:r>
              <a:rPr lang="en-GB" dirty="0"/>
              <a:t>Stop taking my hand”. Caring and emotional- stereotype. Bilingual shows intelligence.  Her costume shows her covered- respectable. The way the costume is made shows she is combat ready</a:t>
            </a:r>
            <a:r>
              <a:rPr lang="en-GB" dirty="0" smtClean="0"/>
              <a:t>. </a:t>
            </a:r>
            <a:r>
              <a:rPr lang="en-GB" dirty="0"/>
              <a:t>they live on </a:t>
            </a:r>
            <a:r>
              <a:rPr lang="en-GB" dirty="0" err="1"/>
              <a:t>Jakku</a:t>
            </a:r>
            <a:r>
              <a:rPr lang="en-GB" dirty="0"/>
              <a:t>, this is meant to represent the poorer people in society. Rey is low class (D). Shows that heroes are good and normal people. Mixed ethnicity and backgrounds.</a:t>
            </a:r>
          </a:p>
          <a:p>
            <a:pPr marL="457200" lvl="1" indent="0">
              <a:buNone/>
            </a:pPr>
            <a:endParaRPr lang="en-GB" dirty="0"/>
          </a:p>
          <a:p>
            <a:pPr marL="971550" lvl="1" indent="-514350">
              <a:buFont typeface="+mj-lt"/>
              <a:buAutoNum type="arabicPeriod"/>
            </a:pPr>
            <a:endParaRPr lang="en-GB" dirty="0" smtClean="0"/>
          </a:p>
          <a:p>
            <a:pPr marL="971550" lvl="1" indent="-514350">
              <a:buFont typeface="+mj-lt"/>
              <a:buAutoNum type="arabicPeriod"/>
            </a:pPr>
            <a:endParaRPr lang="en-GB" sz="3200" dirty="0" smtClean="0"/>
          </a:p>
          <a:p>
            <a:pPr lvl="1"/>
            <a:endParaRPr lang="en-GB" sz="3200" dirty="0"/>
          </a:p>
        </p:txBody>
      </p:sp>
    </p:spTree>
    <p:extLst>
      <p:ext uri="{BB962C8B-B14F-4D97-AF65-F5344CB8AC3E}">
        <p14:creationId xmlns:p14="http://schemas.microsoft.com/office/powerpoint/2010/main" val="1209335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229600" cy="1143000"/>
          </a:xfrm>
        </p:spPr>
        <p:txBody>
          <a:bodyPr>
            <a:noAutofit/>
          </a:bodyPr>
          <a:lstStyle/>
          <a:p>
            <a:r>
              <a:rPr lang="en-GB" sz="2800" dirty="0"/>
              <a:t>b</a:t>
            </a:r>
            <a:r>
              <a:rPr lang="en-GB" sz="2800" dirty="0" smtClean="0"/>
              <a:t>) </a:t>
            </a:r>
            <a:r>
              <a:rPr lang="en-GB" sz="2800" u="sng" dirty="0" smtClean="0"/>
              <a:t>Explain </a:t>
            </a:r>
            <a:r>
              <a:rPr lang="en-GB" sz="2800" dirty="0" smtClean="0"/>
              <a:t>in detail how </a:t>
            </a:r>
            <a:r>
              <a:rPr lang="en-GB" sz="2800" u="sng" dirty="0" smtClean="0"/>
              <a:t>language features </a:t>
            </a:r>
            <a:r>
              <a:rPr lang="en-GB" sz="2800" dirty="0" smtClean="0"/>
              <a:t>have been used to create and or challenge stereotypes. (6)</a:t>
            </a:r>
            <a:endParaRPr lang="en-GB" sz="2800" dirty="0"/>
          </a:p>
        </p:txBody>
      </p:sp>
      <p:sp>
        <p:nvSpPr>
          <p:cNvPr id="3" name="Content Placeholder 2"/>
          <p:cNvSpPr>
            <a:spLocks noGrp="1"/>
          </p:cNvSpPr>
          <p:nvPr>
            <p:ph idx="1"/>
          </p:nvPr>
        </p:nvSpPr>
        <p:spPr>
          <a:xfrm>
            <a:off x="251520" y="2348880"/>
            <a:ext cx="8640960" cy="4392488"/>
          </a:xfrm>
        </p:spPr>
        <p:txBody>
          <a:bodyPr>
            <a:normAutofit fontScale="62500" lnSpcReduction="20000"/>
          </a:bodyPr>
          <a:lstStyle/>
          <a:p>
            <a:pPr marL="457200" lvl="1" indent="0">
              <a:buNone/>
            </a:pPr>
            <a:r>
              <a:rPr lang="en-GB" sz="2000" u="sng" dirty="0" err="1" smtClean="0"/>
              <a:t>Kylo</a:t>
            </a:r>
            <a:r>
              <a:rPr lang="en-GB" sz="2000" u="sng" dirty="0" smtClean="0"/>
              <a:t> Ren as a stereotypical villain</a:t>
            </a:r>
          </a:p>
          <a:p>
            <a:pPr marL="457200" lvl="1" indent="0">
              <a:buNone/>
            </a:pPr>
            <a:endParaRPr lang="en-GB" sz="1900" u="sng" dirty="0"/>
          </a:p>
          <a:p>
            <a:pPr marL="800100" lvl="1" indent="-342900">
              <a:buFont typeface="+mj-lt"/>
              <a:buAutoNum type="arabicPeriod"/>
            </a:pPr>
            <a:r>
              <a:rPr lang="en-GB" sz="1900" dirty="0" smtClean="0"/>
              <a:t>Lighting in the scene when </a:t>
            </a:r>
            <a:r>
              <a:rPr lang="en-GB" sz="1900" dirty="0" err="1" smtClean="0"/>
              <a:t>Kylo</a:t>
            </a:r>
            <a:r>
              <a:rPr lang="en-GB" sz="1900" dirty="0" smtClean="0"/>
              <a:t> was about to kill Han Solo. The lighting on KR is red and this symbolises anger, danger and hatred</a:t>
            </a:r>
            <a:r>
              <a:rPr lang="en-GB" sz="1900" dirty="0" smtClean="0"/>
              <a:t> which means he is dangerous to be around. This is typical of a villain as they induce fear to everyone.</a:t>
            </a:r>
          </a:p>
          <a:p>
            <a:pPr marL="800100" lvl="1" indent="-342900">
              <a:buFont typeface="+mj-lt"/>
              <a:buAutoNum type="arabicPeriod"/>
            </a:pPr>
            <a:r>
              <a:rPr lang="en-GB" sz="1900" dirty="0" smtClean="0"/>
              <a:t>KR costume is black which represents his evi</a:t>
            </a:r>
            <a:r>
              <a:rPr lang="en-GB" sz="1900" dirty="0" smtClean="0"/>
              <a:t>l and mysterious side. He wears a black mask and a black cloak. The mask represents that there is only KR who is completely evil and what was once any good from who was Ben Solo is completely covered up and now gone. </a:t>
            </a:r>
          </a:p>
          <a:p>
            <a:pPr marL="800100" lvl="1" indent="-342900">
              <a:buFont typeface="+mj-lt"/>
              <a:buAutoNum type="arabicPeriod"/>
            </a:pPr>
            <a:r>
              <a:rPr lang="en-GB" sz="1900" dirty="0" smtClean="0"/>
              <a:t>KR uses ‘The Force’ for evil. For example, to torture them to get information. This is typical of a villain because they would normally be seen to inflict pain and suffering on others.  </a:t>
            </a:r>
            <a:r>
              <a:rPr lang="en-GB" sz="1900" dirty="0" smtClean="0">
                <a:solidFill>
                  <a:schemeClr val="accent3">
                    <a:lumMod val="75000"/>
                  </a:schemeClr>
                </a:solidFill>
              </a:rPr>
              <a:t>Links previous films where DV has done similar things. </a:t>
            </a:r>
          </a:p>
          <a:p>
            <a:pPr marL="800100" lvl="1" indent="-342900">
              <a:buFont typeface="+mj-lt"/>
              <a:buAutoNum type="arabicPeriod"/>
            </a:pPr>
            <a:r>
              <a:rPr lang="en-GB" sz="1900" dirty="0" smtClean="0"/>
              <a:t>When KR is on screen a tense, sinister, loud, threatening piece of music is played. This makes him seem fearful this helps create the representation of the villain as the dark music makes him seem powerful.</a:t>
            </a:r>
          </a:p>
          <a:p>
            <a:pPr marL="800100" lvl="1" indent="-342900">
              <a:buFont typeface="+mj-lt"/>
              <a:buAutoNum type="arabicPeriod"/>
            </a:pPr>
            <a:r>
              <a:rPr lang="en-GB" sz="1900" dirty="0" smtClean="0"/>
              <a:t>Low angle shots are often used with </a:t>
            </a:r>
            <a:r>
              <a:rPr lang="en-GB" sz="1900" dirty="0" err="1" smtClean="0"/>
              <a:t>Kylo</a:t>
            </a:r>
            <a:r>
              <a:rPr lang="en-GB" sz="1900" dirty="0" smtClean="0"/>
              <a:t> Ren to show he is powerful. For example, in the opening scene when the First Order invades he is shown at a low angle compared to the man from the resistance. This is done to make KR look much stronger than the resistance. This is typical of a villain. (but later we see this flipped and he is shown at a lower angle to higher powers or Rey).</a:t>
            </a:r>
          </a:p>
          <a:p>
            <a:pPr marL="457200" lvl="1" indent="0">
              <a:buNone/>
            </a:pPr>
            <a:r>
              <a:rPr lang="en-GB" sz="1900" dirty="0" smtClean="0"/>
              <a:t>Other ideas: Red </a:t>
            </a:r>
            <a:r>
              <a:rPr lang="en-GB" sz="1900" dirty="0" err="1" smtClean="0"/>
              <a:t>lightsaber</a:t>
            </a:r>
            <a:r>
              <a:rPr lang="en-GB" sz="1900" dirty="0" smtClean="0"/>
              <a:t>, </a:t>
            </a:r>
            <a:r>
              <a:rPr lang="en-GB" sz="1900" dirty="0"/>
              <a:t>Emo teenager. Mask disguises his youth.  Powerful but conflicted. Not as strong as Rey- this is unusual. Flawed- takes Rey not BB8. </a:t>
            </a:r>
            <a:r>
              <a:rPr lang="en-GB" sz="1900" dirty="0" err="1"/>
              <a:t>Kylo</a:t>
            </a:r>
            <a:r>
              <a:rPr lang="en-GB" sz="1900" dirty="0"/>
              <a:t> Ren uses sarcasm, shows he is childlike. He says “you are so right” to Han </a:t>
            </a:r>
            <a:r>
              <a:rPr lang="en-GB" sz="1900" dirty="0" smtClean="0"/>
              <a:t>Solo. </a:t>
            </a:r>
            <a:r>
              <a:rPr lang="en-GB" sz="1900" dirty="0"/>
              <a:t>Cracked lightsabre which shows he is redefined.</a:t>
            </a:r>
          </a:p>
          <a:p>
            <a:pPr marL="457200" lvl="1" indent="0">
              <a:buNone/>
            </a:pPr>
            <a:endParaRPr lang="en-GB" dirty="0" smtClean="0"/>
          </a:p>
          <a:p>
            <a:pPr marL="971550" lvl="1" indent="-514350">
              <a:buFont typeface="+mj-lt"/>
              <a:buAutoNum type="arabicPeriod"/>
            </a:pPr>
            <a:endParaRPr lang="en-GB" sz="3200" dirty="0" smtClean="0"/>
          </a:p>
          <a:p>
            <a:pPr lvl="1"/>
            <a:endParaRPr lang="en-GB" sz="3200" dirty="0"/>
          </a:p>
        </p:txBody>
      </p:sp>
    </p:spTree>
    <p:extLst>
      <p:ext uri="{BB962C8B-B14F-4D97-AF65-F5344CB8AC3E}">
        <p14:creationId xmlns:p14="http://schemas.microsoft.com/office/powerpoint/2010/main" val="16395320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Finn ideas</a:t>
            </a:r>
            <a:endParaRPr lang="en-GB" dirty="0"/>
          </a:p>
        </p:txBody>
      </p:sp>
      <p:sp>
        <p:nvSpPr>
          <p:cNvPr id="3" name="Content Placeholder 2"/>
          <p:cNvSpPr>
            <a:spLocks noGrp="1"/>
          </p:cNvSpPr>
          <p:nvPr>
            <p:ph idx="1"/>
          </p:nvPr>
        </p:nvSpPr>
        <p:spPr/>
        <p:txBody>
          <a:bodyPr/>
          <a:lstStyle/>
          <a:p>
            <a:r>
              <a:rPr lang="en-GB" dirty="0"/>
              <a:t>rejects Stormtrooper role. </a:t>
            </a:r>
            <a:endParaRPr lang="en-GB" dirty="0" smtClean="0"/>
          </a:p>
          <a:p>
            <a:r>
              <a:rPr lang="en-GB" dirty="0" smtClean="0"/>
              <a:t>Masculine </a:t>
            </a:r>
            <a:r>
              <a:rPr lang="en-GB" dirty="0"/>
              <a:t>but sensitive. </a:t>
            </a:r>
            <a:endParaRPr lang="en-GB" dirty="0" smtClean="0"/>
          </a:p>
          <a:p>
            <a:r>
              <a:rPr lang="en-GB" dirty="0"/>
              <a:t>S</a:t>
            </a:r>
            <a:r>
              <a:rPr lang="en-GB" dirty="0" smtClean="0"/>
              <a:t>trips </a:t>
            </a:r>
            <a:r>
              <a:rPr lang="en-GB" dirty="0"/>
              <a:t>the storm trooper costume- left behind. </a:t>
            </a:r>
            <a:endParaRPr lang="en-GB" dirty="0" smtClean="0"/>
          </a:p>
          <a:p>
            <a:r>
              <a:rPr lang="en-GB" dirty="0" smtClean="0"/>
              <a:t>Scared</a:t>
            </a:r>
            <a:r>
              <a:rPr lang="en-GB" dirty="0"/>
              <a:t>, </a:t>
            </a:r>
            <a:endParaRPr lang="en-GB" dirty="0" smtClean="0"/>
          </a:p>
          <a:p>
            <a:r>
              <a:rPr lang="en-GB" dirty="0" smtClean="0"/>
              <a:t>Protective </a:t>
            </a:r>
            <a:r>
              <a:rPr lang="en-GB" dirty="0"/>
              <a:t>over Rey- typical of male hero. Brave. Comedic. </a:t>
            </a:r>
          </a:p>
          <a:p>
            <a:endParaRPr lang="en-GB" dirty="0"/>
          </a:p>
        </p:txBody>
      </p:sp>
    </p:spTree>
    <p:extLst>
      <p:ext uri="{BB962C8B-B14F-4D97-AF65-F5344CB8AC3E}">
        <p14:creationId xmlns:p14="http://schemas.microsoft.com/office/powerpoint/2010/main" val="1562131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Han Solo ideas</a:t>
            </a:r>
            <a:endParaRPr lang="en-GB" dirty="0"/>
          </a:p>
        </p:txBody>
      </p:sp>
      <p:sp>
        <p:nvSpPr>
          <p:cNvPr id="3" name="Content Placeholder 2"/>
          <p:cNvSpPr>
            <a:spLocks noGrp="1"/>
          </p:cNvSpPr>
          <p:nvPr>
            <p:ph idx="1"/>
          </p:nvPr>
        </p:nvSpPr>
        <p:spPr/>
        <p:txBody>
          <a:bodyPr/>
          <a:lstStyle/>
          <a:p>
            <a:r>
              <a:rPr lang="en-GB" dirty="0" smtClean="0"/>
              <a:t>wise</a:t>
            </a:r>
            <a:r>
              <a:rPr lang="en-GB" dirty="0"/>
              <a:t>, caring</a:t>
            </a:r>
            <a:r>
              <a:rPr lang="en-GB" dirty="0" smtClean="0"/>
              <a:t>. </a:t>
            </a:r>
            <a:endParaRPr lang="en-GB" dirty="0"/>
          </a:p>
          <a:p>
            <a:r>
              <a:rPr lang="en-GB" dirty="0" smtClean="0"/>
              <a:t>Father figure to Rey</a:t>
            </a:r>
          </a:p>
          <a:p>
            <a:r>
              <a:rPr lang="en-GB" dirty="0" smtClean="0"/>
              <a:t> </a:t>
            </a:r>
            <a:r>
              <a:rPr lang="en-GB" dirty="0"/>
              <a:t>Represents the ‘every man’. Anyone can be him. </a:t>
            </a:r>
            <a:endParaRPr lang="en-GB" dirty="0" smtClean="0"/>
          </a:p>
          <a:p>
            <a:r>
              <a:rPr lang="en-GB" dirty="0" smtClean="0"/>
              <a:t>Costume looks just like regular clothes that anyone would wear (YOU HAVE TO SPECIFICALLY DESCRIBE THE COSTUME!)</a:t>
            </a:r>
          </a:p>
          <a:p>
            <a:r>
              <a:rPr lang="en-GB" dirty="0" smtClean="0"/>
              <a:t>Not too handsome</a:t>
            </a:r>
          </a:p>
          <a:p>
            <a:r>
              <a:rPr lang="en-GB" dirty="0" smtClean="0"/>
              <a:t>Relatable</a:t>
            </a:r>
          </a:p>
          <a:p>
            <a:r>
              <a:rPr lang="en-GB" dirty="0" smtClean="0"/>
              <a:t>Blue lighting in KR scene</a:t>
            </a:r>
          </a:p>
          <a:p>
            <a:r>
              <a:rPr lang="en-GB" dirty="0" smtClean="0"/>
              <a:t>Falls in to bright, white light when he is killed by KR</a:t>
            </a:r>
            <a:endParaRPr lang="en-GB" dirty="0"/>
          </a:p>
        </p:txBody>
      </p:sp>
    </p:spTree>
    <p:extLst>
      <p:ext uri="{BB962C8B-B14F-4D97-AF65-F5344CB8AC3E}">
        <p14:creationId xmlns:p14="http://schemas.microsoft.com/office/powerpoint/2010/main" val="36234956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CAPTAIN PHASMA IDEAS</a:t>
            </a:r>
            <a:endParaRPr lang="en-GB" dirty="0"/>
          </a:p>
        </p:txBody>
      </p:sp>
      <p:sp>
        <p:nvSpPr>
          <p:cNvPr id="3" name="Content Placeholder 2"/>
          <p:cNvSpPr>
            <a:spLocks noGrp="1"/>
          </p:cNvSpPr>
          <p:nvPr>
            <p:ph idx="1"/>
          </p:nvPr>
        </p:nvSpPr>
        <p:spPr/>
        <p:txBody>
          <a:bodyPr/>
          <a:lstStyle/>
          <a:p>
            <a:r>
              <a:rPr lang="en-GB" dirty="0" smtClean="0"/>
              <a:t>Silver</a:t>
            </a:r>
            <a:r>
              <a:rPr lang="en-GB" dirty="0"/>
              <a:t> </a:t>
            </a:r>
            <a:r>
              <a:rPr lang="en-GB" dirty="0" smtClean="0"/>
              <a:t>MASK</a:t>
            </a:r>
          </a:p>
          <a:p>
            <a:r>
              <a:rPr lang="en-GB" dirty="0" smtClean="0"/>
              <a:t>first </a:t>
            </a:r>
            <a:r>
              <a:rPr lang="en-GB" dirty="0"/>
              <a:t>female </a:t>
            </a:r>
            <a:r>
              <a:rPr lang="en-GB" dirty="0" smtClean="0"/>
              <a:t>storm trooper</a:t>
            </a:r>
          </a:p>
          <a:p>
            <a:r>
              <a:rPr lang="en-GB" dirty="0" smtClean="0"/>
              <a:t>Tough</a:t>
            </a:r>
          </a:p>
          <a:p>
            <a:r>
              <a:rPr lang="en-GB" dirty="0" smtClean="0"/>
              <a:t>LEADERSHIP ROLE WITHIN FIRST ORDER</a:t>
            </a:r>
            <a:endParaRPr lang="en-GB" dirty="0"/>
          </a:p>
        </p:txBody>
      </p:sp>
    </p:spTree>
    <p:extLst>
      <p:ext uri="{BB962C8B-B14F-4D97-AF65-F5344CB8AC3E}">
        <p14:creationId xmlns:p14="http://schemas.microsoft.com/office/powerpoint/2010/main" val="10133509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 quote">
  <a:themeElements>
    <a:clrScheme name="Custom 2">
      <a:dk1>
        <a:sysClr val="windowText" lastClr="000000"/>
      </a:dk1>
      <a:lt1>
        <a:sysClr val="window" lastClr="FFFFFF"/>
      </a:lt1>
      <a:dk2>
        <a:srgbClr val="212121"/>
      </a:dk2>
      <a:lt2>
        <a:srgbClr val="636363"/>
      </a:lt2>
      <a:accent1>
        <a:srgbClr val="D81624"/>
      </a:accent1>
      <a:accent2>
        <a:srgbClr val="2914C6"/>
      </a:accent2>
      <a:accent3>
        <a:srgbClr val="F7F20E"/>
      </a:accent3>
      <a:accent4>
        <a:srgbClr val="F7F20E"/>
      </a:accent4>
      <a:accent5>
        <a:srgbClr val="7F7F7F"/>
      </a:accent5>
      <a:accent6>
        <a:srgbClr val="C0C0C0"/>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Theme quote</Template>
  <TotalTime>274</TotalTime>
  <Words>587</Words>
  <Application>Microsoft Office PowerPoint</Application>
  <PresentationFormat>On-screen Show (4:3)</PresentationFormat>
  <Paragraphs>59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Theme quote</vt:lpstr>
      <vt:lpstr>REPRESENTATION CLASS DISCUSSION ANSWERS </vt:lpstr>
      <vt:lpstr>a) Describe representations which create and or challenge stereotypes in media content you have studied. (6)</vt:lpstr>
      <vt:lpstr>a) Describe representations which create and or challenge stereotypes in media content you have studied. (6)</vt:lpstr>
      <vt:lpstr>b) Explain in detail how language features have been used to create and or challenge stereotypes. (6)</vt:lpstr>
      <vt:lpstr>b) Explain in detail how language features have been used to create and or challenge stereotypes. (6)</vt:lpstr>
      <vt:lpstr>Finn ideas</vt:lpstr>
      <vt:lpstr>Han Solo ideas</vt:lpstr>
      <vt:lpstr>CAPTAIN PHASMA IDEAS</vt:lpstr>
    </vt:vector>
  </TitlesOfParts>
  <Company>Perth &amp; Kinross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Clare Lynch</dc:creator>
  <cp:lastModifiedBy>Clare Lynch</cp:lastModifiedBy>
  <cp:revision>15</cp:revision>
  <dcterms:created xsi:type="dcterms:W3CDTF">2017-11-07T11:28:58Z</dcterms:created>
  <dcterms:modified xsi:type="dcterms:W3CDTF">2017-11-08T10:13:26Z</dcterms:modified>
</cp:coreProperties>
</file>