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64" autoAdjust="0"/>
    <p:restoredTop sz="94660"/>
  </p:normalViewPr>
  <p:slideViewPr>
    <p:cSldViewPr>
      <p:cViewPr varScale="1">
        <p:scale>
          <a:sx n="69" d="100"/>
          <a:sy n="69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601B9-9044-4065-8250-0E91244553E8}" type="datetimeFigureOut">
              <a:rPr lang="en-GB" smtClean="0"/>
              <a:t>10/01/2018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9B502-4767-4E74-9F2C-6EE8B2EA78DF}" type="slidenum">
              <a:rPr lang="en-GB" smtClean="0"/>
              <a:t>‹#›</a:t>
            </a:fld>
            <a:endParaRPr lang="en-GB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601B9-9044-4065-8250-0E91244553E8}" type="datetimeFigureOut">
              <a:rPr lang="en-GB" smtClean="0"/>
              <a:t>10/01/2018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9B502-4767-4E74-9F2C-6EE8B2EA78D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601B9-9044-4065-8250-0E91244553E8}" type="datetimeFigureOut">
              <a:rPr lang="en-GB" smtClean="0"/>
              <a:t>10/01/2018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9B502-4767-4E74-9F2C-6EE8B2EA78D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601B9-9044-4065-8250-0E91244553E8}" type="datetimeFigureOut">
              <a:rPr lang="en-GB" smtClean="0"/>
              <a:t>10/01/2018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9B502-4767-4E74-9F2C-6EE8B2EA78D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601B9-9044-4065-8250-0E91244553E8}" type="datetimeFigureOut">
              <a:rPr lang="en-GB" smtClean="0"/>
              <a:t>10/01/2018</a:t>
            </a:fld>
            <a:endParaRPr lang="en-GB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9B502-4767-4E74-9F2C-6EE8B2EA78D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601B9-9044-4065-8250-0E91244553E8}" type="datetimeFigureOut">
              <a:rPr lang="en-GB" smtClean="0"/>
              <a:t>10/01/2018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9B502-4767-4E74-9F2C-6EE8B2EA78D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601B9-9044-4065-8250-0E91244553E8}" type="datetimeFigureOut">
              <a:rPr lang="en-GB" smtClean="0"/>
              <a:t>10/01/2018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9B502-4767-4E74-9F2C-6EE8B2EA78D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601B9-9044-4065-8250-0E91244553E8}" type="datetimeFigureOut">
              <a:rPr lang="en-GB" smtClean="0"/>
              <a:t>10/01/2018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9B502-4767-4E74-9F2C-6EE8B2EA78D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601B9-9044-4065-8250-0E91244553E8}" type="datetimeFigureOut">
              <a:rPr lang="en-GB" smtClean="0"/>
              <a:t>10/01/2018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9B502-4767-4E74-9F2C-6EE8B2EA78DF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601B9-9044-4065-8250-0E91244553E8}" type="datetimeFigureOut">
              <a:rPr lang="en-GB" smtClean="0"/>
              <a:t>10/01/2018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9B502-4767-4E74-9F2C-6EE8B2EA78DF}" type="slidenum">
              <a:rPr lang="en-GB" smtClean="0"/>
              <a:t>‹#›</a:t>
            </a:fld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D601B9-9044-4065-8250-0E91244553E8}" type="datetimeFigureOut">
              <a:rPr lang="en-GB" smtClean="0"/>
              <a:t>10/01/2018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9B502-4767-4E74-9F2C-6EE8B2EA78DF}" type="slidenum">
              <a:rPr lang="en-GB" smtClean="0"/>
              <a:t>‹#›</a:t>
            </a:fld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2D601B9-9044-4065-8250-0E91244553E8}" type="datetimeFigureOut">
              <a:rPr lang="en-GB" smtClean="0"/>
              <a:t>10/01/2018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A79B502-4767-4E74-9F2C-6EE8B2EA78DF}" type="slidenum">
              <a:rPr lang="en-GB" smtClean="0"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Past Paper Question: Institution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9177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2106761"/>
              </p:ext>
            </p:extLst>
          </p:nvPr>
        </p:nvGraphicFramePr>
        <p:xfrm>
          <a:off x="395536" y="332655"/>
          <a:ext cx="8424936" cy="6044930"/>
        </p:xfrm>
        <a:graphic>
          <a:graphicData uri="http://schemas.openxmlformats.org/drawingml/2006/table">
            <a:tbl>
              <a:tblPr firstRow="1" firstCol="1" bandRow="1"/>
              <a:tblGrid>
                <a:gridCol w="8424936"/>
              </a:tblGrid>
              <a:tr h="18098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2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Some </a:t>
                      </a:r>
                      <a:r>
                        <a:rPr lang="en-GB" sz="2800" b="1" u="sng" dirty="0">
                          <a:solidFill>
                            <a:schemeClr val="accent6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institutional contexts </a:t>
                      </a:r>
                      <a:r>
                        <a:rPr lang="en-GB" sz="2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such as </a:t>
                      </a:r>
                      <a:r>
                        <a:rPr lang="en-GB" sz="2800" b="1" u="sng" dirty="0">
                          <a:solidFill>
                            <a:schemeClr val="accent6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internal and external factors, ownership and regulation affect media content</a:t>
                      </a:r>
                      <a:r>
                        <a:rPr lang="en-GB" sz="2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2520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LcParenBoth"/>
                      </a:pPr>
                      <a:endParaRPr lang="en-GB" sz="28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lphaLcParenBoth"/>
                      </a:pPr>
                      <a:r>
                        <a:rPr lang="en-GB" sz="2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2800" b="1" u="sng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Describe </a:t>
                      </a:r>
                      <a:r>
                        <a:rPr lang="en-GB" sz="2800" b="1" u="sng" dirty="0" smtClean="0">
                          <a:solidFill>
                            <a:schemeClr val="accent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at least one </a:t>
                      </a:r>
                      <a:r>
                        <a:rPr lang="en-GB" sz="2800" b="1" u="sng" dirty="0" smtClean="0">
                          <a:solidFill>
                            <a:schemeClr val="accent6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institutional </a:t>
                      </a:r>
                      <a:r>
                        <a:rPr lang="en-GB" sz="2800" b="1" u="sng" dirty="0">
                          <a:solidFill>
                            <a:schemeClr val="accent6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factor </a:t>
                      </a:r>
                      <a:r>
                        <a:rPr lang="en-GB" sz="2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that is relevant to media content you have studied. (2) 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86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GB" sz="2800" b="1" u="sng" dirty="0" smtClean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(b) Explain </a:t>
                      </a:r>
                      <a:r>
                        <a:rPr lang="en-GB" sz="2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how </a:t>
                      </a:r>
                      <a:r>
                        <a:rPr lang="en-GB" sz="2800" b="1" u="sng" dirty="0">
                          <a:solidFill>
                            <a:schemeClr val="accent5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at least one </a:t>
                      </a:r>
                      <a:r>
                        <a:rPr lang="en-GB" sz="2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key aspect of this content is </a:t>
                      </a:r>
                      <a:r>
                        <a:rPr lang="en-GB" sz="2800" b="1" u="sng" dirty="0">
                          <a:solidFill>
                            <a:schemeClr val="accent6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affected by these institutional </a:t>
                      </a:r>
                      <a:r>
                        <a:rPr lang="en-GB" sz="2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factors. (6)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	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437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l"/>
            <a:r>
              <a:rPr lang="en-GB" sz="3600" dirty="0">
                <a:ea typeface="Calibri"/>
                <a:cs typeface="Times New Roman"/>
              </a:rPr>
              <a:t> </a:t>
            </a:r>
            <a:r>
              <a:rPr lang="en-GB" sz="3600" dirty="0" smtClean="0">
                <a:ea typeface="Calibri"/>
                <a:cs typeface="Times New Roman"/>
              </a:rPr>
              <a:t>a) </a:t>
            </a:r>
            <a:r>
              <a:rPr lang="en-GB" sz="3600" b="1" u="sng" dirty="0" smtClean="0">
                <a:solidFill>
                  <a:srgbClr val="00B050"/>
                </a:solidFill>
                <a:ea typeface="Calibri"/>
                <a:cs typeface="Times New Roman"/>
              </a:rPr>
              <a:t>Describe </a:t>
            </a:r>
            <a:r>
              <a:rPr lang="en-GB" sz="3600" b="1" u="sng" dirty="0">
                <a:solidFill>
                  <a:schemeClr val="accent5"/>
                </a:solidFill>
                <a:ea typeface="Calibri"/>
                <a:cs typeface="Times New Roman"/>
              </a:rPr>
              <a:t>at least one </a:t>
            </a:r>
            <a:r>
              <a:rPr lang="en-GB" sz="3600" b="1" u="sng" dirty="0">
                <a:solidFill>
                  <a:schemeClr val="accent6"/>
                </a:solidFill>
                <a:ea typeface="Calibri"/>
                <a:cs typeface="Times New Roman"/>
              </a:rPr>
              <a:t>institutional factor </a:t>
            </a:r>
            <a:r>
              <a:rPr lang="en-GB" sz="3600" dirty="0">
                <a:ea typeface="Calibri"/>
                <a:cs typeface="Times New Roman"/>
              </a:rPr>
              <a:t>that is relevant to media content you have studied. (2) 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Ratings: 12a</a:t>
            </a:r>
          </a:p>
          <a:p>
            <a:r>
              <a:rPr lang="en-GB" dirty="0" smtClean="0"/>
              <a:t>Budget: </a:t>
            </a:r>
            <a:r>
              <a:rPr lang="en-GB" dirty="0"/>
              <a:t>$245,000,000 (estimated)</a:t>
            </a:r>
          </a:p>
          <a:p>
            <a:r>
              <a:rPr lang="en-GB" dirty="0" smtClean="0"/>
              <a:t>First Disney owned Star Wars film</a:t>
            </a:r>
          </a:p>
          <a:p>
            <a:r>
              <a:rPr lang="en-GB" dirty="0" smtClean="0"/>
              <a:t>IMAX 3D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0843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pPr lvl="0" algn="l"/>
            <a:r>
              <a:rPr lang="en-GB" sz="2000" u="sng" dirty="0">
                <a:solidFill>
                  <a:srgbClr val="00B050"/>
                </a:solidFill>
                <a:ea typeface="Calibri"/>
                <a:cs typeface="Times New Roman"/>
              </a:rPr>
              <a:t>(b</a:t>
            </a:r>
            <a:r>
              <a:rPr lang="en-GB" sz="2000" b="1" u="sng" dirty="0">
                <a:solidFill>
                  <a:srgbClr val="00B050"/>
                </a:solidFill>
                <a:ea typeface="Calibri"/>
                <a:cs typeface="Times New Roman"/>
              </a:rPr>
              <a:t>) </a:t>
            </a:r>
            <a:r>
              <a:rPr lang="en-GB" sz="2000" u="sng" dirty="0">
                <a:solidFill>
                  <a:srgbClr val="00B050"/>
                </a:solidFill>
                <a:ea typeface="Calibri"/>
                <a:cs typeface="Times New Roman"/>
              </a:rPr>
              <a:t>Explain </a:t>
            </a:r>
            <a:r>
              <a:rPr lang="en-GB" sz="2000" dirty="0">
                <a:ea typeface="Calibri"/>
                <a:cs typeface="Times New Roman"/>
              </a:rPr>
              <a:t>how </a:t>
            </a:r>
            <a:r>
              <a:rPr lang="en-GB" sz="2000" u="sng" dirty="0">
                <a:solidFill>
                  <a:schemeClr val="accent5"/>
                </a:solidFill>
                <a:ea typeface="Calibri"/>
                <a:cs typeface="Times New Roman"/>
              </a:rPr>
              <a:t>at least one </a:t>
            </a:r>
            <a:r>
              <a:rPr lang="en-GB" sz="2000" dirty="0">
                <a:ea typeface="Calibri"/>
                <a:cs typeface="Times New Roman"/>
              </a:rPr>
              <a:t>key aspect of this content is </a:t>
            </a:r>
            <a:r>
              <a:rPr lang="en-GB" sz="2000" u="sng" dirty="0">
                <a:solidFill>
                  <a:schemeClr val="accent6"/>
                </a:solidFill>
                <a:ea typeface="Calibri"/>
                <a:cs typeface="Times New Roman"/>
              </a:rPr>
              <a:t>affected by these institutional </a:t>
            </a:r>
            <a:r>
              <a:rPr lang="en-GB" sz="2000" dirty="0">
                <a:ea typeface="Calibri"/>
                <a:cs typeface="Times New Roman"/>
              </a:rPr>
              <a:t>factors. (6</a:t>
            </a:r>
            <a:r>
              <a:rPr lang="en-GB" sz="2000" dirty="0" smtClean="0">
                <a:ea typeface="Calibri"/>
                <a:cs typeface="Times New Roman"/>
              </a:rPr>
              <a:t>)</a:t>
            </a: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08720"/>
            <a:ext cx="8496944" cy="5949280"/>
          </a:xfrm>
        </p:spPr>
        <p:txBody>
          <a:bodyPr>
            <a:normAutofit fontScale="77500" lnSpcReduction="20000"/>
          </a:bodyPr>
          <a:lstStyle/>
          <a:p>
            <a:r>
              <a:rPr lang="en-GB" sz="2400" b="1" dirty="0" smtClean="0">
                <a:solidFill>
                  <a:schemeClr val="accent6"/>
                </a:solidFill>
              </a:rPr>
              <a:t>Budget</a:t>
            </a:r>
            <a:r>
              <a:rPr lang="en-GB" sz="2400" b="1" dirty="0" smtClean="0"/>
              <a:t>: $245,000,000 (estimated)</a:t>
            </a:r>
          </a:p>
          <a:p>
            <a:pPr lvl="1"/>
            <a:r>
              <a:rPr lang="en-GB" sz="2400" b="1" dirty="0" smtClean="0"/>
              <a:t>The budget has been spent on </a:t>
            </a:r>
            <a:r>
              <a:rPr lang="en-GB" sz="2400" b="1" dirty="0" smtClean="0">
                <a:solidFill>
                  <a:schemeClr val="accent6"/>
                </a:solidFill>
              </a:rPr>
              <a:t>large scale special effects</a:t>
            </a:r>
            <a:r>
              <a:rPr lang="en-GB" sz="2400" b="1" dirty="0" smtClean="0"/>
              <a:t>. For example, there is lots of </a:t>
            </a:r>
            <a:r>
              <a:rPr lang="en-GB" sz="2400" b="1" dirty="0" smtClean="0">
                <a:solidFill>
                  <a:schemeClr val="accent6"/>
                </a:solidFill>
              </a:rPr>
              <a:t>CGI</a:t>
            </a:r>
            <a:r>
              <a:rPr lang="en-GB" sz="2400" b="1" dirty="0" smtClean="0"/>
              <a:t> </a:t>
            </a:r>
            <a:r>
              <a:rPr lang="en-GB" sz="2400" b="1" dirty="0" smtClean="0">
                <a:solidFill>
                  <a:srgbClr val="FF0066"/>
                </a:solidFill>
              </a:rPr>
              <a:t>such as when we can see the Death Star against the Galaxy and during the light sabre battles</a:t>
            </a:r>
            <a:r>
              <a:rPr lang="en-GB" sz="2400" b="1" dirty="0" smtClean="0"/>
              <a:t>.</a:t>
            </a:r>
          </a:p>
          <a:p>
            <a:pPr lvl="1"/>
            <a:r>
              <a:rPr lang="en-GB" sz="2400" b="1" dirty="0" smtClean="0"/>
              <a:t>It has also been used </a:t>
            </a:r>
            <a:r>
              <a:rPr lang="en-GB" sz="2400" b="1" dirty="0" smtClean="0">
                <a:solidFill>
                  <a:schemeClr val="accent6"/>
                </a:solidFill>
              </a:rPr>
              <a:t>on explosives</a:t>
            </a:r>
            <a:r>
              <a:rPr lang="en-GB" sz="2400" b="1" dirty="0" smtClean="0"/>
              <a:t>. </a:t>
            </a:r>
            <a:r>
              <a:rPr lang="en-GB" sz="2400" b="1" dirty="0" smtClean="0">
                <a:solidFill>
                  <a:srgbClr val="FF0066"/>
                </a:solidFill>
              </a:rPr>
              <a:t>This can be seen in the village attack scene at the start and when Finn and Rey are escaping </a:t>
            </a:r>
            <a:r>
              <a:rPr lang="en-GB" sz="2400" b="1" dirty="0" err="1" smtClean="0">
                <a:solidFill>
                  <a:srgbClr val="FF0066"/>
                </a:solidFill>
              </a:rPr>
              <a:t>Jaku</a:t>
            </a:r>
            <a:r>
              <a:rPr lang="en-GB" sz="2400" b="1" dirty="0" smtClean="0">
                <a:solidFill>
                  <a:srgbClr val="FF0066"/>
                </a:solidFill>
              </a:rPr>
              <a:t>. </a:t>
            </a:r>
          </a:p>
          <a:p>
            <a:pPr marL="457200" lvl="1" indent="0">
              <a:buNone/>
            </a:pPr>
            <a:endParaRPr lang="en-GB" sz="2400" b="1" dirty="0"/>
          </a:p>
          <a:p>
            <a:r>
              <a:rPr lang="en-GB" sz="2400" b="1" dirty="0" smtClean="0">
                <a:solidFill>
                  <a:schemeClr val="accent6"/>
                </a:solidFill>
              </a:rPr>
              <a:t>Ratings</a:t>
            </a:r>
            <a:r>
              <a:rPr lang="en-GB" sz="2400" b="1" dirty="0" smtClean="0"/>
              <a:t>: 12a</a:t>
            </a:r>
          </a:p>
          <a:p>
            <a:pPr lvl="1"/>
            <a:r>
              <a:rPr lang="en-GB" sz="2400" b="1" dirty="0" smtClean="0"/>
              <a:t>Any </a:t>
            </a:r>
            <a:r>
              <a:rPr lang="en-GB" sz="2400" b="1" dirty="0" smtClean="0">
                <a:solidFill>
                  <a:schemeClr val="accent6"/>
                </a:solidFill>
              </a:rPr>
              <a:t>violence is moderate</a:t>
            </a:r>
            <a:r>
              <a:rPr lang="en-GB" sz="2400" b="1" dirty="0" smtClean="0"/>
              <a:t>, </a:t>
            </a:r>
            <a:r>
              <a:rPr lang="en-GB" sz="2400" b="1" dirty="0" smtClean="0">
                <a:solidFill>
                  <a:srgbClr val="FF0066"/>
                </a:solidFill>
              </a:rPr>
              <a:t>for example when </a:t>
            </a:r>
            <a:r>
              <a:rPr lang="en-GB" sz="2400" b="1" dirty="0" err="1" smtClean="0">
                <a:solidFill>
                  <a:srgbClr val="FF0066"/>
                </a:solidFill>
              </a:rPr>
              <a:t>Kylo</a:t>
            </a:r>
            <a:r>
              <a:rPr lang="en-GB" sz="2400" b="1" dirty="0" smtClean="0">
                <a:solidFill>
                  <a:srgbClr val="FF0066"/>
                </a:solidFill>
              </a:rPr>
              <a:t> Ren is fighting Finn and Rey it doesn’t show a lot of blood and the injuries are not very serious. The audience just sees their scars. No one dies.</a:t>
            </a:r>
          </a:p>
          <a:p>
            <a:pPr lvl="1"/>
            <a:r>
              <a:rPr lang="en-GB" sz="2400" b="1" dirty="0" smtClean="0">
                <a:solidFill>
                  <a:schemeClr val="accent6"/>
                </a:solidFill>
              </a:rPr>
              <a:t>Bad language is minimal </a:t>
            </a:r>
            <a:r>
              <a:rPr lang="en-GB" sz="2400" b="1" dirty="0" smtClean="0"/>
              <a:t>and not really used in the film. </a:t>
            </a:r>
            <a:r>
              <a:rPr lang="en-GB" sz="2400" b="1" dirty="0" smtClean="0">
                <a:solidFill>
                  <a:srgbClr val="FF0066"/>
                </a:solidFill>
              </a:rPr>
              <a:t>The characters are often seen in stressful situations or in pain but do not use bad language to keep with the rules of the certificate rating of 12a. </a:t>
            </a:r>
          </a:p>
          <a:p>
            <a:pPr lvl="1"/>
            <a:endParaRPr lang="en-GB" sz="2400" b="1" dirty="0" smtClean="0"/>
          </a:p>
          <a:p>
            <a:r>
              <a:rPr lang="en-GB" sz="2400" b="1" dirty="0" smtClean="0">
                <a:solidFill>
                  <a:schemeClr val="accent6"/>
                </a:solidFill>
              </a:rPr>
              <a:t>First Disney owned Star Wars film</a:t>
            </a:r>
          </a:p>
          <a:p>
            <a:pPr lvl="1"/>
            <a:r>
              <a:rPr lang="en-GB" sz="2400" b="1" dirty="0" smtClean="0"/>
              <a:t>This affected the film because Disney’s </a:t>
            </a:r>
            <a:r>
              <a:rPr lang="en-GB" sz="2400" b="1" dirty="0" smtClean="0">
                <a:solidFill>
                  <a:schemeClr val="accent6"/>
                </a:solidFill>
              </a:rPr>
              <a:t>production values </a:t>
            </a:r>
            <a:r>
              <a:rPr lang="en-GB" sz="2400" b="1" dirty="0" smtClean="0"/>
              <a:t>attempt to challenge stereotypes and this was a massive part of the film. </a:t>
            </a:r>
            <a:r>
              <a:rPr lang="en-GB" sz="2400" b="1" dirty="0" smtClean="0">
                <a:solidFill>
                  <a:srgbClr val="FF0066"/>
                </a:solidFill>
              </a:rPr>
              <a:t>Rey challenges the stereotype of females as she is seen to be strong, independent and intelligent. Finn challenges stereotypes by being sensitive.</a:t>
            </a:r>
          </a:p>
          <a:p>
            <a:pPr lvl="1"/>
            <a:r>
              <a:rPr lang="en-GB" sz="2400" b="1" dirty="0" smtClean="0"/>
              <a:t>Disney introduced </a:t>
            </a:r>
            <a:r>
              <a:rPr lang="en-GB" sz="2400" b="1" dirty="0" smtClean="0">
                <a:solidFill>
                  <a:srgbClr val="FF0066"/>
                </a:solidFill>
              </a:rPr>
              <a:t>BB8</a:t>
            </a:r>
            <a:r>
              <a:rPr lang="en-GB" sz="2400" b="1" dirty="0" smtClean="0">
                <a:solidFill>
                  <a:schemeClr val="accent6"/>
                </a:solidFill>
              </a:rPr>
              <a:t> as a cute character </a:t>
            </a:r>
            <a:r>
              <a:rPr lang="en-GB" sz="2400" b="1" dirty="0" smtClean="0"/>
              <a:t>in an attempt to </a:t>
            </a:r>
            <a:r>
              <a:rPr lang="en-GB" sz="2400" b="1" dirty="0" smtClean="0">
                <a:solidFill>
                  <a:schemeClr val="accent6"/>
                </a:solidFill>
              </a:rPr>
              <a:t>sell more toys </a:t>
            </a:r>
            <a:r>
              <a:rPr lang="en-GB" sz="2400" b="1" dirty="0" smtClean="0"/>
              <a:t>to the Star Wars audience.</a:t>
            </a:r>
          </a:p>
          <a:p>
            <a:pPr lvl="1"/>
            <a:endParaRPr lang="en-GB" sz="2400" dirty="0" smtClean="0"/>
          </a:p>
          <a:p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457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77</TotalTime>
  <Words>360</Words>
  <Application>Microsoft Office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Thatch</vt:lpstr>
      <vt:lpstr>Past Paper Question: Institution</vt:lpstr>
      <vt:lpstr>PowerPoint Presentation</vt:lpstr>
      <vt:lpstr> a) Describe at least one institutional factor that is relevant to media content you have studied. (2) </vt:lpstr>
      <vt:lpstr>(b) Explain how at least one key aspect of this content is affected by these institutional factors. (6)</vt:lpstr>
    </vt:vector>
  </TitlesOfParts>
  <Company>Perth &amp; Kinross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Past Paper Question: Institution</dc:title>
  <dc:creator>Clare Lynch</dc:creator>
  <cp:lastModifiedBy>Clare Lynch</cp:lastModifiedBy>
  <cp:revision>8</cp:revision>
  <dcterms:created xsi:type="dcterms:W3CDTF">2018-01-10T08:19:23Z</dcterms:created>
  <dcterms:modified xsi:type="dcterms:W3CDTF">2018-01-10T09:38:42Z</dcterms:modified>
</cp:coreProperties>
</file>