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667763" y="630937"/>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AD8B0D49-1C6E-40E6-9F9A-56717A4AB64C}" type="datetimeFigureOut">
              <a:rPr lang="en-GB" smtClean="0"/>
              <a:t>06/11/2017</a:t>
            </a:fld>
            <a:endParaRPr lang="en-GB"/>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08089D0E-8E7F-4FAC-B9C5-F83DF186826F}" type="slidenum">
              <a:rPr lang="en-GB" smtClean="0"/>
              <a:t>‹#›</a:t>
            </a:fld>
            <a:endParaRPr lang="en-GB"/>
          </a:p>
        </p:txBody>
      </p:sp>
      <p:sp>
        <p:nvSpPr>
          <p:cNvPr id="13" name="Rectangle 12"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8B0D49-1C6E-40E6-9F9A-56717A4AB64C}"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9741" y="382386"/>
            <a:ext cx="1119099"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5" y="382386"/>
            <a:ext cx="6294439"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8B0D49-1C6E-40E6-9F9A-56717A4AB64C}"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8B0D49-1C6E-40E6-9F9A-56717A4AB64C}" type="datetimeFigureOut">
              <a:rPr lang="en-GB" smtClean="0"/>
              <a:t>06/11/2017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2197" y="1073889"/>
            <a:ext cx="6140303"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AD8B0D49-1C6E-40E6-9F9A-56717A4AB64C}" type="datetimeFigureOut">
              <a:rPr lang="en-GB" smtClean="0"/>
              <a:t>06/11/2017</a:t>
            </a:fld>
            <a:endParaRPr lang="en-GB"/>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08089D0E-8E7F-4FAC-B9C5-F83DF186826F}" type="slidenum">
              <a:rPr lang="en-GB" smtClean="0"/>
              <a:t>‹#›</a:t>
            </a:fld>
            <a:endParaRPr lang="en-GB"/>
          </a:p>
        </p:txBody>
      </p:sp>
      <p:grpSp>
        <p:nvGrpSpPr>
          <p:cNvPr id="7" name="Group 6" title="left scallop shape"/>
          <p:cNvGrpSpPr/>
          <p:nvPr/>
        </p:nvGrpSpPr>
        <p:grpSpPr>
          <a:xfrm>
            <a:off x="0" y="0"/>
            <a:ext cx="2110979"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60045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7" y="2286000"/>
            <a:ext cx="360045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8B0D49-1C6E-40E6-9F9A-56717A4AB64C}" type="datetimeFigureOut">
              <a:rPr lang="en-GB" smtClean="0"/>
              <a:t>06/11/2017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39546"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38759" y="2199634"/>
            <a:ext cx="360045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42975" y="2909102"/>
            <a:ext cx="360045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0045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75398" y="2909102"/>
            <a:ext cx="360045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8B0D49-1C6E-40E6-9F9A-56717A4AB64C}" type="datetimeFigureOut">
              <a:rPr lang="en-GB" smtClean="0"/>
              <a:t>06/11/2017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8B0D49-1C6E-40E6-9F9A-56717A4AB64C}" type="datetimeFigureOut">
              <a:rPr lang="en-GB" smtClean="0"/>
              <a:t>06/11/2017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B0D49-1C6E-40E6-9F9A-56717A4AB64C}" type="datetimeFigureOut">
              <a:rPr lang="en-GB" smtClean="0"/>
              <a:t>06/11/2017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089D0E-8E7F-4FAC-B9C5-F83DF186826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AD8B0D49-1C6E-40E6-9F9A-56717A4AB64C}" type="datetimeFigureOut">
              <a:rPr lang="en-GB" smtClean="0"/>
              <a:t>06/11/2017</a:t>
            </a:fld>
            <a:endParaRPr lang="en-GB"/>
          </a:p>
        </p:txBody>
      </p:sp>
      <p:sp>
        <p:nvSpPr>
          <p:cNvPr id="6" name="Footer Placeholder 5"/>
          <p:cNvSpPr>
            <a:spLocks noGrp="1"/>
          </p:cNvSpPr>
          <p:nvPr>
            <p:ph type="ftr" sz="quarter" idx="11"/>
          </p:nvPr>
        </p:nvSpPr>
        <p:spPr>
          <a:xfrm>
            <a:off x="1577716" y="6375679"/>
            <a:ext cx="2611634" cy="345796"/>
          </a:xfrm>
        </p:spPr>
        <p:txBody>
          <a:bodyPr/>
          <a:lstStyle/>
          <a:p>
            <a:endParaRPr lang="en-GB"/>
          </a:p>
        </p:txBody>
      </p:sp>
      <p:sp>
        <p:nvSpPr>
          <p:cNvPr id="7" name="Slide Number Placeholder 6"/>
          <p:cNvSpPr>
            <a:spLocks noGrp="1"/>
          </p:cNvSpPr>
          <p:nvPr>
            <p:ph type="sldNum" sz="quarter" idx="12"/>
          </p:nvPr>
        </p:nvSpPr>
        <p:spPr>
          <a:xfrm>
            <a:off x="4268261" y="6375679"/>
            <a:ext cx="924342" cy="345796"/>
          </a:xfrm>
        </p:spPr>
        <p:txBody>
          <a:bodyPr/>
          <a:lstStyle/>
          <a:p>
            <a:fld id="{08089D0E-8E7F-4FAC-B9C5-F83DF186826F}" type="slidenum">
              <a:rPr lang="en-GB" smtClean="0"/>
              <a:t>‹#›</a:t>
            </a:fld>
            <a:endParaRPr lang="en-GB"/>
          </a:p>
        </p:txBody>
      </p:sp>
      <p:sp>
        <p:nvSpPr>
          <p:cNvPr id="8" name="Rectangle 7"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AD8B0D49-1C6E-40E6-9F9A-56717A4AB64C}" type="datetimeFigureOut">
              <a:rPr lang="en-GB" smtClean="0"/>
              <a:t>06/11/2017</a:t>
            </a:fld>
            <a:endParaRPr lang="en-GB"/>
          </a:p>
        </p:txBody>
      </p:sp>
      <p:sp>
        <p:nvSpPr>
          <p:cNvPr id="6" name="Footer Placeholder 5"/>
          <p:cNvSpPr>
            <a:spLocks noGrp="1"/>
          </p:cNvSpPr>
          <p:nvPr>
            <p:ph type="ftr" sz="quarter" idx="11"/>
          </p:nvPr>
        </p:nvSpPr>
        <p:spPr>
          <a:xfrm>
            <a:off x="1577716" y="6375679"/>
            <a:ext cx="2611634" cy="345796"/>
          </a:xfrm>
        </p:spPr>
        <p:txBody>
          <a:bodyPr/>
          <a:lstStyle/>
          <a:p>
            <a:endParaRPr lang="en-GB"/>
          </a:p>
        </p:txBody>
      </p:sp>
      <p:sp>
        <p:nvSpPr>
          <p:cNvPr id="7" name="Slide Number Placeholder 6"/>
          <p:cNvSpPr>
            <a:spLocks noGrp="1"/>
          </p:cNvSpPr>
          <p:nvPr>
            <p:ph type="sldNum" sz="quarter" idx="12"/>
          </p:nvPr>
        </p:nvSpPr>
        <p:spPr>
          <a:xfrm>
            <a:off x="4265676" y="6375679"/>
            <a:ext cx="925830" cy="345796"/>
          </a:xfrm>
        </p:spPr>
        <p:txBody>
          <a:bodyPr/>
          <a:lstStyle/>
          <a:p>
            <a:fld id="{08089D0E-8E7F-4FAC-B9C5-F83DF186826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D8B0D49-1C6E-40E6-9F9A-56717A4AB64C}" type="datetimeFigureOut">
              <a:rPr lang="en-GB" smtClean="0"/>
              <a:t>06/11/2017</a:t>
            </a:fld>
            <a:endParaRPr lang="en-GB"/>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8089D0E-8E7F-4FAC-B9C5-F83DF186826F}" type="slidenum">
              <a:rPr lang="en-GB" smtClean="0"/>
              <a:t>‹#›</a:t>
            </a:fld>
            <a:endParaRPr lang="en-GB"/>
          </a:p>
        </p:txBody>
      </p:sp>
      <p:sp>
        <p:nvSpPr>
          <p:cNvPr id="11" name="Freeform 6" title="Left scallop edge"/>
          <p:cNvSpPr/>
          <p:nvPr/>
        </p:nvSpPr>
        <p:spPr bwMode="auto">
          <a:xfrm>
            <a:off x="0" y="0"/>
            <a:ext cx="664369"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AUDIENCE</a:t>
            </a:r>
            <a:endParaRPr lang="en-GB" dirty="0"/>
          </a:p>
        </p:txBody>
      </p:sp>
    </p:spTree>
    <p:extLst>
      <p:ext uri="{BB962C8B-B14F-4D97-AF65-F5344CB8AC3E}">
        <p14:creationId xmlns:p14="http://schemas.microsoft.com/office/powerpoint/2010/main" val="3512406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AUDIENCE ENGAGEMENT </a:t>
            </a:r>
            <a:endParaRPr lang="en-GB" dirty="0"/>
          </a:p>
        </p:txBody>
      </p:sp>
      <p:sp>
        <p:nvSpPr>
          <p:cNvPr id="3" name="Content Placeholder 2"/>
          <p:cNvSpPr>
            <a:spLocks noGrp="1"/>
          </p:cNvSpPr>
          <p:nvPr>
            <p:ph idx="1"/>
          </p:nvPr>
        </p:nvSpPr>
        <p:spPr>
          <a:xfrm>
            <a:off x="938758" y="1268760"/>
            <a:ext cx="7633742" cy="5040560"/>
          </a:xfrm>
        </p:spPr>
        <p:txBody>
          <a:bodyPr>
            <a:normAutofit fontScale="92500" lnSpcReduction="10000"/>
          </a:bodyPr>
          <a:lstStyle/>
          <a:p>
            <a:pPr marL="0" indent="0">
              <a:buNone/>
            </a:pPr>
            <a:r>
              <a:rPr lang="en-GB" dirty="0"/>
              <a:t>This describes how an audience interacts with a media text. Different people react in different ways to the same text. </a:t>
            </a:r>
          </a:p>
          <a:p>
            <a:pPr marL="0" indent="0">
              <a:buNone/>
            </a:pPr>
            <a:r>
              <a:rPr lang="en-GB" dirty="0"/>
              <a:t> </a:t>
            </a:r>
          </a:p>
          <a:p>
            <a:pPr marL="0" indent="0">
              <a:buNone/>
            </a:pPr>
            <a:r>
              <a:rPr lang="en-GB" dirty="0"/>
              <a:t>Can you think of different audiences that would engage with the text in different ways? You must reference specific parts of the film.</a:t>
            </a:r>
          </a:p>
          <a:p>
            <a:pPr marL="0" indent="0">
              <a:buNone/>
            </a:pPr>
            <a:r>
              <a:rPr lang="en-GB" dirty="0"/>
              <a:t> </a:t>
            </a:r>
          </a:p>
          <a:p>
            <a:r>
              <a:rPr lang="en-GB" dirty="0"/>
              <a:t>What is included in the text to draw in different genders as an audience?</a:t>
            </a:r>
          </a:p>
          <a:p>
            <a:pPr marL="0" indent="0">
              <a:buNone/>
            </a:pPr>
            <a:endParaRPr lang="en-GB" dirty="0"/>
          </a:p>
          <a:p>
            <a:r>
              <a:rPr lang="en-GB" dirty="0"/>
              <a:t>What is included in the text for fans of previous films in the series?</a:t>
            </a:r>
          </a:p>
          <a:p>
            <a:pPr marL="0" indent="0">
              <a:buNone/>
            </a:pPr>
            <a:endParaRPr lang="en-GB" dirty="0"/>
          </a:p>
          <a:p>
            <a:r>
              <a:rPr lang="en-GB" dirty="0"/>
              <a:t>Can you think of anything that would draw in different races?</a:t>
            </a:r>
          </a:p>
          <a:p>
            <a:pPr marL="0" indent="0">
              <a:buNone/>
            </a:pPr>
            <a:endParaRPr lang="en-GB" dirty="0"/>
          </a:p>
          <a:p>
            <a:r>
              <a:rPr lang="en-GB" dirty="0"/>
              <a:t>What is included to appeal to audiences of different ages?</a:t>
            </a:r>
          </a:p>
          <a:p>
            <a:pPr marL="0" indent="0">
              <a:buNone/>
            </a:pPr>
            <a:endParaRPr lang="en-GB" dirty="0"/>
          </a:p>
        </p:txBody>
      </p:sp>
    </p:spTree>
    <p:extLst>
      <p:ext uri="{BB962C8B-B14F-4D97-AF65-F5344CB8AC3E}">
        <p14:creationId xmlns:p14="http://schemas.microsoft.com/office/powerpoint/2010/main" val="4146613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AUDIENCE EXPECTATIONS </a:t>
            </a:r>
            <a:endParaRPr lang="en-GB" dirty="0"/>
          </a:p>
        </p:txBody>
      </p:sp>
      <p:sp>
        <p:nvSpPr>
          <p:cNvPr id="3" name="Content Placeholder 2"/>
          <p:cNvSpPr>
            <a:spLocks noGrp="1"/>
          </p:cNvSpPr>
          <p:nvPr>
            <p:ph idx="1"/>
          </p:nvPr>
        </p:nvSpPr>
        <p:spPr>
          <a:xfrm>
            <a:off x="938758" y="1124744"/>
            <a:ext cx="7633742" cy="5400600"/>
          </a:xfrm>
        </p:spPr>
        <p:txBody>
          <a:bodyPr>
            <a:normAutofit/>
          </a:bodyPr>
          <a:lstStyle/>
          <a:p>
            <a:pPr marL="0" indent="0">
              <a:buNone/>
            </a:pPr>
            <a:r>
              <a:rPr lang="en-GB" sz="2400" dirty="0"/>
              <a:t>These are the advance ideas an audience may have about a text. This particularly applies to genre pieces. Don't forget that producers often play with or deliberately shatter audience expectations. </a:t>
            </a:r>
          </a:p>
          <a:p>
            <a:pPr marL="0" indent="0">
              <a:buNone/>
            </a:pPr>
            <a:endParaRPr lang="en-GB" sz="2400" dirty="0"/>
          </a:p>
          <a:p>
            <a:r>
              <a:rPr lang="en-GB" sz="2400" dirty="0"/>
              <a:t>What audience expectations are met in the film</a:t>
            </a:r>
            <a:r>
              <a:rPr lang="en-GB" sz="2400" dirty="0" smtClean="0"/>
              <a:t>?</a:t>
            </a:r>
          </a:p>
          <a:p>
            <a:pPr marL="0" indent="0">
              <a:buNone/>
            </a:pPr>
            <a:endParaRPr lang="en-GB" sz="2400" dirty="0"/>
          </a:p>
          <a:p>
            <a:r>
              <a:rPr lang="en-GB" sz="2400" dirty="0"/>
              <a:t>Do the producers use the GENRE CONVENTIONS appropriately? Are they as expected for the genre of the film? You must make specific references to the film.</a:t>
            </a:r>
          </a:p>
          <a:p>
            <a:endParaRPr lang="en-GB" dirty="0"/>
          </a:p>
        </p:txBody>
      </p:sp>
    </p:spTree>
    <p:extLst>
      <p:ext uri="{BB962C8B-B14F-4D97-AF65-F5344CB8AC3E}">
        <p14:creationId xmlns:p14="http://schemas.microsoft.com/office/powerpoint/2010/main" val="3979482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AUDIENCE FOREKNOWLEDGE </a:t>
            </a:r>
            <a:endParaRPr lang="en-GB" dirty="0"/>
          </a:p>
        </p:txBody>
      </p:sp>
      <p:sp>
        <p:nvSpPr>
          <p:cNvPr id="3" name="Content Placeholder 2"/>
          <p:cNvSpPr>
            <a:spLocks noGrp="1"/>
          </p:cNvSpPr>
          <p:nvPr>
            <p:ph idx="1"/>
          </p:nvPr>
        </p:nvSpPr>
        <p:spPr>
          <a:xfrm>
            <a:off x="938758" y="1916832"/>
            <a:ext cx="7633742" cy="4680520"/>
          </a:xfrm>
        </p:spPr>
        <p:txBody>
          <a:bodyPr>
            <a:normAutofit lnSpcReduction="10000"/>
          </a:bodyPr>
          <a:lstStyle/>
          <a:p>
            <a:pPr marL="0" indent="0">
              <a:buNone/>
            </a:pPr>
            <a:r>
              <a:rPr lang="en-GB" sz="2400" dirty="0"/>
              <a:t>This is the definite information (rather than the vague expectations) which an audience brings to a media product because of their prior knowledge.</a:t>
            </a:r>
          </a:p>
          <a:p>
            <a:pPr marL="0" indent="0">
              <a:buNone/>
            </a:pPr>
            <a:endParaRPr lang="en-GB" sz="2400" dirty="0"/>
          </a:p>
          <a:p>
            <a:r>
              <a:rPr lang="en-GB" sz="2400" dirty="0"/>
              <a:t>Star Wars was bought over by Disney, this sets certain rules for the film because audiences know the company well and what to expect.</a:t>
            </a:r>
          </a:p>
          <a:p>
            <a:pPr marL="0" indent="0">
              <a:buNone/>
            </a:pPr>
            <a:endParaRPr lang="en-GB" sz="2400" dirty="0"/>
          </a:p>
          <a:p>
            <a:r>
              <a:rPr lang="en-GB" sz="2400" dirty="0"/>
              <a:t>What will audiences know about the film because it has been made by Disney? This can link to the film and any memorabilia. </a:t>
            </a:r>
          </a:p>
          <a:p>
            <a:endParaRPr lang="en-GB" dirty="0"/>
          </a:p>
        </p:txBody>
      </p:sp>
    </p:spTree>
    <p:extLst>
      <p:ext uri="{BB962C8B-B14F-4D97-AF65-F5344CB8AC3E}">
        <p14:creationId xmlns:p14="http://schemas.microsoft.com/office/powerpoint/2010/main" val="954955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AUDIENCE IDENTIFICATION </a:t>
            </a:r>
            <a:endParaRPr lang="en-GB" dirty="0"/>
          </a:p>
        </p:txBody>
      </p:sp>
      <p:sp>
        <p:nvSpPr>
          <p:cNvPr id="3" name="Content Placeholder 2"/>
          <p:cNvSpPr>
            <a:spLocks noGrp="1"/>
          </p:cNvSpPr>
          <p:nvPr>
            <p:ph idx="1"/>
          </p:nvPr>
        </p:nvSpPr>
        <p:spPr/>
        <p:txBody>
          <a:bodyPr>
            <a:normAutofit/>
          </a:bodyPr>
          <a:lstStyle/>
          <a:p>
            <a:pPr marL="0" indent="0">
              <a:buNone/>
            </a:pPr>
            <a:r>
              <a:rPr lang="en-GB" dirty="0"/>
              <a:t>This is the way in which audiences feel themselves connected to a particular media text, in that they feel it directly expresses their attitude or lifestyle. </a:t>
            </a:r>
          </a:p>
          <a:p>
            <a:pPr marL="0" indent="0">
              <a:buNone/>
            </a:pPr>
            <a:endParaRPr lang="en-GB" dirty="0"/>
          </a:p>
          <a:p>
            <a:r>
              <a:rPr lang="en-GB" dirty="0"/>
              <a:t>Can you think of any groups that might be able to identify with the film? </a:t>
            </a:r>
            <a:endParaRPr lang="en-GB" dirty="0" smtClean="0"/>
          </a:p>
          <a:p>
            <a:endParaRPr lang="en-GB" dirty="0"/>
          </a:p>
          <a:p>
            <a:r>
              <a:rPr lang="en-GB" i="1" dirty="0"/>
              <a:t>Think: class, race, gender, interests, age</a:t>
            </a:r>
            <a:endParaRPr lang="en-GB" dirty="0"/>
          </a:p>
          <a:p>
            <a:endParaRPr lang="en-GB" dirty="0"/>
          </a:p>
        </p:txBody>
      </p:sp>
    </p:spTree>
    <p:extLst>
      <p:ext uri="{BB962C8B-B14F-4D97-AF65-F5344CB8AC3E}">
        <p14:creationId xmlns:p14="http://schemas.microsoft.com/office/powerpoint/2010/main" val="3706748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AUDIENCE PLACEMENT </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a:t>This is the range of strategies media producers use to directly target a particular audience and make them feel that the media text is specially 'for them'. Star Wars has a dedicated fan base and wanted to make sure that they felt included with the making of this film.</a:t>
            </a:r>
          </a:p>
          <a:p>
            <a:pPr marL="0" indent="0">
              <a:buNone/>
            </a:pPr>
            <a:endParaRPr lang="en-GB" dirty="0"/>
          </a:p>
          <a:p>
            <a:r>
              <a:rPr lang="en-GB" dirty="0"/>
              <a:t>What would the ‘Star Wars fans’ expect to see continued in an additional instalment of the franchise? Did you notice any ‘blasts from the past’ in the film? </a:t>
            </a:r>
            <a:r>
              <a:rPr lang="en-GB" i="1" dirty="0"/>
              <a:t>Think: characters, props, references to previous films</a:t>
            </a:r>
            <a:r>
              <a:rPr lang="en-GB" i="1" dirty="0" smtClean="0"/>
              <a:t>.</a:t>
            </a:r>
          </a:p>
          <a:p>
            <a:pPr marL="0" indent="0">
              <a:buNone/>
            </a:pPr>
            <a:endParaRPr lang="en-GB" dirty="0"/>
          </a:p>
          <a:p>
            <a:r>
              <a:rPr lang="en-GB" dirty="0"/>
              <a:t>Make specific references to the film</a:t>
            </a:r>
            <a:r>
              <a:rPr lang="en-GB" dirty="0" smtClean="0"/>
              <a:t>. </a:t>
            </a:r>
          </a:p>
          <a:p>
            <a:r>
              <a:rPr lang="en-GB" dirty="0" smtClean="0"/>
              <a:t>https://www.youtube.com/results?search_query=Mos+Eisley+Cantina+</a:t>
            </a:r>
            <a:endParaRPr lang="en-GB" dirty="0"/>
          </a:p>
          <a:p>
            <a:endParaRPr lang="en-GB" dirty="0"/>
          </a:p>
        </p:txBody>
      </p:sp>
    </p:spTree>
    <p:extLst>
      <p:ext uri="{BB962C8B-B14F-4D97-AF65-F5344CB8AC3E}">
        <p14:creationId xmlns:p14="http://schemas.microsoft.com/office/powerpoint/2010/main" val="1987234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AUDIENCE RESEARCH </a:t>
            </a:r>
            <a:endParaRPr lang="en-GB" dirty="0"/>
          </a:p>
        </p:txBody>
      </p:sp>
      <p:sp>
        <p:nvSpPr>
          <p:cNvPr id="3" name="Content Placeholder 2"/>
          <p:cNvSpPr>
            <a:spLocks noGrp="1"/>
          </p:cNvSpPr>
          <p:nvPr>
            <p:ph idx="1"/>
          </p:nvPr>
        </p:nvSpPr>
        <p:spPr>
          <a:xfrm>
            <a:off x="457200" y="1340768"/>
            <a:ext cx="8229600" cy="4785395"/>
          </a:xfrm>
        </p:spPr>
        <p:txBody>
          <a:bodyPr>
            <a:normAutofit/>
          </a:bodyPr>
          <a:lstStyle/>
          <a:p>
            <a:pPr marL="0" indent="0">
              <a:buNone/>
            </a:pPr>
            <a:r>
              <a:rPr lang="en-GB" sz="2400" dirty="0"/>
              <a:t>Measuring an audience is very important to all media institutions. Research is done at all stages of production of a media text, and, once produced, audience will be continually </a:t>
            </a:r>
            <a:r>
              <a:rPr lang="en-GB" sz="2400" dirty="0" smtClean="0"/>
              <a:t>monitored.</a:t>
            </a:r>
          </a:p>
          <a:p>
            <a:pPr marL="0" indent="0">
              <a:buNone/>
            </a:pPr>
            <a:endParaRPr lang="en-GB" sz="2400" dirty="0"/>
          </a:p>
          <a:p>
            <a:pPr marL="0" indent="0">
              <a:buNone/>
            </a:pPr>
            <a:endParaRPr lang="en-GB" sz="2400" dirty="0"/>
          </a:p>
        </p:txBody>
      </p:sp>
      <p:pic>
        <p:nvPicPr>
          <p:cNvPr id="1039"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2348880"/>
            <a:ext cx="6941608" cy="4806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4760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88640"/>
            <a:ext cx="7888932" cy="6336704"/>
          </a:xfrm>
        </p:spPr>
        <p:txBody>
          <a:bodyPr>
            <a:normAutofit fontScale="85000" lnSpcReduction="10000"/>
          </a:bodyPr>
          <a:lstStyle/>
          <a:p>
            <a:pPr marL="0" indent="0">
              <a:buNone/>
            </a:pPr>
            <a:r>
              <a:rPr lang="en-GB" b="1" dirty="0"/>
              <a:t>Opening title sequence satisfies the audience as iconography. “Luke Skywalker has vanished.” Satisfies original fans and newer fans because they might know who he is. </a:t>
            </a:r>
          </a:p>
          <a:p>
            <a:pPr marL="0" indent="0">
              <a:buNone/>
            </a:pPr>
            <a:r>
              <a:rPr lang="en-GB" b="1" dirty="0"/>
              <a:t> </a:t>
            </a:r>
          </a:p>
          <a:p>
            <a:pPr marL="0" indent="0">
              <a:buNone/>
            </a:pPr>
            <a:r>
              <a:rPr lang="en-GB" b="1" dirty="0"/>
              <a:t>Stormtroopers – might upset some of the core fans because of new look, different helmets. This might anger fans, however, some might enjoy the new look as it separates itself from other sagas. </a:t>
            </a:r>
          </a:p>
          <a:p>
            <a:pPr marL="0" indent="0">
              <a:buNone/>
            </a:pPr>
            <a:r>
              <a:rPr lang="en-GB" b="1" dirty="0"/>
              <a:t> </a:t>
            </a:r>
          </a:p>
          <a:p>
            <a:pPr marL="0" indent="0">
              <a:buNone/>
            </a:pPr>
            <a:r>
              <a:rPr lang="en-GB" b="1" dirty="0"/>
              <a:t>BB8 – new character introduced, satisfies quite a wide range of audiences. Female audience might empathise with BB8. Females like cute, </a:t>
            </a:r>
            <a:r>
              <a:rPr lang="en-GB" b="1" dirty="0" err="1"/>
              <a:t>beepy</a:t>
            </a:r>
            <a:r>
              <a:rPr lang="en-GB" b="1" dirty="0"/>
              <a:t> noises. Emotionally attached. Children also like BB8 – fun character – humour in the ‘thumbs up’ to Finn scene. </a:t>
            </a:r>
          </a:p>
          <a:p>
            <a:pPr marL="0" indent="0">
              <a:buNone/>
            </a:pPr>
            <a:r>
              <a:rPr lang="en-GB" b="1" dirty="0"/>
              <a:t> </a:t>
            </a:r>
          </a:p>
          <a:p>
            <a:pPr marL="0" indent="0">
              <a:buNone/>
            </a:pPr>
            <a:r>
              <a:rPr lang="en-GB" b="1" dirty="0"/>
              <a:t>Old x wing scene – appeals to the core fans as present in other films. </a:t>
            </a:r>
          </a:p>
          <a:p>
            <a:pPr marL="0" indent="0">
              <a:buNone/>
            </a:pPr>
            <a:r>
              <a:rPr lang="en-GB" b="1" dirty="0"/>
              <a:t> </a:t>
            </a:r>
          </a:p>
          <a:p>
            <a:pPr marL="0" indent="0">
              <a:buNone/>
            </a:pPr>
            <a:r>
              <a:rPr lang="en-GB" b="1" dirty="0"/>
              <a:t>Entrance of </a:t>
            </a:r>
            <a:r>
              <a:rPr lang="en-GB" b="1" dirty="0" err="1"/>
              <a:t>Kylo</a:t>
            </a:r>
            <a:r>
              <a:rPr lang="en-GB" b="1" dirty="0"/>
              <a:t> Ren – satisfies audience as they will expect a villain. Quite formidable when he makes his entrance. New powers, never before seen powers that are stronger. Example – when he stops the laser beam. For the audience that adds another dimension to the character. </a:t>
            </a:r>
          </a:p>
          <a:p>
            <a:pPr marL="0" indent="0">
              <a:buNone/>
            </a:pPr>
            <a:r>
              <a:rPr lang="en-GB" b="1" dirty="0"/>
              <a:t> </a:t>
            </a:r>
          </a:p>
        </p:txBody>
      </p:sp>
    </p:spTree>
    <p:extLst>
      <p:ext uri="{BB962C8B-B14F-4D97-AF65-F5344CB8AC3E}">
        <p14:creationId xmlns:p14="http://schemas.microsoft.com/office/powerpoint/2010/main" val="595799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332656"/>
            <a:ext cx="7888932" cy="5976664"/>
          </a:xfrm>
        </p:spPr>
        <p:txBody>
          <a:bodyPr>
            <a:normAutofit lnSpcReduction="10000"/>
          </a:bodyPr>
          <a:lstStyle/>
          <a:p>
            <a:pPr marL="0" indent="0">
              <a:buNone/>
            </a:pPr>
            <a:r>
              <a:rPr lang="en-GB" b="1" dirty="0"/>
              <a:t>Darth Vader’s helmet – iconography. Symbolic of Star Wars as a whole. For the core fans, that’s a major piece of Star Wars and they will enjoy it being there. Acts as a link between </a:t>
            </a:r>
            <a:r>
              <a:rPr lang="en-GB" b="1" dirty="0" err="1"/>
              <a:t>Kylo</a:t>
            </a:r>
            <a:r>
              <a:rPr lang="en-GB" b="1" dirty="0"/>
              <a:t> Ren and Darth Vader. </a:t>
            </a:r>
          </a:p>
          <a:p>
            <a:pPr marL="0" indent="0">
              <a:buNone/>
            </a:pPr>
            <a:r>
              <a:rPr lang="en-GB" b="1" dirty="0"/>
              <a:t> </a:t>
            </a:r>
          </a:p>
          <a:p>
            <a:pPr marL="0" indent="0">
              <a:buNone/>
            </a:pPr>
            <a:r>
              <a:rPr lang="en-GB" b="1" dirty="0"/>
              <a:t>When the go to </a:t>
            </a:r>
            <a:r>
              <a:rPr lang="en-GB" b="1" dirty="0" err="1"/>
              <a:t>Maz’s</a:t>
            </a:r>
            <a:r>
              <a:rPr lang="en-GB" b="1" dirty="0"/>
              <a:t> castle – a remake of </a:t>
            </a:r>
            <a:r>
              <a:rPr lang="en-GB" b="1" dirty="0" err="1"/>
              <a:t>Mos</a:t>
            </a:r>
            <a:r>
              <a:rPr lang="en-GB" b="1" dirty="0"/>
              <a:t> </a:t>
            </a:r>
            <a:r>
              <a:rPr lang="en-GB" b="1" dirty="0" err="1"/>
              <a:t>Eisley</a:t>
            </a:r>
            <a:r>
              <a:rPr lang="en-GB" b="1" dirty="0"/>
              <a:t> Cantina and that is a major pull factor for core fans. Will draw them in to see the film. </a:t>
            </a:r>
          </a:p>
          <a:p>
            <a:pPr marL="0" indent="0">
              <a:buNone/>
            </a:pPr>
            <a:r>
              <a:rPr lang="en-GB" b="1" dirty="0"/>
              <a:t> </a:t>
            </a:r>
          </a:p>
          <a:p>
            <a:pPr marL="0" indent="0">
              <a:buNone/>
            </a:pPr>
            <a:r>
              <a:rPr lang="en-GB" b="1" dirty="0"/>
              <a:t>Trash compacter – Han says something along the lines of “is there a trash compacter?” – this is a reference back to the new hope and fulfils the core audience and they understand the humour behind it. </a:t>
            </a:r>
          </a:p>
          <a:p>
            <a:pPr marL="0" indent="0">
              <a:buNone/>
            </a:pPr>
            <a:r>
              <a:rPr lang="en-GB" b="1" dirty="0"/>
              <a:t> </a:t>
            </a:r>
          </a:p>
          <a:p>
            <a:pPr marL="0" indent="0">
              <a:buNone/>
            </a:pPr>
            <a:r>
              <a:rPr lang="en-GB" b="1" dirty="0"/>
              <a:t>Rey – attracts female audience. Strong female lead. Seen to not need a man to look after her (refuses Finn’s hand when they’re running away with BB8 towards the millennium falcon to escape. </a:t>
            </a:r>
          </a:p>
          <a:p>
            <a:endParaRPr lang="en-GB" dirty="0"/>
          </a:p>
        </p:txBody>
      </p:sp>
    </p:spTree>
    <p:extLst>
      <p:ext uri="{BB962C8B-B14F-4D97-AF65-F5344CB8AC3E}">
        <p14:creationId xmlns:p14="http://schemas.microsoft.com/office/powerpoint/2010/main" val="158416846"/>
      </p:ext>
    </p:extLst>
  </p:cSld>
  <p:clrMapOvr>
    <a:masterClrMapping/>
  </p:clrMapOvr>
</p:sld>
</file>

<file path=ppt/theme/theme1.xml><?xml version="1.0" encoding="utf-8"?>
<a:theme xmlns:a="http://schemas.openxmlformats.org/drawingml/2006/main" name="Theme badg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Theme badge</Template>
  <TotalTime>26</TotalTime>
  <Words>454</Words>
  <Application>Microsoft Office PowerPoint</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Theme badge</vt:lpstr>
      <vt:lpstr>AUDIENCE</vt:lpstr>
      <vt:lpstr>AUDIENCE ENGAGEMENT </vt:lpstr>
      <vt:lpstr>AUDIENCE EXPECTATIONS </vt:lpstr>
      <vt:lpstr>AUDIENCE FOREKNOWLEDGE </vt:lpstr>
      <vt:lpstr>AUDIENCE IDENTIFICATION </vt:lpstr>
      <vt:lpstr>AUDIENCE PLACEMENT </vt:lpstr>
      <vt:lpstr>AUDIENCE RESEARCH </vt:lpstr>
      <vt:lpstr>PowerPoint Presentation</vt:lpstr>
      <vt:lpstr>PowerPoint Presentation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AUDIENCE</dc:title>
  <dc:creator>Clare Lynch</dc:creator>
  <cp:lastModifiedBy>Clare Lynch</cp:lastModifiedBy>
  <cp:revision>2</cp:revision>
  <dcterms:created xsi:type="dcterms:W3CDTF">2017-11-06T09:42:23Z</dcterms:created>
  <dcterms:modified xsi:type="dcterms:W3CDTF">2017-11-06T10:09:17Z</dcterms:modified>
</cp:coreProperties>
</file>