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63" r:id="rId5"/>
    <p:sldId id="265" r:id="rId6"/>
    <p:sldId id="266" r:id="rId7"/>
    <p:sldId id="267" r:id="rId8"/>
    <p:sldId id="264" r:id="rId9"/>
    <p:sldId id="268" r:id="rId10"/>
    <p:sldId id="260" r:id="rId11"/>
    <p:sldId id="259" r:id="rId12"/>
    <p:sldId id="261"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93" autoAdjust="0"/>
    <p:restoredTop sz="96160" autoAdjust="0"/>
  </p:normalViewPr>
  <p:slideViewPr>
    <p:cSldViewPr>
      <p:cViewPr varScale="1">
        <p:scale>
          <a:sx n="78" d="100"/>
          <a:sy n="78" d="100"/>
        </p:scale>
        <p:origin x="-13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54DD6CE-5B4F-4A65-86E7-2AF78B75D06D}" type="datetimeFigureOut">
              <a:rPr lang="en-GB" smtClean="0"/>
              <a:t>24/04/2018</a:t>
            </a:fld>
            <a:endParaRPr lang="en-GB"/>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330B300-1BDA-4221-BCC0-1D77E7804C44}" type="slidenum">
              <a:rPr lang="en-GB" smtClean="0"/>
              <a:t>‹#›</a:t>
            </a:fld>
            <a:endParaRPr lang="en-GB"/>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GB"/>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4DD6CE-5B4F-4A65-86E7-2AF78B75D06D}" type="datetimeFigureOut">
              <a:rPr lang="en-GB" smtClean="0"/>
              <a:t>24/04/2018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0B300-1BDA-4221-BCC0-1D77E7804C4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4DD6CE-5B4F-4A65-86E7-2AF78B75D06D}" type="datetimeFigureOut">
              <a:rPr lang="en-GB" smtClean="0"/>
              <a:t>24/04/2018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330B300-1BDA-4221-BCC0-1D77E7804C4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4DD6CE-5B4F-4A65-86E7-2AF78B75D06D}" type="datetimeFigureOut">
              <a:rPr lang="en-GB" smtClean="0"/>
              <a:t>24/04/2018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0B300-1BDA-4221-BCC0-1D77E7804C44}"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54DD6CE-5B4F-4A65-86E7-2AF78B75D06D}" type="datetimeFigureOut">
              <a:rPr lang="en-GB" smtClean="0"/>
              <a:t>24/04/2018</a:t>
            </a:fld>
            <a:endParaRPr lang="en-GB"/>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330B300-1BDA-4221-BCC0-1D77E7804C44}" type="slidenum">
              <a:rPr lang="en-GB" smtClean="0"/>
              <a:t>‹#›</a:t>
            </a:fld>
            <a:endParaRPr lang="en-GB"/>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GB"/>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4DD6CE-5B4F-4A65-86E7-2AF78B75D06D}" type="datetimeFigureOut">
              <a:rPr lang="en-GB" smtClean="0"/>
              <a:t>24/04/2018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30B300-1BDA-4221-BCC0-1D77E7804C44}"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4DD6CE-5B4F-4A65-86E7-2AF78B75D06D}" type="datetimeFigureOut">
              <a:rPr lang="en-GB" smtClean="0"/>
              <a:t>24/04/2018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30B300-1BDA-4221-BCC0-1D77E7804C44}"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54DD6CE-5B4F-4A65-86E7-2AF78B75D06D}" type="datetimeFigureOut">
              <a:rPr lang="en-GB" smtClean="0"/>
              <a:t>24/04/2018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30B300-1BDA-4221-BCC0-1D77E7804C44}" type="slidenum">
              <a:rPr lang="en-GB" smtClean="0"/>
              <a:t>‹#›</a:t>
            </a:fld>
            <a:endParaRPr lang="en-GB"/>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54DD6CE-5B4F-4A65-86E7-2AF78B75D06D}" type="datetimeFigureOut">
              <a:rPr lang="en-GB" smtClean="0"/>
              <a:t>24/04/2018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30B300-1BDA-4221-BCC0-1D77E7804C4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4DD6CE-5B4F-4A65-86E7-2AF78B75D06D}" type="datetimeFigureOut">
              <a:rPr lang="en-GB" smtClean="0"/>
              <a:t>24/04/2018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330B300-1BDA-4221-BCC0-1D77E7804C44}" type="slidenum">
              <a:rPr lang="en-GB" smtClean="0"/>
              <a:t>‹#›</a:t>
            </a:fld>
            <a:endParaRPr lang="en-GB"/>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4DD6CE-5B4F-4A65-86E7-2AF78B75D06D}" type="datetimeFigureOut">
              <a:rPr lang="en-GB" smtClean="0"/>
              <a:t>24/04/2018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30B300-1BDA-4221-BCC0-1D77E7804C44}" type="slidenum">
              <a:rPr lang="en-GB" smtClean="0"/>
              <a:t>‹#›</a:t>
            </a:fld>
            <a:endParaRPr lang="en-GB"/>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54DD6CE-5B4F-4A65-86E7-2AF78B75D06D}" type="datetimeFigureOut">
              <a:rPr lang="en-GB" smtClean="0"/>
              <a:t>24/04/2018</a:t>
            </a:fld>
            <a:endParaRPr lang="en-GB"/>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GB"/>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330B300-1BDA-4221-BCC0-1D77E7804C4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BZoXyIxqFR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litXW91Uau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PqD5SecdNb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ocial_media" TargetMode="External"/><Relationship Id="rId2" Type="http://schemas.openxmlformats.org/officeDocument/2006/relationships/hyperlink" Target="https://en.wikipedia.org/wiki/Feminis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Question 5 in the Question Paper</a:t>
            </a:r>
            <a:endParaRPr lang="en-GB" dirty="0"/>
          </a:p>
        </p:txBody>
      </p:sp>
      <p:sp>
        <p:nvSpPr>
          <p:cNvPr id="2" name="Title 1"/>
          <p:cNvSpPr>
            <a:spLocks noGrp="1"/>
          </p:cNvSpPr>
          <p:nvPr>
            <p:ph type="title"/>
          </p:nvPr>
        </p:nvSpPr>
        <p:spPr/>
        <p:txBody>
          <a:bodyPr/>
          <a:lstStyle/>
          <a:p>
            <a:r>
              <a:rPr lang="en-GB" dirty="0" smtClean="0"/>
              <a:t>Role of Media</a:t>
            </a:r>
            <a:endParaRPr lang="en-GB" dirty="0"/>
          </a:p>
        </p:txBody>
      </p:sp>
    </p:spTree>
    <p:extLst>
      <p:ext uri="{BB962C8B-B14F-4D97-AF65-F5344CB8AC3E}">
        <p14:creationId xmlns:p14="http://schemas.microsoft.com/office/powerpoint/2010/main" val="1814429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ZoXyIxqFRc"/>
          <p:cNvPicPr>
            <a:picLocks noGrp="1" noRot="1" noChangeAspect="1"/>
          </p:cNvPicPr>
          <p:nvPr>
            <p:ph idx="1"/>
            <a:videoFile r:link="rId1"/>
          </p:nvPr>
        </p:nvPicPr>
        <p:blipFill>
          <a:blip r:embed="rId3"/>
          <a:stretch>
            <a:fillRect/>
          </a:stretch>
        </p:blipFill>
        <p:spPr>
          <a:xfrm>
            <a:off x="251520" y="1700808"/>
            <a:ext cx="8640843" cy="5027574"/>
          </a:xfrm>
          <a:prstGeom prst="rect">
            <a:avLst/>
          </a:prstGeom>
        </p:spPr>
      </p:pic>
      <p:sp>
        <p:nvSpPr>
          <p:cNvPr id="3" name="Title 2"/>
          <p:cNvSpPr>
            <a:spLocks noGrp="1"/>
          </p:cNvSpPr>
          <p:nvPr>
            <p:ph type="title"/>
          </p:nvPr>
        </p:nvSpPr>
        <p:spPr/>
        <p:txBody>
          <a:bodyPr/>
          <a:lstStyle/>
          <a:p>
            <a:r>
              <a:rPr lang="en-GB" dirty="0" smtClean="0"/>
              <a:t>This girl can: phenomenal Woman</a:t>
            </a:r>
            <a:endParaRPr lang="en-GB" dirty="0"/>
          </a:p>
        </p:txBody>
      </p:sp>
    </p:spTree>
    <p:extLst>
      <p:ext uri="{BB962C8B-B14F-4D97-AF65-F5344CB8AC3E}">
        <p14:creationId xmlns:p14="http://schemas.microsoft.com/office/powerpoint/2010/main" val="2867765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Dove Beauty</a:t>
            </a:r>
          </a:p>
          <a:p>
            <a:r>
              <a:rPr lang="en-GB" dirty="0" smtClean="0"/>
              <a:t>Lynx Fallen Angels</a:t>
            </a:r>
            <a:endParaRPr lang="en-GB" dirty="0"/>
          </a:p>
        </p:txBody>
      </p:sp>
      <p:sp>
        <p:nvSpPr>
          <p:cNvPr id="2" name="Title 1"/>
          <p:cNvSpPr>
            <a:spLocks noGrp="1"/>
          </p:cNvSpPr>
          <p:nvPr>
            <p:ph type="title"/>
          </p:nvPr>
        </p:nvSpPr>
        <p:spPr/>
        <p:txBody>
          <a:bodyPr/>
          <a:lstStyle/>
          <a:p>
            <a:r>
              <a:rPr lang="en-GB" dirty="0" smtClean="0"/>
              <a:t>Unilever</a:t>
            </a:r>
            <a:endParaRPr lang="en-GB" dirty="0"/>
          </a:p>
        </p:txBody>
      </p:sp>
    </p:spTree>
    <p:extLst>
      <p:ext uri="{BB962C8B-B14F-4D97-AF65-F5344CB8AC3E}">
        <p14:creationId xmlns:p14="http://schemas.microsoft.com/office/powerpoint/2010/main" val="150546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litXW91UauE"/>
          <p:cNvPicPr>
            <a:picLocks noGrp="1" noRot="1" noChangeAspect="1"/>
          </p:cNvPicPr>
          <p:nvPr>
            <p:ph idx="1"/>
            <a:videoFile r:link="rId1"/>
          </p:nvPr>
        </p:nvPicPr>
        <p:blipFill>
          <a:blip r:embed="rId3"/>
          <a:stretch>
            <a:fillRect/>
          </a:stretch>
        </p:blipFill>
        <p:spPr>
          <a:xfrm>
            <a:off x="251520" y="1556792"/>
            <a:ext cx="8712968" cy="4901045"/>
          </a:xfrm>
          <a:prstGeom prst="rect">
            <a:avLst/>
          </a:prstGeom>
        </p:spPr>
      </p:pic>
      <p:sp>
        <p:nvSpPr>
          <p:cNvPr id="3" name="Title 2"/>
          <p:cNvSpPr>
            <a:spLocks noGrp="1"/>
          </p:cNvSpPr>
          <p:nvPr>
            <p:ph type="title"/>
          </p:nvPr>
        </p:nvSpPr>
        <p:spPr/>
        <p:txBody>
          <a:bodyPr/>
          <a:lstStyle/>
          <a:p>
            <a:r>
              <a:rPr lang="en-GB" dirty="0" smtClean="0"/>
              <a:t>Dove beauty sketches</a:t>
            </a:r>
            <a:endParaRPr lang="en-GB" dirty="0"/>
          </a:p>
        </p:txBody>
      </p:sp>
    </p:spTree>
    <p:extLst>
      <p:ext uri="{BB962C8B-B14F-4D97-AF65-F5344CB8AC3E}">
        <p14:creationId xmlns:p14="http://schemas.microsoft.com/office/powerpoint/2010/main" val="2364517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qD5SecdNbs"/>
          <p:cNvPicPr>
            <a:picLocks noGrp="1" noRot="1" noChangeAspect="1"/>
          </p:cNvPicPr>
          <p:nvPr>
            <p:ph idx="1"/>
            <a:videoFile r:link="rId1"/>
          </p:nvPr>
        </p:nvPicPr>
        <p:blipFill>
          <a:blip r:embed="rId3"/>
          <a:stretch>
            <a:fillRect/>
          </a:stretch>
        </p:blipFill>
        <p:spPr>
          <a:xfrm>
            <a:off x="251520" y="1628800"/>
            <a:ext cx="8704967" cy="4896544"/>
          </a:xfrm>
          <a:prstGeom prst="rect">
            <a:avLst/>
          </a:prstGeom>
        </p:spPr>
      </p:pic>
      <p:sp>
        <p:nvSpPr>
          <p:cNvPr id="3" name="Title 2"/>
          <p:cNvSpPr>
            <a:spLocks noGrp="1"/>
          </p:cNvSpPr>
          <p:nvPr>
            <p:ph type="title"/>
          </p:nvPr>
        </p:nvSpPr>
        <p:spPr/>
        <p:txBody>
          <a:bodyPr/>
          <a:lstStyle/>
          <a:p>
            <a:r>
              <a:rPr lang="en-GB" dirty="0" smtClean="0"/>
              <a:t>Lynx fallen angels</a:t>
            </a:r>
            <a:endParaRPr lang="en-GB" dirty="0"/>
          </a:p>
        </p:txBody>
      </p:sp>
    </p:spTree>
    <p:extLst>
      <p:ext uri="{BB962C8B-B14F-4D97-AF65-F5344CB8AC3E}">
        <p14:creationId xmlns:p14="http://schemas.microsoft.com/office/powerpoint/2010/main" val="380042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Autofit/>
          </a:bodyPr>
          <a:lstStyle/>
          <a:p>
            <a:pPr marL="0" indent="0">
              <a:buNone/>
            </a:pPr>
            <a:r>
              <a:rPr lang="en-GB" sz="2000" dirty="0" smtClean="0"/>
              <a:t>The ways in which media functions within society:</a:t>
            </a:r>
          </a:p>
          <a:p>
            <a:pPr marL="0" indent="0">
              <a:buNone/>
            </a:pPr>
            <a:endParaRPr lang="en-GB" sz="2000" dirty="0" smtClean="0"/>
          </a:p>
          <a:p>
            <a:pPr>
              <a:buFont typeface="Wingdings" panose="05000000000000000000" pitchFamily="2" charset="2"/>
              <a:buChar char="Ø"/>
            </a:pPr>
            <a:r>
              <a:rPr lang="en-GB" sz="2000" dirty="0" smtClean="0"/>
              <a:t>meeting needs — </a:t>
            </a:r>
          </a:p>
          <a:p>
            <a:pPr lvl="1">
              <a:buFont typeface="Wingdings" panose="05000000000000000000" pitchFamily="2" charset="2"/>
              <a:buChar char="q"/>
            </a:pPr>
            <a:r>
              <a:rPr lang="en-GB" sz="2000" dirty="0" smtClean="0"/>
              <a:t>entertainment</a:t>
            </a:r>
          </a:p>
          <a:p>
            <a:pPr lvl="1">
              <a:buFont typeface="Wingdings" panose="05000000000000000000" pitchFamily="2" charset="2"/>
              <a:buChar char="q"/>
            </a:pPr>
            <a:r>
              <a:rPr lang="en-GB" sz="2000" dirty="0" smtClean="0"/>
              <a:t>education</a:t>
            </a:r>
          </a:p>
          <a:p>
            <a:pPr lvl="1">
              <a:buFont typeface="Wingdings" panose="05000000000000000000" pitchFamily="2" charset="2"/>
              <a:buChar char="q"/>
            </a:pPr>
            <a:r>
              <a:rPr lang="en-GB" sz="2000" dirty="0" smtClean="0"/>
              <a:t>Information</a:t>
            </a:r>
          </a:p>
          <a:p>
            <a:pPr marL="457200" lvl="1" indent="0">
              <a:buNone/>
            </a:pPr>
            <a:endParaRPr lang="en-GB" sz="2000" dirty="0" smtClean="0"/>
          </a:p>
          <a:p>
            <a:pPr>
              <a:buFont typeface="Wingdings" panose="05000000000000000000" pitchFamily="2" charset="2"/>
              <a:buChar char="Ø"/>
            </a:pPr>
            <a:r>
              <a:rPr lang="en-GB" sz="2000" dirty="0" smtClean="0"/>
              <a:t>achieving particular purposes </a:t>
            </a:r>
          </a:p>
          <a:p>
            <a:pPr lvl="1">
              <a:buFont typeface="Wingdings" panose="05000000000000000000" pitchFamily="2" charset="2"/>
              <a:buChar char="q"/>
            </a:pPr>
            <a:r>
              <a:rPr lang="en-GB" sz="2000" dirty="0" smtClean="0"/>
              <a:t> profit</a:t>
            </a:r>
          </a:p>
          <a:p>
            <a:pPr lvl="1">
              <a:buFont typeface="Wingdings" panose="05000000000000000000" pitchFamily="2" charset="2"/>
              <a:buChar char="q"/>
            </a:pPr>
            <a:r>
              <a:rPr lang="en-GB" sz="2000" dirty="0" smtClean="0"/>
              <a:t>Promotion</a:t>
            </a:r>
          </a:p>
          <a:p>
            <a:pPr lvl="1">
              <a:buFont typeface="Wingdings" panose="05000000000000000000" pitchFamily="2" charset="2"/>
              <a:buChar char="q"/>
            </a:pPr>
            <a:r>
              <a:rPr lang="en-GB" sz="2000" dirty="0" smtClean="0"/>
              <a:t>public service</a:t>
            </a:r>
          </a:p>
          <a:p>
            <a:pPr marL="457200" lvl="1" indent="0">
              <a:buNone/>
            </a:pPr>
            <a:endParaRPr lang="en-GB" sz="2000" dirty="0" smtClean="0"/>
          </a:p>
          <a:p>
            <a:pPr>
              <a:buFont typeface="Wingdings" panose="05000000000000000000" pitchFamily="2" charset="2"/>
              <a:buChar char="Ø"/>
            </a:pPr>
            <a:r>
              <a:rPr lang="en-GB" sz="2000" dirty="0" smtClean="0"/>
              <a:t>influencing attitudes and behaviour </a:t>
            </a:r>
          </a:p>
          <a:p>
            <a:pPr lvl="1">
              <a:buFont typeface="Wingdings" panose="05000000000000000000" pitchFamily="2" charset="2"/>
              <a:buChar char="q"/>
            </a:pPr>
            <a:r>
              <a:rPr lang="en-GB" sz="2000" dirty="0" smtClean="0"/>
              <a:t>Intentionally</a:t>
            </a:r>
            <a:endParaRPr lang="en-GB" sz="2000" dirty="0"/>
          </a:p>
          <a:p>
            <a:pPr lvl="1">
              <a:buFont typeface="Wingdings" panose="05000000000000000000" pitchFamily="2" charset="2"/>
              <a:buChar char="q"/>
            </a:pPr>
            <a:r>
              <a:rPr lang="en-GB" sz="2000" dirty="0" smtClean="0"/>
              <a:t> unintentionally</a:t>
            </a:r>
            <a:endParaRPr lang="en-GB" sz="2000" dirty="0"/>
          </a:p>
        </p:txBody>
      </p:sp>
      <p:sp>
        <p:nvSpPr>
          <p:cNvPr id="2" name="Title 1"/>
          <p:cNvSpPr>
            <a:spLocks noGrp="1"/>
          </p:cNvSpPr>
          <p:nvPr>
            <p:ph type="title"/>
          </p:nvPr>
        </p:nvSpPr>
        <p:spPr>
          <a:xfrm>
            <a:off x="395536" y="11266"/>
            <a:ext cx="8229600" cy="1143000"/>
          </a:xfrm>
        </p:spPr>
        <p:txBody>
          <a:bodyPr>
            <a:normAutofit/>
          </a:bodyPr>
          <a:lstStyle/>
          <a:p>
            <a:r>
              <a:rPr lang="en-GB" sz="3200" dirty="0" smtClean="0"/>
              <a:t>Role of Media in society</a:t>
            </a:r>
            <a:endParaRPr lang="en-GB" sz="3200" dirty="0"/>
          </a:p>
        </p:txBody>
      </p:sp>
    </p:spTree>
    <p:extLst>
      <p:ext uri="{BB962C8B-B14F-4D97-AF65-F5344CB8AC3E}">
        <p14:creationId xmlns:p14="http://schemas.microsoft.com/office/powerpoint/2010/main" val="4166467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This Girl Can is a celebration of active women who are doing their thing no matter how well they do it, how they look or even how red their face gets. </a:t>
            </a:r>
            <a:r>
              <a:rPr lang="en-GB" sz="2800" b="1" u="sng" dirty="0" smtClean="0"/>
              <a:t>This Girl Can wants </a:t>
            </a:r>
            <a:r>
              <a:rPr lang="en-GB" sz="2800" b="1" u="sng" dirty="0"/>
              <a:t>to help women overcome the fear of judgement that is stopping too many women and girls from joining </a:t>
            </a:r>
            <a:r>
              <a:rPr lang="en-GB" sz="2800" b="1" u="sng" dirty="0" smtClean="0"/>
              <a:t>in sports.</a:t>
            </a:r>
          </a:p>
          <a:p>
            <a:endParaRPr lang="en-GB" dirty="0"/>
          </a:p>
          <a:p>
            <a:endParaRPr lang="en-GB" dirty="0"/>
          </a:p>
        </p:txBody>
      </p:sp>
      <p:sp>
        <p:nvSpPr>
          <p:cNvPr id="2" name="Title 1"/>
          <p:cNvSpPr>
            <a:spLocks noGrp="1"/>
          </p:cNvSpPr>
          <p:nvPr>
            <p:ph type="title"/>
          </p:nvPr>
        </p:nvSpPr>
        <p:spPr/>
        <p:txBody>
          <a:bodyPr/>
          <a:lstStyle/>
          <a:p>
            <a:r>
              <a:rPr lang="en-GB" dirty="0" smtClean="0"/>
              <a:t>This Girl Can</a:t>
            </a:r>
            <a:endParaRPr lang="en-GB" dirty="0"/>
          </a:p>
        </p:txBody>
      </p:sp>
    </p:spTree>
    <p:extLst>
      <p:ext uri="{BB962C8B-B14F-4D97-AF65-F5344CB8AC3E}">
        <p14:creationId xmlns:p14="http://schemas.microsoft.com/office/powerpoint/2010/main" val="911175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sz="2800" b="1" dirty="0" smtClean="0"/>
              <a:t>Fourth-wave </a:t>
            </a:r>
            <a:r>
              <a:rPr lang="en-GB" sz="2800" b="1" dirty="0"/>
              <a:t>feminism</a:t>
            </a:r>
            <a:r>
              <a:rPr lang="en-GB" sz="2800" dirty="0"/>
              <a:t> is the resurgence of interest in </a:t>
            </a:r>
            <a:r>
              <a:rPr lang="en-GB" sz="2800" dirty="0">
                <a:hlinkClick r:id="rId2" tooltip="Feminism"/>
              </a:rPr>
              <a:t>feminism</a:t>
            </a:r>
            <a:r>
              <a:rPr lang="en-GB" sz="2800" dirty="0"/>
              <a:t> that began around 2012 and is associated with the use of </a:t>
            </a:r>
            <a:r>
              <a:rPr lang="en-GB" sz="2800" dirty="0">
                <a:hlinkClick r:id="rId3" tooltip="Social media"/>
              </a:rPr>
              <a:t>social media</a:t>
            </a:r>
            <a:r>
              <a:rPr lang="en-GB" sz="2800" dirty="0" smtClean="0"/>
              <a:t>.</a:t>
            </a:r>
            <a:r>
              <a:rPr lang="en-GB" sz="2800" dirty="0"/>
              <a:t> </a:t>
            </a:r>
          </a:p>
          <a:p>
            <a:endParaRPr lang="en-GB" dirty="0"/>
          </a:p>
        </p:txBody>
      </p:sp>
      <p:sp>
        <p:nvSpPr>
          <p:cNvPr id="3" name="Title 2"/>
          <p:cNvSpPr>
            <a:spLocks noGrp="1"/>
          </p:cNvSpPr>
          <p:nvPr>
            <p:ph type="title"/>
          </p:nvPr>
        </p:nvSpPr>
        <p:spPr/>
        <p:txBody>
          <a:bodyPr/>
          <a:lstStyle/>
          <a:p>
            <a:r>
              <a:rPr lang="en-GB" dirty="0" smtClean="0"/>
              <a:t>This girl can &amp; 4</a:t>
            </a:r>
            <a:r>
              <a:rPr lang="en-GB" baseline="30000" dirty="0" smtClean="0"/>
              <a:t>th</a:t>
            </a:r>
            <a:r>
              <a:rPr lang="en-GB" dirty="0" smtClean="0"/>
              <a:t> wave feminism</a:t>
            </a:r>
            <a:endParaRPr lang="en-GB" dirty="0"/>
          </a:p>
        </p:txBody>
      </p:sp>
    </p:spTree>
    <p:extLst>
      <p:ext uri="{BB962C8B-B14F-4D97-AF65-F5344CB8AC3E}">
        <p14:creationId xmlns:p14="http://schemas.microsoft.com/office/powerpoint/2010/main" val="492566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One role of media is to meet audience needs by providing entertainment. Explain in detail how media content you have studied meets this need</a:t>
            </a:r>
            <a:r>
              <a:rPr lang="en-GB" dirty="0" smtClean="0"/>
              <a:t>. (10)</a:t>
            </a:r>
            <a:endParaRPr lang="en-GB" dirty="0"/>
          </a:p>
        </p:txBody>
      </p:sp>
      <p:sp>
        <p:nvSpPr>
          <p:cNvPr id="3" name="Title 2"/>
          <p:cNvSpPr>
            <a:spLocks noGrp="1"/>
          </p:cNvSpPr>
          <p:nvPr>
            <p:ph type="title"/>
          </p:nvPr>
        </p:nvSpPr>
        <p:spPr/>
        <p:txBody>
          <a:bodyPr/>
          <a:lstStyle/>
          <a:p>
            <a:r>
              <a:rPr lang="en-GB" dirty="0" err="1" smtClean="0"/>
              <a:t>RoM</a:t>
            </a:r>
            <a:r>
              <a:rPr lang="en-GB" dirty="0" smtClean="0"/>
              <a:t>: 2017</a:t>
            </a:r>
            <a:endParaRPr lang="en-GB" dirty="0"/>
          </a:p>
        </p:txBody>
      </p:sp>
    </p:spTree>
    <p:extLst>
      <p:ext uri="{BB962C8B-B14F-4D97-AF65-F5344CB8AC3E}">
        <p14:creationId xmlns:p14="http://schemas.microsoft.com/office/powerpoint/2010/main" val="15014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GB" dirty="0"/>
              <a:t>Some media content is intended to perform a public service. </a:t>
            </a:r>
            <a:endParaRPr lang="en-GB" dirty="0" smtClean="0"/>
          </a:p>
          <a:p>
            <a:pPr marL="45720" indent="0">
              <a:buNone/>
            </a:pPr>
            <a:endParaRPr lang="en-GB" dirty="0" smtClean="0"/>
          </a:p>
          <a:p>
            <a:pPr marL="45720" indent="0">
              <a:buNone/>
            </a:pPr>
            <a:r>
              <a:rPr lang="en-GB" dirty="0" smtClean="0"/>
              <a:t>(</a:t>
            </a:r>
            <a:r>
              <a:rPr lang="en-GB" dirty="0"/>
              <a:t>a) </a:t>
            </a:r>
            <a:r>
              <a:rPr lang="en-GB" dirty="0" smtClean="0"/>
              <a:t>Describe </a:t>
            </a:r>
            <a:r>
              <a:rPr lang="en-GB" dirty="0"/>
              <a:t>how media content you have studied is intended to perform a public service</a:t>
            </a:r>
            <a:r>
              <a:rPr lang="en-GB" dirty="0" smtClean="0"/>
              <a:t>. (4) </a:t>
            </a:r>
          </a:p>
          <a:p>
            <a:endParaRPr lang="en-GB" dirty="0"/>
          </a:p>
          <a:p>
            <a:r>
              <a:rPr lang="en-GB" dirty="0" smtClean="0"/>
              <a:t> </a:t>
            </a:r>
            <a:r>
              <a:rPr lang="en-GB" dirty="0"/>
              <a:t>(b) Explain how at least one key aspect is used to achieve this public service. You should refer to at least one of: language, narrative, representation, </a:t>
            </a:r>
            <a:r>
              <a:rPr lang="en-GB" dirty="0" smtClean="0"/>
              <a:t>(6)</a:t>
            </a:r>
            <a:endParaRPr lang="en-GB" dirty="0"/>
          </a:p>
        </p:txBody>
      </p:sp>
      <p:sp>
        <p:nvSpPr>
          <p:cNvPr id="3" name="Title 2"/>
          <p:cNvSpPr>
            <a:spLocks noGrp="1"/>
          </p:cNvSpPr>
          <p:nvPr>
            <p:ph type="title"/>
          </p:nvPr>
        </p:nvSpPr>
        <p:spPr/>
        <p:txBody>
          <a:bodyPr/>
          <a:lstStyle/>
          <a:p>
            <a:r>
              <a:rPr lang="en-GB" dirty="0" smtClean="0"/>
              <a:t>Rom: 2016</a:t>
            </a:r>
            <a:endParaRPr lang="en-GB" dirty="0"/>
          </a:p>
        </p:txBody>
      </p:sp>
    </p:spTree>
    <p:extLst>
      <p:ext uri="{BB962C8B-B14F-4D97-AF65-F5344CB8AC3E}">
        <p14:creationId xmlns:p14="http://schemas.microsoft.com/office/powerpoint/2010/main" val="2369131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45720" indent="0">
              <a:buNone/>
            </a:pPr>
            <a:r>
              <a:rPr lang="en-GB" dirty="0"/>
              <a:t>Some media content is intended to perform a public service. </a:t>
            </a:r>
            <a:endParaRPr lang="en-GB" dirty="0" smtClean="0"/>
          </a:p>
          <a:p>
            <a:pPr marL="45720" indent="0">
              <a:buNone/>
            </a:pPr>
            <a:endParaRPr lang="en-GB" dirty="0" smtClean="0"/>
          </a:p>
          <a:p>
            <a:pPr marL="45720" indent="0">
              <a:buNone/>
            </a:pPr>
            <a:r>
              <a:rPr lang="en-GB" dirty="0" smtClean="0"/>
              <a:t>(</a:t>
            </a:r>
            <a:r>
              <a:rPr lang="en-GB" dirty="0"/>
              <a:t>a) </a:t>
            </a:r>
            <a:r>
              <a:rPr lang="en-GB" dirty="0" smtClean="0"/>
              <a:t>Describe </a:t>
            </a:r>
            <a:r>
              <a:rPr lang="en-GB" dirty="0"/>
              <a:t>how media content you have studied is intended to perform a public service</a:t>
            </a:r>
            <a:r>
              <a:rPr lang="en-GB" dirty="0" smtClean="0"/>
              <a:t>. (4) </a:t>
            </a:r>
          </a:p>
          <a:p>
            <a:r>
              <a:rPr lang="en-GB" dirty="0" smtClean="0"/>
              <a:t>Media content that I have studied that performs a public service is the advert for the This Girl Can campaign, Phenomenal Woman.</a:t>
            </a:r>
          </a:p>
          <a:p>
            <a:r>
              <a:rPr lang="en-GB" dirty="0" smtClean="0"/>
              <a:t>Promotes health and fitness – represents women participating in sport in a positive way </a:t>
            </a:r>
          </a:p>
          <a:p>
            <a:r>
              <a:rPr lang="en-GB" dirty="0" smtClean="0"/>
              <a:t>Encourages women to take part in sport – shows a range of sports.</a:t>
            </a:r>
          </a:p>
          <a:p>
            <a:r>
              <a:rPr lang="en-GB" dirty="0" smtClean="0"/>
              <a:t>Promotes equality in fitness – women are seen to do the same sports as men in the advert. </a:t>
            </a:r>
          </a:p>
          <a:p>
            <a:endParaRPr lang="en-GB" dirty="0"/>
          </a:p>
          <a:p>
            <a:pPr marL="45720" indent="0">
              <a:buNone/>
            </a:pPr>
            <a:r>
              <a:rPr lang="en-GB" dirty="0" smtClean="0"/>
              <a:t>(</a:t>
            </a:r>
            <a:r>
              <a:rPr lang="en-GB" dirty="0"/>
              <a:t>b) Explain how at least one key aspect is used to achieve this public service. You should refer to at least one of: language, narrative, representation, </a:t>
            </a:r>
            <a:r>
              <a:rPr lang="en-GB" dirty="0" smtClean="0"/>
              <a:t>(6)</a:t>
            </a:r>
            <a:endParaRPr lang="en-GB" dirty="0"/>
          </a:p>
        </p:txBody>
      </p:sp>
      <p:sp>
        <p:nvSpPr>
          <p:cNvPr id="3" name="Title 2"/>
          <p:cNvSpPr>
            <a:spLocks noGrp="1"/>
          </p:cNvSpPr>
          <p:nvPr>
            <p:ph type="title"/>
          </p:nvPr>
        </p:nvSpPr>
        <p:spPr/>
        <p:txBody>
          <a:bodyPr/>
          <a:lstStyle/>
          <a:p>
            <a:r>
              <a:rPr lang="en-GB" dirty="0" smtClean="0"/>
              <a:t>Rom: 2016</a:t>
            </a:r>
            <a:endParaRPr lang="en-GB" dirty="0"/>
          </a:p>
        </p:txBody>
      </p:sp>
    </p:spTree>
    <p:extLst>
      <p:ext uri="{BB962C8B-B14F-4D97-AF65-F5344CB8AC3E}">
        <p14:creationId xmlns:p14="http://schemas.microsoft.com/office/powerpoint/2010/main" val="2700411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50289"/>
          </a:xfrm>
        </p:spPr>
        <p:txBody>
          <a:bodyPr>
            <a:normAutofit fontScale="77500" lnSpcReduction="20000"/>
          </a:bodyPr>
          <a:lstStyle/>
          <a:p>
            <a:r>
              <a:rPr lang="en-GB" dirty="0" smtClean="0"/>
              <a:t>Promotes </a:t>
            </a:r>
            <a:r>
              <a:rPr lang="en-GB" dirty="0"/>
              <a:t>health and fitness </a:t>
            </a:r>
            <a:r>
              <a:rPr lang="en-GB" dirty="0" smtClean="0"/>
              <a:t>– </a:t>
            </a:r>
            <a:r>
              <a:rPr lang="en-GB" dirty="0"/>
              <a:t>represents women participating in sport in a positive way </a:t>
            </a:r>
            <a:endParaRPr lang="en-GB" dirty="0" smtClean="0"/>
          </a:p>
          <a:p>
            <a:pPr lvl="1"/>
            <a:r>
              <a:rPr lang="en-GB" dirty="0" smtClean="0"/>
              <a:t>The women in the advert are seen to enjoy taking part in their fitness classes / sports. This can be seen through the close ups that are used of women smiling and laughing.</a:t>
            </a:r>
          </a:p>
          <a:p>
            <a:pPr lvl="1"/>
            <a:endParaRPr lang="en-GB" dirty="0"/>
          </a:p>
          <a:p>
            <a:r>
              <a:rPr lang="en-GB" dirty="0"/>
              <a:t>Encourages women to take part in sport – shows a range of sports</a:t>
            </a:r>
            <a:r>
              <a:rPr lang="en-GB" dirty="0" smtClean="0"/>
              <a:t>.</a:t>
            </a:r>
          </a:p>
          <a:p>
            <a:pPr lvl="1"/>
            <a:r>
              <a:rPr lang="en-GB" dirty="0" smtClean="0"/>
              <a:t>We see a range of different shapes and sizes in the advert. We see a range from ‘petite’ women to ‘plus size women’ taking part in a range of different sports.</a:t>
            </a:r>
          </a:p>
          <a:p>
            <a:pPr lvl="1"/>
            <a:r>
              <a:rPr lang="en-GB" dirty="0" smtClean="0"/>
              <a:t>There is also many different women</a:t>
            </a:r>
            <a:r>
              <a:rPr lang="en-GB" dirty="0"/>
              <a:t> </a:t>
            </a:r>
            <a:r>
              <a:rPr lang="en-GB" dirty="0" smtClean="0"/>
              <a:t>with different ‘styles’; with short hair, long hair, lots of make up, no make up at all, make up all over their face after they’re done with their fitness class. </a:t>
            </a:r>
          </a:p>
          <a:p>
            <a:pPr lvl="1"/>
            <a:r>
              <a:rPr lang="en-GB" dirty="0" smtClean="0"/>
              <a:t>The use of the hashtag #</a:t>
            </a:r>
            <a:r>
              <a:rPr lang="en-GB" dirty="0" err="1" smtClean="0"/>
              <a:t>thisgirlcan</a:t>
            </a:r>
            <a:r>
              <a:rPr lang="en-GB" dirty="0" smtClean="0"/>
              <a:t> encourages positive conversations about health. </a:t>
            </a:r>
          </a:p>
          <a:p>
            <a:pPr marL="45720" indent="0">
              <a:buNone/>
            </a:pPr>
            <a:endParaRPr lang="en-GB" dirty="0"/>
          </a:p>
          <a:p>
            <a:r>
              <a:rPr lang="en-GB" dirty="0"/>
              <a:t>Promotes equality in fitness – women are seen to do the same sports as men in the advert. </a:t>
            </a:r>
            <a:endParaRPr lang="en-GB" dirty="0" smtClean="0"/>
          </a:p>
          <a:p>
            <a:pPr lvl="1"/>
            <a:r>
              <a:rPr lang="en-GB" dirty="0" smtClean="0"/>
              <a:t>Shows a range of ages of women taking part in sport. We can see representations of an older lady at the very end of the advert who says, “amazing” once she has finished her swimming. We also see younger women taking part in other sports like gymnastics and baby yoga. </a:t>
            </a:r>
          </a:p>
          <a:p>
            <a:pPr lvl="1"/>
            <a:r>
              <a:rPr lang="en-GB" dirty="0" smtClean="0"/>
              <a:t>Women are seen to do the same sports that are “traditionally for men”. We can see this when there are shots of women with football boots on stamping in the changing rooms or playing rugby. </a:t>
            </a:r>
          </a:p>
          <a:p>
            <a:pPr lvl="1"/>
            <a:r>
              <a:rPr lang="en-GB" dirty="0" smtClean="0"/>
              <a:t>There is diversity in a range of ethnicities that can be seen throughout the whole advert. </a:t>
            </a:r>
            <a:endParaRPr lang="en-GB" dirty="0"/>
          </a:p>
          <a:p>
            <a:endParaRPr lang="en-GB" dirty="0"/>
          </a:p>
          <a:p>
            <a:endParaRPr lang="en-GB" dirty="0"/>
          </a:p>
        </p:txBody>
      </p:sp>
      <p:sp>
        <p:nvSpPr>
          <p:cNvPr id="3" name="Title 2"/>
          <p:cNvSpPr>
            <a:spLocks noGrp="1"/>
          </p:cNvSpPr>
          <p:nvPr>
            <p:ph type="title"/>
          </p:nvPr>
        </p:nvSpPr>
        <p:spPr/>
        <p:txBody>
          <a:bodyPr/>
          <a:lstStyle/>
          <a:p>
            <a:r>
              <a:rPr lang="en-GB" sz="1800" dirty="0"/>
              <a:t>(b) Explain how at least one key aspect is used to achieve this public service. You should refer to at least one of: language, narrative, representation, (6</a:t>
            </a:r>
            <a:r>
              <a:rPr lang="en-GB" sz="1800" dirty="0" smtClean="0"/>
              <a:t>) (</a:t>
            </a:r>
            <a:r>
              <a:rPr lang="en-GB" sz="1800" smtClean="0"/>
              <a:t>class answer)</a:t>
            </a:r>
            <a:r>
              <a:rPr lang="en-GB" dirty="0"/>
              <a:t/>
            </a:r>
            <a:br>
              <a:rPr lang="en-GB" dirty="0"/>
            </a:br>
            <a:endParaRPr lang="en-GB" dirty="0"/>
          </a:p>
        </p:txBody>
      </p:sp>
    </p:spTree>
    <p:extLst>
      <p:ext uri="{BB962C8B-B14F-4D97-AF65-F5344CB8AC3E}">
        <p14:creationId xmlns:p14="http://schemas.microsoft.com/office/powerpoint/2010/main" val="3695944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Explain in detail how media content you have studied might </a:t>
            </a:r>
            <a:r>
              <a:rPr lang="en-GB" b="1" dirty="0"/>
              <a:t>influence people’s behaviour or attitudes. </a:t>
            </a:r>
            <a:r>
              <a:rPr lang="en-GB" b="1" dirty="0" smtClean="0"/>
              <a:t> (6)</a:t>
            </a:r>
          </a:p>
          <a:p>
            <a:endParaRPr lang="en-GB" b="1" dirty="0"/>
          </a:p>
        </p:txBody>
      </p:sp>
      <p:sp>
        <p:nvSpPr>
          <p:cNvPr id="3" name="Title 2"/>
          <p:cNvSpPr>
            <a:spLocks noGrp="1"/>
          </p:cNvSpPr>
          <p:nvPr>
            <p:ph type="title"/>
          </p:nvPr>
        </p:nvSpPr>
        <p:spPr/>
        <p:txBody>
          <a:bodyPr/>
          <a:lstStyle/>
          <a:p>
            <a:r>
              <a:rPr lang="en-GB" dirty="0" smtClean="0"/>
              <a:t>Sample question</a:t>
            </a:r>
            <a:endParaRPr lang="en-GB" dirty="0"/>
          </a:p>
        </p:txBody>
      </p:sp>
    </p:spTree>
    <p:extLst>
      <p:ext uri="{BB962C8B-B14F-4D97-AF65-F5344CB8AC3E}">
        <p14:creationId xmlns:p14="http://schemas.microsoft.com/office/powerpoint/2010/main" val="42518388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410</TotalTime>
  <Words>725</Words>
  <Application>Microsoft Office PowerPoint</Application>
  <PresentationFormat>On-screen Show (4:3)</PresentationFormat>
  <Paragraphs>62</Paragraphs>
  <Slides>13</Slides>
  <Notes>0</Notes>
  <HiddenSlides>0</HiddenSlides>
  <MMClips>3</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Grid</vt:lpstr>
      <vt:lpstr>Role of Media</vt:lpstr>
      <vt:lpstr>Role of Media in society</vt:lpstr>
      <vt:lpstr>This Girl Can</vt:lpstr>
      <vt:lpstr>This girl can &amp; 4th wave feminism</vt:lpstr>
      <vt:lpstr>RoM: 2017</vt:lpstr>
      <vt:lpstr>Rom: 2016</vt:lpstr>
      <vt:lpstr>Rom: 2016</vt:lpstr>
      <vt:lpstr>(b) Explain how at least one key aspect is used to achieve this public service. You should refer to at least one of: language, narrative, representation, (6) (class answer) </vt:lpstr>
      <vt:lpstr>Sample question</vt:lpstr>
      <vt:lpstr>This girl can: phenomenal Woman</vt:lpstr>
      <vt:lpstr>Unilever</vt:lpstr>
      <vt:lpstr>Dove beauty sketches</vt:lpstr>
      <vt:lpstr>Lynx fallen angels</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Media</dc:title>
  <dc:creator>Clare Lynch</dc:creator>
  <cp:lastModifiedBy>Clare Lynch</cp:lastModifiedBy>
  <cp:revision>11</cp:revision>
  <dcterms:created xsi:type="dcterms:W3CDTF">2018-03-19T08:36:05Z</dcterms:created>
  <dcterms:modified xsi:type="dcterms:W3CDTF">2018-04-24T10:28:22Z</dcterms:modified>
</cp:coreProperties>
</file>