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71" r:id="rId11"/>
    <p:sldId id="266" r:id="rId12"/>
    <p:sldId id="283" r:id="rId13"/>
    <p:sldId id="269" r:id="rId14"/>
    <p:sldId id="268" r:id="rId15"/>
    <p:sldId id="267" r:id="rId16"/>
    <p:sldId id="270" r:id="rId17"/>
    <p:sldId id="265"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 id="285" r:id="rId31"/>
    <p:sldId id="286" r:id="rId32"/>
    <p:sldId id="287"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DAB3AF27-652C-4CFB-B9D4-814E9658EC6F}">
          <p14:sldIdLst>
            <p14:sldId id="256"/>
            <p14:sldId id="257"/>
            <p14:sldId id="258"/>
            <p14:sldId id="259"/>
            <p14:sldId id="260"/>
            <p14:sldId id="261"/>
            <p14:sldId id="262"/>
            <p14:sldId id="263"/>
            <p14:sldId id="264"/>
            <p14:sldId id="271"/>
            <p14:sldId id="266"/>
            <p14:sldId id="283"/>
            <p14:sldId id="269"/>
            <p14:sldId id="268"/>
            <p14:sldId id="267"/>
            <p14:sldId id="270"/>
            <p14:sldId id="265"/>
            <p14:sldId id="272"/>
            <p14:sldId id="273"/>
            <p14:sldId id="274"/>
            <p14:sldId id="275"/>
            <p14:sldId id="276"/>
            <p14:sldId id="277"/>
            <p14:sldId id="278"/>
            <p14:sldId id="279"/>
            <p14:sldId id="280"/>
            <p14:sldId id="281"/>
            <p14:sldId id="282"/>
            <p14:sldId id="284"/>
            <p14:sldId id="285"/>
            <p14:sldId id="286"/>
            <p14:sldId id="287"/>
          </p14:sldIdLst>
        </p14:section>
        <p14:section name="Untitled Section" id="{9C64712E-F71C-40C9-A29A-109D3185D5A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04" autoAdjust="0"/>
    <p:restoredTop sz="93407" autoAdjust="0"/>
  </p:normalViewPr>
  <p:slideViewPr>
    <p:cSldViewPr>
      <p:cViewPr varScale="1">
        <p:scale>
          <a:sx n="85" d="100"/>
          <a:sy n="85" d="100"/>
        </p:scale>
        <p:origin x="-2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92A49C-CF7C-4940-872B-60D0A07C324F}" type="datetimeFigureOut">
              <a:rPr lang="en-GB" smtClean="0"/>
              <a:t>09/03/2017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510FAF-A269-4744-BDC7-DF29EC361328}" type="slidenum">
              <a:rPr lang="en-GB" smtClean="0"/>
              <a:t>‹#›</a:t>
            </a:fld>
            <a:endParaRPr lang="en-GB"/>
          </a:p>
        </p:txBody>
      </p:sp>
    </p:spTree>
    <p:extLst>
      <p:ext uri="{BB962C8B-B14F-4D97-AF65-F5344CB8AC3E}">
        <p14:creationId xmlns:p14="http://schemas.microsoft.com/office/powerpoint/2010/main" val="3516711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510FAF-A269-4744-BDC7-DF29EC361328}" type="slidenum">
              <a:rPr lang="en-GB" smtClean="0"/>
              <a:t>21</a:t>
            </a:fld>
            <a:endParaRPr lang="en-GB"/>
          </a:p>
        </p:txBody>
      </p:sp>
    </p:spTree>
    <p:extLst>
      <p:ext uri="{BB962C8B-B14F-4D97-AF65-F5344CB8AC3E}">
        <p14:creationId xmlns:p14="http://schemas.microsoft.com/office/powerpoint/2010/main" val="3665027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fld id="{96822468-CDC8-4024-9D34-451F20A6CDA7}" type="datetimeFigureOut">
              <a:rPr lang="en-US"/>
              <a:pPr>
                <a:defRPr/>
              </a:pPr>
              <a:t>3/9/2017</a:t>
            </a:fld>
            <a:endParaRPr lang="en-GB"/>
          </a:p>
        </p:txBody>
      </p:sp>
      <p:sp>
        <p:nvSpPr>
          <p:cNvPr id="7" name="Footer Placeholder 18"/>
          <p:cNvSpPr>
            <a:spLocks noGrp="1"/>
          </p:cNvSpPr>
          <p:nvPr>
            <p:ph type="ftr" sz="quarter" idx="11"/>
          </p:nvPr>
        </p:nvSpPr>
        <p:spPr/>
        <p:txBody>
          <a:bodyPr/>
          <a:lstStyle>
            <a:lvl1pPr>
              <a:defRPr/>
            </a:lvl1pPr>
          </a:lstStyle>
          <a:p>
            <a:pPr>
              <a:defRPr/>
            </a:pPr>
            <a:endParaRPr lang="en-GB"/>
          </a:p>
        </p:txBody>
      </p:sp>
      <p:sp>
        <p:nvSpPr>
          <p:cNvPr id="8" name="Slide Number Placeholder 26"/>
          <p:cNvSpPr>
            <a:spLocks noGrp="1"/>
          </p:cNvSpPr>
          <p:nvPr>
            <p:ph type="sldNum" sz="quarter" idx="12"/>
          </p:nvPr>
        </p:nvSpPr>
        <p:spPr/>
        <p:txBody>
          <a:bodyPr/>
          <a:lstStyle>
            <a:lvl1pPr>
              <a:defRPr/>
            </a:lvl1pPr>
          </a:lstStyle>
          <a:p>
            <a:pPr>
              <a:defRPr/>
            </a:pPr>
            <a:fld id="{C0536589-5FF8-4D61-BCA8-CB7CA1CFC51F}"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8AF4B03-E8E1-4BE8-BCF2-6210EDB4606D}" type="datetimeFigureOut">
              <a:rPr lang="en-US"/>
              <a:pPr>
                <a:defRPr/>
              </a:pPr>
              <a:t>3/9/2017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D35B0A18-AAB5-4EF4-989B-8B1D99B3154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D5BC03D-0C46-4DF1-BE6A-8A82B958DD5E}" type="datetimeFigureOut">
              <a:rPr lang="en-US"/>
              <a:pPr>
                <a:defRPr/>
              </a:pPr>
              <a:t>3/9/2017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B24F8460-B754-4D34-966B-AB93BC7D919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84E30D6-823A-4B27-99AB-5406587E5C8A}" type="datetimeFigureOut">
              <a:rPr lang="en-US"/>
              <a:pPr>
                <a:defRPr/>
              </a:pPr>
              <a:t>3/9/2017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FCD0223E-6310-48F8-AB1D-ECB6D1F1577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E4CAFAD1-1691-4D12-9CFB-9CB75439641B}" type="datetimeFigureOut">
              <a:rPr lang="en-US"/>
              <a:pPr>
                <a:defRPr/>
              </a:pPr>
              <a:t>3/9/2017</a:t>
            </a:fld>
            <a:endParaRPr lang="en-GB"/>
          </a:p>
        </p:txBody>
      </p:sp>
      <p:sp>
        <p:nvSpPr>
          <p:cNvPr id="7" name="Footer Placeholder 4"/>
          <p:cNvSpPr>
            <a:spLocks noGrp="1"/>
          </p:cNvSpPr>
          <p:nvPr>
            <p:ph type="ftr" sz="quarter" idx="11"/>
          </p:nvPr>
        </p:nvSpPr>
        <p:spPr/>
        <p:txBody>
          <a:bodyPr/>
          <a:lstStyle>
            <a:lvl1pPr>
              <a:defRPr/>
            </a:lvl1pPr>
          </a:lstStyle>
          <a:p>
            <a:pPr>
              <a:defRPr/>
            </a:pPr>
            <a:endParaRPr lang="en-GB"/>
          </a:p>
        </p:txBody>
      </p:sp>
      <p:sp>
        <p:nvSpPr>
          <p:cNvPr id="8" name="Slide Number Placeholder 5"/>
          <p:cNvSpPr>
            <a:spLocks noGrp="1"/>
          </p:cNvSpPr>
          <p:nvPr>
            <p:ph type="sldNum" sz="quarter" idx="12"/>
          </p:nvPr>
        </p:nvSpPr>
        <p:spPr/>
        <p:txBody>
          <a:bodyPr/>
          <a:lstStyle>
            <a:lvl1pPr>
              <a:defRPr/>
            </a:lvl1pPr>
          </a:lstStyle>
          <a:p>
            <a:pPr>
              <a:defRPr/>
            </a:pPr>
            <a:fld id="{179461F7-67B2-4CBB-B475-99A6FAE47C26}"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28F53F5-4E89-4373-8F0F-A761AC1B2B59}" type="datetimeFigureOut">
              <a:rPr lang="en-US"/>
              <a:pPr>
                <a:defRPr/>
              </a:pPr>
              <a:t>3/9/2017</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C7396087-DA5F-401E-A6C8-25D886AF806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6B841AA-E581-4E24-A278-CABAFE8D9AC5}" type="datetimeFigureOut">
              <a:rPr lang="en-US"/>
              <a:pPr>
                <a:defRPr/>
              </a:pPr>
              <a:t>3/9/2017</a:t>
            </a:fld>
            <a:endParaRPr lang="en-GB"/>
          </a:p>
        </p:txBody>
      </p:sp>
      <p:sp>
        <p:nvSpPr>
          <p:cNvPr id="8" name="Footer Placeholder 7"/>
          <p:cNvSpPr>
            <a:spLocks noGrp="1"/>
          </p:cNvSpPr>
          <p:nvPr>
            <p:ph type="ftr" sz="quarter" idx="11"/>
          </p:nvPr>
        </p:nvSpPr>
        <p:spPr/>
        <p:txBody>
          <a:bodyPr/>
          <a:lstStyle>
            <a:lvl1pPr>
              <a:defRPr/>
            </a:lvl1pPr>
          </a:lstStyle>
          <a:p>
            <a:pPr>
              <a:defRPr/>
            </a:pPr>
            <a:endParaRPr lang="en-GB"/>
          </a:p>
        </p:txBody>
      </p:sp>
      <p:sp>
        <p:nvSpPr>
          <p:cNvPr id="9" name="Slide Number Placeholder 8"/>
          <p:cNvSpPr>
            <a:spLocks noGrp="1"/>
          </p:cNvSpPr>
          <p:nvPr>
            <p:ph type="sldNum" sz="quarter" idx="12"/>
          </p:nvPr>
        </p:nvSpPr>
        <p:spPr/>
        <p:txBody>
          <a:bodyPr/>
          <a:lstStyle>
            <a:lvl1pPr>
              <a:defRPr/>
            </a:lvl1pPr>
          </a:lstStyle>
          <a:p>
            <a:pPr>
              <a:defRPr/>
            </a:pPr>
            <a:fld id="{D2D63916-3E7B-4E6B-8BEC-7B29B1B5B881}"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D80412D-3DF0-4332-933B-CE50F94AF4EF}" type="datetimeFigureOut">
              <a:rPr lang="en-US"/>
              <a:pPr>
                <a:defRPr/>
              </a:pPr>
              <a:t>3/9/2017</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558A9C6A-A111-48C0-9473-E063584E767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128BF2E-B6D2-43A0-B800-3571DC1B5DED}" type="datetimeFigureOut">
              <a:rPr lang="en-US"/>
              <a:pPr>
                <a:defRPr/>
              </a:pPr>
              <a:t>3/9/2017</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52636B40-A30E-4876-B254-B8880EE7DA3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D547E73-A0B0-4A76-A7C1-26E7F672F911}" type="datetimeFigureOut">
              <a:rPr lang="en-US"/>
              <a:pPr>
                <a:defRPr/>
              </a:pPr>
              <a:t>3/9/2017</a:t>
            </a:fld>
            <a:endParaRPr lang="en-GB"/>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BDC2AD29-D4BF-4AB9-93F6-C000F0F44FD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8ECE45B1-4043-43BE-9356-7C20D4A6DE95}" type="datetimeFigureOut">
              <a:rPr lang="en-US"/>
              <a:pPr>
                <a:defRPr/>
              </a:pPr>
              <a:t>3/9/2017</a:t>
            </a:fld>
            <a:endParaRPr lang="en-GB"/>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00A39EBA-075C-4234-84BA-1DEBDF38331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8A223136-026D-4400-8BB3-2F5E62693EDD}" type="datetimeFigureOut">
              <a:rPr lang="en-US"/>
              <a:pPr>
                <a:defRPr/>
              </a:pPr>
              <a:t>3/9/2017</a:t>
            </a:fld>
            <a:endParaRPr lang="en-GB"/>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35E73ABA-99F0-4587-89FA-3CCE36087F79}"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75" r:id="rId8"/>
    <p:sldLayoutId id="2147483676" r:id="rId9"/>
    <p:sldLayoutId id="2147483667" r:id="rId10"/>
    <p:sldLayoutId id="2147483666"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a:defRPr>
      </a:lvl2pPr>
      <a:lvl3pPr algn="l" rtl="0" fontAlgn="base">
        <a:spcBef>
          <a:spcPct val="0"/>
        </a:spcBef>
        <a:spcAft>
          <a:spcPct val="0"/>
        </a:spcAft>
        <a:defRPr sz="4600">
          <a:solidFill>
            <a:schemeClr val="tx1"/>
          </a:solidFill>
          <a:latin typeface="Franklin Gothic Book"/>
        </a:defRPr>
      </a:lvl3pPr>
      <a:lvl4pPr algn="l" rtl="0" fontAlgn="base">
        <a:spcBef>
          <a:spcPct val="0"/>
        </a:spcBef>
        <a:spcAft>
          <a:spcPct val="0"/>
        </a:spcAft>
        <a:defRPr sz="4600">
          <a:solidFill>
            <a:schemeClr val="tx1"/>
          </a:solidFill>
          <a:latin typeface="Franklin Gothic Book"/>
        </a:defRPr>
      </a:lvl4pPr>
      <a:lvl5pPr algn="l" rtl="0" fontAlgn="base">
        <a:spcBef>
          <a:spcPct val="0"/>
        </a:spcBef>
        <a:spcAft>
          <a:spcPct val="0"/>
        </a:spcAft>
        <a:defRPr sz="4600">
          <a:solidFill>
            <a:schemeClr val="tx1"/>
          </a:solidFill>
          <a:latin typeface="Franklin Gothic Book"/>
        </a:defRPr>
      </a:lvl5pPr>
      <a:lvl6pPr marL="457200" algn="l" rtl="0" fontAlgn="base">
        <a:spcBef>
          <a:spcPct val="0"/>
        </a:spcBef>
        <a:spcAft>
          <a:spcPct val="0"/>
        </a:spcAft>
        <a:defRPr sz="4600">
          <a:solidFill>
            <a:schemeClr val="tx1"/>
          </a:solidFill>
          <a:latin typeface="Franklin Gothic Book"/>
        </a:defRPr>
      </a:lvl6pPr>
      <a:lvl7pPr marL="914400" algn="l" rtl="0" fontAlgn="base">
        <a:spcBef>
          <a:spcPct val="0"/>
        </a:spcBef>
        <a:spcAft>
          <a:spcPct val="0"/>
        </a:spcAft>
        <a:defRPr sz="4600">
          <a:solidFill>
            <a:schemeClr val="tx1"/>
          </a:solidFill>
          <a:latin typeface="Franklin Gothic Book"/>
        </a:defRPr>
      </a:lvl7pPr>
      <a:lvl8pPr marL="1371600" algn="l" rtl="0" fontAlgn="base">
        <a:spcBef>
          <a:spcPct val="0"/>
        </a:spcBef>
        <a:spcAft>
          <a:spcPct val="0"/>
        </a:spcAft>
        <a:defRPr sz="4600">
          <a:solidFill>
            <a:schemeClr val="tx1"/>
          </a:solidFill>
          <a:latin typeface="Franklin Gothic Book"/>
        </a:defRPr>
      </a:lvl8pPr>
      <a:lvl9pPr marL="1828800" algn="l" rtl="0" fontAlgn="base">
        <a:spcBef>
          <a:spcPct val="0"/>
        </a:spcBef>
        <a:spcAft>
          <a:spcPct val="0"/>
        </a:spcAft>
        <a:defRPr sz="4600">
          <a:solidFill>
            <a:schemeClr val="tx1"/>
          </a:solidFill>
          <a:latin typeface="Franklin Gothic Book"/>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786058"/>
            <a:ext cx="6480048" cy="2301240"/>
          </a:xfrm>
        </p:spPr>
        <p:txBody>
          <a:bodyPr>
            <a:normAutofit/>
          </a:bodyPr>
          <a:lstStyle/>
          <a:p>
            <a:pPr fontAlgn="auto">
              <a:spcAft>
                <a:spcPts val="0"/>
              </a:spcAft>
              <a:defRPr/>
            </a:pPr>
            <a:r>
              <a:rPr lang="en-GB" dirty="0" smtClean="0">
                <a:latin typeface="+mn-lt"/>
              </a:rPr>
              <a:t>The Dark knight</a:t>
            </a:r>
            <a:endParaRPr lang="en-GB"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2132856"/>
            <a:ext cx="6629400" cy="1826363"/>
          </a:xfrm>
        </p:spPr>
        <p:txBody>
          <a:bodyPr/>
          <a:lstStyle/>
          <a:p>
            <a:r>
              <a:rPr lang="en-GB" sz="6000" dirty="0" smtClean="0"/>
              <a:t>Critical Film Essay</a:t>
            </a:r>
            <a:endParaRPr lang="en-GB" sz="6000" dirty="0"/>
          </a:p>
        </p:txBody>
      </p:sp>
    </p:spTree>
    <p:extLst>
      <p:ext uri="{BB962C8B-B14F-4D97-AF65-F5344CB8AC3E}">
        <p14:creationId xmlns:p14="http://schemas.microsoft.com/office/powerpoint/2010/main" val="1913103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for Film essays</a:t>
            </a:r>
            <a:endParaRPr lang="en-GB" dirty="0"/>
          </a:p>
        </p:txBody>
      </p:sp>
      <p:sp>
        <p:nvSpPr>
          <p:cNvPr id="3" name="Content Placeholder 2"/>
          <p:cNvSpPr>
            <a:spLocks noGrp="1"/>
          </p:cNvSpPr>
          <p:nvPr>
            <p:ph idx="1"/>
          </p:nvPr>
        </p:nvSpPr>
        <p:spPr/>
        <p:txBody>
          <a:bodyPr/>
          <a:lstStyle/>
          <a:p>
            <a:pPr marL="609600" indent="-609600" eaLnBrk="1" hangingPunct="1"/>
            <a:r>
              <a:rPr lang="en-GB" sz="2800" dirty="0"/>
              <a:t>Mention the title and </a:t>
            </a:r>
            <a:r>
              <a:rPr lang="en-GB" sz="2800" dirty="0" smtClean="0"/>
              <a:t>director.</a:t>
            </a:r>
          </a:p>
          <a:p>
            <a:pPr marL="0" indent="0" eaLnBrk="1" hangingPunct="1">
              <a:buNone/>
            </a:pPr>
            <a:endParaRPr lang="en-GB" sz="2800" dirty="0"/>
          </a:p>
          <a:p>
            <a:pPr marL="609600" indent="-609600" eaLnBrk="1" hangingPunct="1"/>
            <a:r>
              <a:rPr lang="en-GB" sz="2800" dirty="0"/>
              <a:t>Briefly explain what you are going to do in your essay. (</a:t>
            </a:r>
            <a:r>
              <a:rPr lang="en-GB" sz="2800" u="sng" dirty="0"/>
              <a:t>WITHOUT</a:t>
            </a:r>
            <a:r>
              <a:rPr lang="en-GB" sz="2800" dirty="0"/>
              <a:t> writing “In this essay I am going to…” or “This essay will…” etc</a:t>
            </a:r>
            <a:r>
              <a:rPr lang="en-GB" sz="2800" dirty="0" smtClean="0"/>
              <a:t>.</a:t>
            </a:r>
          </a:p>
          <a:p>
            <a:pPr marL="0" indent="0" eaLnBrk="1" hangingPunct="1">
              <a:buNone/>
            </a:pPr>
            <a:endParaRPr lang="en-GB" sz="2800" dirty="0" smtClean="0"/>
          </a:p>
          <a:p>
            <a:pPr marL="609600" indent="-609600" eaLnBrk="1" hangingPunct="1"/>
            <a:r>
              <a:rPr lang="en-GB" sz="2800" dirty="0" smtClean="0"/>
              <a:t>Make sure you link to the question that you are answering.</a:t>
            </a:r>
            <a:endParaRPr lang="en-GB" sz="2800" dirty="0"/>
          </a:p>
          <a:p>
            <a:endParaRPr lang="en-GB" dirty="0"/>
          </a:p>
        </p:txBody>
      </p:sp>
    </p:spTree>
    <p:extLst>
      <p:ext uri="{BB962C8B-B14F-4D97-AF65-F5344CB8AC3E}">
        <p14:creationId xmlns:p14="http://schemas.microsoft.com/office/powerpoint/2010/main" val="4019089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N5 2015</a:t>
            </a:r>
            <a:endParaRPr lang="en-GB" dirty="0"/>
          </a:p>
        </p:txBody>
      </p:sp>
      <p:sp>
        <p:nvSpPr>
          <p:cNvPr id="3" name="Content Placeholder 2"/>
          <p:cNvSpPr>
            <a:spLocks noGrp="1"/>
          </p:cNvSpPr>
          <p:nvPr>
            <p:ph idx="1"/>
          </p:nvPr>
        </p:nvSpPr>
        <p:spPr>
          <a:xfrm>
            <a:off x="395536" y="1340768"/>
            <a:ext cx="8496944" cy="4785395"/>
          </a:xfrm>
        </p:spPr>
        <p:txBody>
          <a:bodyPr/>
          <a:lstStyle/>
          <a:p>
            <a:pPr marL="36512" indent="0">
              <a:buNone/>
            </a:pPr>
            <a:r>
              <a:rPr lang="en-GB" sz="2800" b="1" dirty="0"/>
              <a:t>7. </a:t>
            </a:r>
            <a:r>
              <a:rPr lang="en-GB" sz="2800" dirty="0"/>
              <a:t>Choose a scene or sequence from a film </a:t>
            </a:r>
            <a:r>
              <a:rPr lang="en-GB" sz="2800" b="1" dirty="0"/>
              <a:t>or </a:t>
            </a:r>
            <a:r>
              <a:rPr lang="en-GB" sz="2800" dirty="0"/>
              <a:t>television drama* which creates </a:t>
            </a:r>
            <a:r>
              <a:rPr lang="en-GB" sz="2800" dirty="0" smtClean="0"/>
              <a:t>a particular </a:t>
            </a:r>
            <a:r>
              <a:rPr lang="en-GB" sz="2800" dirty="0"/>
              <a:t>feeling or emotion.</a:t>
            </a:r>
          </a:p>
          <a:p>
            <a:pPr marL="36512" indent="0">
              <a:buNone/>
            </a:pPr>
            <a:r>
              <a:rPr lang="en-GB" sz="2800" dirty="0"/>
              <a:t>By referring to appropriate techniques, explain how the director leads you to </a:t>
            </a:r>
            <a:r>
              <a:rPr lang="en-GB" sz="2800" dirty="0" smtClean="0"/>
              <a:t>feel this </a:t>
            </a:r>
            <a:r>
              <a:rPr lang="en-GB" sz="2800" dirty="0"/>
              <a:t>way</a:t>
            </a:r>
            <a:r>
              <a:rPr lang="en-GB" sz="2800" dirty="0" smtClean="0"/>
              <a:t>.</a:t>
            </a:r>
          </a:p>
          <a:p>
            <a:pPr marL="36512" indent="0">
              <a:buNone/>
            </a:pPr>
            <a:endParaRPr lang="en-GB" sz="2800" dirty="0"/>
          </a:p>
          <a:p>
            <a:pPr marL="36512" indent="0">
              <a:buNone/>
            </a:pPr>
            <a:r>
              <a:rPr lang="en-GB" sz="2800" b="1" dirty="0"/>
              <a:t>8. </a:t>
            </a:r>
            <a:r>
              <a:rPr lang="en-GB" sz="2800" dirty="0"/>
              <a:t>Choose a film </a:t>
            </a:r>
            <a:r>
              <a:rPr lang="en-GB" sz="2800" b="1" dirty="0"/>
              <a:t>or </a:t>
            </a:r>
            <a:r>
              <a:rPr lang="en-GB" sz="2800" dirty="0"/>
              <a:t>television drama* which has a character who is admirable </a:t>
            </a:r>
            <a:r>
              <a:rPr lang="en-GB" sz="2800" dirty="0" smtClean="0"/>
              <a:t>and/or unpleasant</a:t>
            </a:r>
            <a:r>
              <a:rPr lang="en-GB" sz="2800" dirty="0"/>
              <a:t>.</a:t>
            </a:r>
          </a:p>
          <a:p>
            <a:pPr marL="36512" indent="0">
              <a:buNone/>
            </a:pPr>
            <a:r>
              <a:rPr lang="en-GB" sz="2800" dirty="0"/>
              <a:t>By referring to appropriate techniques, explain how the character is presented </a:t>
            </a:r>
            <a:r>
              <a:rPr lang="en-GB" sz="2800" dirty="0" smtClean="0"/>
              <a:t>in the </a:t>
            </a:r>
            <a:r>
              <a:rPr lang="en-GB" sz="2800" dirty="0"/>
              <a:t>film/television drama* as a whole.</a:t>
            </a:r>
          </a:p>
        </p:txBody>
      </p:sp>
    </p:spTree>
    <p:extLst>
      <p:ext uri="{BB962C8B-B14F-4D97-AF65-F5344CB8AC3E}">
        <p14:creationId xmlns:p14="http://schemas.microsoft.com/office/powerpoint/2010/main" val="3675180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en-GB" smtClean="0"/>
              <a:t>Past Paper 2009</a:t>
            </a:r>
            <a:endParaRPr lang="en-US" smtClean="0"/>
          </a:p>
        </p:txBody>
      </p:sp>
      <p:sp>
        <p:nvSpPr>
          <p:cNvPr id="24579" name="Rectangle 3"/>
          <p:cNvSpPr>
            <a:spLocks noGrp="1"/>
          </p:cNvSpPr>
          <p:nvPr>
            <p:ph type="body" idx="1"/>
          </p:nvPr>
        </p:nvSpPr>
        <p:spPr/>
        <p:txBody>
          <a:bodyPr/>
          <a:lstStyle/>
          <a:p>
            <a:pPr>
              <a:buFont typeface="Wingdings 2" pitchFamily="18" charset="2"/>
              <a:buNone/>
            </a:pPr>
            <a:r>
              <a:rPr lang="en-US" b="1" dirty="0" smtClean="0"/>
              <a:t>11. </a:t>
            </a:r>
            <a:r>
              <a:rPr lang="en-US" dirty="0" smtClean="0"/>
              <a:t>Choose a sequence from a film which is important both to the atmosphere and to the plot of the film. Show how atmosphere is created in the sequence and go on to show how the sequence and the atmosphere are important to the film as a whole.</a:t>
            </a:r>
          </a:p>
        </p:txBody>
      </p:sp>
    </p:spTree>
    <p:extLst>
      <p:ext uri="{BB962C8B-B14F-4D97-AF65-F5344CB8AC3E}">
        <p14:creationId xmlns:p14="http://schemas.microsoft.com/office/powerpoint/2010/main" val="1654930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7467600" cy="5577483"/>
          </a:xfrm>
        </p:spPr>
        <p:txBody>
          <a:bodyPr/>
          <a:lstStyle/>
          <a:p>
            <a:pPr marL="36512" indent="0">
              <a:buNone/>
            </a:pPr>
            <a:r>
              <a:rPr lang="en-GB" dirty="0" smtClean="0"/>
              <a:t>‘The Dark Knight’ (2008) is a _____ film directed by Christopher Nolan that builds suspenseful atmosphere throughout. Nolan uses camera angles, camera shots, lighting, music and costume to create an intense atmosphere. This can be particularly noted in the key scene where the Joker draws the citizens of Gotham into his chaotic plans. The atmosphere constructed is important to the film as a whole because…</a:t>
            </a:r>
          </a:p>
          <a:p>
            <a:pPr marL="36512" indent="0">
              <a:buNone/>
            </a:pPr>
            <a:endParaRPr lang="en-GB" dirty="0"/>
          </a:p>
          <a:p>
            <a:pPr marL="36512" indent="0">
              <a:buNone/>
            </a:pPr>
            <a:endParaRPr lang="en-GB" dirty="0" smtClean="0"/>
          </a:p>
          <a:p>
            <a:pPr marL="36512" indent="0">
              <a:buNone/>
            </a:pPr>
            <a:endParaRPr lang="en-GB" dirty="0"/>
          </a:p>
          <a:p>
            <a:pPr marL="36512" indent="0">
              <a:buNone/>
            </a:pPr>
            <a:endParaRPr lang="en-GB" dirty="0"/>
          </a:p>
        </p:txBody>
      </p:sp>
    </p:spTree>
    <p:extLst>
      <p:ext uri="{BB962C8B-B14F-4D97-AF65-F5344CB8AC3E}">
        <p14:creationId xmlns:p14="http://schemas.microsoft.com/office/powerpoint/2010/main" val="1903931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b="1" u="sng" dirty="0" smtClean="0"/>
              <a:t>Briefly</a:t>
            </a:r>
            <a:r>
              <a:rPr lang="en-GB" dirty="0" smtClean="0"/>
              <a:t> outline the plot.</a:t>
            </a:r>
          </a:p>
          <a:p>
            <a:endParaRPr lang="en-GB" dirty="0"/>
          </a:p>
          <a:p>
            <a:r>
              <a:rPr lang="en-GB" dirty="0" smtClean="0"/>
              <a:t>Do not give a ‘blow by blow’ account. </a:t>
            </a:r>
          </a:p>
          <a:p>
            <a:endParaRPr lang="en-GB" dirty="0"/>
          </a:p>
          <a:p>
            <a:r>
              <a:rPr lang="en-GB" dirty="0" smtClean="0"/>
              <a:t>Focus your summary on what the question is asking. E.g. if you are answering about suspense, indicate suspenseful points in the film. </a:t>
            </a:r>
            <a:endParaRPr lang="en-GB" dirty="0"/>
          </a:p>
        </p:txBody>
      </p:sp>
    </p:spTree>
    <p:extLst>
      <p:ext uri="{BB962C8B-B14F-4D97-AF65-F5344CB8AC3E}">
        <p14:creationId xmlns:p14="http://schemas.microsoft.com/office/powerpoint/2010/main" val="3063650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467600" cy="5577483"/>
          </a:xfrm>
        </p:spPr>
        <p:txBody>
          <a:bodyPr/>
          <a:lstStyle/>
          <a:p>
            <a:pPr marL="36512" indent="0">
              <a:buNone/>
            </a:pPr>
            <a:r>
              <a:rPr lang="en-GB" dirty="0" smtClean="0"/>
              <a:t>The key scene where Nolan creates a suspenseful atmosphere occurs towards the end of the film. The Joker has…</a:t>
            </a:r>
          </a:p>
          <a:p>
            <a:pPr marL="36512" indent="0">
              <a:buNone/>
            </a:pPr>
            <a:r>
              <a:rPr lang="en-GB" dirty="0" smtClean="0"/>
              <a:t>Batman finds his location and… Eventually the people of Gotham… And the Joker…</a:t>
            </a:r>
            <a:endParaRPr lang="en-GB" dirty="0"/>
          </a:p>
        </p:txBody>
      </p:sp>
    </p:spTree>
    <p:extLst>
      <p:ext uri="{BB962C8B-B14F-4D97-AF65-F5344CB8AC3E}">
        <p14:creationId xmlns:p14="http://schemas.microsoft.com/office/powerpoint/2010/main" val="2954224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499176" cy="940966"/>
          </a:xfrm>
        </p:spPr>
        <p:txBody>
          <a:bodyPr/>
          <a:lstStyle/>
          <a:p>
            <a:r>
              <a:rPr lang="en-GB" dirty="0" smtClean="0"/>
              <a:t>PEER in Film essays</a:t>
            </a:r>
            <a:endParaRPr lang="en-GB" dirty="0"/>
          </a:p>
        </p:txBody>
      </p:sp>
      <p:sp>
        <p:nvSpPr>
          <p:cNvPr id="3" name="Content Placeholder 2"/>
          <p:cNvSpPr>
            <a:spLocks noGrp="1"/>
          </p:cNvSpPr>
          <p:nvPr>
            <p:ph idx="1"/>
          </p:nvPr>
        </p:nvSpPr>
        <p:spPr>
          <a:xfrm>
            <a:off x="467544" y="1124744"/>
            <a:ext cx="7467600" cy="4525963"/>
          </a:xfrm>
        </p:spPr>
        <p:txBody>
          <a:bodyPr/>
          <a:lstStyle/>
          <a:p>
            <a:pPr marL="609600" indent="-609600" eaLnBrk="1" hangingPunct="1"/>
            <a:r>
              <a:rPr lang="en-US" sz="2800" b="1" dirty="0"/>
              <a:t>P</a:t>
            </a:r>
            <a:r>
              <a:rPr lang="en-US" sz="2800" dirty="0"/>
              <a:t>oint – make a main point for the </a:t>
            </a:r>
            <a:r>
              <a:rPr lang="en-US" sz="2800" dirty="0" smtClean="0"/>
              <a:t>paragraph</a:t>
            </a:r>
          </a:p>
          <a:p>
            <a:pPr marL="609600" indent="-609600" eaLnBrk="1" hangingPunct="1"/>
            <a:endParaRPr lang="en-US" sz="2800" b="1" dirty="0"/>
          </a:p>
          <a:p>
            <a:pPr marL="609600" indent="-609600" eaLnBrk="1" hangingPunct="1"/>
            <a:r>
              <a:rPr lang="en-US" sz="2800" b="1" dirty="0"/>
              <a:t>E</a:t>
            </a:r>
            <a:r>
              <a:rPr lang="en-US" sz="2800" dirty="0"/>
              <a:t>xample – give an example from the </a:t>
            </a:r>
            <a:r>
              <a:rPr lang="en-US" sz="2800" dirty="0" smtClean="0"/>
              <a:t>film</a:t>
            </a:r>
          </a:p>
          <a:p>
            <a:pPr marL="609600" indent="-609600" eaLnBrk="1" hangingPunct="1"/>
            <a:endParaRPr lang="en-US" sz="2800" b="1" dirty="0"/>
          </a:p>
          <a:p>
            <a:pPr marL="609600" indent="-609600" eaLnBrk="1" hangingPunct="1"/>
            <a:r>
              <a:rPr lang="en-US" sz="2800" b="1" dirty="0"/>
              <a:t>E</a:t>
            </a:r>
            <a:r>
              <a:rPr lang="en-US" sz="2800" dirty="0"/>
              <a:t>xplain – </a:t>
            </a:r>
            <a:r>
              <a:rPr lang="en-US" sz="2800" dirty="0" err="1"/>
              <a:t>analyse</a:t>
            </a:r>
            <a:r>
              <a:rPr lang="en-US" sz="2800" dirty="0"/>
              <a:t> the example from the </a:t>
            </a:r>
            <a:r>
              <a:rPr lang="en-US" sz="2800" dirty="0" smtClean="0"/>
              <a:t>film. Why did you pick this example? What does it help you understand?</a:t>
            </a:r>
          </a:p>
          <a:p>
            <a:pPr marL="609600" indent="-609600" eaLnBrk="1" hangingPunct="1"/>
            <a:endParaRPr lang="en-US" sz="2800" b="1" dirty="0"/>
          </a:p>
          <a:p>
            <a:pPr marL="609600" indent="-609600" eaLnBrk="1" hangingPunct="1"/>
            <a:r>
              <a:rPr lang="en-US" sz="2800" b="1" dirty="0"/>
              <a:t>R</a:t>
            </a:r>
            <a:r>
              <a:rPr lang="en-US" sz="2800" dirty="0"/>
              <a:t>espond in a way </a:t>
            </a:r>
            <a:r>
              <a:rPr lang="en-US" sz="2800" dirty="0" smtClean="0"/>
              <a:t>that </a:t>
            </a:r>
            <a:r>
              <a:rPr lang="en-US" sz="2800" dirty="0"/>
              <a:t>is </a:t>
            </a:r>
            <a:r>
              <a:rPr lang="en-US" sz="2800" dirty="0" smtClean="0"/>
              <a:t>relevant </a:t>
            </a:r>
            <a:r>
              <a:rPr lang="en-US" sz="2800" dirty="0"/>
              <a:t>to the </a:t>
            </a:r>
            <a:r>
              <a:rPr lang="en-US" sz="2800" dirty="0" smtClean="0"/>
              <a:t>task (relate it back to the question).</a:t>
            </a:r>
            <a:endParaRPr lang="en-GB" sz="2800" dirty="0"/>
          </a:p>
        </p:txBody>
      </p:sp>
    </p:spTree>
    <p:extLst>
      <p:ext uri="{BB962C8B-B14F-4D97-AF65-F5344CB8AC3E}">
        <p14:creationId xmlns:p14="http://schemas.microsoft.com/office/powerpoint/2010/main" val="30469848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12968" cy="6009531"/>
          </a:xfrm>
        </p:spPr>
        <p:txBody>
          <a:bodyPr/>
          <a:lstStyle/>
          <a:p>
            <a:pPr marL="36512" indent="0">
              <a:buNone/>
            </a:pPr>
            <a:r>
              <a:rPr lang="en-GB" sz="2400" dirty="0" smtClean="0"/>
              <a:t>Nolan uses camera shots and camera angles to create a suspenseful atmosphere. The beginning of this scene the director uses a long shot to establish the scene. The audience notices two ferries and questions the Joker’s plan. This creates suspense as the shot clearly implies something sinister but the audience is yet to find out exactly what this plan is. Shortly after, the plan begins to unfold as the audience is shown a close up of a detonator and then a close up of a clock. This draws attention to the objects and imposes questions about their significance. The Joker then reveals his plan</a:t>
            </a:r>
            <a:r>
              <a:rPr lang="en-GB" sz="2400" dirty="0"/>
              <a:t>.</a:t>
            </a:r>
            <a:r>
              <a:rPr lang="en-GB" sz="2400" dirty="0" smtClean="0"/>
              <a:t> These camera shots create a suspenseful atmosphere in this scene as the Joker’s horrific intensions are slowly revealed and the plot is made clearer. This is important to the film as a whole as it enhances the audience’s involvement in decoding the Joker’s plan and makes them realise how terrible it must have been to be on the boat making the decisions the Joker forced the citizens into.</a:t>
            </a:r>
            <a:endParaRPr lang="en-GB" sz="2400" dirty="0"/>
          </a:p>
        </p:txBody>
      </p:sp>
    </p:spTree>
    <p:extLst>
      <p:ext uri="{BB962C8B-B14F-4D97-AF65-F5344CB8AC3E}">
        <p14:creationId xmlns:p14="http://schemas.microsoft.com/office/powerpoint/2010/main" val="1364566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Main Body…</a:t>
            </a:r>
            <a:endParaRPr lang="en-GB" dirty="0"/>
          </a:p>
        </p:txBody>
      </p:sp>
      <p:sp>
        <p:nvSpPr>
          <p:cNvPr id="3" name="Content Placeholder 2"/>
          <p:cNvSpPr>
            <a:spLocks noGrp="1"/>
          </p:cNvSpPr>
          <p:nvPr>
            <p:ph idx="1"/>
          </p:nvPr>
        </p:nvSpPr>
        <p:spPr>
          <a:xfrm>
            <a:off x="457200" y="1600200"/>
            <a:ext cx="8003232" cy="4525963"/>
          </a:xfrm>
        </p:spPr>
        <p:txBody>
          <a:bodyPr/>
          <a:lstStyle/>
          <a:p>
            <a:r>
              <a:rPr lang="en-GB" dirty="0" smtClean="0"/>
              <a:t>Using the class paragraph as a template, complete a paragraph on:</a:t>
            </a:r>
          </a:p>
          <a:p>
            <a:pPr lvl="1"/>
            <a:r>
              <a:rPr lang="en-GB" dirty="0" smtClean="0"/>
              <a:t>Lighting</a:t>
            </a:r>
          </a:p>
          <a:p>
            <a:pPr lvl="1"/>
            <a:r>
              <a:rPr lang="en-GB" dirty="0" smtClean="0"/>
              <a:t>Music</a:t>
            </a:r>
          </a:p>
          <a:p>
            <a:pPr lvl="1"/>
            <a:r>
              <a:rPr lang="en-GB" dirty="0" smtClean="0"/>
              <a:t>Costume</a:t>
            </a:r>
          </a:p>
          <a:p>
            <a:pPr marL="449263" lvl="1" indent="0">
              <a:buNone/>
            </a:pPr>
            <a:endParaRPr lang="en-GB" dirty="0"/>
          </a:p>
          <a:p>
            <a:pPr lvl="1"/>
            <a:r>
              <a:rPr lang="en-GB" dirty="0" smtClean="0"/>
              <a:t>Remember to say how they contribute to the atmosphere and plot. State why this is an effective contribution to the film as a whole.</a:t>
            </a:r>
          </a:p>
        </p:txBody>
      </p:sp>
    </p:spTree>
    <p:extLst>
      <p:ext uri="{BB962C8B-B14F-4D97-AF65-F5344CB8AC3E}">
        <p14:creationId xmlns:p14="http://schemas.microsoft.com/office/powerpoint/2010/main" val="1352748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GB" dirty="0" smtClean="0"/>
              <a:t>The Dark Knight</a:t>
            </a:r>
          </a:p>
        </p:txBody>
      </p:sp>
      <p:sp>
        <p:nvSpPr>
          <p:cNvPr id="14338" name="Content Placeholder 2"/>
          <p:cNvSpPr>
            <a:spLocks noGrp="1"/>
          </p:cNvSpPr>
          <p:nvPr>
            <p:ph idx="1"/>
          </p:nvPr>
        </p:nvSpPr>
        <p:spPr/>
        <p:txBody>
          <a:bodyPr/>
          <a:lstStyle/>
          <a:p>
            <a:r>
              <a:rPr lang="en-GB" dirty="0" smtClean="0"/>
              <a:t>Directed by Christopher Nolan</a:t>
            </a:r>
          </a:p>
          <a:p>
            <a:endParaRPr lang="en-GB" dirty="0" smtClean="0"/>
          </a:p>
          <a:p>
            <a:r>
              <a:rPr lang="en-GB" dirty="0" smtClean="0"/>
              <a:t>Starring Christian Bale as Batman and Heath Ledger as Joker.</a:t>
            </a:r>
          </a:p>
          <a:p>
            <a:pPr marL="36512" indent="0">
              <a:buNone/>
            </a:pP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467600" cy="5793507"/>
          </a:xfrm>
        </p:spPr>
        <p:txBody>
          <a:bodyPr/>
          <a:lstStyle/>
          <a:p>
            <a:pPr marL="36512" indent="0">
              <a:buNone/>
            </a:pPr>
            <a:r>
              <a:rPr lang="en-GB" u="sng" dirty="0" smtClean="0"/>
              <a:t>Lighting</a:t>
            </a:r>
          </a:p>
          <a:p>
            <a:r>
              <a:rPr lang="en-GB" sz="2400" dirty="0" smtClean="0"/>
              <a:t>The use of lighting in this film can create atmosphere in the scene and convey two sides of a character’s personality. One example of this is once Batman has caught the Joker. </a:t>
            </a:r>
          </a:p>
          <a:p>
            <a:endParaRPr lang="en-GB" sz="2400" dirty="0"/>
          </a:p>
          <a:p>
            <a:r>
              <a:rPr lang="en-GB" sz="2400" dirty="0" smtClean="0"/>
              <a:t>½ shadow ½ light – Batman’s face (maybe Joker too…) – i.e. Side lighting!</a:t>
            </a:r>
          </a:p>
          <a:p>
            <a:endParaRPr lang="en-GB" sz="2400" dirty="0"/>
          </a:p>
          <a:p>
            <a:r>
              <a:rPr lang="en-GB" sz="2400" dirty="0" smtClean="0"/>
              <a:t>Lighting on the boats – lots of light- High Key Lighting – innocent people? Remember to say how it contributes over all to the film atmosphere and plot</a:t>
            </a:r>
            <a:endParaRPr lang="en-GB" sz="2400" dirty="0"/>
          </a:p>
        </p:txBody>
      </p:sp>
    </p:spTree>
    <p:extLst>
      <p:ext uri="{BB962C8B-B14F-4D97-AF65-F5344CB8AC3E}">
        <p14:creationId xmlns:p14="http://schemas.microsoft.com/office/powerpoint/2010/main" val="3476673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467600" cy="5721499"/>
          </a:xfrm>
        </p:spPr>
        <p:txBody>
          <a:bodyPr/>
          <a:lstStyle/>
          <a:p>
            <a:pPr marL="36512" indent="0">
              <a:buNone/>
            </a:pPr>
            <a:r>
              <a:rPr lang="en-GB" u="sng" dirty="0" smtClean="0"/>
              <a:t>Music / soundtrack</a:t>
            </a:r>
          </a:p>
          <a:p>
            <a:r>
              <a:rPr lang="en-GB" dirty="0" smtClean="0"/>
              <a:t>The director also uses music to convey the suspenseful atmosphere of the scene. The music creates suspense because…</a:t>
            </a:r>
          </a:p>
          <a:p>
            <a:r>
              <a:rPr lang="en-GB" dirty="0" smtClean="0"/>
              <a:t>Minimalistic (clashing notes = Joker)</a:t>
            </a:r>
          </a:p>
          <a:p>
            <a:pPr marL="36512" indent="0">
              <a:buNone/>
            </a:pPr>
            <a:endParaRPr lang="en-GB" dirty="0" smtClean="0"/>
          </a:p>
          <a:p>
            <a:r>
              <a:rPr lang="en-GB" dirty="0" smtClean="0"/>
              <a:t>Experimental (</a:t>
            </a:r>
            <a:r>
              <a:rPr lang="en-GB" dirty="0" err="1" smtClean="0"/>
              <a:t>eg</a:t>
            </a:r>
            <a:r>
              <a:rPr lang="en-GB" dirty="0" smtClean="0"/>
              <a:t> razors)</a:t>
            </a:r>
          </a:p>
          <a:p>
            <a:endParaRPr lang="en-GB" dirty="0"/>
          </a:p>
          <a:p>
            <a:r>
              <a:rPr lang="en-GB" dirty="0" smtClean="0"/>
              <a:t>How it changes throughout the scene.</a:t>
            </a:r>
          </a:p>
          <a:p>
            <a:endParaRPr lang="en-GB" dirty="0"/>
          </a:p>
        </p:txBody>
      </p:sp>
    </p:spTree>
    <p:extLst>
      <p:ext uri="{BB962C8B-B14F-4D97-AF65-F5344CB8AC3E}">
        <p14:creationId xmlns:p14="http://schemas.microsoft.com/office/powerpoint/2010/main" val="3688260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467600" cy="5649491"/>
          </a:xfrm>
        </p:spPr>
        <p:txBody>
          <a:bodyPr/>
          <a:lstStyle/>
          <a:p>
            <a:pPr marL="36512" indent="0">
              <a:buNone/>
            </a:pPr>
            <a:r>
              <a:rPr lang="en-GB" u="sng" dirty="0" smtClean="0"/>
              <a:t>Costumes</a:t>
            </a:r>
          </a:p>
          <a:p>
            <a:r>
              <a:rPr lang="en-GB" dirty="0" smtClean="0"/>
              <a:t>Costumes are used to create atmosphere and develop understanding of the characters. This also contributes to the understanding of the plot.</a:t>
            </a:r>
          </a:p>
          <a:p>
            <a:endParaRPr lang="en-GB" dirty="0"/>
          </a:p>
          <a:p>
            <a:r>
              <a:rPr lang="en-GB" dirty="0" smtClean="0"/>
              <a:t>Joker’s costume – contrasting colours, makeup</a:t>
            </a:r>
          </a:p>
          <a:p>
            <a:endParaRPr lang="en-GB" dirty="0"/>
          </a:p>
          <a:p>
            <a:r>
              <a:rPr lang="en-GB" dirty="0" smtClean="0"/>
              <a:t>Batman – secret identity, mask, black</a:t>
            </a:r>
            <a:endParaRPr lang="en-GB" dirty="0"/>
          </a:p>
        </p:txBody>
      </p:sp>
    </p:spTree>
    <p:extLst>
      <p:ext uri="{BB962C8B-B14F-4D97-AF65-F5344CB8AC3E}">
        <p14:creationId xmlns:p14="http://schemas.microsoft.com/office/powerpoint/2010/main" val="2243028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a:xfrm>
            <a:off x="457200" y="1484784"/>
            <a:ext cx="7467600" cy="4641379"/>
          </a:xfrm>
        </p:spPr>
        <p:txBody>
          <a:bodyPr/>
          <a:lstStyle/>
          <a:p>
            <a:pPr marL="36512" indent="0">
              <a:buNone/>
            </a:pPr>
            <a:r>
              <a:rPr lang="en-US" sz="2400" b="1" dirty="0"/>
              <a:t>11. </a:t>
            </a:r>
            <a:r>
              <a:rPr lang="en-US" sz="2400" dirty="0"/>
              <a:t>Choose a sequence from a film which is important both to the atmosphere and to the plot of the film. Show how atmosphere is created in the sequence and go on to show how the sequence and the atmosphere are important to the film as a whole</a:t>
            </a:r>
            <a:r>
              <a:rPr lang="en-US" sz="2400" dirty="0" smtClean="0"/>
              <a:t>.</a:t>
            </a:r>
          </a:p>
          <a:p>
            <a:pPr marL="36512" indent="0">
              <a:buNone/>
            </a:pPr>
            <a:endParaRPr lang="en-US" sz="2400" dirty="0"/>
          </a:p>
          <a:p>
            <a:r>
              <a:rPr lang="en-US" sz="2400" dirty="0" smtClean="0"/>
              <a:t>Use the words of the question</a:t>
            </a:r>
          </a:p>
          <a:p>
            <a:endParaRPr lang="en-US" sz="2400" dirty="0"/>
          </a:p>
          <a:p>
            <a:r>
              <a:rPr lang="en-US" sz="2400" dirty="0" smtClean="0"/>
              <a:t>Summarize your points from the essay. </a:t>
            </a:r>
            <a:endParaRPr lang="en-US" sz="2400" dirty="0"/>
          </a:p>
          <a:p>
            <a:endParaRPr lang="en-GB" dirty="0"/>
          </a:p>
        </p:txBody>
      </p:sp>
    </p:spTree>
    <p:extLst>
      <p:ext uri="{BB962C8B-B14F-4D97-AF65-F5344CB8AC3E}">
        <p14:creationId xmlns:p14="http://schemas.microsoft.com/office/powerpoint/2010/main" val="2627490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7920880" cy="5649491"/>
          </a:xfrm>
        </p:spPr>
        <p:txBody>
          <a:bodyPr/>
          <a:lstStyle/>
          <a:p>
            <a:pPr marL="36512" indent="0">
              <a:buNone/>
            </a:pPr>
            <a:r>
              <a:rPr lang="en-US" dirty="0" smtClean="0"/>
              <a:t>In conclusion, </a:t>
            </a:r>
            <a:r>
              <a:rPr lang="en-US" dirty="0" smtClean="0"/>
              <a:t>Nolan creates suspenseful atmosphere in The Dark Knight (2008) by </a:t>
            </a:r>
            <a:r>
              <a:rPr lang="en-US" dirty="0" smtClean="0"/>
              <a:t>effectively uses camera shots, lighting, music and </a:t>
            </a:r>
            <a:r>
              <a:rPr lang="en-US" smtClean="0"/>
              <a:t>costume </a:t>
            </a:r>
            <a:r>
              <a:rPr lang="en-US" smtClean="0"/>
              <a:t>in </a:t>
            </a:r>
            <a:r>
              <a:rPr lang="en-US" dirty="0" smtClean="0"/>
              <a:t>the dramatic scene involving the ferries.  These are all important </a:t>
            </a:r>
            <a:r>
              <a:rPr lang="en-US" dirty="0"/>
              <a:t>both to the </a:t>
            </a:r>
            <a:r>
              <a:rPr lang="en-US" dirty="0" smtClean="0"/>
              <a:t>overall atmosphere </a:t>
            </a:r>
            <a:r>
              <a:rPr lang="en-US" dirty="0"/>
              <a:t>and to the plot of the </a:t>
            </a:r>
            <a:r>
              <a:rPr lang="en-US" dirty="0" smtClean="0"/>
              <a:t>film. (Say why they are effective and how the audience benefits from this…) (Make sure your last line rounds everything up nicely.)</a:t>
            </a:r>
            <a:endParaRPr lang="en-US" dirty="0"/>
          </a:p>
          <a:p>
            <a:endParaRPr lang="en-GB" dirty="0"/>
          </a:p>
        </p:txBody>
      </p:sp>
    </p:spTree>
    <p:extLst>
      <p:ext uri="{BB962C8B-B14F-4D97-AF65-F5344CB8AC3E}">
        <p14:creationId xmlns:p14="http://schemas.microsoft.com/office/powerpoint/2010/main" val="1218988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lighting</a:t>
            </a:r>
            <a:endParaRPr lang="en-GB" dirty="0"/>
          </a:p>
        </p:txBody>
      </p:sp>
      <p:sp>
        <p:nvSpPr>
          <p:cNvPr id="3" name="Content Placeholder 2"/>
          <p:cNvSpPr>
            <a:spLocks noGrp="1"/>
          </p:cNvSpPr>
          <p:nvPr>
            <p:ph idx="1"/>
          </p:nvPr>
        </p:nvSpPr>
        <p:spPr/>
        <p:txBody>
          <a:bodyPr/>
          <a:lstStyle/>
          <a:p>
            <a:pPr lvl="0"/>
            <a:r>
              <a:rPr lang="en-GB" sz="2000" dirty="0"/>
              <a:t>The use of lighting in this film can create atmosphere in the scene and convey two sides of a character’s personality. One example of this is once Batman has caught the Joker. </a:t>
            </a:r>
          </a:p>
          <a:p>
            <a:pPr lvl="0"/>
            <a:r>
              <a:rPr lang="en-GB" sz="2000" dirty="0"/>
              <a:t>½ shadow ½ light – Batman’s face (maybe Joker too…)</a:t>
            </a:r>
          </a:p>
          <a:p>
            <a:pPr lvl="0"/>
            <a:r>
              <a:rPr lang="en-GB" sz="2000" dirty="0"/>
              <a:t>Lighting on the boats – lots of light – innocent people? Remember to say how it contributes over all to the film atmosphere and plot</a:t>
            </a:r>
          </a:p>
          <a:p>
            <a:endParaRPr lang="en-GB" dirty="0"/>
          </a:p>
        </p:txBody>
      </p:sp>
    </p:spTree>
    <p:extLst>
      <p:ext uri="{BB962C8B-B14F-4D97-AF65-F5344CB8AC3E}">
        <p14:creationId xmlns:p14="http://schemas.microsoft.com/office/powerpoint/2010/main" val="2619836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Music</a:t>
            </a:r>
            <a:endParaRPr lang="en-GB" dirty="0"/>
          </a:p>
        </p:txBody>
      </p:sp>
      <p:sp>
        <p:nvSpPr>
          <p:cNvPr id="3" name="Content Placeholder 2"/>
          <p:cNvSpPr>
            <a:spLocks noGrp="1"/>
          </p:cNvSpPr>
          <p:nvPr>
            <p:ph idx="1"/>
          </p:nvPr>
        </p:nvSpPr>
        <p:spPr/>
        <p:txBody>
          <a:bodyPr/>
          <a:lstStyle/>
          <a:p>
            <a:pPr lvl="0"/>
            <a:r>
              <a:rPr lang="en-GB" sz="2800" dirty="0"/>
              <a:t>The director also uses music to convey the suspenseful atmosphere of the scene. The music creates suspense because…</a:t>
            </a:r>
          </a:p>
          <a:p>
            <a:pPr lvl="0"/>
            <a:r>
              <a:rPr lang="en-GB" sz="2800" dirty="0"/>
              <a:t>Minimalistic (clashing notes = Joker)</a:t>
            </a:r>
          </a:p>
          <a:p>
            <a:pPr lvl="0"/>
            <a:r>
              <a:rPr lang="en-GB" sz="2800" dirty="0"/>
              <a:t>Experimental (</a:t>
            </a:r>
            <a:r>
              <a:rPr lang="en-GB" sz="2800" dirty="0" err="1"/>
              <a:t>eg</a:t>
            </a:r>
            <a:r>
              <a:rPr lang="en-GB" sz="2800" dirty="0"/>
              <a:t> razors)</a:t>
            </a:r>
          </a:p>
          <a:p>
            <a:pPr lvl="0"/>
            <a:r>
              <a:rPr lang="en-GB" sz="2800" dirty="0"/>
              <a:t>How it changes throughout the scene. Where does it build up? Why does it do this?</a:t>
            </a:r>
          </a:p>
          <a:p>
            <a:pPr lvl="0"/>
            <a:r>
              <a:rPr lang="en-GB" sz="2800" dirty="0"/>
              <a:t>How does this contribute to atmosphere and plot?</a:t>
            </a:r>
          </a:p>
          <a:p>
            <a:endParaRPr lang="en-GB" dirty="0"/>
          </a:p>
        </p:txBody>
      </p:sp>
    </p:spTree>
    <p:extLst>
      <p:ext uri="{BB962C8B-B14F-4D97-AF65-F5344CB8AC3E}">
        <p14:creationId xmlns:p14="http://schemas.microsoft.com/office/powerpoint/2010/main" val="9438666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Costume</a:t>
            </a:r>
            <a:r>
              <a:rPr lang="en-GB" dirty="0"/>
              <a:t/>
            </a:r>
            <a:br>
              <a:rPr lang="en-GB" dirty="0"/>
            </a:br>
            <a:endParaRPr lang="en-GB" dirty="0"/>
          </a:p>
        </p:txBody>
      </p:sp>
      <p:sp>
        <p:nvSpPr>
          <p:cNvPr id="3" name="Content Placeholder 2"/>
          <p:cNvSpPr>
            <a:spLocks noGrp="1"/>
          </p:cNvSpPr>
          <p:nvPr>
            <p:ph idx="1"/>
          </p:nvPr>
        </p:nvSpPr>
        <p:spPr/>
        <p:txBody>
          <a:bodyPr/>
          <a:lstStyle/>
          <a:p>
            <a:pPr lvl="0"/>
            <a:r>
              <a:rPr lang="en-GB" dirty="0" smtClean="0"/>
              <a:t>Costumes </a:t>
            </a:r>
            <a:r>
              <a:rPr lang="en-GB" dirty="0"/>
              <a:t>are used to create atmosphere and develop understanding of the characters. This also contributes to the understanding of the plot.</a:t>
            </a:r>
          </a:p>
          <a:p>
            <a:pPr lvl="0"/>
            <a:r>
              <a:rPr lang="en-GB" dirty="0"/>
              <a:t>Joker’s costume – contrasting colours, makeup</a:t>
            </a:r>
          </a:p>
          <a:p>
            <a:pPr lvl="0"/>
            <a:r>
              <a:rPr lang="en-GB" dirty="0"/>
              <a:t>Batman – secret identity, mask, black</a:t>
            </a:r>
          </a:p>
          <a:p>
            <a:pPr lvl="0"/>
            <a:r>
              <a:rPr lang="en-GB" dirty="0"/>
              <a:t>How does this contribute to atmosphere and plot?</a:t>
            </a:r>
          </a:p>
          <a:p>
            <a:endParaRPr lang="en-GB" dirty="0"/>
          </a:p>
        </p:txBody>
      </p:sp>
    </p:spTree>
    <p:extLst>
      <p:ext uri="{BB962C8B-B14F-4D97-AF65-F5344CB8AC3E}">
        <p14:creationId xmlns:p14="http://schemas.microsoft.com/office/powerpoint/2010/main" val="47133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748464" cy="5937523"/>
          </a:xfrm>
        </p:spPr>
        <p:txBody>
          <a:bodyPr/>
          <a:lstStyle/>
          <a:p>
            <a:r>
              <a:rPr lang="en-GB" sz="2400" dirty="0"/>
              <a:t>Nolan uses costume to convey the mental state of the Joker and the personality of Batman. The Joker wears contrasting colours of purple and green to communicate he is crazy, psychotic and therefor, dangerous. This also conveys the controversy between his mental state and wellbeing. His scars are a physical representation of his damaged mind. He changes to story of how he got them which contribute to the idea of him being psychotic, we are not sure if the scars are self-inflicted or not. He wears make-up as a mask and is very scruffy which tells us he does not care about how he looks. Batman has a head to toe armour suit. All black which make him mysterious and secretive. The muscle plates all around his costume makes him seem intimidating. The suit is full if impressive gadgets and weapons conveying he is very intelligent. He also wears a bat-like mask and had ways to make him fly or control his landing, hence his name ‘Batman’</a:t>
            </a:r>
            <a:r>
              <a:rPr lang="en-GB" sz="2400" b="1" u="sng" dirty="0"/>
              <a:t>.  (You must say how this relates to drama in the scene…)</a:t>
            </a:r>
            <a:endParaRPr lang="en-GB" sz="2400" dirty="0"/>
          </a:p>
          <a:p>
            <a:endParaRPr lang="en-GB" dirty="0"/>
          </a:p>
        </p:txBody>
      </p:sp>
    </p:spTree>
    <p:extLst>
      <p:ext uri="{BB962C8B-B14F-4D97-AF65-F5344CB8AC3E}">
        <p14:creationId xmlns:p14="http://schemas.microsoft.com/office/powerpoint/2010/main" val="3757264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748464" cy="5937523"/>
          </a:xfrm>
        </p:spPr>
        <p:txBody>
          <a:bodyPr/>
          <a:lstStyle/>
          <a:p>
            <a:r>
              <a:rPr lang="en-GB" sz="2400" dirty="0"/>
              <a:t>Another technique that the director uses to create suspense is costume. The Joker throughout the movie wears a purple and green suit these are contrasting colours this reflects that The Joker is erratic and unstable therefore he creates suspense because you can’t predict what he will do next. The Batman is another example of how the director uses costume to create Batman is another example of how the director uses costume to create suspense. The Batman wears black body armour this tells the audience that he is mysterious and withdrawn therefor this creates suspense because the mysteriousness causes curiosity in the audience’s minds drawing special interest to The Batman.</a:t>
            </a:r>
          </a:p>
          <a:p>
            <a:endParaRPr lang="en-GB" dirty="0"/>
          </a:p>
        </p:txBody>
      </p:sp>
    </p:spTree>
    <p:extLst>
      <p:ext uri="{BB962C8B-B14F-4D97-AF65-F5344CB8AC3E}">
        <p14:creationId xmlns:p14="http://schemas.microsoft.com/office/powerpoint/2010/main" val="346561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GB" dirty="0" smtClean="0"/>
              <a:t>The Dark Knight</a:t>
            </a:r>
          </a:p>
        </p:txBody>
      </p:sp>
      <p:sp>
        <p:nvSpPr>
          <p:cNvPr id="15362" name="Content Placeholder 2"/>
          <p:cNvSpPr>
            <a:spLocks noGrp="1"/>
          </p:cNvSpPr>
          <p:nvPr>
            <p:ph idx="1"/>
          </p:nvPr>
        </p:nvSpPr>
        <p:spPr/>
        <p:txBody>
          <a:bodyPr/>
          <a:lstStyle/>
          <a:p>
            <a:r>
              <a:rPr lang="en-GB" dirty="0" smtClean="0"/>
              <a:t>Camera shots / camera angles</a:t>
            </a:r>
          </a:p>
          <a:p>
            <a:r>
              <a:rPr lang="en-GB" dirty="0" smtClean="0"/>
              <a:t>Costume</a:t>
            </a:r>
          </a:p>
          <a:p>
            <a:r>
              <a:rPr lang="en-GB" dirty="0" smtClean="0"/>
              <a:t>Characterisation</a:t>
            </a:r>
          </a:p>
          <a:p>
            <a:r>
              <a:rPr lang="en-GB" dirty="0" smtClean="0"/>
              <a:t>Lighting and colour</a:t>
            </a:r>
          </a:p>
          <a:p>
            <a:r>
              <a:rPr lang="en-GB" dirty="0" smtClean="0"/>
              <a:t>Special effects</a:t>
            </a:r>
          </a:p>
          <a:p>
            <a:r>
              <a:rPr lang="en-GB" dirty="0" err="1" smtClean="0"/>
              <a:t>Mise</a:t>
            </a:r>
            <a:r>
              <a:rPr lang="en-GB" smtClean="0"/>
              <a:t> en scene</a:t>
            </a:r>
          </a:p>
          <a:p>
            <a:r>
              <a:rPr lang="en-GB" smtClean="0"/>
              <a:t>Music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748464" cy="5937523"/>
          </a:xfrm>
        </p:spPr>
        <p:txBody>
          <a:bodyPr/>
          <a:lstStyle/>
          <a:p>
            <a:r>
              <a:rPr lang="en-GB" sz="2400" dirty="0"/>
              <a:t>Another technique that </a:t>
            </a:r>
            <a:r>
              <a:rPr lang="en-GB" sz="2400" dirty="0" smtClean="0"/>
              <a:t>Nolan uses </a:t>
            </a:r>
            <a:r>
              <a:rPr lang="en-GB" sz="2400" dirty="0"/>
              <a:t>to create suspense is camera angles. An example of this is when they are in the building looking over to the ferry; this is a high camera angle. This creates suspense because we are now able to look over the whole scene with the ferries in the back ground. This help the audience understand the scene and of what The Joker's plan is. This creates suspense because now the audience is wondering what is next in The Joker's plan.</a:t>
            </a:r>
          </a:p>
          <a:p>
            <a:endParaRPr lang="en-GB" dirty="0"/>
          </a:p>
        </p:txBody>
      </p:sp>
    </p:spTree>
    <p:extLst>
      <p:ext uri="{BB962C8B-B14F-4D97-AF65-F5344CB8AC3E}">
        <p14:creationId xmlns:p14="http://schemas.microsoft.com/office/powerpoint/2010/main" val="30877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748464" cy="5937523"/>
          </a:xfrm>
        </p:spPr>
        <p:txBody>
          <a:bodyPr/>
          <a:lstStyle/>
          <a:p>
            <a:endParaRPr lang="en-GB" sz="2400" dirty="0"/>
          </a:p>
          <a:p>
            <a:r>
              <a:rPr lang="en-GB" sz="2400" dirty="0"/>
              <a:t>Another technique that the director uses to create suspense is camera shots. The scene which they are looking at the ferry is an extreme long shot. This sets the scene because the audience now know that it is night, it is where the next scene will be but the thing the audience does not know is what will happen because it implies that they are trapped on the ferry. This therefore creates suspense about what will happen next. Another example of how the director uses camera shots to created suspense in when they are at the scene where they are in the ferry looking at the civilians this is a long shot. You can tell this because it shows use allot of the passengers. This tells the number of peoples on the boat. This adds more suspense because you now know a little bit more about the situation</a:t>
            </a:r>
            <a:r>
              <a:rPr lang="en-GB" sz="2400" dirty="0" smtClean="0"/>
              <a:t>.</a:t>
            </a:r>
            <a:endParaRPr lang="en-GB" sz="2400" dirty="0"/>
          </a:p>
        </p:txBody>
      </p:sp>
    </p:spTree>
    <p:extLst>
      <p:ext uri="{BB962C8B-B14F-4D97-AF65-F5344CB8AC3E}">
        <p14:creationId xmlns:p14="http://schemas.microsoft.com/office/powerpoint/2010/main" val="3411237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009531"/>
          </a:xfrm>
        </p:spPr>
        <p:txBody>
          <a:bodyPr/>
          <a:lstStyle/>
          <a:p>
            <a:pPr marL="36512" indent="0">
              <a:buNone/>
            </a:pPr>
            <a:r>
              <a:rPr lang="en-GB" dirty="0" smtClean="0"/>
              <a:t>In </a:t>
            </a:r>
            <a:r>
              <a:rPr lang="en-GB" dirty="0"/>
              <a:t>conclusion, the director uses camera shots, lighting, music, camera angles and costume in </a:t>
            </a:r>
            <a:r>
              <a:rPr lang="en-GB" dirty="0" smtClean="0"/>
              <a:t>a way that </a:t>
            </a:r>
            <a:r>
              <a:rPr lang="en-GB" dirty="0"/>
              <a:t>it creates suspense in the chaotic scene in which the ferries are feature. These are all very important to the feeling </a:t>
            </a:r>
            <a:r>
              <a:rPr lang="en-GB" dirty="0" smtClean="0"/>
              <a:t>and atmosphere of </a:t>
            </a:r>
            <a:r>
              <a:rPr lang="en-GB" dirty="0"/>
              <a:t>the film and to the storyline of the film. They are effective because of the great amount of thought put into every little detail and the audience benefits from this by subconsciously thinking </a:t>
            </a:r>
            <a:r>
              <a:rPr lang="en-GB" dirty="0" smtClean="0"/>
              <a:t>about what will happen next. The </a:t>
            </a:r>
            <a:r>
              <a:rPr lang="en-GB" dirty="0"/>
              <a:t>Dark Knight is overall a brilliant film that uses suspense many forms so to create a suspenseful and curious atmosphere</a:t>
            </a:r>
            <a:r>
              <a:rPr lang="en-GB" dirty="0" smtClean="0"/>
              <a:t>. The audience are forced to consider what they would do in that situation.</a:t>
            </a:r>
            <a:endParaRPr lang="en-GB" dirty="0"/>
          </a:p>
          <a:p>
            <a:endParaRPr lang="en-GB" dirty="0"/>
          </a:p>
        </p:txBody>
      </p:sp>
    </p:spTree>
    <p:extLst>
      <p:ext uri="{BB962C8B-B14F-4D97-AF65-F5344CB8AC3E}">
        <p14:creationId xmlns:p14="http://schemas.microsoft.com/office/powerpoint/2010/main" val="78235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en-GB" smtClean="0"/>
              <a:t>Past Paper 2012</a:t>
            </a:r>
            <a:endParaRPr lang="en-US" smtClean="0"/>
          </a:p>
        </p:txBody>
      </p:sp>
      <p:sp>
        <p:nvSpPr>
          <p:cNvPr id="21507" name="Rectangle 3"/>
          <p:cNvSpPr>
            <a:spLocks noGrp="1"/>
          </p:cNvSpPr>
          <p:nvPr>
            <p:ph type="body" idx="1"/>
          </p:nvPr>
        </p:nvSpPr>
        <p:spPr/>
        <p:txBody>
          <a:bodyPr/>
          <a:lstStyle/>
          <a:p>
            <a:pPr>
              <a:lnSpc>
                <a:spcPct val="90000"/>
              </a:lnSpc>
              <a:buFont typeface="Wingdings 2" pitchFamily="18" charset="2"/>
              <a:buNone/>
            </a:pPr>
            <a:r>
              <a:rPr lang="en-US" sz="2100" b="1" smtClean="0"/>
              <a:t>11. </a:t>
            </a:r>
            <a:r>
              <a:rPr lang="en-US" sz="2100" smtClean="0"/>
              <a:t>Choose a scene or sequence from a film </a:t>
            </a:r>
            <a:r>
              <a:rPr lang="en-US" sz="2100" b="1" smtClean="0"/>
              <a:t>or </a:t>
            </a:r>
            <a:r>
              <a:rPr lang="en-US" sz="2100" smtClean="0"/>
              <a:t>TV drama which is particularly dramatic. Describe what happens in the scene or sequence, explaining how the film or programme makers effectively use techniques to create drama.</a:t>
            </a:r>
          </a:p>
          <a:p>
            <a:pPr>
              <a:lnSpc>
                <a:spcPct val="90000"/>
              </a:lnSpc>
              <a:buFont typeface="Wingdings 2" pitchFamily="18" charset="2"/>
              <a:buNone/>
            </a:pPr>
            <a:endParaRPr lang="en-US" sz="2100" smtClean="0"/>
          </a:p>
          <a:p>
            <a:pPr>
              <a:lnSpc>
                <a:spcPct val="90000"/>
              </a:lnSpc>
              <a:buFont typeface="Wingdings 2" pitchFamily="18" charset="2"/>
              <a:buNone/>
            </a:pPr>
            <a:r>
              <a:rPr lang="en-US" sz="2100" b="1" smtClean="0"/>
              <a:t>12. </a:t>
            </a:r>
            <a:r>
              <a:rPr lang="en-US" sz="2100" smtClean="0"/>
              <a:t>Choose a film </a:t>
            </a:r>
            <a:r>
              <a:rPr lang="en-US" sz="2100" b="1" smtClean="0"/>
              <a:t>or </a:t>
            </a:r>
            <a:r>
              <a:rPr lang="en-US" sz="2100" smtClean="0"/>
              <a:t>TV drama in which there is a character who poses a threat to the main character.</a:t>
            </a:r>
          </a:p>
          <a:p>
            <a:pPr>
              <a:lnSpc>
                <a:spcPct val="90000"/>
              </a:lnSpc>
              <a:buFont typeface="Wingdings 2" pitchFamily="18" charset="2"/>
              <a:buNone/>
            </a:pPr>
            <a:r>
              <a:rPr lang="en-US" sz="2100" smtClean="0"/>
              <a:t>	Show how media techniques are used to portray the character in such a way that the</a:t>
            </a:r>
          </a:p>
          <a:p>
            <a:pPr>
              <a:lnSpc>
                <a:spcPct val="90000"/>
              </a:lnSpc>
              <a:buFont typeface="Wingdings 2" pitchFamily="18" charset="2"/>
              <a:buNone/>
            </a:pPr>
            <a:r>
              <a:rPr lang="en-US" sz="2100" smtClean="0"/>
              <a:t>	audience reacts against him/her and sees the threat which he/she poses.</a:t>
            </a:r>
          </a:p>
          <a:p>
            <a:pPr>
              <a:lnSpc>
                <a:spcPct val="90000"/>
              </a:lnSpc>
              <a:buFont typeface="Wingdings 2" pitchFamily="18" charset="2"/>
              <a:buNone/>
            </a:pPr>
            <a:endParaRPr lang="en-US" sz="21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en-GB" smtClean="0"/>
              <a:t>Past Paper 2011</a:t>
            </a:r>
            <a:endParaRPr lang="en-US" smtClean="0"/>
          </a:p>
        </p:txBody>
      </p:sp>
      <p:sp>
        <p:nvSpPr>
          <p:cNvPr id="22531" name="Rectangle 3"/>
          <p:cNvSpPr>
            <a:spLocks noGrp="1"/>
          </p:cNvSpPr>
          <p:nvPr>
            <p:ph type="body" idx="1"/>
          </p:nvPr>
        </p:nvSpPr>
        <p:spPr/>
        <p:txBody>
          <a:bodyPr/>
          <a:lstStyle/>
          <a:p>
            <a:pPr>
              <a:lnSpc>
                <a:spcPct val="80000"/>
              </a:lnSpc>
              <a:buFont typeface="Wingdings 2" pitchFamily="18" charset="2"/>
              <a:buNone/>
            </a:pPr>
            <a:r>
              <a:rPr lang="en-US" sz="2000" b="1" smtClean="0"/>
              <a:t>10. </a:t>
            </a:r>
            <a:r>
              <a:rPr lang="en-US" sz="2000" smtClean="0"/>
              <a:t>Choose a film </a:t>
            </a:r>
            <a:r>
              <a:rPr lang="en-US" sz="2000" b="1" smtClean="0"/>
              <a:t>or </a:t>
            </a:r>
            <a:r>
              <a:rPr lang="en-US" sz="2000" smtClean="0"/>
              <a:t>TV drama* which has a character who could be described as a hero or as a villain.Explain how the the character is introduced and then developed throughout the film or TV drama.</a:t>
            </a:r>
          </a:p>
          <a:p>
            <a:pPr>
              <a:lnSpc>
                <a:spcPct val="80000"/>
              </a:lnSpc>
              <a:buFont typeface="Wingdings 2" pitchFamily="18" charset="2"/>
              <a:buNone/>
            </a:pPr>
            <a:endParaRPr lang="en-US" sz="2000" smtClean="0"/>
          </a:p>
          <a:p>
            <a:pPr>
              <a:lnSpc>
                <a:spcPct val="80000"/>
              </a:lnSpc>
              <a:buFont typeface="Wingdings 2" pitchFamily="18" charset="2"/>
              <a:buNone/>
            </a:pPr>
            <a:r>
              <a:rPr lang="en-US" sz="2000" b="1" smtClean="0"/>
              <a:t>11. </a:t>
            </a:r>
            <a:r>
              <a:rPr lang="en-US" sz="2000" smtClean="0"/>
              <a:t>Choose a film </a:t>
            </a:r>
            <a:r>
              <a:rPr lang="en-US" sz="2000" b="1" smtClean="0"/>
              <a:t>or </a:t>
            </a:r>
            <a:r>
              <a:rPr lang="en-US" sz="2000" smtClean="0"/>
              <a:t>TV drama* in which setting is an important feature. Explain how the setting is established and go on to show how the setting contributes to the effectiveness of the film </a:t>
            </a:r>
            <a:r>
              <a:rPr lang="en-US" sz="2000" b="1" smtClean="0"/>
              <a:t>or </a:t>
            </a:r>
            <a:r>
              <a:rPr lang="en-US" sz="2000" smtClean="0"/>
              <a:t>TV drama as a whole.</a:t>
            </a:r>
          </a:p>
          <a:p>
            <a:pPr>
              <a:lnSpc>
                <a:spcPct val="80000"/>
              </a:lnSpc>
              <a:buFont typeface="Wingdings 2" pitchFamily="18" charset="2"/>
              <a:buNone/>
            </a:pPr>
            <a:endParaRPr lang="en-US" sz="2000" b="1" smtClean="0"/>
          </a:p>
          <a:p>
            <a:pPr>
              <a:lnSpc>
                <a:spcPct val="80000"/>
              </a:lnSpc>
              <a:buFont typeface="Wingdings 2" pitchFamily="18" charset="2"/>
              <a:buNone/>
            </a:pPr>
            <a:r>
              <a:rPr lang="en-US" sz="2000" b="1" smtClean="0"/>
              <a:t>12. </a:t>
            </a:r>
            <a:r>
              <a:rPr lang="en-US" sz="2000" smtClean="0"/>
              <a:t>Choose a scene or sequence from a film </a:t>
            </a:r>
            <a:r>
              <a:rPr lang="en-US" sz="2000" b="1" smtClean="0"/>
              <a:t>or </a:t>
            </a:r>
            <a:r>
              <a:rPr lang="en-US" sz="2000" smtClean="0"/>
              <a:t>TV drama* in which an atmosphere of mystery, </a:t>
            </a:r>
            <a:r>
              <a:rPr lang="en-US" sz="2000" b="1" smtClean="0"/>
              <a:t>or </a:t>
            </a:r>
            <a:r>
              <a:rPr lang="en-US" sz="2000" smtClean="0"/>
              <a:t>horror, </a:t>
            </a:r>
            <a:r>
              <a:rPr lang="en-US" sz="2000" b="1" smtClean="0"/>
              <a:t>or </a:t>
            </a:r>
            <a:r>
              <a:rPr lang="en-US" sz="2000" smtClean="0"/>
              <a:t>suspense is created. Describe what happens in the scene or sequence, explaining how the techniques used by the film or programme makers create this atmosphere.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en-GB" smtClean="0"/>
              <a:t>Past Paper 2010</a:t>
            </a:r>
            <a:endParaRPr lang="en-US" smtClean="0"/>
          </a:p>
        </p:txBody>
      </p:sp>
      <p:sp>
        <p:nvSpPr>
          <p:cNvPr id="23555" name="Rectangle 3"/>
          <p:cNvSpPr>
            <a:spLocks noGrp="1"/>
          </p:cNvSpPr>
          <p:nvPr>
            <p:ph type="body" idx="1"/>
          </p:nvPr>
        </p:nvSpPr>
        <p:spPr/>
        <p:txBody>
          <a:bodyPr/>
          <a:lstStyle/>
          <a:p>
            <a:pPr>
              <a:buFont typeface="Wingdings 2" pitchFamily="18" charset="2"/>
              <a:buNone/>
            </a:pPr>
            <a:r>
              <a:rPr lang="en-US" b="1" smtClean="0"/>
              <a:t>12. </a:t>
            </a:r>
            <a:r>
              <a:rPr lang="en-US" smtClean="0"/>
              <a:t>Choose a film which you think is typical of its genre, for example: action, romance, comedy, horror . . . Explain how the film makers have used the features of the genre to create a successful film.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en-GB" smtClean="0"/>
              <a:t>Past Paper 2009</a:t>
            </a:r>
            <a:endParaRPr lang="en-US" smtClean="0"/>
          </a:p>
        </p:txBody>
      </p:sp>
      <p:sp>
        <p:nvSpPr>
          <p:cNvPr id="24579" name="Rectangle 3"/>
          <p:cNvSpPr>
            <a:spLocks noGrp="1"/>
          </p:cNvSpPr>
          <p:nvPr>
            <p:ph type="body" idx="1"/>
          </p:nvPr>
        </p:nvSpPr>
        <p:spPr/>
        <p:txBody>
          <a:bodyPr/>
          <a:lstStyle/>
          <a:p>
            <a:pPr>
              <a:buFont typeface="Wingdings 2" pitchFamily="18" charset="2"/>
              <a:buNone/>
            </a:pPr>
            <a:r>
              <a:rPr lang="en-US" b="1" dirty="0" smtClean="0"/>
              <a:t>11. </a:t>
            </a:r>
            <a:r>
              <a:rPr lang="en-US" dirty="0" smtClean="0"/>
              <a:t>Choose a sequence from a film which is important both to the atmosphere and to the plot of the film. Show how atmosphere is created in the sequence and go on to show how the sequence and the atmosphere are important to the film as a whole.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GB" smtClean="0"/>
              <a:t>Past Paper 2008</a:t>
            </a:r>
            <a:endParaRPr lang="en-US" smtClean="0"/>
          </a:p>
        </p:txBody>
      </p:sp>
      <p:sp>
        <p:nvSpPr>
          <p:cNvPr id="25603" name="Rectangle 3"/>
          <p:cNvSpPr>
            <a:spLocks noGrp="1"/>
          </p:cNvSpPr>
          <p:nvPr>
            <p:ph type="body" idx="1"/>
          </p:nvPr>
        </p:nvSpPr>
        <p:spPr/>
        <p:txBody>
          <a:bodyPr/>
          <a:lstStyle/>
          <a:p>
            <a:pPr>
              <a:lnSpc>
                <a:spcPct val="80000"/>
              </a:lnSpc>
              <a:buFont typeface="Wingdings 2" pitchFamily="18" charset="2"/>
              <a:buNone/>
            </a:pPr>
            <a:r>
              <a:rPr lang="en-US" sz="2600" b="1" smtClean="0"/>
              <a:t>10. </a:t>
            </a:r>
            <a:r>
              <a:rPr lang="en-US" sz="2600" smtClean="0"/>
              <a:t>Choose a film or TV drama* which involves the pursuit of power or the fulfilment of an ambition. Show how the theme is developed through the presentation of character and setting.</a:t>
            </a:r>
          </a:p>
          <a:p>
            <a:pPr>
              <a:lnSpc>
                <a:spcPct val="80000"/>
              </a:lnSpc>
              <a:buFont typeface="Wingdings 2" pitchFamily="18" charset="2"/>
              <a:buNone/>
            </a:pPr>
            <a:endParaRPr lang="en-GB" sz="2600" smtClean="0"/>
          </a:p>
          <a:p>
            <a:pPr>
              <a:lnSpc>
                <a:spcPct val="80000"/>
              </a:lnSpc>
              <a:buFont typeface="Wingdings 2" pitchFamily="18" charset="2"/>
              <a:buNone/>
            </a:pPr>
            <a:r>
              <a:rPr lang="en-US" sz="2600" b="1" smtClean="0"/>
              <a:t>12. </a:t>
            </a:r>
            <a:r>
              <a:rPr lang="en-US" sz="2600" smtClean="0"/>
              <a:t>Choose a film or TV drama* which reflects an important aspect of society. Describe the aspect of society being dealt with and show how the techniques used by the film or programme maker help to deepen your understanding of the importance of this aspect.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en-GB" smtClean="0"/>
              <a:t>Past Paper 2007</a:t>
            </a:r>
            <a:endParaRPr lang="en-US" smtClean="0"/>
          </a:p>
        </p:txBody>
      </p:sp>
      <p:sp>
        <p:nvSpPr>
          <p:cNvPr id="26627" name="Rectangle 3"/>
          <p:cNvSpPr>
            <a:spLocks noGrp="1"/>
          </p:cNvSpPr>
          <p:nvPr>
            <p:ph type="body" idx="1"/>
          </p:nvPr>
        </p:nvSpPr>
        <p:spPr/>
        <p:txBody>
          <a:bodyPr/>
          <a:lstStyle/>
          <a:p>
            <a:pPr>
              <a:lnSpc>
                <a:spcPct val="80000"/>
              </a:lnSpc>
              <a:buFont typeface="Wingdings 2" pitchFamily="18" charset="2"/>
              <a:buNone/>
            </a:pPr>
            <a:r>
              <a:rPr lang="en-US" sz="2600" b="1" smtClean="0"/>
              <a:t>10. </a:t>
            </a:r>
            <a:r>
              <a:rPr lang="en-US" sz="2600" smtClean="0"/>
              <a:t>Choose a film or TV drama* which creates suspense or tension either in a particular scene </a:t>
            </a:r>
            <a:r>
              <a:rPr lang="en-US" sz="2600" b="1" smtClean="0"/>
              <a:t>or </a:t>
            </a:r>
            <a:r>
              <a:rPr lang="en-US" sz="2600" smtClean="0"/>
              <a:t>throughout the whole film or TV drama. Show how the suspense or tension is created and how it affects your enjoyment of the film or TV drama* as a whole.</a:t>
            </a:r>
          </a:p>
          <a:p>
            <a:pPr>
              <a:lnSpc>
                <a:spcPct val="80000"/>
              </a:lnSpc>
              <a:buFont typeface="Wingdings 2" pitchFamily="18" charset="2"/>
              <a:buNone/>
            </a:pPr>
            <a:endParaRPr lang="en-US" sz="2600" smtClean="0"/>
          </a:p>
          <a:p>
            <a:pPr>
              <a:lnSpc>
                <a:spcPct val="80000"/>
              </a:lnSpc>
              <a:buFont typeface="Wingdings 2" pitchFamily="18" charset="2"/>
              <a:buNone/>
            </a:pPr>
            <a:r>
              <a:rPr lang="en-US" sz="2600" b="1" smtClean="0"/>
              <a:t>11. </a:t>
            </a:r>
            <a:r>
              <a:rPr lang="en-US" sz="2600" smtClean="0"/>
              <a:t>Choose a film or TV drama* which deals with crime </a:t>
            </a:r>
            <a:r>
              <a:rPr lang="en-US" sz="2600" b="1" smtClean="0"/>
              <a:t>or </a:t>
            </a:r>
            <a:r>
              <a:rPr lang="en-US" sz="2600" smtClean="0"/>
              <a:t>espionage </a:t>
            </a:r>
            <a:r>
              <a:rPr lang="en-US" sz="2600" b="1" smtClean="0"/>
              <a:t>or </a:t>
            </a:r>
            <a:r>
              <a:rPr lang="en-US" sz="2600" smtClean="0"/>
              <a:t>detection. Show how the film or TV drama* captures and holds your interest by its choice of content and use of media techniques.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2265</TotalTime>
  <Words>2338</Words>
  <Application>Microsoft Office PowerPoint</Application>
  <PresentationFormat>On-screen Show (4:3)</PresentationFormat>
  <Paragraphs>127</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Technic</vt:lpstr>
      <vt:lpstr>The Dark knight</vt:lpstr>
      <vt:lpstr>The Dark Knight</vt:lpstr>
      <vt:lpstr>The Dark Knight</vt:lpstr>
      <vt:lpstr>Past Paper 2012</vt:lpstr>
      <vt:lpstr>Past Paper 2011</vt:lpstr>
      <vt:lpstr>Past Paper 2010</vt:lpstr>
      <vt:lpstr>Past Paper 2009</vt:lpstr>
      <vt:lpstr>Past Paper 2008</vt:lpstr>
      <vt:lpstr>Past Paper 2007</vt:lpstr>
      <vt:lpstr>Critical Film Essay</vt:lpstr>
      <vt:lpstr>Introduction for Film essays</vt:lpstr>
      <vt:lpstr>N5 2015</vt:lpstr>
      <vt:lpstr>Past Paper 2009</vt:lpstr>
      <vt:lpstr>PowerPoint Presentation</vt:lpstr>
      <vt:lpstr>Summary</vt:lpstr>
      <vt:lpstr>PowerPoint Presentation</vt:lpstr>
      <vt:lpstr>PEER in Film essays</vt:lpstr>
      <vt:lpstr>PowerPoint Presentation</vt:lpstr>
      <vt:lpstr>The Main Body…</vt:lpstr>
      <vt:lpstr>PowerPoint Presentation</vt:lpstr>
      <vt:lpstr>PowerPoint Presentation</vt:lpstr>
      <vt:lpstr>PowerPoint Presentation</vt:lpstr>
      <vt:lpstr>Conclusion</vt:lpstr>
      <vt:lpstr>PowerPoint Presentation</vt:lpstr>
      <vt:lpstr>lighting</vt:lpstr>
      <vt:lpstr>Music</vt:lpstr>
      <vt:lpstr>Costume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Dark knight</dc:title>
  <dc:creator>Clare</dc:creator>
  <cp:lastModifiedBy>Clare Lynch</cp:lastModifiedBy>
  <cp:revision>39</cp:revision>
  <dcterms:created xsi:type="dcterms:W3CDTF">2011-06-03T11:21:42Z</dcterms:created>
  <dcterms:modified xsi:type="dcterms:W3CDTF">2017-03-09T11:23:04Z</dcterms:modified>
</cp:coreProperties>
</file>