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91" autoAdjust="0"/>
    <p:restoredTop sz="99078" autoAdjust="0"/>
  </p:normalViewPr>
  <p:slideViewPr>
    <p:cSldViewPr>
      <p:cViewPr>
        <p:scale>
          <a:sx n="80" d="100"/>
          <a:sy n="80" d="100"/>
        </p:scale>
        <p:origin x="-1446"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B424FAE-EA7A-49BE-BA4F-24BE67B407E5}" type="datetimeFigureOut">
              <a:rPr lang="en-GB" smtClean="0"/>
              <a:t>17/01/2017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401913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424FAE-EA7A-49BE-BA4F-24BE67B407E5}" type="datetimeFigureOut">
              <a:rPr lang="en-GB" smtClean="0"/>
              <a:t>17/01/2017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114665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424FAE-EA7A-49BE-BA4F-24BE67B407E5}" type="datetimeFigureOut">
              <a:rPr lang="en-GB" smtClean="0"/>
              <a:t>17/01/2017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120098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424FAE-EA7A-49BE-BA4F-24BE67B407E5}" type="datetimeFigureOut">
              <a:rPr lang="en-GB" smtClean="0"/>
              <a:t>17/01/2017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3629686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424FAE-EA7A-49BE-BA4F-24BE67B407E5}" type="datetimeFigureOut">
              <a:rPr lang="en-GB" smtClean="0"/>
              <a:t>17/01/2017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216779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B424FAE-EA7A-49BE-BA4F-24BE67B407E5}" type="datetimeFigureOut">
              <a:rPr lang="en-GB" smtClean="0"/>
              <a:t>17/01/2017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4254865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B424FAE-EA7A-49BE-BA4F-24BE67B407E5}" type="datetimeFigureOut">
              <a:rPr lang="en-GB" smtClean="0"/>
              <a:t>17/01/2017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312788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B424FAE-EA7A-49BE-BA4F-24BE67B407E5}" type="datetimeFigureOut">
              <a:rPr lang="en-GB" smtClean="0"/>
              <a:t>17/01/2017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192507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24FAE-EA7A-49BE-BA4F-24BE67B407E5}" type="datetimeFigureOut">
              <a:rPr lang="en-GB" smtClean="0"/>
              <a:t>17/01/2017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3111020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424FAE-EA7A-49BE-BA4F-24BE67B407E5}" type="datetimeFigureOut">
              <a:rPr lang="en-GB" smtClean="0"/>
              <a:t>17/01/2017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1722095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424FAE-EA7A-49BE-BA4F-24BE67B407E5}" type="datetimeFigureOut">
              <a:rPr lang="en-GB" smtClean="0"/>
              <a:t>17/01/2017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BB09A9F-2228-475F-B5A8-81049548519E}" type="slidenum">
              <a:rPr lang="en-GB" smtClean="0"/>
              <a:t>‹#›</a:t>
            </a:fld>
            <a:endParaRPr lang="en-GB"/>
          </a:p>
        </p:txBody>
      </p:sp>
    </p:spTree>
    <p:extLst>
      <p:ext uri="{BB962C8B-B14F-4D97-AF65-F5344CB8AC3E}">
        <p14:creationId xmlns:p14="http://schemas.microsoft.com/office/powerpoint/2010/main" val="221633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424FAE-EA7A-49BE-BA4F-24BE67B407E5}" type="datetimeFigureOut">
              <a:rPr lang="en-GB" smtClean="0"/>
              <a:t>17/01/2017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B09A9F-2228-475F-B5A8-81049548519E}" type="slidenum">
              <a:rPr lang="en-GB" smtClean="0"/>
              <a:t>‹#›</a:t>
            </a:fld>
            <a:endParaRPr lang="en-GB"/>
          </a:p>
        </p:txBody>
      </p:sp>
    </p:spTree>
    <p:extLst>
      <p:ext uri="{BB962C8B-B14F-4D97-AF65-F5344CB8AC3E}">
        <p14:creationId xmlns:p14="http://schemas.microsoft.com/office/powerpoint/2010/main" val="2652571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Crucible Critical Essay</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2172919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lstStyle/>
          <a:p>
            <a:r>
              <a:rPr lang="en-GB" dirty="0" smtClean="0"/>
              <a:t>Choose a play which explores an issue or theme which interests you. </a:t>
            </a:r>
          </a:p>
          <a:p>
            <a:endParaRPr lang="en-GB" dirty="0"/>
          </a:p>
          <a:p>
            <a:r>
              <a:rPr lang="en-GB" dirty="0" smtClean="0"/>
              <a:t>By referring to appropriate techniques, explain how this issue or theme is explored.</a:t>
            </a:r>
            <a:endParaRPr lang="en-GB" dirty="0"/>
          </a:p>
        </p:txBody>
      </p:sp>
    </p:spTree>
    <p:extLst>
      <p:ext uri="{BB962C8B-B14F-4D97-AF65-F5344CB8AC3E}">
        <p14:creationId xmlns:p14="http://schemas.microsoft.com/office/powerpoint/2010/main" val="16552838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92500" lnSpcReduction="20000"/>
          </a:bodyPr>
          <a:lstStyle/>
          <a:p>
            <a:r>
              <a:rPr lang="en-GB" sz="2000" dirty="0" smtClean="0"/>
              <a:t>Choose a play which explores an issue or theme which interests you. </a:t>
            </a:r>
          </a:p>
          <a:p>
            <a:endParaRPr lang="en-GB" sz="2000" dirty="0" smtClean="0"/>
          </a:p>
          <a:p>
            <a:r>
              <a:rPr lang="en-GB" sz="2000" dirty="0" smtClean="0"/>
              <a:t>By referring to appropriate techniques, explain how this issue or theme is explored.</a:t>
            </a:r>
          </a:p>
          <a:p>
            <a:endParaRPr lang="en-GB" dirty="0"/>
          </a:p>
          <a:p>
            <a:pPr marL="0" indent="0">
              <a:buNone/>
            </a:pPr>
            <a:r>
              <a:rPr lang="en-GB" dirty="0" smtClean="0"/>
              <a:t>Reputation</a:t>
            </a:r>
          </a:p>
          <a:p>
            <a:r>
              <a:rPr lang="en-GB" dirty="0" smtClean="0"/>
              <a:t>Proctor: “Because it is my name…”</a:t>
            </a:r>
          </a:p>
          <a:p>
            <a:r>
              <a:rPr lang="en-GB" dirty="0" smtClean="0"/>
              <a:t>Elizabeth lies (for the first time ever (???)) to try to protect her husband</a:t>
            </a:r>
          </a:p>
          <a:p>
            <a:r>
              <a:rPr lang="en-GB" dirty="0" smtClean="0"/>
              <a:t>Parris does not tell Hale about the dancing in the woods to try protect reputation</a:t>
            </a:r>
          </a:p>
          <a:p>
            <a:r>
              <a:rPr lang="en-GB" dirty="0" smtClean="0"/>
              <a:t>“She’s blackening my name in the village”</a:t>
            </a:r>
          </a:p>
          <a:p>
            <a:r>
              <a:rPr lang="en-GB" dirty="0" smtClean="0"/>
              <a:t>The thing about Rebecca Nurse being super nice so if she is bad the whole world will end</a:t>
            </a:r>
          </a:p>
          <a:p>
            <a:endParaRPr lang="en-GB" dirty="0"/>
          </a:p>
        </p:txBody>
      </p:sp>
    </p:spTree>
    <p:extLst>
      <p:ext uri="{BB962C8B-B14F-4D97-AF65-F5344CB8AC3E}">
        <p14:creationId xmlns:p14="http://schemas.microsoft.com/office/powerpoint/2010/main" val="42101882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lstStyle/>
          <a:p>
            <a:r>
              <a:rPr lang="en-GB" sz="2000" dirty="0" smtClean="0"/>
              <a:t>Choose </a:t>
            </a:r>
            <a:r>
              <a:rPr lang="en-GB" sz="2000" b="1" u="sng" dirty="0" smtClean="0"/>
              <a:t>a play </a:t>
            </a:r>
            <a:r>
              <a:rPr lang="en-GB" sz="2000" dirty="0" smtClean="0"/>
              <a:t>which explores </a:t>
            </a:r>
            <a:r>
              <a:rPr lang="en-GB" sz="2000" b="1" u="sng" dirty="0" smtClean="0"/>
              <a:t>an issue or theme </a:t>
            </a:r>
            <a:r>
              <a:rPr lang="en-GB" sz="2000" dirty="0" smtClean="0"/>
              <a:t>which interests you. </a:t>
            </a:r>
          </a:p>
          <a:p>
            <a:r>
              <a:rPr lang="en-GB" sz="2000" dirty="0" smtClean="0"/>
              <a:t>By referring to </a:t>
            </a:r>
            <a:r>
              <a:rPr lang="en-GB" sz="2000" b="1" u="sng" dirty="0" smtClean="0"/>
              <a:t>appropriate techniques</a:t>
            </a:r>
            <a:r>
              <a:rPr lang="en-GB" sz="2000" dirty="0" smtClean="0"/>
              <a:t>, explain </a:t>
            </a:r>
            <a:r>
              <a:rPr lang="en-GB" sz="2000" b="1" u="sng" dirty="0" smtClean="0"/>
              <a:t>how this issue or theme is explored.</a:t>
            </a:r>
            <a:endParaRPr lang="en-GB" dirty="0" smtClean="0"/>
          </a:p>
          <a:p>
            <a:pPr>
              <a:buFont typeface="Wingdings" panose="05000000000000000000" pitchFamily="2" charset="2"/>
              <a:buChar char="ü"/>
            </a:pPr>
            <a:r>
              <a:rPr lang="en-GB" sz="1800" dirty="0" smtClean="0"/>
              <a:t>Title &amp; playwright</a:t>
            </a:r>
          </a:p>
          <a:p>
            <a:pPr>
              <a:buFont typeface="Wingdings" panose="05000000000000000000" pitchFamily="2" charset="2"/>
              <a:buChar char="ü"/>
            </a:pPr>
            <a:r>
              <a:rPr lang="en-GB" sz="1800" dirty="0" smtClean="0"/>
              <a:t>Brief summary</a:t>
            </a:r>
          </a:p>
          <a:p>
            <a:pPr>
              <a:buFont typeface="Wingdings" panose="05000000000000000000" pitchFamily="2" charset="2"/>
              <a:buChar char="ü"/>
            </a:pPr>
            <a:r>
              <a:rPr lang="en-GB" sz="1800" dirty="0" smtClean="0"/>
              <a:t>Use words of question </a:t>
            </a:r>
          </a:p>
          <a:p>
            <a:pPr>
              <a:buFont typeface="Wingdings" panose="05000000000000000000" pitchFamily="2" charset="2"/>
              <a:buChar char="ü"/>
            </a:pPr>
            <a:endParaRPr lang="en-GB" sz="2000" dirty="0"/>
          </a:p>
          <a:p>
            <a:pPr marL="0" indent="0">
              <a:buNone/>
            </a:pPr>
            <a:r>
              <a:rPr lang="en-GB" sz="2000" dirty="0" smtClean="0"/>
              <a:t>“The Crucible” is a dramatic play by Arthur Miller that explores the theme of reputation.  In the play the importance of reputation is explored through Abigail who brings many characters’ reputations into question by accusing them of witchcraft. One of the main character’s reputation is brought into question when the audience learns of an affair. John Proctor is desperate to hide his affair with Abigail Williams in fear of loosing his admirable reputation in the community. This then leads to a brutal witch hunt lead by Abigail’s accusations, with many of the townsfolk being taken to the gallows for the value of their reputation. The audience is left questioning how far people will go to protect their reputation. </a:t>
            </a:r>
          </a:p>
          <a:p>
            <a:pPr>
              <a:buFont typeface="Wingdings" panose="05000000000000000000" pitchFamily="2" charset="2"/>
              <a:buChar char="ü"/>
            </a:pPr>
            <a:endParaRPr lang="en-GB" sz="1800" dirty="0"/>
          </a:p>
          <a:p>
            <a:pPr marL="0" indent="0">
              <a:buNone/>
            </a:pPr>
            <a:endParaRPr lang="en-GB" sz="1800" dirty="0" smtClean="0"/>
          </a:p>
          <a:p>
            <a:pPr marL="0" indent="0">
              <a:buNone/>
            </a:pPr>
            <a:endParaRPr lang="en-GB" dirty="0"/>
          </a:p>
        </p:txBody>
      </p:sp>
    </p:spTree>
    <p:extLst>
      <p:ext uri="{BB962C8B-B14F-4D97-AF65-F5344CB8AC3E}">
        <p14:creationId xmlns:p14="http://schemas.microsoft.com/office/powerpoint/2010/main" val="31888781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Parris does not tell Hale about the dancing in the woods to try protect </a:t>
            </a:r>
            <a:r>
              <a:rPr lang="en-GB" sz="2800" dirty="0" smtClean="0"/>
              <a:t>reputation</a:t>
            </a:r>
            <a:endParaRPr lang="en-GB"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42586465"/>
              </p:ext>
            </p:extLst>
          </p:nvPr>
        </p:nvGraphicFramePr>
        <p:xfrm>
          <a:off x="179512" y="1484784"/>
          <a:ext cx="8712968" cy="5333216"/>
        </p:xfrm>
        <a:graphic>
          <a:graphicData uri="http://schemas.openxmlformats.org/drawingml/2006/table">
            <a:tbl>
              <a:tblPr firstRow="1" bandRow="1">
                <a:tableStyleId>{5940675A-B579-460E-94D1-54222C63F5DA}</a:tableStyleId>
              </a:tblPr>
              <a:tblGrid>
                <a:gridCol w="1459462"/>
                <a:gridCol w="7253506"/>
              </a:tblGrid>
              <a:tr h="1401688">
                <a:tc>
                  <a:txBody>
                    <a:bodyPr/>
                    <a:lstStyle/>
                    <a:p>
                      <a:r>
                        <a:rPr lang="en-GB" sz="2400" dirty="0" smtClean="0"/>
                        <a:t>Point</a:t>
                      </a:r>
                      <a:endParaRPr lang="en-GB" sz="2400" dirty="0"/>
                    </a:p>
                  </a:txBody>
                  <a:tcPr/>
                </a:tc>
                <a:tc>
                  <a:txBody>
                    <a:bodyPr/>
                    <a:lstStyle/>
                    <a:p>
                      <a:r>
                        <a:rPr lang="en-GB" sz="2000" dirty="0" smtClean="0"/>
                        <a:t>One of the first instances where the importance of reputation is brought</a:t>
                      </a:r>
                      <a:r>
                        <a:rPr lang="en-GB" sz="2000" baseline="0" dirty="0" smtClean="0"/>
                        <a:t> to question is when Parris decides to avoid telling Hale about his niece Abigail dancing in the woods for fear of his reputation being damaged. </a:t>
                      </a:r>
                      <a:endParaRPr lang="en-GB" sz="2000" dirty="0"/>
                    </a:p>
                  </a:txBody>
                  <a:tcPr/>
                </a:tc>
              </a:tr>
              <a:tr h="1401688">
                <a:tc>
                  <a:txBody>
                    <a:bodyPr/>
                    <a:lstStyle/>
                    <a:p>
                      <a:r>
                        <a:rPr lang="en-GB" sz="2400" dirty="0" smtClean="0"/>
                        <a:t>Evidence</a:t>
                      </a:r>
                      <a:endParaRPr lang="en-GB" sz="2400" dirty="0"/>
                    </a:p>
                  </a:txBody>
                  <a:tcPr/>
                </a:tc>
                <a:tc>
                  <a:txBody>
                    <a:bodyPr/>
                    <a:lstStyle/>
                    <a:p>
                      <a:r>
                        <a:rPr lang="en-GB" sz="2000" dirty="0" smtClean="0"/>
                        <a:t>Parris</a:t>
                      </a:r>
                      <a:r>
                        <a:rPr lang="en-GB" sz="2000" baseline="0" dirty="0" smtClean="0"/>
                        <a:t> says, “</a:t>
                      </a:r>
                      <a:r>
                        <a:rPr lang="en-GB" sz="2000" dirty="0" smtClean="0"/>
                        <a:t>Abigail, I have fought here three long years to bend these stiff-necked people to me, and now, just now when some good respect is rising for me in the parish, you compromise my very character.”</a:t>
                      </a:r>
                      <a:endParaRPr lang="en-GB" sz="2000" dirty="0"/>
                    </a:p>
                  </a:txBody>
                  <a:tcPr/>
                </a:tc>
              </a:tr>
              <a:tr h="14016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smtClean="0"/>
                        <a:t>Explain</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(This shows</a:t>
                      </a:r>
                      <a:r>
                        <a:rPr lang="en-GB" baseline="0" dirty="0" smtClean="0"/>
                        <a:t> / highlights / explains / illustrates / emphasises / conveys…)</a:t>
                      </a:r>
                      <a:endParaRPr lang="en-GB" dirty="0" smtClean="0"/>
                    </a:p>
                    <a:p>
                      <a:r>
                        <a:rPr lang="en-GB" dirty="0" smtClean="0"/>
                        <a:t> </a:t>
                      </a:r>
                      <a:endParaRPr lang="en-GB" dirty="0"/>
                    </a:p>
                  </a:txBody>
                  <a:tcPr/>
                </a:tc>
                <a:tc>
                  <a:txBody>
                    <a:bodyPr/>
                    <a:lstStyle/>
                    <a:p>
                      <a:r>
                        <a:rPr lang="en-GB" sz="2000" b="1" u="sng" dirty="0" smtClean="0"/>
                        <a:t>This conveys</a:t>
                      </a:r>
                      <a:r>
                        <a:rPr lang="en-GB" sz="2000" b="1" u="sng" baseline="0" dirty="0" smtClean="0"/>
                        <a:t> </a:t>
                      </a:r>
                      <a:r>
                        <a:rPr lang="en-GB" sz="2000" baseline="0" dirty="0" smtClean="0"/>
                        <a:t>the importance of reputation as Parris is explaining to the audience how a reputation that is potentially tarnished can ruin your place and value in Salem. He believes that he has worked hard to gain some respect with the people of Salem and does not want anything in his life, even his family members, to compromise the good reputation he has started to build. The audience becomes aware of </a:t>
                      </a:r>
                      <a:r>
                        <a:rPr lang="en-GB" sz="2000" i="1" baseline="0" dirty="0" smtClean="0"/>
                        <a:t>how important reputation is from the fear </a:t>
                      </a:r>
                      <a:r>
                        <a:rPr lang="en-GB" sz="2000" i="1" baseline="0" smtClean="0"/>
                        <a:t>of losing </a:t>
                      </a:r>
                      <a:r>
                        <a:rPr lang="en-GB" sz="2000" i="1" baseline="0" dirty="0" smtClean="0"/>
                        <a:t>his status.</a:t>
                      </a:r>
                      <a:endParaRPr lang="en-GB" sz="2000" i="1" dirty="0"/>
                    </a:p>
                  </a:txBody>
                  <a:tcPr/>
                </a:tc>
              </a:tr>
            </a:tbl>
          </a:graphicData>
        </a:graphic>
      </p:graphicFrame>
    </p:spTree>
    <p:extLst>
      <p:ext uri="{BB962C8B-B14F-4D97-AF65-F5344CB8AC3E}">
        <p14:creationId xmlns:p14="http://schemas.microsoft.com/office/powerpoint/2010/main" val="2178503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Elizabeth lies (for the first time ever (???)) to try to protect her </a:t>
            </a:r>
            <a:r>
              <a:rPr lang="en-GB" dirty="0" smtClean="0"/>
              <a:t>husband</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4805455"/>
              </p:ext>
            </p:extLst>
          </p:nvPr>
        </p:nvGraphicFramePr>
        <p:xfrm>
          <a:off x="457200" y="1600200"/>
          <a:ext cx="8229600" cy="4114800"/>
        </p:xfrm>
        <a:graphic>
          <a:graphicData uri="http://schemas.openxmlformats.org/drawingml/2006/table">
            <a:tbl>
              <a:tblPr firstRow="1" bandRow="1">
                <a:tableStyleId>{5940675A-B579-460E-94D1-54222C63F5DA}</a:tableStyleId>
              </a:tblPr>
              <a:tblGrid>
                <a:gridCol w="2314600"/>
                <a:gridCol w="5915000"/>
              </a:tblGrid>
              <a:tr h="370840">
                <a:tc>
                  <a:txBody>
                    <a:bodyPr/>
                    <a:lstStyle/>
                    <a:p>
                      <a:r>
                        <a:rPr lang="en-GB" dirty="0" smtClean="0"/>
                        <a:t>Point</a:t>
                      </a:r>
                      <a:endParaRPr lang="en-GB" dirty="0"/>
                    </a:p>
                  </a:txBody>
                  <a:tcPr/>
                </a:tc>
                <a:tc>
                  <a:txBody>
                    <a:bodyPr/>
                    <a:lstStyle/>
                    <a:p>
                      <a:endParaRPr lang="en-GB" dirty="0" smtClean="0"/>
                    </a:p>
                    <a:p>
                      <a:endParaRPr lang="en-GB" dirty="0" smtClean="0"/>
                    </a:p>
                    <a:p>
                      <a:endParaRPr lang="en-GB" dirty="0" smtClean="0"/>
                    </a:p>
                    <a:p>
                      <a:endParaRPr lang="en-GB" dirty="0"/>
                    </a:p>
                  </a:txBody>
                  <a:tcPr/>
                </a:tc>
              </a:tr>
              <a:tr h="370840">
                <a:tc>
                  <a:txBody>
                    <a:bodyPr/>
                    <a:lstStyle/>
                    <a:p>
                      <a:r>
                        <a:rPr lang="en-GB" dirty="0" smtClean="0"/>
                        <a:t>Evidence</a:t>
                      </a:r>
                      <a:endParaRPr lang="en-GB" dirty="0"/>
                    </a:p>
                  </a:txBody>
                  <a:tcPr/>
                </a:tc>
                <a:tc>
                  <a:txBody>
                    <a:bodyPr/>
                    <a:lstStyle/>
                    <a:p>
                      <a:endParaRPr lang="en-GB" dirty="0" smtClean="0"/>
                    </a:p>
                    <a:p>
                      <a:endParaRPr lang="en-GB" dirty="0" smtClean="0"/>
                    </a:p>
                    <a:p>
                      <a:endParaRPr lang="en-GB" dirty="0" smtClean="0"/>
                    </a:p>
                    <a:p>
                      <a:endParaRPr lang="en-GB" dirty="0" smtClean="0"/>
                    </a:p>
                    <a:p>
                      <a:endParaRPr lang="en-GB" dirty="0"/>
                    </a:p>
                  </a:txBody>
                  <a:tcPr/>
                </a:tc>
              </a:tr>
              <a:tr h="370840">
                <a:tc>
                  <a:txBody>
                    <a:bodyPr/>
                    <a:lstStyle/>
                    <a:p>
                      <a:r>
                        <a:rPr lang="en-GB" dirty="0" smtClean="0"/>
                        <a:t>Explain</a:t>
                      </a:r>
                      <a:endParaRPr lang="en-GB" dirty="0"/>
                    </a:p>
                  </a:txBody>
                  <a:tcPr/>
                </a:tc>
                <a:tc>
                  <a:txBody>
                    <a:bodyPr/>
                    <a:lstStyle/>
                    <a:p>
                      <a:endParaRPr lang="en-GB" dirty="0" smtClean="0"/>
                    </a:p>
                    <a:p>
                      <a:endParaRPr lang="en-GB" dirty="0" smtClean="0"/>
                    </a:p>
                    <a:p>
                      <a:endParaRPr lang="en-GB" dirty="0" smtClean="0"/>
                    </a:p>
                    <a:p>
                      <a:endParaRPr lang="en-GB" dirty="0" smtClean="0"/>
                    </a:p>
                    <a:p>
                      <a:endParaRPr lang="en-GB" dirty="0"/>
                    </a:p>
                  </a:txBody>
                  <a:tcPr/>
                </a:tc>
              </a:tr>
            </a:tbl>
          </a:graphicData>
        </a:graphic>
      </p:graphicFrame>
    </p:spTree>
    <p:extLst>
      <p:ext uri="{BB962C8B-B14F-4D97-AF65-F5344CB8AC3E}">
        <p14:creationId xmlns:p14="http://schemas.microsoft.com/office/powerpoint/2010/main" val="25095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120680"/>
          </a:xfrm>
        </p:spPr>
        <p:txBody>
          <a:bodyPr numCol="3">
            <a:normAutofit fontScale="92500" lnSpcReduction="10000"/>
          </a:bodyPr>
          <a:lstStyle/>
          <a:p>
            <a:pPr marL="0" indent="0">
              <a:buNone/>
            </a:pPr>
            <a:r>
              <a:rPr lang="en-GB" b="1" dirty="0"/>
              <a:t>has connotations of </a:t>
            </a:r>
            <a:endParaRPr lang="en-GB" dirty="0"/>
          </a:p>
          <a:p>
            <a:pPr marL="0" indent="0">
              <a:buNone/>
            </a:pPr>
            <a:r>
              <a:rPr lang="en-GB" dirty="0"/>
              <a:t> </a:t>
            </a:r>
          </a:p>
          <a:p>
            <a:pPr marL="0" indent="0">
              <a:buNone/>
            </a:pPr>
            <a:r>
              <a:rPr lang="en-GB" b="1" dirty="0"/>
              <a:t>suggests</a:t>
            </a:r>
            <a:endParaRPr lang="en-GB" dirty="0"/>
          </a:p>
          <a:p>
            <a:pPr marL="0" indent="0">
              <a:buNone/>
            </a:pPr>
            <a:r>
              <a:rPr lang="en-GB" dirty="0"/>
              <a:t> </a:t>
            </a:r>
          </a:p>
          <a:p>
            <a:pPr marL="0" indent="0">
              <a:buNone/>
            </a:pPr>
            <a:r>
              <a:rPr lang="en-GB" b="1" dirty="0"/>
              <a:t>shows</a:t>
            </a:r>
            <a:endParaRPr lang="en-GB" dirty="0"/>
          </a:p>
          <a:p>
            <a:pPr marL="0" indent="0">
              <a:buNone/>
            </a:pPr>
            <a:r>
              <a:rPr lang="en-GB" dirty="0"/>
              <a:t> </a:t>
            </a:r>
          </a:p>
          <a:p>
            <a:pPr marL="0" indent="0">
              <a:buNone/>
            </a:pPr>
            <a:r>
              <a:rPr lang="en-GB" b="1" dirty="0"/>
              <a:t>creates </a:t>
            </a:r>
            <a:endParaRPr lang="en-GB" dirty="0"/>
          </a:p>
          <a:p>
            <a:pPr marL="0" indent="0">
              <a:buNone/>
            </a:pPr>
            <a:r>
              <a:rPr lang="en-GB" dirty="0"/>
              <a:t> </a:t>
            </a:r>
          </a:p>
          <a:p>
            <a:pPr marL="0" indent="0">
              <a:buNone/>
            </a:pPr>
            <a:r>
              <a:rPr lang="en-GB" b="1" dirty="0"/>
              <a:t>mirrors</a:t>
            </a:r>
            <a:endParaRPr lang="en-GB" dirty="0"/>
          </a:p>
          <a:p>
            <a:pPr marL="0" indent="0">
              <a:buNone/>
            </a:pPr>
            <a:r>
              <a:rPr lang="en-GB" dirty="0"/>
              <a:t> </a:t>
            </a:r>
          </a:p>
          <a:p>
            <a:pPr marL="0" indent="0">
              <a:buNone/>
            </a:pPr>
            <a:r>
              <a:rPr lang="en-GB" b="1" dirty="0"/>
              <a:t>establishes</a:t>
            </a:r>
            <a:endParaRPr lang="en-GB" dirty="0"/>
          </a:p>
          <a:p>
            <a:pPr marL="0" indent="0">
              <a:buNone/>
            </a:pPr>
            <a:r>
              <a:rPr lang="en-GB" dirty="0"/>
              <a:t> </a:t>
            </a:r>
          </a:p>
          <a:p>
            <a:pPr marL="0" indent="0">
              <a:buNone/>
            </a:pPr>
            <a:r>
              <a:rPr lang="en-GB" b="1" dirty="0"/>
              <a:t>underlines</a:t>
            </a:r>
            <a:endParaRPr lang="en-GB" dirty="0"/>
          </a:p>
          <a:p>
            <a:pPr marL="0" indent="0">
              <a:buNone/>
            </a:pPr>
            <a:r>
              <a:rPr lang="en-GB" dirty="0"/>
              <a:t> </a:t>
            </a:r>
          </a:p>
          <a:p>
            <a:pPr marL="0" indent="0">
              <a:buNone/>
            </a:pPr>
            <a:r>
              <a:rPr lang="en-GB" b="1" dirty="0"/>
              <a:t>reveals </a:t>
            </a:r>
            <a:endParaRPr lang="en-GB" dirty="0"/>
          </a:p>
          <a:p>
            <a:pPr marL="0" indent="0">
              <a:buNone/>
            </a:pPr>
            <a:r>
              <a:rPr lang="en-GB" dirty="0"/>
              <a:t> </a:t>
            </a:r>
          </a:p>
          <a:p>
            <a:pPr marL="0" indent="0">
              <a:buNone/>
            </a:pPr>
            <a:r>
              <a:rPr lang="en-GB" b="1" dirty="0"/>
              <a:t>hints</a:t>
            </a:r>
            <a:endParaRPr lang="en-GB" dirty="0"/>
          </a:p>
          <a:p>
            <a:pPr marL="0" indent="0">
              <a:buNone/>
            </a:pPr>
            <a:r>
              <a:rPr lang="en-GB" dirty="0"/>
              <a:t> </a:t>
            </a:r>
          </a:p>
          <a:p>
            <a:pPr marL="0" indent="0">
              <a:buNone/>
            </a:pPr>
            <a:r>
              <a:rPr lang="en-GB" b="1" dirty="0"/>
              <a:t>reinforces</a:t>
            </a:r>
            <a:endParaRPr lang="en-GB" dirty="0"/>
          </a:p>
          <a:p>
            <a:pPr marL="0" indent="0">
              <a:buNone/>
            </a:pPr>
            <a:r>
              <a:rPr lang="en-GB" dirty="0"/>
              <a:t> </a:t>
            </a:r>
          </a:p>
          <a:p>
            <a:pPr marL="0" indent="0">
              <a:buNone/>
            </a:pPr>
            <a:r>
              <a:rPr lang="en-GB" b="1" dirty="0"/>
              <a:t>emphasises</a:t>
            </a:r>
            <a:endParaRPr lang="en-GB" dirty="0"/>
          </a:p>
          <a:p>
            <a:pPr marL="0" indent="0">
              <a:buNone/>
            </a:pPr>
            <a:r>
              <a:rPr lang="en-GB" dirty="0"/>
              <a:t> </a:t>
            </a:r>
          </a:p>
          <a:p>
            <a:pPr marL="0" indent="0">
              <a:buNone/>
            </a:pPr>
            <a:r>
              <a:rPr lang="en-GB" b="1" dirty="0"/>
              <a:t>highlights</a:t>
            </a:r>
            <a:endParaRPr lang="en-GB" dirty="0"/>
          </a:p>
          <a:p>
            <a:pPr marL="0" indent="0">
              <a:buNone/>
            </a:pPr>
            <a:r>
              <a:rPr lang="en-GB" dirty="0"/>
              <a:t> </a:t>
            </a:r>
          </a:p>
          <a:p>
            <a:pPr marL="0" indent="0">
              <a:buNone/>
            </a:pPr>
            <a:r>
              <a:rPr lang="en-GB" b="1" dirty="0"/>
              <a:t>foreshadows</a:t>
            </a:r>
            <a:endParaRPr lang="en-GB" dirty="0"/>
          </a:p>
          <a:p>
            <a:pPr marL="0" indent="0">
              <a:buNone/>
            </a:pPr>
            <a:r>
              <a:rPr lang="en-GB" dirty="0"/>
              <a:t> </a:t>
            </a:r>
          </a:p>
          <a:p>
            <a:pPr marL="0" indent="0">
              <a:buNone/>
            </a:pPr>
            <a:r>
              <a:rPr lang="en-GB" b="1" dirty="0"/>
              <a:t>exemplifies</a:t>
            </a:r>
            <a:endParaRPr lang="en-GB" dirty="0"/>
          </a:p>
          <a:p>
            <a:pPr marL="0" indent="0">
              <a:buNone/>
            </a:pPr>
            <a:r>
              <a:rPr lang="en-GB" dirty="0"/>
              <a:t> </a:t>
            </a:r>
          </a:p>
          <a:p>
            <a:pPr marL="0" indent="0">
              <a:buNone/>
            </a:pPr>
            <a:r>
              <a:rPr lang="en-GB" b="1" dirty="0"/>
              <a:t>explains</a:t>
            </a:r>
            <a:endParaRPr lang="en-GB" dirty="0"/>
          </a:p>
          <a:p>
            <a:pPr marL="0" indent="0">
              <a:buNone/>
            </a:pPr>
            <a:r>
              <a:rPr lang="en-GB" dirty="0"/>
              <a:t> </a:t>
            </a:r>
          </a:p>
          <a:p>
            <a:pPr marL="0" indent="0">
              <a:buNone/>
            </a:pPr>
            <a:r>
              <a:rPr lang="en-GB" b="1" dirty="0"/>
              <a:t>demonstrates</a:t>
            </a:r>
            <a:endParaRPr lang="en-GB" dirty="0"/>
          </a:p>
          <a:p>
            <a:pPr marL="0" indent="0">
              <a:buNone/>
            </a:pPr>
            <a:r>
              <a:rPr lang="en-GB" dirty="0"/>
              <a:t> </a:t>
            </a:r>
          </a:p>
          <a:p>
            <a:pPr marL="0" indent="0">
              <a:buNone/>
            </a:pPr>
            <a:r>
              <a:rPr lang="en-GB" b="1" dirty="0"/>
              <a:t>illustrates</a:t>
            </a:r>
            <a:endParaRPr lang="en-GB" dirty="0"/>
          </a:p>
          <a:p>
            <a:endParaRPr lang="en-GB" dirty="0"/>
          </a:p>
        </p:txBody>
      </p:sp>
    </p:spTree>
    <p:extLst>
      <p:ext uri="{BB962C8B-B14F-4D97-AF65-F5344CB8AC3E}">
        <p14:creationId xmlns:p14="http://schemas.microsoft.com/office/powerpoint/2010/main" val="486397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r>
              <a:rPr lang="en-GB" dirty="0" smtClean="0"/>
              <a:t>In conclusion,</a:t>
            </a:r>
            <a:endParaRPr lang="en-GB" dirty="0"/>
          </a:p>
        </p:txBody>
      </p:sp>
      <p:sp>
        <p:nvSpPr>
          <p:cNvPr id="3" name="Content Placeholder 2"/>
          <p:cNvSpPr>
            <a:spLocks noGrp="1"/>
          </p:cNvSpPr>
          <p:nvPr>
            <p:ph idx="1"/>
          </p:nvPr>
        </p:nvSpPr>
        <p:spPr>
          <a:xfrm>
            <a:off x="457200" y="836712"/>
            <a:ext cx="8229600" cy="5760640"/>
          </a:xfrm>
        </p:spPr>
        <p:txBody>
          <a:bodyPr>
            <a:normAutofit fontScale="92500" lnSpcReduction="20000"/>
          </a:bodyPr>
          <a:lstStyle/>
          <a:p>
            <a:pPr lvl="0"/>
            <a:r>
              <a:rPr lang="en-GB" sz="2000" dirty="0"/>
              <a:t>You must write an </a:t>
            </a:r>
            <a:r>
              <a:rPr lang="en-GB" sz="2000" dirty="0" smtClean="0"/>
              <a:t>overall conclusion. This </a:t>
            </a:r>
            <a:r>
              <a:rPr lang="en-GB" sz="2000" dirty="0"/>
              <a:t>conclusion should:</a:t>
            </a:r>
          </a:p>
          <a:p>
            <a:pPr lvl="1"/>
            <a:r>
              <a:rPr lang="en-GB" sz="2000" dirty="0"/>
              <a:t>Recap on the main points of the essay</a:t>
            </a:r>
          </a:p>
          <a:p>
            <a:pPr lvl="1"/>
            <a:r>
              <a:rPr lang="en-GB" sz="2000" dirty="0"/>
              <a:t>Refer back to the words of the question.</a:t>
            </a:r>
          </a:p>
          <a:p>
            <a:r>
              <a:rPr lang="en-GB" sz="2000" dirty="0"/>
              <a:t>Choose a play which explores an issue or theme which interests you. </a:t>
            </a:r>
          </a:p>
          <a:p>
            <a:endParaRPr lang="en-GB" sz="2000" dirty="0"/>
          </a:p>
          <a:p>
            <a:r>
              <a:rPr lang="en-GB" sz="2000" dirty="0"/>
              <a:t>By referring to appropriate techniques, explain how this issue or theme is explored</a:t>
            </a:r>
            <a:r>
              <a:rPr lang="en-GB" sz="2000" dirty="0" smtClean="0"/>
              <a:t>.</a:t>
            </a:r>
          </a:p>
          <a:p>
            <a:pPr marL="0" indent="0">
              <a:buNone/>
            </a:pPr>
            <a:endParaRPr lang="en-GB" sz="2000" dirty="0"/>
          </a:p>
          <a:p>
            <a:r>
              <a:rPr lang="en-GB" sz="1800" dirty="0" smtClean="0"/>
              <a:t>In conclusion, NAME OF TEXT by NAME OF WRITER is a dramatic play that explores the theme of reputation. Miller achieves this by _____________, ____________, ______________, _______________ and ___________. This leaves the audience considering / questioning / contemplating </a:t>
            </a:r>
            <a:r>
              <a:rPr lang="en-GB" sz="1800" dirty="0" smtClean="0"/>
              <a:t>_______________________.</a:t>
            </a:r>
          </a:p>
          <a:p>
            <a:endParaRPr lang="en-GB" sz="1800" dirty="0" smtClean="0"/>
          </a:p>
          <a:p>
            <a:pPr marL="0" indent="0">
              <a:buNone/>
            </a:pPr>
            <a:r>
              <a:rPr lang="en-GB" sz="1800" dirty="0" smtClean="0"/>
              <a:t>2014</a:t>
            </a:r>
            <a:endParaRPr lang="en-GB" sz="1800" dirty="0"/>
          </a:p>
          <a:p>
            <a:pPr marL="0" indent="0">
              <a:buNone/>
            </a:pPr>
            <a:r>
              <a:rPr lang="en-GB" sz="1800" b="1" dirty="0"/>
              <a:t>1. </a:t>
            </a:r>
            <a:r>
              <a:rPr lang="en-GB" sz="1800" dirty="0"/>
              <a:t>Choose a play in which there is a character who is important in relation to the</a:t>
            </a:r>
          </a:p>
          <a:p>
            <a:r>
              <a:rPr lang="en-GB" sz="1800" dirty="0"/>
              <a:t>theme of the play.</a:t>
            </a:r>
          </a:p>
          <a:p>
            <a:r>
              <a:rPr lang="en-GB" sz="1800" dirty="0"/>
              <a:t>Referring to appropriate techniques, explain how this character affects our</a:t>
            </a:r>
          </a:p>
          <a:p>
            <a:r>
              <a:rPr lang="en-GB" sz="1800" dirty="0"/>
              <a:t>understanding of this theme.</a:t>
            </a:r>
          </a:p>
          <a:p>
            <a:pPr marL="0" indent="0">
              <a:buNone/>
            </a:pPr>
            <a:r>
              <a:rPr lang="en-GB" sz="1800" b="1" dirty="0"/>
              <a:t>2. </a:t>
            </a:r>
            <a:r>
              <a:rPr lang="en-GB" sz="1800" dirty="0"/>
              <a:t>Choose a play in which there is a key scene.</a:t>
            </a:r>
          </a:p>
          <a:p>
            <a:r>
              <a:rPr lang="en-GB" sz="1800" dirty="0"/>
              <a:t>Briefly describe what happens in this scene then, by referring to dramatic</a:t>
            </a:r>
          </a:p>
          <a:p>
            <a:r>
              <a:rPr lang="en-GB" sz="1800" dirty="0"/>
              <a:t>techniques, go on to explain why the scene is important to the play as a whole.</a:t>
            </a:r>
            <a:endParaRPr lang="en-GB" sz="1800" dirty="0"/>
          </a:p>
        </p:txBody>
      </p:sp>
    </p:spTree>
    <p:extLst>
      <p:ext uri="{BB962C8B-B14F-4D97-AF65-F5344CB8AC3E}">
        <p14:creationId xmlns:p14="http://schemas.microsoft.com/office/powerpoint/2010/main" val="8102466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1855</TotalTime>
  <Words>699</Words>
  <Application>Microsoft Office PowerPoint</Application>
  <PresentationFormat>On-screen Show (4:3)</PresentationFormat>
  <Paragraphs>94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The Crucible Critical Essay</vt:lpstr>
      <vt:lpstr>PowerPoint Presentation</vt:lpstr>
      <vt:lpstr>PowerPoint Presentation</vt:lpstr>
      <vt:lpstr>PowerPoint Presentation</vt:lpstr>
      <vt:lpstr>Parris does not tell Hale about the dancing in the woods to try protect reputation</vt:lpstr>
      <vt:lpstr>Elizabeth lies (for the first time ever (???)) to try to protect her husband</vt:lpstr>
      <vt:lpstr>PowerPoint Presentation</vt:lpstr>
      <vt:lpstr>In conclusion,</vt:lpstr>
    </vt:vector>
  </TitlesOfParts>
  <Company>Perth &amp; Kinross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Crucible Critical Essay</dc:title>
  <dc:creator>Clare Lynch</dc:creator>
  <cp:lastModifiedBy>Clare Lynch</cp:lastModifiedBy>
  <cp:revision>22</cp:revision>
  <dcterms:created xsi:type="dcterms:W3CDTF">2016-12-06T14:22:50Z</dcterms:created>
  <dcterms:modified xsi:type="dcterms:W3CDTF">2017-01-17T15:05:33Z</dcterms:modified>
</cp:coreProperties>
</file>