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B02809-7EDF-4F9F-96DC-9C8C43E52FCE}" type="datetimeFigureOut">
              <a:rPr lang="en-GB" smtClean="0"/>
              <a:t>28/11/2016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1919900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B02809-7EDF-4F9F-96DC-9C8C43E52FCE}" type="datetimeFigureOut">
              <a:rPr lang="en-GB" smtClean="0"/>
              <a:t>28/11/2016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2353396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B02809-7EDF-4F9F-96DC-9C8C43E52FCE}" type="datetimeFigureOut">
              <a:rPr lang="en-GB" smtClean="0"/>
              <a:t>28/11/2016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170788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B02809-7EDF-4F9F-96DC-9C8C43E52FCE}" type="datetimeFigureOut">
              <a:rPr lang="en-GB" smtClean="0"/>
              <a:t>28/11/2016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7013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B02809-7EDF-4F9F-96DC-9C8C43E52FCE}" type="datetimeFigureOut">
              <a:rPr lang="en-GB" smtClean="0"/>
              <a:t>28/11/2016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37156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B02809-7EDF-4F9F-96DC-9C8C43E52FCE}" type="datetimeFigureOut">
              <a:rPr lang="en-GB" smtClean="0"/>
              <a:t>28/11/2016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2326892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B02809-7EDF-4F9F-96DC-9C8C43E52FCE}" type="datetimeFigureOut">
              <a:rPr lang="en-GB" smtClean="0"/>
              <a:t>28/11/2016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245884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B02809-7EDF-4F9F-96DC-9C8C43E52FCE}" type="datetimeFigureOut">
              <a:rPr lang="en-GB" smtClean="0"/>
              <a:t>28/11/2016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303874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02809-7EDF-4F9F-96DC-9C8C43E52FCE}" type="datetimeFigureOut">
              <a:rPr lang="en-GB" smtClean="0"/>
              <a:t>28/11/2016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205373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02809-7EDF-4F9F-96DC-9C8C43E52FCE}" type="datetimeFigureOut">
              <a:rPr lang="en-GB" smtClean="0"/>
              <a:t>28/11/2016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379767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02809-7EDF-4F9F-96DC-9C8C43E52FCE}" type="datetimeFigureOut">
              <a:rPr lang="en-GB" smtClean="0"/>
              <a:t>28/11/2016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9415B1-00D4-40A1-B362-9E575C185BF7}" type="slidenum">
              <a:rPr lang="en-GB" smtClean="0"/>
              <a:t>‹#›</a:t>
            </a:fld>
            <a:endParaRPr lang="en-GB"/>
          </a:p>
        </p:txBody>
      </p:sp>
    </p:spTree>
    <p:extLst>
      <p:ext uri="{BB962C8B-B14F-4D97-AF65-F5344CB8AC3E}">
        <p14:creationId xmlns:p14="http://schemas.microsoft.com/office/powerpoint/2010/main" val="73603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02809-7EDF-4F9F-96DC-9C8C43E52FCE}" type="datetimeFigureOut">
              <a:rPr lang="en-GB" smtClean="0"/>
              <a:t>28/11/2016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415B1-00D4-40A1-B362-9E575C185BF7}" type="slidenum">
              <a:rPr lang="en-GB" smtClean="0"/>
              <a:t>‹#›</a:t>
            </a:fld>
            <a:endParaRPr lang="en-GB"/>
          </a:p>
        </p:txBody>
      </p:sp>
    </p:spTree>
    <p:extLst>
      <p:ext uri="{BB962C8B-B14F-4D97-AF65-F5344CB8AC3E}">
        <p14:creationId xmlns:p14="http://schemas.microsoft.com/office/powerpoint/2010/main" val="188566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Scottish Set Text</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86838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Using close textual reference, show how the presentation of the main character in this poem is similar or different to the presentation of the main character in another poem or poems by </a:t>
            </a:r>
            <a:r>
              <a:rPr lang="en-GB" dirty="0" smtClean="0"/>
              <a:t>Duffy. (8) </a:t>
            </a:r>
            <a:endParaRPr lang="en-GB" dirty="0"/>
          </a:p>
          <a:p>
            <a:endParaRPr lang="en-GB" dirty="0"/>
          </a:p>
        </p:txBody>
      </p:sp>
    </p:spTree>
    <p:extLst>
      <p:ext uri="{BB962C8B-B14F-4D97-AF65-F5344CB8AC3E}">
        <p14:creationId xmlns:p14="http://schemas.microsoft.com/office/powerpoint/2010/main" val="2505259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COMMONALITY</a:t>
            </a:r>
            <a:endParaRPr lang="en-GB" dirty="0"/>
          </a:p>
        </p:txBody>
      </p:sp>
      <p:sp>
        <p:nvSpPr>
          <p:cNvPr id="3" name="Content Placeholder 2"/>
          <p:cNvSpPr>
            <a:spLocks noGrp="1"/>
          </p:cNvSpPr>
          <p:nvPr>
            <p:ph idx="1"/>
          </p:nvPr>
        </p:nvSpPr>
        <p:spPr/>
        <p:txBody>
          <a:bodyPr/>
          <a:lstStyle/>
          <a:p>
            <a:r>
              <a:rPr lang="en-GB" dirty="0" smtClean="0"/>
              <a:t>The </a:t>
            </a:r>
            <a:r>
              <a:rPr lang="en-GB" dirty="0"/>
              <a:t>character in Originally is feeling pain and has to move on as for the war photographer he also feels pain when he’s looking at the photos.</a:t>
            </a:r>
          </a:p>
          <a:p>
            <a:endParaRPr lang="en-GB" dirty="0"/>
          </a:p>
        </p:txBody>
      </p:sp>
    </p:spTree>
    <p:extLst>
      <p:ext uri="{BB962C8B-B14F-4D97-AF65-F5344CB8AC3E}">
        <p14:creationId xmlns:p14="http://schemas.microsoft.com/office/powerpoint/2010/main" val="1020210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EXTRACT</a:t>
            </a:r>
            <a:endParaRPr lang="en-GB" dirty="0"/>
          </a:p>
        </p:txBody>
      </p:sp>
      <p:sp>
        <p:nvSpPr>
          <p:cNvPr id="3" name="Content Placeholder 2"/>
          <p:cNvSpPr>
            <a:spLocks noGrp="1"/>
          </p:cNvSpPr>
          <p:nvPr>
            <p:ph idx="1"/>
          </p:nvPr>
        </p:nvSpPr>
        <p:spPr/>
        <p:txBody>
          <a:bodyPr>
            <a:normAutofit fontScale="77500" lnSpcReduction="20000"/>
          </a:bodyPr>
          <a:lstStyle/>
          <a:p>
            <a:r>
              <a:rPr lang="en-GB" dirty="0"/>
              <a:t>In War Photographer he has a list of places where he captured photos “Belfast, Beirut, </a:t>
            </a:r>
            <a:r>
              <a:rPr lang="en-GB" dirty="0" err="1"/>
              <a:t>Phnon</a:t>
            </a:r>
            <a:r>
              <a:rPr lang="en-GB" dirty="0"/>
              <a:t> Penh” This shows he’s been to different places to take photos and hasn’t just been to the one place.</a:t>
            </a:r>
          </a:p>
          <a:p>
            <a:r>
              <a:rPr lang="en-GB" dirty="0"/>
              <a:t>As in War Photographer it shows both that people don’t care and also people get on with life. “Which his editor will pick out five of six for Sunday’s supplement.” This shows he doesn’t care about what the photos show he just wants them in the paper.</a:t>
            </a:r>
          </a:p>
          <a:p>
            <a:r>
              <a:rPr lang="en-GB" dirty="0"/>
              <a:t>“The readers eyeballs prick with tears between the paths and </a:t>
            </a:r>
            <a:r>
              <a:rPr lang="en-GB" dirty="0" err="1"/>
              <a:t>prelunch</a:t>
            </a:r>
            <a:r>
              <a:rPr lang="en-GB" dirty="0"/>
              <a:t> beers” even though they think of how sad it is they still just get on with life and it doesn’t make a change I their lives. </a:t>
            </a:r>
          </a:p>
          <a:p>
            <a:endParaRPr lang="en-GB" dirty="0"/>
          </a:p>
        </p:txBody>
      </p:sp>
    </p:spTree>
    <p:extLst>
      <p:ext uri="{BB962C8B-B14F-4D97-AF65-F5344CB8AC3E}">
        <p14:creationId xmlns:p14="http://schemas.microsoft.com/office/powerpoint/2010/main" val="1168993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POEMS</a:t>
            </a:r>
            <a:endParaRPr lang="en-GB" dirty="0"/>
          </a:p>
        </p:txBody>
      </p:sp>
      <p:sp>
        <p:nvSpPr>
          <p:cNvPr id="3" name="Content Placeholder 2"/>
          <p:cNvSpPr>
            <a:spLocks noGrp="1"/>
          </p:cNvSpPr>
          <p:nvPr>
            <p:ph idx="1"/>
          </p:nvPr>
        </p:nvSpPr>
        <p:spPr/>
        <p:txBody>
          <a:bodyPr>
            <a:normAutofit fontScale="85000" lnSpcReduction="20000"/>
          </a:bodyPr>
          <a:lstStyle/>
          <a:p>
            <a:r>
              <a:rPr lang="en-GB" dirty="0"/>
              <a:t>In Originally she doesn’t want to move to a new place but as for her parents they don’t care. It’s their decision whether they move. “My mum singing my dad’s name to the turn of wheels” This shows her mother is happy to move unlike the rest and doesn’t care. </a:t>
            </a:r>
            <a:endParaRPr lang="en-GB" dirty="0" smtClean="0"/>
          </a:p>
          <a:p>
            <a:endParaRPr lang="en-GB" dirty="0"/>
          </a:p>
          <a:p>
            <a:r>
              <a:rPr lang="en-GB" dirty="0"/>
              <a:t>Also in Originally she gets over it fast and realises she’s changing “I remember my </a:t>
            </a:r>
            <a:r>
              <a:rPr lang="en-GB" dirty="0" smtClean="0"/>
              <a:t>tongue </a:t>
            </a:r>
            <a:r>
              <a:rPr lang="en-GB" dirty="0"/>
              <a:t>shedding its skin like a snake.” She didn’t even realise she was taken upon the accent and even though she might miss her old home she just gets on with life.</a:t>
            </a:r>
          </a:p>
          <a:p>
            <a:endParaRPr lang="en-GB" dirty="0"/>
          </a:p>
        </p:txBody>
      </p:sp>
    </p:spTree>
    <p:extLst>
      <p:ext uri="{BB962C8B-B14F-4D97-AF65-F5344CB8AC3E}">
        <p14:creationId xmlns:p14="http://schemas.microsoft.com/office/powerpoint/2010/main" val="3537879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SQA said…</a:t>
            </a:r>
            <a:endParaRPr lang="en-GB" dirty="0"/>
          </a:p>
        </p:txBody>
      </p:sp>
      <p:sp>
        <p:nvSpPr>
          <p:cNvPr id="3" name="Content Placeholder 2"/>
          <p:cNvSpPr>
            <a:spLocks noGrp="1"/>
          </p:cNvSpPr>
          <p:nvPr>
            <p:ph idx="1"/>
          </p:nvPr>
        </p:nvSpPr>
        <p:spPr/>
        <p:txBody>
          <a:bodyPr>
            <a:normAutofit fontScale="77500" lnSpcReduction="20000"/>
          </a:bodyPr>
          <a:lstStyle/>
          <a:p>
            <a:r>
              <a:rPr lang="en-GB" dirty="0"/>
              <a:t>The candidate begins the response by making a correct identification of a main character from another Duffy poem “The character in Originally is feeling pain and has to move on,” and this is worth 1 mark. </a:t>
            </a:r>
            <a:endParaRPr lang="en-GB" dirty="0" smtClean="0"/>
          </a:p>
          <a:p>
            <a:endParaRPr lang="en-GB" dirty="0"/>
          </a:p>
          <a:p>
            <a:r>
              <a:rPr lang="en-GB" dirty="0" smtClean="0"/>
              <a:t>The </a:t>
            </a:r>
            <a:r>
              <a:rPr lang="en-GB" dirty="0"/>
              <a:t>candidate goes on to say “as for the war photographer he also feels pain when </a:t>
            </a:r>
            <a:r>
              <a:rPr lang="en-GB" dirty="0" smtClean="0"/>
              <a:t>he's </a:t>
            </a:r>
            <a:r>
              <a:rPr lang="en-GB" dirty="0"/>
              <a:t>looking at the photos.” This is also worth 1 mark. </a:t>
            </a:r>
            <a:endParaRPr lang="en-GB" dirty="0" smtClean="0"/>
          </a:p>
          <a:p>
            <a:endParaRPr lang="en-GB" dirty="0"/>
          </a:p>
          <a:p>
            <a:r>
              <a:rPr lang="en-GB" dirty="0" smtClean="0"/>
              <a:t>2 </a:t>
            </a:r>
            <a:r>
              <a:rPr lang="en-GB" dirty="0"/>
              <a:t>marks are, therefore, awarded for the “commonality” part of the question – the candidate identifies here two aspects of similarity between the characters in “Originally” and “War Photographer” (ideas of pain and “moving on”).</a:t>
            </a:r>
          </a:p>
          <a:p>
            <a:endParaRPr lang="en-GB" dirty="0"/>
          </a:p>
        </p:txBody>
      </p:sp>
    </p:spTree>
    <p:extLst>
      <p:ext uri="{BB962C8B-B14F-4D97-AF65-F5344CB8AC3E}">
        <p14:creationId xmlns:p14="http://schemas.microsoft.com/office/powerpoint/2010/main" val="3528620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SQA said…</a:t>
            </a:r>
            <a:endParaRPr lang="en-GB" dirty="0"/>
          </a:p>
        </p:txBody>
      </p:sp>
      <p:sp>
        <p:nvSpPr>
          <p:cNvPr id="3" name="Content Placeholder 2"/>
          <p:cNvSpPr>
            <a:spLocks noGrp="1"/>
          </p:cNvSpPr>
          <p:nvPr>
            <p:ph idx="1"/>
          </p:nvPr>
        </p:nvSpPr>
        <p:spPr/>
        <p:txBody>
          <a:bodyPr/>
          <a:lstStyle/>
          <a:p>
            <a:r>
              <a:rPr lang="en-GB" dirty="0"/>
              <a:t>The candidate then attempts to demonstrate how the idea of “moving on” works in the extract: “he has a list of places where he has captured photos ‘Belfast, Beirut,..’ this shows </a:t>
            </a:r>
            <a:r>
              <a:rPr lang="en-GB" dirty="0" err="1"/>
              <a:t>hes</a:t>
            </a:r>
            <a:r>
              <a:rPr lang="en-GB" dirty="0"/>
              <a:t> been to different places to take photos and hasn’t just been to the one place.” Here, the reference from the extract is given 1 mark, and the accompanying reference is just sufficient to be given 1 mark also.</a:t>
            </a:r>
          </a:p>
          <a:p>
            <a:pPr marL="0" indent="0">
              <a:buNone/>
            </a:pPr>
            <a:endParaRPr lang="en-GB" dirty="0"/>
          </a:p>
        </p:txBody>
      </p:sp>
    </p:spTree>
    <p:extLst>
      <p:ext uri="{BB962C8B-B14F-4D97-AF65-F5344CB8AC3E}">
        <p14:creationId xmlns:p14="http://schemas.microsoft.com/office/powerpoint/2010/main" val="1504980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SQA said…</a:t>
            </a:r>
            <a:endParaRPr lang="en-GB" dirty="0"/>
          </a:p>
        </p:txBody>
      </p:sp>
      <p:sp>
        <p:nvSpPr>
          <p:cNvPr id="3" name="Content Placeholder 2"/>
          <p:cNvSpPr>
            <a:spLocks noGrp="1"/>
          </p:cNvSpPr>
          <p:nvPr>
            <p:ph idx="1"/>
          </p:nvPr>
        </p:nvSpPr>
        <p:spPr/>
        <p:txBody>
          <a:bodyPr>
            <a:normAutofit fontScale="70000" lnSpcReduction="20000"/>
          </a:bodyPr>
          <a:lstStyle/>
          <a:p>
            <a:r>
              <a:rPr lang="en-GB" dirty="0"/>
              <a:t>The candidate goes on to relate the idea of “moving on” to “Originally.” The explanation is offered that “In originally she doesn’t want to move to a new place but as for her parents they don’t care. Its there decision whether they move ‘my mum singing my dads name to the turn of the wheels’ this shows her mother is happy to move unlike the rest and doesn’t care.” Here the reference is given 1 mark, and the supporting comment, 1 mark. </a:t>
            </a:r>
            <a:endParaRPr lang="en-GB" dirty="0" smtClean="0"/>
          </a:p>
          <a:p>
            <a:endParaRPr lang="en-GB" dirty="0"/>
          </a:p>
          <a:p>
            <a:r>
              <a:rPr lang="en-GB" dirty="0" smtClean="0"/>
              <a:t>The </a:t>
            </a:r>
            <a:r>
              <a:rPr lang="en-GB" dirty="0"/>
              <a:t>candidate stays with “Originally,” and offers a comment on the effects of “moving on”: “in originally she gets over it fast and realizes </a:t>
            </a:r>
            <a:r>
              <a:rPr lang="en-GB" dirty="0" smtClean="0"/>
              <a:t>she's </a:t>
            </a:r>
            <a:r>
              <a:rPr lang="en-GB" dirty="0"/>
              <a:t>changing.” This appropriate comment is given 1 mark, and the reference which accompanies it is also given 1 mark: “I remember my </a:t>
            </a:r>
            <a:r>
              <a:rPr lang="en-GB" dirty="0" smtClean="0"/>
              <a:t>tongue </a:t>
            </a:r>
            <a:r>
              <a:rPr lang="en-GB" dirty="0"/>
              <a:t>shedding its skin like a snake</a:t>
            </a:r>
            <a:r>
              <a:rPr lang="en-GB" dirty="0" smtClean="0"/>
              <a:t>.”</a:t>
            </a:r>
            <a:endParaRPr lang="en-GB" dirty="0"/>
          </a:p>
        </p:txBody>
      </p:sp>
    </p:spTree>
    <p:extLst>
      <p:ext uri="{BB962C8B-B14F-4D97-AF65-F5344CB8AC3E}">
        <p14:creationId xmlns:p14="http://schemas.microsoft.com/office/powerpoint/2010/main" val="766689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7 periods on poems</a:t>
            </a:r>
          </a:p>
          <a:p>
            <a:r>
              <a:rPr lang="en-GB" dirty="0" smtClean="0"/>
              <a:t>6 periods on RUAE (half day Friday)</a:t>
            </a:r>
          </a:p>
          <a:p>
            <a:r>
              <a:rPr lang="en-GB" dirty="0" smtClean="0"/>
              <a:t>12 periods on Crucible and critical essay writing</a:t>
            </a:r>
          </a:p>
          <a:p>
            <a:r>
              <a:rPr lang="en-GB" dirty="0" smtClean="0"/>
              <a:t>2 periods on Reading unit assessment</a:t>
            </a:r>
            <a:endParaRPr lang="en-GB" dirty="0"/>
          </a:p>
        </p:txBody>
      </p:sp>
    </p:spTree>
    <p:extLst>
      <p:ext uri="{BB962C8B-B14F-4D97-AF65-F5344CB8AC3E}">
        <p14:creationId xmlns:p14="http://schemas.microsoft.com/office/powerpoint/2010/main" val="2054462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705</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Scottish Set Text</vt:lpstr>
      <vt:lpstr>PowerPoint Presentation</vt:lpstr>
      <vt:lpstr>COMMONALITY</vt:lpstr>
      <vt:lpstr>EXTRACT</vt:lpstr>
      <vt:lpstr>OTHER POEMS</vt:lpstr>
      <vt:lpstr>What the SQA said…</vt:lpstr>
      <vt:lpstr>What the SQA said…</vt:lpstr>
      <vt:lpstr>What the SQA said…</vt:lpstr>
      <vt:lpstr>PowerPoint Presentation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Scottish Set Text</dc:title>
  <dc:creator>Clare Lynch</dc:creator>
  <cp:lastModifiedBy>Clare Lynch</cp:lastModifiedBy>
  <cp:revision>3</cp:revision>
  <dcterms:created xsi:type="dcterms:W3CDTF">2016-11-28T08:53:51Z</dcterms:created>
  <dcterms:modified xsi:type="dcterms:W3CDTF">2016-11-28T09:35:20Z</dcterms:modified>
</cp:coreProperties>
</file>