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5" r:id="rId1"/>
  </p:sldMasterIdLst>
  <p:notesMasterIdLst>
    <p:notesMasterId r:id="rId63"/>
  </p:notesMasterIdLst>
  <p:handoutMasterIdLst>
    <p:handoutMasterId r:id="rId64"/>
  </p:handoutMasterIdLst>
  <p:sldIdLst>
    <p:sldId id="297" r:id="rId2"/>
    <p:sldId id="298" r:id="rId3"/>
    <p:sldId id="850" r:id="rId4"/>
    <p:sldId id="851" r:id="rId5"/>
    <p:sldId id="890" r:id="rId6"/>
    <p:sldId id="891" r:id="rId7"/>
    <p:sldId id="892" r:id="rId8"/>
    <p:sldId id="893" r:id="rId9"/>
    <p:sldId id="894" r:id="rId10"/>
    <p:sldId id="895" r:id="rId11"/>
    <p:sldId id="354" r:id="rId12"/>
    <p:sldId id="353" r:id="rId13"/>
    <p:sldId id="355" r:id="rId14"/>
    <p:sldId id="356" r:id="rId15"/>
    <p:sldId id="357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9" r:id="rId26"/>
    <p:sldId id="368" r:id="rId27"/>
    <p:sldId id="370" r:id="rId28"/>
    <p:sldId id="384" r:id="rId29"/>
    <p:sldId id="812" r:id="rId30"/>
    <p:sldId id="386" r:id="rId31"/>
    <p:sldId id="813" r:id="rId32"/>
    <p:sldId id="388" r:id="rId33"/>
    <p:sldId id="814" r:id="rId34"/>
    <p:sldId id="390" r:id="rId35"/>
    <p:sldId id="896" r:id="rId36"/>
    <p:sldId id="392" r:id="rId37"/>
    <p:sldId id="816" r:id="rId38"/>
    <p:sldId id="394" r:id="rId39"/>
    <p:sldId id="817" r:id="rId40"/>
    <p:sldId id="396" r:id="rId41"/>
    <p:sldId id="397" r:id="rId42"/>
    <p:sldId id="858" r:id="rId43"/>
    <p:sldId id="859" r:id="rId44"/>
    <p:sldId id="897" r:id="rId45"/>
    <p:sldId id="898" r:id="rId46"/>
    <p:sldId id="899" r:id="rId47"/>
    <p:sldId id="900" r:id="rId48"/>
    <p:sldId id="901" r:id="rId49"/>
    <p:sldId id="902" r:id="rId50"/>
    <p:sldId id="903" r:id="rId51"/>
    <p:sldId id="904" r:id="rId52"/>
    <p:sldId id="415" r:id="rId53"/>
    <p:sldId id="416" r:id="rId54"/>
    <p:sldId id="834" r:id="rId55"/>
    <p:sldId id="835" r:id="rId56"/>
    <p:sldId id="905" r:id="rId57"/>
    <p:sldId id="906" r:id="rId58"/>
    <p:sldId id="907" r:id="rId59"/>
    <p:sldId id="908" r:id="rId60"/>
    <p:sldId id="909" r:id="rId61"/>
    <p:sldId id="422" r:id="rId62"/>
  </p:sldIdLst>
  <p:sldSz cx="9144000" cy="6858000" type="screen4x3"/>
  <p:notesSz cx="6742113" cy="98726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9900"/>
    <a:srgbClr val="0000FF"/>
    <a:srgbClr val="FFFF66"/>
    <a:srgbClr val="9D9359"/>
    <a:srgbClr val="9933FF"/>
    <a:srgbClr val="4B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1448" y="-96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492" cy="4926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017" y="0"/>
            <a:ext cx="2922491" cy="49260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EA5941-0246-4192-8526-0605E32D01B1}" type="datetimeFigureOut">
              <a:rPr lang="en-US"/>
              <a:pPr>
                <a:defRPr/>
              </a:pPr>
              <a:t>12/26/2014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899"/>
            <a:ext cx="2922492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017" y="9376899"/>
            <a:ext cx="2922491" cy="49418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A54F02-CF27-426B-A0EF-A6957E6DB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28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492" cy="4926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017" y="0"/>
            <a:ext cx="2922491" cy="49260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60DF1C7-5907-4FBA-AA91-0F4ED6E444AF}" type="datetimeFigureOut">
              <a:rPr lang="en-US"/>
              <a:pPr>
                <a:defRPr/>
              </a:pPr>
              <a:t>12/26/2014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051" y="4689239"/>
            <a:ext cx="5394011" cy="44429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899"/>
            <a:ext cx="2922492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017" y="9376899"/>
            <a:ext cx="2922491" cy="49418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8AE3AFD-F8C6-4AD5-B7F2-C3BAFD692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06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E3324-4C8D-41BE-9405-3ABFFB52F958}" type="datetimeFigureOut">
              <a:rPr lang="en-US"/>
              <a:pPr>
                <a:defRPr/>
              </a:pPr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14787-709F-444A-BDD5-DBC98657D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B5909-8494-49AA-B6CB-7ED3A78EDB40}" type="datetimeFigureOut">
              <a:rPr lang="en-US"/>
              <a:pPr>
                <a:defRPr/>
              </a:pPr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3C44D-E539-42BB-8538-A46768369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D2B76-0167-49F6-A9A5-41D87F9E7348}" type="datetimeFigureOut">
              <a:rPr lang="en-US"/>
              <a:pPr>
                <a:defRPr/>
              </a:pPr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42CF-A085-40A0-9DF2-6DFD4AB96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3C075-5482-42FB-87D5-CE801F3A25DB}" type="datetimeFigureOut">
              <a:rPr lang="en-US"/>
              <a:pPr>
                <a:defRPr/>
              </a:pPr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91C6-8DBE-43AF-A99A-835FF4B6C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81DB3-E5EB-423B-9185-FC9EF2BF5143}" type="datetimeFigureOut">
              <a:rPr lang="en-US"/>
              <a:pPr>
                <a:defRPr/>
              </a:pPr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C0E0-3C15-48D2-80B0-FEC64CF43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5EA54-6E3B-48E9-91CE-E7785DAB483E}" type="datetimeFigureOut">
              <a:rPr lang="en-US"/>
              <a:pPr>
                <a:defRPr/>
              </a:pPr>
              <a:t>12/26/2014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69FF5-5FF6-4C07-9F17-C6E6C074A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2A11C-BE58-4105-B782-A613E3804AD0}" type="datetimeFigureOut">
              <a:rPr lang="en-US"/>
              <a:pPr>
                <a:defRPr/>
              </a:pPr>
              <a:t>12/26/2014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5F3E2-2ADC-4777-9AD0-5F7EE2121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2649-5AE9-492A-A0D5-86E3D3C78FEA}" type="datetimeFigureOut">
              <a:rPr lang="en-US"/>
              <a:pPr>
                <a:defRPr/>
              </a:pPr>
              <a:t>12/26/2014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EE183-02F5-428C-B12A-833C6E6DB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A7E6E-230E-41FE-942C-A8212F99F0E5}" type="datetimeFigureOut">
              <a:rPr lang="en-US"/>
              <a:pPr>
                <a:defRPr/>
              </a:pPr>
              <a:t>12/26/2014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30ECA-BD60-439A-BC95-337B3E8C9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C80A-013E-4A3B-8CDD-833F8BD78EE3}" type="datetimeFigureOut">
              <a:rPr lang="en-US"/>
              <a:pPr>
                <a:defRPr/>
              </a:pPr>
              <a:t>12/26/2014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2708F-011C-43C0-8266-5304F97D7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5A7F7-38F9-4077-94EB-F5B884C28E0D}" type="datetimeFigureOut">
              <a:rPr lang="en-US"/>
              <a:pPr>
                <a:defRPr/>
              </a:pPr>
              <a:t>12/26/2014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20E7-8516-4219-BD53-F04CE91BA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BBC9E4-50B3-4095-BF9D-4B2C0F0F6F32}" type="datetimeFigureOut">
              <a:rPr lang="en-US"/>
              <a:pPr>
                <a:defRPr/>
              </a:pPr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668528-3977-4984-BAB5-C3E5D4DCC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524"/>
            <a:ext cx="8229600" cy="5784640"/>
          </a:xfrm>
        </p:spPr>
        <p:txBody>
          <a:bodyPr/>
          <a:lstStyle/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ounting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earn Its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ts Nothing New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alculations</a:t>
            </a:r>
            <a:endParaRPr lang="en-GB" sz="7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40676"/>
            <a:ext cx="8421329" cy="5685488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I can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read 3d multiples of 100.</a:t>
            </a: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			</a:t>
            </a:r>
          </a:p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      </a:t>
            </a: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en-GB" sz="9600" b="1" dirty="0" smtClean="0">
                <a:solidFill>
                  <a:srgbClr val="7030A0"/>
                </a:solidFill>
                <a:latin typeface="Comic Sans MS" pitchFamily="66" charset="0"/>
              </a:rPr>
              <a:t>6</a:t>
            </a: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00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05483" y="4881005"/>
            <a:ext cx="1873045" cy="16742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3200" b="1" dirty="0">
                <a:solidFill>
                  <a:srgbClr val="7030A0"/>
                </a:solidFill>
                <a:latin typeface="Comic Sans MS" pitchFamily="66" charset="0"/>
              </a:rPr>
              <a:t>5</a:t>
            </a: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6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22224" y="3605526"/>
            <a:ext cx="2754831" cy="389375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05557" y="1696341"/>
            <a:ext cx="2960724" cy="2234214"/>
          </a:xfrm>
          <a:prstGeom prst="wedgeEllipseCallout">
            <a:avLst>
              <a:gd name="adj1" fmla="val 39401"/>
              <a:gd name="adj2" fmla="val 10310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Say the hundreds digit, then say “hundred”.</a:t>
            </a:r>
            <a:endParaRPr lang="en-GB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422"/>
            <a:ext cx="8229600" cy="5850741"/>
          </a:xfrm>
        </p:spPr>
        <p:txBody>
          <a:bodyPr/>
          <a:lstStyle/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Well done!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3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537" y="2256842"/>
            <a:ext cx="3894463" cy="5504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455" y="1597446"/>
            <a:ext cx="8560106" cy="1255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524"/>
            <a:ext cx="8229600" cy="5784640"/>
          </a:xfrm>
        </p:spPr>
        <p:txBody>
          <a:bodyPr/>
          <a:lstStyle/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ounting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earn Its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ts Nothing New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alculations</a:t>
            </a:r>
            <a:endParaRPr lang="en-GB" sz="7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Learn Its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I can add and subtract pairs 		    of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numbers.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2116330"/>
            <a:ext cx="1707615" cy="174066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3200" b="1" dirty="0">
                <a:solidFill>
                  <a:srgbClr val="7030A0"/>
                </a:solidFill>
                <a:latin typeface="Comic Sans MS" pitchFamily="66" charset="0"/>
              </a:rPr>
              <a:t>5</a:t>
            </a: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12" descr="Mull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9826" y="4131324"/>
            <a:ext cx="1820786" cy="257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605928" y="1134737"/>
            <a:ext cx="7921127" cy="49906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513586" y="1861851"/>
            <a:ext cx="2126256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4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+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2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= </a:t>
            </a:r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6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13586" y="2921991"/>
            <a:ext cx="2126256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5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+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2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= </a:t>
            </a:r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7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13586" y="3976513"/>
            <a:ext cx="2126256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6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+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2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= </a:t>
            </a:r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8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13586" y="5031035"/>
            <a:ext cx="2126256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7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+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2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= </a:t>
            </a:r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9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82020" y="1861851"/>
            <a:ext cx="2126256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9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+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2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=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11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70763" y="385591"/>
            <a:ext cx="1206346" cy="12118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5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82020" y="2921991"/>
            <a:ext cx="2126256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4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+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3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= </a:t>
            </a:r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7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82020" y="3976513"/>
            <a:ext cx="2126256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5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+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3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= </a:t>
            </a:r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8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82020" y="5031035"/>
            <a:ext cx="2126256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6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+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3 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= </a:t>
            </a:r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9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594911" y="1850834"/>
            <a:ext cx="5111826" cy="3988106"/>
          </a:xfrm>
          <a:prstGeom prst="wedgeRoundRectCallout">
            <a:avLst>
              <a:gd name="adj1" fmla="val 76365"/>
              <a:gd name="adj2" fmla="val 17954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 bwMode="auto">
          <a:xfrm rot="20126722">
            <a:off x="936434" y="2035601"/>
            <a:ext cx="5208545" cy="3600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dirty="0">
                <a:solidFill>
                  <a:srgbClr val="7030A0"/>
                </a:solidFill>
                <a:latin typeface="Segoe Print" pitchFamily="2" charset="0"/>
              </a:rPr>
              <a:t>Get your whiteboards ready!!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91" y="264405"/>
            <a:ext cx="2611408" cy="2196374"/>
          </a:xfrm>
          <a:prstGeom prst="rect">
            <a:avLst/>
          </a:prstGeom>
        </p:spPr>
      </p:pic>
      <p:pic>
        <p:nvPicPr>
          <p:cNvPr id="6" name="Picture 12" descr="Mull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9362" y="3339202"/>
            <a:ext cx="238125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90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4521354" y="244192"/>
            <a:ext cx="2064379" cy="1553378"/>
          </a:xfrm>
          <a:prstGeom prst="wedgeRoundRectCallout">
            <a:avLst>
              <a:gd name="adj1" fmla="val 96212"/>
              <a:gd name="adj2" fmla="val 806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7030A0"/>
                </a:solidFill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1112705" y="1570728"/>
            <a:ext cx="5422028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9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b="1" dirty="0" smtClean="0">
                  <a:solidFill>
                    <a:schemeClr val="bg1"/>
                  </a:solidFill>
                  <a:latin typeface="Segoe Print" pitchFamily="2" charset="0"/>
                </a:rPr>
                <a:t>+/-</a:t>
              </a:r>
              <a:endParaRPr lang="en-GB" sz="6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3" name="Picture 12" descr="Mull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0037" y="1036677"/>
            <a:ext cx="238125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17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>
            <a:off x="1090671" y="749148"/>
            <a:ext cx="6665204" cy="5838940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11</a:t>
              </a:r>
            </a:p>
            <a:p>
              <a:pPr algn="ctr"/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9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340380" y="1239912"/>
            <a:ext cx="1984469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690" y="554782"/>
            <a:ext cx="1787990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347788" y="220337"/>
            <a:ext cx="1204601" cy="835135"/>
          </a:xfrm>
          <a:prstGeom prst="wedgeRoundRectCallout">
            <a:avLst>
              <a:gd name="adj1" fmla="val 83636"/>
              <a:gd name="adj2" fmla="val 82371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itchFamily="66" charset="0"/>
              </a:rPr>
              <a:t>Well...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83256" y="3643973"/>
            <a:ext cx="179760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Segoe Print" pitchFamily="2" charset="0"/>
              </a:rPr>
              <a:t>+/-</a:t>
            </a:r>
            <a:endParaRPr lang="en-GB" sz="60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5039499" y="198304"/>
            <a:ext cx="1836204" cy="1233889"/>
          </a:xfrm>
          <a:prstGeom prst="wedgeRoundRectCallout">
            <a:avLst>
              <a:gd name="adj1" fmla="val 87212"/>
              <a:gd name="adj2" fmla="val 8067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Segoe Print" pitchFamily="2" charset="0"/>
              </a:rPr>
              <a:t>Good Luck!!</a:t>
            </a:r>
            <a:endParaRPr lang="en-GB" sz="2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440675" y="550843"/>
            <a:ext cx="7315200" cy="6070293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00206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7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5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10" y="1160748"/>
            <a:ext cx="1787990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41891" y="3437263"/>
            <a:ext cx="179760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Segoe Print" pitchFamily="2" charset="0"/>
              </a:rPr>
              <a:t>+/-</a:t>
            </a:r>
            <a:endParaRPr lang="en-GB" sz="60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440675" y="550843"/>
            <a:ext cx="7315200" cy="6070293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00206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7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5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2" y="0"/>
            <a:ext cx="2141888" cy="403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909777" y="198304"/>
            <a:ext cx="1836204" cy="1233889"/>
          </a:xfrm>
          <a:prstGeom prst="wedgeRoundRectCallout">
            <a:avLst>
              <a:gd name="adj1" fmla="val -119781"/>
              <a:gd name="adj2" fmla="val 12817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Segoe Print" pitchFamily="2" charset="0"/>
              </a:rPr>
              <a:t>How did you go?</a:t>
            </a:r>
            <a:endParaRPr lang="en-GB" sz="2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609515" y="4618849"/>
            <a:ext cx="1984469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57049" y="3612757"/>
            <a:ext cx="179760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Segoe Print" pitchFamily="2" charset="0"/>
              </a:rPr>
              <a:t>+/-</a:t>
            </a:r>
            <a:endParaRPr lang="en-GB" sz="60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5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455" y="341524"/>
            <a:ext cx="8560106" cy="1255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524"/>
            <a:ext cx="8229600" cy="5784640"/>
          </a:xfrm>
        </p:spPr>
        <p:txBody>
          <a:bodyPr/>
          <a:lstStyle/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ounting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earn Its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ts Nothing New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alculations</a:t>
            </a:r>
            <a:endParaRPr lang="en-GB" sz="7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5974755" y="506776"/>
            <a:ext cx="1968406" cy="1498294"/>
          </a:xfrm>
          <a:prstGeom prst="wedgeRoundRectCallout">
            <a:avLst>
              <a:gd name="adj1" fmla="val -114981"/>
              <a:gd name="adj2" fmla="val 4585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Segoe Print" pitchFamily="2" charset="0"/>
              </a:rPr>
              <a:t>What number am l hiding?</a:t>
            </a:r>
            <a:endParaRPr lang="en-GB" sz="2400" b="1" dirty="0">
              <a:latin typeface="Segoe Print" pitchFamily="2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341523" y="738130"/>
            <a:ext cx="7326217" cy="5739788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FF3399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693221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277397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5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7113" y="434007"/>
            <a:ext cx="2412793" cy="255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42804" y="3818445"/>
            <a:ext cx="179760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Segoe Print" pitchFamily="2" charset="0"/>
              </a:rPr>
              <a:t>+/-</a:t>
            </a:r>
            <a:endParaRPr lang="en-GB" sz="60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281570" y="275422"/>
            <a:ext cx="1968406" cy="1498294"/>
          </a:xfrm>
          <a:prstGeom prst="wedgeRoundRectCallout">
            <a:avLst>
              <a:gd name="adj1" fmla="val 204599"/>
              <a:gd name="adj2" fmla="val 51736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Segoe Print" pitchFamily="2" charset="0"/>
              </a:rPr>
              <a:t>Did you get it?</a:t>
            </a:r>
            <a:endParaRPr lang="en-GB" sz="2400" b="1" dirty="0">
              <a:latin typeface="Segoe Print" pitchFamily="2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341523" y="738130"/>
            <a:ext cx="7326217" cy="5739788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FF3399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693221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8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277397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5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64" y="1157023"/>
            <a:ext cx="3320743" cy="352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 bwMode="auto">
          <a:xfrm>
            <a:off x="3061988" y="1157023"/>
            <a:ext cx="1984469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9665" y="3508624"/>
            <a:ext cx="179760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Segoe Print" pitchFamily="2" charset="0"/>
              </a:rPr>
              <a:t>+/-</a:t>
            </a:r>
            <a:endParaRPr lang="en-GB" sz="60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694063" y="683046"/>
            <a:ext cx="7214686" cy="5647554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tx1"/>
                  </a:solidFill>
                  <a:latin typeface="Segoe Print" pitchFamily="2" charset="0"/>
                </a:rPr>
                <a:t>7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tx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9276">
            <a:off x="385289" y="12531"/>
            <a:ext cx="1962241" cy="369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32089" y="3271778"/>
            <a:ext cx="179760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1"/>
                </a:solidFill>
                <a:latin typeface="Segoe Print" pitchFamily="2" charset="0"/>
              </a:rPr>
              <a:t>+/-</a:t>
            </a:r>
            <a:endParaRPr lang="en-GB" sz="6000" b="1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9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694063" y="683046"/>
            <a:ext cx="7214686" cy="5647554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tx1"/>
                  </a:solidFill>
                  <a:latin typeface="Segoe Print" pitchFamily="2" charset="0"/>
                </a:rPr>
                <a:t>7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tx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tx1"/>
                  </a:solidFill>
                  <a:latin typeface="Segoe Print" pitchFamily="2" charset="0"/>
                </a:rPr>
                <a:t>4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3442">
            <a:off x="6082555" y="841495"/>
            <a:ext cx="1962241" cy="369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695627" y="231354"/>
            <a:ext cx="2036130" cy="1363605"/>
          </a:xfrm>
          <a:prstGeom prst="wedgeRoundRectCallout">
            <a:avLst>
              <a:gd name="adj1" fmla="val 64196"/>
              <a:gd name="adj2" fmla="val 5218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Segoe Print" pitchFamily="2" charset="0"/>
              </a:rPr>
              <a:t>Well then...</a:t>
            </a:r>
            <a:endParaRPr lang="en-GB" sz="24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51836" y="4473101"/>
            <a:ext cx="1984469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2089" y="3430132"/>
            <a:ext cx="179760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1"/>
                </a:solidFill>
                <a:latin typeface="Segoe Print" pitchFamily="2" charset="0"/>
              </a:rPr>
              <a:t>+/-</a:t>
            </a:r>
            <a:endParaRPr lang="en-GB" sz="6000" b="1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9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594911" y="727113"/>
            <a:ext cx="7546554" cy="5565675"/>
            <a:chOff x="467544" y="3429000"/>
            <a:chExt cx="2798231" cy="2592116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39752" y="5280615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1397" y="5301036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5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541571" y="3380631"/>
            <a:ext cx="179760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Segoe Print" pitchFamily="2" charset="0"/>
              </a:rPr>
              <a:t>+/-</a:t>
            </a:r>
            <a:endParaRPr lang="en-GB" sz="60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594911" y="727113"/>
            <a:ext cx="7546554" cy="5565675"/>
            <a:chOff x="467544" y="3429000"/>
            <a:chExt cx="2798231" cy="2592116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8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39752" y="5280615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1397" y="5301036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5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1739">
            <a:off x="675067" y="678780"/>
            <a:ext cx="2657710" cy="28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 bwMode="auto">
          <a:xfrm>
            <a:off x="3397194" y="1068636"/>
            <a:ext cx="1984469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269475" y="269953"/>
            <a:ext cx="1646474" cy="1093652"/>
          </a:xfrm>
          <a:prstGeom prst="wedgeRoundRectCallout">
            <a:avLst>
              <a:gd name="adj1" fmla="val -79370"/>
              <a:gd name="adj2" fmla="val 5863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Segoe Print" pitchFamily="2" charset="0"/>
              </a:rPr>
              <a:t>Success?</a:t>
            </a:r>
            <a:endParaRPr lang="en-GB" sz="2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41571" y="3569465"/>
            <a:ext cx="179760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Segoe Print" pitchFamily="2" charset="0"/>
              </a:rPr>
              <a:t>+/-</a:t>
            </a:r>
            <a:endParaRPr lang="en-GB" sz="60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4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760165" y="705080"/>
            <a:ext cx="7148584" cy="5625204"/>
            <a:chOff x="467544" y="3429000"/>
            <a:chExt cx="2798231" cy="2592116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00B0F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prstClr val="white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39752" y="5280615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prstClr val="white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prstClr val="white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1397" y="5301036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prstClr val="white"/>
                  </a:solidFill>
                  <a:latin typeface="Segoe Print" pitchFamily="2" charset="0"/>
                </a:rPr>
                <a:t>6</a:t>
              </a:r>
              <a:endParaRPr lang="en-GB" sz="5400" b="1" dirty="0">
                <a:solidFill>
                  <a:prstClr val="white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4160">
            <a:off x="5662399" y="1821416"/>
            <a:ext cx="2020875" cy="214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072545" y="418641"/>
            <a:ext cx="2112988" cy="1264165"/>
          </a:xfrm>
          <a:prstGeom prst="wedgeRoundRectCallout">
            <a:avLst>
              <a:gd name="adj1" fmla="val -31002"/>
              <a:gd name="adj2" fmla="val 10268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Segoe Print" pitchFamily="2" charset="0"/>
              </a:rPr>
              <a:t>Last try!</a:t>
            </a:r>
            <a:endParaRPr lang="en-GB" sz="2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56635" y="3401121"/>
            <a:ext cx="179760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Segoe Print" pitchFamily="2" charset="0"/>
              </a:rPr>
              <a:t>+/-</a:t>
            </a:r>
            <a:endParaRPr lang="en-GB" sz="60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5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760165" y="705080"/>
            <a:ext cx="7148584" cy="5625204"/>
            <a:chOff x="467544" y="3429000"/>
            <a:chExt cx="2798231" cy="2592116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00B0F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prstClr val="white"/>
                  </a:solidFill>
                  <a:latin typeface="Segoe Print" pitchFamily="2" charset="0"/>
                </a:rPr>
                <a:t>9</a:t>
              </a:r>
              <a:endParaRPr lang="en-GB" sz="5400" b="1" dirty="0">
                <a:solidFill>
                  <a:prstClr val="white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39752" y="5280615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prstClr val="white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prstClr val="white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1397" y="5301036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prstClr val="white"/>
                  </a:solidFill>
                  <a:latin typeface="Segoe Print" pitchFamily="2" charset="0"/>
                </a:rPr>
                <a:t>6</a:t>
              </a:r>
              <a:endParaRPr lang="en-GB" sz="5400" b="1" dirty="0">
                <a:solidFill>
                  <a:prstClr val="white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9682">
            <a:off x="5367606" y="1742934"/>
            <a:ext cx="3214475" cy="340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072545" y="418641"/>
            <a:ext cx="2112988" cy="1264165"/>
          </a:xfrm>
          <a:prstGeom prst="wedgeRoundRectCallout">
            <a:avLst>
              <a:gd name="adj1" fmla="val 22702"/>
              <a:gd name="adj2" fmla="val 12447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Segoe Print" pitchFamily="2" charset="0"/>
              </a:rPr>
              <a:t>Well...</a:t>
            </a:r>
            <a:endParaRPr lang="en-GB" sz="2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397194" y="1068636"/>
            <a:ext cx="1984469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6635" y="3624549"/>
            <a:ext cx="1797608" cy="13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Segoe Print" pitchFamily="2" charset="0"/>
              </a:rPr>
              <a:t>+/-</a:t>
            </a:r>
            <a:endParaRPr lang="en-GB" sz="60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5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1691" y="1916832"/>
            <a:ext cx="8394853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0" b="1" dirty="0" smtClean="0">
                <a:solidFill>
                  <a:prstClr val="black"/>
                </a:solidFill>
              </a:rPr>
              <a:t>11 </a:t>
            </a:r>
            <a:r>
              <a:rPr lang="en-GB" sz="16000" b="1" dirty="0" smtClean="0">
                <a:solidFill>
                  <a:prstClr val="black"/>
                </a:solidFill>
              </a:rPr>
              <a:t>- </a:t>
            </a:r>
            <a:r>
              <a:rPr lang="en-GB" sz="16000" b="1" dirty="0" smtClean="0">
                <a:solidFill>
                  <a:prstClr val="black"/>
                </a:solidFill>
              </a:rPr>
              <a:t>9 </a:t>
            </a:r>
            <a:r>
              <a:rPr lang="en-GB" sz="16000" b="1" dirty="0">
                <a:solidFill>
                  <a:prstClr val="black"/>
                </a:solidFill>
              </a:rPr>
              <a:t>= </a:t>
            </a:r>
            <a:r>
              <a:rPr lang="en-GB" sz="16000" b="1" dirty="0">
                <a:solidFill>
                  <a:prstClr val="black"/>
                </a:solidFill>
              </a:rPr>
              <a:t>2</a:t>
            </a:r>
            <a:endParaRPr lang="en-GB" sz="160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10164" y="2540515"/>
            <a:ext cx="1328299" cy="17710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0982" y="2540515"/>
            <a:ext cx="1328299" cy="17710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691" y="1916832"/>
            <a:ext cx="8394853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0" b="1" dirty="0" smtClean="0">
                <a:solidFill>
                  <a:prstClr val="black"/>
                </a:solidFill>
              </a:rPr>
              <a:t>11 </a:t>
            </a:r>
            <a:r>
              <a:rPr lang="en-GB" sz="16000" b="1" dirty="0" smtClean="0">
                <a:solidFill>
                  <a:prstClr val="black"/>
                </a:solidFill>
              </a:rPr>
              <a:t>- </a:t>
            </a:r>
            <a:r>
              <a:rPr lang="en-GB" sz="16000" b="1" dirty="0" smtClean="0">
                <a:solidFill>
                  <a:prstClr val="black"/>
                </a:solidFill>
              </a:rPr>
              <a:t>9 </a:t>
            </a:r>
            <a:r>
              <a:rPr lang="en-GB" sz="16000" b="1" dirty="0">
                <a:solidFill>
                  <a:prstClr val="black"/>
                </a:solidFill>
              </a:rPr>
              <a:t>= </a:t>
            </a:r>
            <a:r>
              <a:rPr lang="en-GB" sz="16000" b="1" dirty="0">
                <a:solidFill>
                  <a:prstClr val="black"/>
                </a:solidFill>
              </a:rPr>
              <a:t>2</a:t>
            </a:r>
            <a:endParaRPr lang="en-GB" sz="1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Reading Number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s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21329" cy="4525963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I can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read 3d multiples of 100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36774" y="4704735"/>
            <a:ext cx="1873045" cy="16742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5</a:t>
            </a: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6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0279" y="2388641"/>
            <a:ext cx="3683797" cy="520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489" y="1916832"/>
            <a:ext cx="8549089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prstClr val="black"/>
                </a:solidFill>
              </a:rPr>
              <a:t>2</a:t>
            </a:r>
            <a:r>
              <a:rPr lang="en-GB" sz="16600" b="1" dirty="0" smtClean="0">
                <a:solidFill>
                  <a:prstClr val="black"/>
                </a:solidFill>
              </a:rPr>
              <a:t> </a:t>
            </a:r>
            <a:r>
              <a:rPr lang="en-GB" sz="16600" b="1" dirty="0">
                <a:solidFill>
                  <a:prstClr val="black"/>
                </a:solidFill>
              </a:rPr>
              <a:t>+</a:t>
            </a:r>
            <a:r>
              <a:rPr lang="en-GB" sz="16600" b="1" dirty="0" smtClean="0">
                <a:solidFill>
                  <a:prstClr val="black"/>
                </a:solidFill>
              </a:rPr>
              <a:t> </a:t>
            </a:r>
            <a:r>
              <a:rPr lang="en-GB" sz="16600" b="1" dirty="0" smtClean="0">
                <a:solidFill>
                  <a:prstClr val="black"/>
                </a:solidFill>
              </a:rPr>
              <a:t>4 =6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15797" y="2428951"/>
            <a:ext cx="1277958" cy="20162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1206" y="2428951"/>
            <a:ext cx="1134738" cy="201622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489" y="1916832"/>
            <a:ext cx="8549089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prstClr val="black"/>
                </a:solidFill>
              </a:rPr>
              <a:t>2</a:t>
            </a:r>
            <a:r>
              <a:rPr lang="en-GB" sz="16600" b="1" dirty="0" smtClean="0">
                <a:solidFill>
                  <a:prstClr val="black"/>
                </a:solidFill>
              </a:rPr>
              <a:t> </a:t>
            </a:r>
            <a:r>
              <a:rPr lang="en-GB" sz="16600" b="1" dirty="0">
                <a:solidFill>
                  <a:prstClr val="black"/>
                </a:solidFill>
              </a:rPr>
              <a:t>+</a:t>
            </a:r>
            <a:r>
              <a:rPr lang="en-GB" sz="16600" b="1" dirty="0" smtClean="0">
                <a:solidFill>
                  <a:prstClr val="black"/>
                </a:solidFill>
              </a:rPr>
              <a:t> </a:t>
            </a:r>
            <a:r>
              <a:rPr lang="en-GB" sz="16600" b="1" dirty="0" smtClean="0">
                <a:solidFill>
                  <a:prstClr val="black"/>
                </a:solidFill>
              </a:rPr>
              <a:t>4 =6</a:t>
            </a:r>
            <a:endParaRPr lang="en-GB" sz="1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236" y="1943726"/>
            <a:ext cx="8813494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prstClr val="black"/>
                </a:solidFill>
              </a:rPr>
              <a:t>7</a:t>
            </a:r>
            <a:r>
              <a:rPr lang="en-GB" sz="16600" b="1" dirty="0" smtClean="0">
                <a:solidFill>
                  <a:prstClr val="black"/>
                </a:solidFill>
              </a:rPr>
              <a:t> </a:t>
            </a:r>
            <a:r>
              <a:rPr lang="en-GB" sz="16600" b="1" dirty="0" smtClean="0">
                <a:solidFill>
                  <a:prstClr val="black"/>
                </a:solidFill>
              </a:rPr>
              <a:t>- </a:t>
            </a:r>
            <a:r>
              <a:rPr lang="en-GB" sz="16600" b="1" dirty="0" smtClean="0">
                <a:solidFill>
                  <a:prstClr val="black"/>
                </a:solidFill>
              </a:rPr>
              <a:t>5 </a:t>
            </a:r>
            <a:r>
              <a:rPr lang="en-GB" sz="16600" b="1" dirty="0" smtClean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2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4671" y="2526555"/>
            <a:ext cx="1492243" cy="19945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2342" y="2444668"/>
            <a:ext cx="1492243" cy="199451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236" y="1943726"/>
            <a:ext cx="8813494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prstClr val="black"/>
                </a:solidFill>
              </a:rPr>
              <a:t>7</a:t>
            </a:r>
            <a:r>
              <a:rPr lang="en-GB" sz="16600" b="1" dirty="0" smtClean="0">
                <a:solidFill>
                  <a:prstClr val="black"/>
                </a:solidFill>
              </a:rPr>
              <a:t>  -  5 </a:t>
            </a:r>
            <a:r>
              <a:rPr lang="en-GB" sz="16600" b="1" dirty="0" smtClean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2</a:t>
            </a:r>
            <a:endParaRPr lang="en-GB" sz="1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304" y="1970621"/>
            <a:ext cx="8758409" cy="2991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prstClr val="black"/>
                </a:solidFill>
              </a:rPr>
              <a:t>9</a:t>
            </a:r>
            <a:r>
              <a:rPr lang="en-GB" sz="16600" b="1" dirty="0" smtClean="0">
                <a:solidFill>
                  <a:prstClr val="black"/>
                </a:solidFill>
              </a:rPr>
              <a:t> </a:t>
            </a:r>
            <a:r>
              <a:rPr lang="en-GB" sz="16600" b="1" dirty="0" smtClean="0">
                <a:solidFill>
                  <a:prstClr val="black"/>
                </a:solidFill>
              </a:rPr>
              <a:t>- </a:t>
            </a:r>
            <a:r>
              <a:rPr lang="en-GB" sz="16600" b="1" dirty="0" smtClean="0">
                <a:solidFill>
                  <a:prstClr val="black"/>
                </a:solidFill>
              </a:rPr>
              <a:t>7 </a:t>
            </a:r>
            <a:r>
              <a:rPr lang="en-GB" sz="16600" b="1" dirty="0" smtClean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2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9965" y="2495263"/>
            <a:ext cx="1397283" cy="20522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09965" y="2495263"/>
            <a:ext cx="1397283" cy="20522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304" y="1970621"/>
            <a:ext cx="8758409" cy="2991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prstClr val="black"/>
                </a:solidFill>
              </a:rPr>
              <a:t>9</a:t>
            </a:r>
            <a:r>
              <a:rPr lang="en-GB" sz="16600" b="1" dirty="0" smtClean="0">
                <a:solidFill>
                  <a:prstClr val="black"/>
                </a:solidFill>
              </a:rPr>
              <a:t> </a:t>
            </a:r>
            <a:r>
              <a:rPr lang="en-GB" sz="16600" b="1" dirty="0" smtClean="0">
                <a:solidFill>
                  <a:prstClr val="black"/>
                </a:solidFill>
              </a:rPr>
              <a:t>- </a:t>
            </a:r>
            <a:r>
              <a:rPr lang="en-GB" sz="16600" b="1" dirty="0" smtClean="0">
                <a:solidFill>
                  <a:prstClr val="black"/>
                </a:solidFill>
              </a:rPr>
              <a:t>7 </a:t>
            </a:r>
            <a:r>
              <a:rPr lang="en-GB" sz="16600" b="1" dirty="0" smtClean="0">
                <a:solidFill>
                  <a:prstClr val="black"/>
                </a:solidFill>
              </a:rPr>
              <a:t>= </a:t>
            </a:r>
            <a:r>
              <a:rPr lang="en-GB" sz="16600" b="1" dirty="0" smtClean="0">
                <a:solidFill>
                  <a:prstClr val="black"/>
                </a:solidFill>
              </a:rPr>
              <a:t>2</a:t>
            </a:r>
            <a:endParaRPr lang="en-GB" sz="1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270" y="1985071"/>
            <a:ext cx="8791460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10 - 5 = 5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49951" y="2528610"/>
            <a:ext cx="1259241" cy="20245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49951" y="2528610"/>
            <a:ext cx="1259241" cy="202456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270" y="1985071"/>
            <a:ext cx="8791460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10 - 5 = 5</a:t>
            </a:r>
            <a:endParaRPr lang="en-GB" sz="1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57174"/>
            <a:ext cx="8901629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prstClr val="black"/>
                </a:solidFill>
              </a:rPr>
              <a:t>10 - 6 = 4</a:t>
            </a:r>
            <a:endParaRPr lang="en-GB" sz="138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7006" y="2407224"/>
            <a:ext cx="2007718" cy="20522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7006" y="2407224"/>
            <a:ext cx="2007718" cy="205222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57174"/>
            <a:ext cx="8901629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b="1" dirty="0" smtClean="0">
                <a:solidFill>
                  <a:prstClr val="black"/>
                </a:solidFill>
              </a:rPr>
              <a:t>10 - 6 = 4</a:t>
            </a:r>
            <a:endParaRPr lang="en-GB" sz="13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40676"/>
            <a:ext cx="8421329" cy="5685488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I can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read 3d multiples of 100.</a:t>
            </a: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			</a:t>
            </a:r>
          </a:p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      </a:t>
            </a: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en-GB" sz="9600" b="1" dirty="0" smtClean="0">
                <a:solidFill>
                  <a:srgbClr val="7030A0"/>
                </a:solidFill>
                <a:latin typeface="Comic Sans MS" pitchFamily="66" charset="0"/>
              </a:rPr>
              <a:t>2</a:t>
            </a: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00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05483" y="4881005"/>
            <a:ext cx="1873045" cy="16742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3200" b="1" dirty="0">
                <a:solidFill>
                  <a:srgbClr val="7030A0"/>
                </a:solidFill>
                <a:latin typeface="Comic Sans MS" pitchFamily="66" charset="0"/>
              </a:rPr>
              <a:t>5</a:t>
            </a: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6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22224" y="3605526"/>
            <a:ext cx="2754831" cy="389375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05557" y="1696341"/>
            <a:ext cx="2960724" cy="2234214"/>
          </a:xfrm>
          <a:prstGeom prst="wedgeEllipseCallout">
            <a:avLst>
              <a:gd name="adj1" fmla="val 39401"/>
              <a:gd name="adj2" fmla="val 10310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Say the hundreds digit, then say “hundred”.</a:t>
            </a:r>
            <a:endParaRPr lang="en-GB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422"/>
            <a:ext cx="8229600" cy="5850741"/>
          </a:xfrm>
        </p:spPr>
        <p:txBody>
          <a:bodyPr/>
          <a:lstStyle/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Well done!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12" descr="Mull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3513" y="2760662"/>
            <a:ext cx="2677099" cy="378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455" y="3029639"/>
            <a:ext cx="8560106" cy="1255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524"/>
            <a:ext cx="8229600" cy="5784640"/>
          </a:xfrm>
        </p:spPr>
        <p:txBody>
          <a:bodyPr/>
          <a:lstStyle/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ounting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earn Its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ts Nothing New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alculations</a:t>
            </a:r>
            <a:endParaRPr lang="en-GB" sz="7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Its Nothing New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 can double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2d multiples of 10.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2126255"/>
            <a:ext cx="1707615" cy="174066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3200" b="1" dirty="0">
                <a:solidFill>
                  <a:srgbClr val="7030A0"/>
                </a:solidFill>
                <a:latin typeface="Comic Sans MS" pitchFamily="66" charset="0"/>
              </a:rPr>
              <a:t>2</a:t>
            </a: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923" y="3393194"/>
            <a:ext cx="2451349" cy="3464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6290631" cy="1087915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7543" y="210308"/>
            <a:ext cx="1217363" cy="1143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2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227" y="2661468"/>
            <a:ext cx="2969045" cy="419653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8072" cy="1143000"/>
          </a:xfrm>
        </p:spPr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         I can double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2 digit multiples of 10.</a:t>
            </a:r>
            <a:endParaRPr lang="en-GB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344566" y="4572738"/>
            <a:ext cx="3125748" cy="19918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Remember to:</a:t>
            </a:r>
          </a:p>
          <a:p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Double the tens digit.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Add 0 to the end.</a:t>
            </a:r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6290631" cy="1087915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7543" y="210308"/>
            <a:ext cx="1217363" cy="1143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2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227" y="2661468"/>
            <a:ext cx="2969045" cy="419653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8072" cy="1143000"/>
          </a:xfrm>
        </p:spPr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         I can double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2 digit multiples of 10.</a:t>
            </a:r>
            <a:endParaRPr lang="en-GB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344566" y="4572738"/>
            <a:ext cx="3125748" cy="19918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Remember to:</a:t>
            </a:r>
          </a:p>
          <a:p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Double the tens digit.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Add 0 to the end.</a:t>
            </a:r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093205" y="2027104"/>
            <a:ext cx="3448279" cy="1399142"/>
          </a:xfrm>
          <a:prstGeom prst="wedgeRoundRectCallout">
            <a:avLst>
              <a:gd name="adj1" fmla="val 103448"/>
              <a:gd name="adj2" fmla="val 74311"/>
              <a:gd name="adj3" fmla="val 16667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Double </a:t>
            </a:r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10 is</a:t>
            </a:r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...</a:t>
            </a:r>
            <a:endParaRPr lang="en-GB" sz="44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6290631" cy="1087915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7543" y="210308"/>
            <a:ext cx="1217363" cy="1143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2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227" y="2661468"/>
            <a:ext cx="2969045" cy="419653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8072" cy="1143000"/>
          </a:xfrm>
        </p:spPr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         I can double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2 digit multiples of 10.</a:t>
            </a:r>
            <a:endParaRPr lang="en-GB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344566" y="4572738"/>
            <a:ext cx="3125748" cy="19918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Remember to:</a:t>
            </a:r>
          </a:p>
          <a:p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Double the tens digit.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Add 0 to the end.</a:t>
            </a:r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093205" y="2027104"/>
            <a:ext cx="3448279" cy="1399142"/>
          </a:xfrm>
          <a:prstGeom prst="wedgeRoundRectCallout">
            <a:avLst>
              <a:gd name="adj1" fmla="val 103448"/>
              <a:gd name="adj2" fmla="val 74311"/>
              <a:gd name="adj3" fmla="val 16667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Double </a:t>
            </a:r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10 is</a:t>
            </a:r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...</a:t>
            </a:r>
            <a:endParaRPr lang="en-GB" sz="4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1" name="12-Point Star 10"/>
          <p:cNvSpPr/>
          <p:nvPr/>
        </p:nvSpPr>
        <p:spPr>
          <a:xfrm>
            <a:off x="3817344" y="2870679"/>
            <a:ext cx="2379644" cy="2335576"/>
          </a:xfrm>
          <a:prstGeom prst="star12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GB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0</a:t>
            </a:r>
            <a:endParaRPr lang="en-GB" sz="6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6290631" cy="1087915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7543" y="210308"/>
            <a:ext cx="1217363" cy="1143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2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227" y="2661468"/>
            <a:ext cx="2969045" cy="419653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8072" cy="1143000"/>
          </a:xfrm>
        </p:spPr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         I can double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2 digit multiples of 10.</a:t>
            </a:r>
            <a:endParaRPr lang="en-GB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344566" y="4572738"/>
            <a:ext cx="3125748" cy="19918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Remember to:</a:t>
            </a:r>
          </a:p>
          <a:p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Double the tens digit.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Add 0 to the end.</a:t>
            </a:r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093205" y="2027104"/>
            <a:ext cx="3448279" cy="1399142"/>
          </a:xfrm>
          <a:prstGeom prst="wedgeRoundRectCallout">
            <a:avLst>
              <a:gd name="adj1" fmla="val 103448"/>
              <a:gd name="adj2" fmla="val 74311"/>
              <a:gd name="adj3" fmla="val 16667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Double </a:t>
            </a:r>
            <a:r>
              <a:rPr lang="en-GB" sz="4400" dirty="0">
                <a:solidFill>
                  <a:srgbClr val="7030A0"/>
                </a:solidFill>
                <a:latin typeface="Comic Sans MS" pitchFamily="66" charset="0"/>
              </a:rPr>
              <a:t>4</a:t>
            </a:r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0 is</a:t>
            </a:r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...</a:t>
            </a:r>
            <a:endParaRPr lang="en-GB" sz="44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6290631" cy="1087915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7543" y="210308"/>
            <a:ext cx="1217363" cy="1143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2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227" y="2661468"/>
            <a:ext cx="2969045" cy="419653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8072" cy="1143000"/>
          </a:xfrm>
        </p:spPr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         I can double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2 digit multiples of 10.</a:t>
            </a:r>
            <a:endParaRPr lang="en-GB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344566" y="4572738"/>
            <a:ext cx="3125748" cy="19918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Remember to:</a:t>
            </a:r>
          </a:p>
          <a:p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Double the tens digit.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Add 0 to the end.</a:t>
            </a:r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093205" y="2027104"/>
            <a:ext cx="3448279" cy="1399142"/>
          </a:xfrm>
          <a:prstGeom prst="wedgeRoundRectCallout">
            <a:avLst>
              <a:gd name="adj1" fmla="val 103448"/>
              <a:gd name="adj2" fmla="val 74311"/>
              <a:gd name="adj3" fmla="val 16667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Double </a:t>
            </a:r>
            <a:r>
              <a:rPr lang="en-GB" sz="4400" dirty="0">
                <a:solidFill>
                  <a:srgbClr val="7030A0"/>
                </a:solidFill>
                <a:latin typeface="Comic Sans MS" pitchFamily="66" charset="0"/>
              </a:rPr>
              <a:t>4</a:t>
            </a:r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0 is</a:t>
            </a:r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...</a:t>
            </a:r>
            <a:endParaRPr lang="en-GB" sz="4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1" name="12-Point Star 10"/>
          <p:cNvSpPr/>
          <p:nvPr/>
        </p:nvSpPr>
        <p:spPr>
          <a:xfrm>
            <a:off x="3817344" y="2870679"/>
            <a:ext cx="2379644" cy="2335576"/>
          </a:xfrm>
          <a:prstGeom prst="star12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8</a:t>
            </a:r>
            <a:r>
              <a:rPr lang="en-GB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0</a:t>
            </a:r>
            <a:endParaRPr lang="en-GB" sz="6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6290631" cy="1087915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7543" y="210308"/>
            <a:ext cx="1217363" cy="1143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2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227" y="2661468"/>
            <a:ext cx="2969045" cy="419653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8072" cy="1143000"/>
          </a:xfrm>
        </p:spPr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         I can double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2 digit multiples of 10.</a:t>
            </a:r>
            <a:endParaRPr lang="en-GB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344566" y="4572738"/>
            <a:ext cx="3125748" cy="19918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Remember to:</a:t>
            </a:r>
          </a:p>
          <a:p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Double the tens digit.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Add 0 to the end.</a:t>
            </a:r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093205" y="2027104"/>
            <a:ext cx="3448279" cy="1399142"/>
          </a:xfrm>
          <a:prstGeom prst="wedgeRoundRectCallout">
            <a:avLst>
              <a:gd name="adj1" fmla="val 103448"/>
              <a:gd name="adj2" fmla="val 74311"/>
              <a:gd name="adj3" fmla="val 16667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Double </a:t>
            </a:r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20 is</a:t>
            </a:r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...</a:t>
            </a:r>
            <a:endParaRPr lang="en-GB" sz="44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6290631" cy="1087915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7543" y="210308"/>
            <a:ext cx="1217363" cy="1143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2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227" y="2661468"/>
            <a:ext cx="2969045" cy="419653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8072" cy="1143000"/>
          </a:xfrm>
        </p:spPr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         I can double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2 digit multiples of 10.</a:t>
            </a:r>
            <a:endParaRPr lang="en-GB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344566" y="4572738"/>
            <a:ext cx="3125748" cy="19918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Remember to:</a:t>
            </a:r>
          </a:p>
          <a:p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Double the tens digit.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Add 0 to the end.</a:t>
            </a:r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093205" y="2027104"/>
            <a:ext cx="3448279" cy="1399142"/>
          </a:xfrm>
          <a:prstGeom prst="wedgeRoundRectCallout">
            <a:avLst>
              <a:gd name="adj1" fmla="val 103448"/>
              <a:gd name="adj2" fmla="val 74311"/>
              <a:gd name="adj3" fmla="val 16667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Double </a:t>
            </a:r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20 is</a:t>
            </a:r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...</a:t>
            </a:r>
            <a:endParaRPr lang="en-GB" sz="4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1" name="12-Point Star 10"/>
          <p:cNvSpPr/>
          <p:nvPr/>
        </p:nvSpPr>
        <p:spPr>
          <a:xfrm>
            <a:off x="3817344" y="2870679"/>
            <a:ext cx="2379644" cy="2335576"/>
          </a:xfrm>
          <a:prstGeom prst="star12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4</a:t>
            </a:r>
            <a:r>
              <a:rPr lang="en-GB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0</a:t>
            </a:r>
            <a:endParaRPr lang="en-GB" sz="6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40676"/>
            <a:ext cx="8421329" cy="5685488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I can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read 3d multiples of 100.</a:t>
            </a: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			</a:t>
            </a:r>
          </a:p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      </a:t>
            </a: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en-GB" sz="9600" b="1" dirty="0">
                <a:solidFill>
                  <a:srgbClr val="7030A0"/>
                </a:solidFill>
                <a:latin typeface="Comic Sans MS" pitchFamily="66" charset="0"/>
              </a:rPr>
              <a:t>4</a:t>
            </a: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00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05483" y="4881005"/>
            <a:ext cx="1873045" cy="16742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3200" b="1" dirty="0">
                <a:solidFill>
                  <a:srgbClr val="7030A0"/>
                </a:solidFill>
                <a:latin typeface="Comic Sans MS" pitchFamily="66" charset="0"/>
              </a:rPr>
              <a:t>5</a:t>
            </a: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6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22224" y="3605526"/>
            <a:ext cx="2754831" cy="389375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05557" y="1696341"/>
            <a:ext cx="2960724" cy="2234214"/>
          </a:xfrm>
          <a:prstGeom prst="wedgeEllipseCallout">
            <a:avLst>
              <a:gd name="adj1" fmla="val 39401"/>
              <a:gd name="adj2" fmla="val 10310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Say the hundreds digit, then say “hundred”.</a:t>
            </a:r>
            <a:endParaRPr lang="en-GB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6290631" cy="1087915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7543" y="210308"/>
            <a:ext cx="1217363" cy="1143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2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227" y="2661468"/>
            <a:ext cx="2969045" cy="419653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8072" cy="1143000"/>
          </a:xfrm>
        </p:spPr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         I can double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2 digit multiples of 10.</a:t>
            </a:r>
            <a:endParaRPr lang="en-GB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344566" y="4572738"/>
            <a:ext cx="3125748" cy="19918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Remember to:</a:t>
            </a:r>
          </a:p>
          <a:p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Double the tens digit.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Add 0 to the end.</a:t>
            </a:r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093205" y="2027104"/>
            <a:ext cx="3448279" cy="1399142"/>
          </a:xfrm>
          <a:prstGeom prst="wedgeRoundRectCallout">
            <a:avLst>
              <a:gd name="adj1" fmla="val 103448"/>
              <a:gd name="adj2" fmla="val 74311"/>
              <a:gd name="adj3" fmla="val 16667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Double </a:t>
            </a:r>
            <a:r>
              <a:rPr lang="en-GB" sz="4400" dirty="0">
                <a:solidFill>
                  <a:srgbClr val="7030A0"/>
                </a:solidFill>
                <a:latin typeface="Comic Sans MS" pitchFamily="66" charset="0"/>
              </a:rPr>
              <a:t>3</a:t>
            </a:r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0 is</a:t>
            </a:r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...</a:t>
            </a:r>
            <a:endParaRPr lang="en-GB" sz="44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6290631" cy="1087915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7543" y="210308"/>
            <a:ext cx="1217363" cy="1143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2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227" y="2661468"/>
            <a:ext cx="2969045" cy="419653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8072" cy="1143000"/>
          </a:xfrm>
        </p:spPr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         I can double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2 digit multiples of 10.</a:t>
            </a:r>
            <a:endParaRPr lang="en-GB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344566" y="4572738"/>
            <a:ext cx="3125748" cy="19918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</a:p>
          <a:p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Remember to:</a:t>
            </a:r>
          </a:p>
          <a:p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Double the tens digit.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Add 0 to the end.</a:t>
            </a:r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093205" y="2027104"/>
            <a:ext cx="3448279" cy="1399142"/>
          </a:xfrm>
          <a:prstGeom prst="wedgeRoundRectCallout">
            <a:avLst>
              <a:gd name="adj1" fmla="val 103448"/>
              <a:gd name="adj2" fmla="val 74311"/>
              <a:gd name="adj3" fmla="val 16667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Double </a:t>
            </a:r>
            <a:r>
              <a:rPr lang="en-GB" sz="4400" dirty="0">
                <a:solidFill>
                  <a:srgbClr val="7030A0"/>
                </a:solidFill>
                <a:latin typeface="Comic Sans MS" pitchFamily="66" charset="0"/>
              </a:rPr>
              <a:t>3</a:t>
            </a:r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0 is</a:t>
            </a:r>
            <a:r>
              <a:rPr lang="en-GB" sz="4400" dirty="0" smtClean="0">
                <a:solidFill>
                  <a:srgbClr val="7030A0"/>
                </a:solidFill>
                <a:latin typeface="Comic Sans MS" pitchFamily="66" charset="0"/>
              </a:rPr>
              <a:t>...</a:t>
            </a:r>
            <a:endParaRPr lang="en-GB" sz="4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1" name="12-Point Star 10"/>
          <p:cNvSpPr/>
          <p:nvPr/>
        </p:nvSpPr>
        <p:spPr>
          <a:xfrm>
            <a:off x="3817344" y="2870679"/>
            <a:ext cx="2379644" cy="2335576"/>
          </a:xfrm>
          <a:prstGeom prst="star12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6</a:t>
            </a:r>
            <a:r>
              <a:rPr lang="en-GB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0</a:t>
            </a:r>
            <a:endParaRPr lang="en-GB" sz="6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422"/>
            <a:ext cx="8229600" cy="5850741"/>
          </a:xfrm>
        </p:spPr>
        <p:txBody>
          <a:bodyPr/>
          <a:lstStyle/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Well done!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3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014" y="1201027"/>
            <a:ext cx="4010140" cy="5668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455" y="4285561"/>
            <a:ext cx="8560106" cy="1255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524"/>
            <a:ext cx="8229600" cy="5784640"/>
          </a:xfrm>
        </p:spPr>
        <p:txBody>
          <a:bodyPr/>
          <a:lstStyle/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ounting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earn Its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ts Nothing New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alculations</a:t>
            </a:r>
            <a:endParaRPr lang="en-GB" sz="7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Calculations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I can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read a number sentence.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3388" y="264405"/>
            <a:ext cx="1707615" cy="174066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3200" b="1" dirty="0">
                <a:solidFill>
                  <a:srgbClr val="7030A0"/>
                </a:solidFill>
                <a:latin typeface="Comic Sans MS" pitchFamily="66" charset="0"/>
              </a:rPr>
              <a:t>6</a:t>
            </a: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485" y="3205908"/>
            <a:ext cx="3453515" cy="3652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2370" y="274639"/>
            <a:ext cx="8653749" cy="31782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Remember to: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520" y="1417638"/>
            <a:ext cx="8229600" cy="4525963"/>
          </a:xfrm>
        </p:spPr>
        <p:txBody>
          <a:bodyPr/>
          <a:lstStyle/>
          <a:p>
            <a:r>
              <a:rPr lang="en-GB" sz="2800" dirty="0">
                <a:solidFill>
                  <a:srgbClr val="7030A0"/>
                </a:solidFill>
                <a:latin typeface="Comic Sans MS" pitchFamily="66" charset="0"/>
              </a:rPr>
              <a:t>r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ead your number sentence</a:t>
            </a:r>
            <a:endParaRPr lang="en-GB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800" dirty="0">
                <a:solidFill>
                  <a:srgbClr val="7030A0"/>
                </a:solidFill>
                <a:latin typeface="Comic Sans MS" pitchFamily="66" charset="0"/>
              </a:rPr>
              <a:t>s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ay “add” for ”+”</a:t>
            </a:r>
            <a:endParaRPr lang="en-GB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800" dirty="0">
                <a:solidFill>
                  <a:srgbClr val="7030A0"/>
                </a:solidFill>
                <a:latin typeface="Comic Sans MS" pitchFamily="66" charset="0"/>
              </a:rPr>
              <a:t>s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ay “equals” for ”=“</a:t>
            </a:r>
            <a:endParaRPr lang="en-GB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6520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3122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01956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Comic Sans MS" pitchFamily="66" charset="0"/>
              </a:rPr>
              <a:t>B</a:t>
            </a:r>
          </a:p>
        </p:txBody>
      </p:sp>
      <p:pic>
        <p:nvPicPr>
          <p:cNvPr id="8" name="Picture 7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283" y="2560637"/>
            <a:ext cx="3839717" cy="406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I can read a number sentence.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4 + 2 =</a:t>
            </a:r>
          </a:p>
          <a:p>
            <a:pPr>
              <a:buNone/>
            </a:pP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“four add two equals”</a:t>
            </a: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4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3389" y="646543"/>
            <a:ext cx="1329752" cy="10730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6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976" y="4039736"/>
            <a:ext cx="2665024" cy="28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I can read a number sentence.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6 + 2 =</a:t>
            </a:r>
          </a:p>
          <a:p>
            <a:pPr>
              <a:buNone/>
            </a:pP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“six add two equals”</a:t>
            </a: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4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3389" y="646543"/>
            <a:ext cx="1329752" cy="10730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6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976" y="4039736"/>
            <a:ext cx="2665024" cy="28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I can read a number sentence.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4 + 3 =</a:t>
            </a:r>
          </a:p>
          <a:p>
            <a:pPr>
              <a:buNone/>
            </a:pP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“four add three equals”</a:t>
            </a: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4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3389" y="646543"/>
            <a:ext cx="1329752" cy="10730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6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374" y="4271749"/>
            <a:ext cx="2445626" cy="25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I can read a number sentence.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9 + 2 =</a:t>
            </a:r>
          </a:p>
          <a:p>
            <a:pPr>
              <a:buNone/>
            </a:pP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“nine add two equals”</a:t>
            </a: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4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3389" y="646543"/>
            <a:ext cx="1329752" cy="10730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6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374" y="4271749"/>
            <a:ext cx="2445626" cy="25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40676"/>
            <a:ext cx="8421329" cy="5685488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I can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read 3d multiples of 100.</a:t>
            </a: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			</a:t>
            </a:r>
          </a:p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      </a:t>
            </a: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en-GB" sz="9600" b="1" dirty="0" smtClean="0">
                <a:solidFill>
                  <a:srgbClr val="7030A0"/>
                </a:solidFill>
                <a:latin typeface="Comic Sans MS" pitchFamily="66" charset="0"/>
              </a:rPr>
              <a:t>7</a:t>
            </a: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00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05483" y="4881005"/>
            <a:ext cx="1873045" cy="16742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3200" b="1" dirty="0">
                <a:solidFill>
                  <a:srgbClr val="7030A0"/>
                </a:solidFill>
                <a:latin typeface="Comic Sans MS" pitchFamily="66" charset="0"/>
              </a:rPr>
              <a:t>5</a:t>
            </a: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6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22224" y="3605526"/>
            <a:ext cx="2754831" cy="389375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05557" y="1696341"/>
            <a:ext cx="2960724" cy="2234214"/>
          </a:xfrm>
          <a:prstGeom prst="wedgeEllipseCallout">
            <a:avLst>
              <a:gd name="adj1" fmla="val 39401"/>
              <a:gd name="adj2" fmla="val 10310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Say the hundreds digit, then say “hundred”.</a:t>
            </a:r>
            <a:endParaRPr lang="en-GB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I can read a number sentence.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  5 + 3 =</a:t>
            </a:r>
          </a:p>
          <a:p>
            <a:pPr>
              <a:buNone/>
            </a:pP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</a:t>
            </a:r>
            <a:r>
              <a:rPr lang="en-GB" sz="4800" smtClean="0">
                <a:solidFill>
                  <a:srgbClr val="7030A0"/>
                </a:solidFill>
                <a:latin typeface="Comic Sans MS" pitchFamily="66" charset="0"/>
              </a:rPr>
              <a:t>“five </a:t>
            </a: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add three equals”</a:t>
            </a:r>
            <a:r>
              <a:rPr lang="en-GB" sz="48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sz="4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3389" y="646543"/>
            <a:ext cx="1329752" cy="10730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1600" b="1" dirty="0">
                <a:solidFill>
                  <a:srgbClr val="7030A0"/>
                </a:solidFill>
                <a:latin typeface="Comic Sans MS" pitchFamily="66" charset="0"/>
              </a:rPr>
              <a:t>6</a:t>
            </a:r>
            <a:endParaRPr lang="en-GB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374" y="4271749"/>
            <a:ext cx="2445626" cy="25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422"/>
            <a:ext cx="8229600" cy="5850741"/>
          </a:xfrm>
        </p:spPr>
        <p:txBody>
          <a:bodyPr/>
          <a:lstStyle/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Well done, you have now completed your CLIC session!</a:t>
            </a:r>
            <a:endParaRPr lang="en-GB" sz="8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3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0310">
            <a:off x="7184916" y="4516915"/>
            <a:ext cx="1440392" cy="2035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40676"/>
            <a:ext cx="8421329" cy="5685488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I can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read 3d multiples of 100.</a:t>
            </a: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			</a:t>
            </a:r>
          </a:p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      </a:t>
            </a: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en-GB" sz="9600" b="1" dirty="0">
                <a:solidFill>
                  <a:srgbClr val="7030A0"/>
                </a:solidFill>
                <a:latin typeface="Comic Sans MS" pitchFamily="66" charset="0"/>
              </a:rPr>
              <a:t>3</a:t>
            </a: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00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05483" y="4881005"/>
            <a:ext cx="1873045" cy="16742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3200" b="1" dirty="0">
                <a:solidFill>
                  <a:srgbClr val="7030A0"/>
                </a:solidFill>
                <a:latin typeface="Comic Sans MS" pitchFamily="66" charset="0"/>
              </a:rPr>
              <a:t>5</a:t>
            </a: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6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22224" y="3605526"/>
            <a:ext cx="2754831" cy="389375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05557" y="1696341"/>
            <a:ext cx="2960724" cy="2234214"/>
          </a:xfrm>
          <a:prstGeom prst="wedgeEllipseCallout">
            <a:avLst>
              <a:gd name="adj1" fmla="val 39401"/>
              <a:gd name="adj2" fmla="val 10310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Say the hundreds digit, then say “hundred”.</a:t>
            </a:r>
            <a:endParaRPr lang="en-GB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40676"/>
            <a:ext cx="8421329" cy="5685488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I can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read 3d multiples of 100.</a:t>
            </a: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			</a:t>
            </a:r>
          </a:p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      </a:t>
            </a: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en-GB" sz="9600" b="1" dirty="0" smtClean="0">
                <a:solidFill>
                  <a:srgbClr val="7030A0"/>
                </a:solidFill>
                <a:latin typeface="Comic Sans MS" pitchFamily="66" charset="0"/>
              </a:rPr>
              <a:t>5</a:t>
            </a: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00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05483" y="4881005"/>
            <a:ext cx="1873045" cy="16742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3200" b="1" dirty="0">
                <a:solidFill>
                  <a:srgbClr val="7030A0"/>
                </a:solidFill>
                <a:latin typeface="Comic Sans MS" pitchFamily="66" charset="0"/>
              </a:rPr>
              <a:t>5</a:t>
            </a: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6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22224" y="3605526"/>
            <a:ext cx="2754831" cy="389375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05557" y="1696341"/>
            <a:ext cx="2960724" cy="2234214"/>
          </a:xfrm>
          <a:prstGeom prst="wedgeEllipseCallout">
            <a:avLst>
              <a:gd name="adj1" fmla="val 39401"/>
              <a:gd name="adj2" fmla="val 10310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Say the hundreds digit, then say “hundred”.</a:t>
            </a:r>
            <a:endParaRPr lang="en-GB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40676"/>
            <a:ext cx="8421329" cy="5685488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I can 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read 3d multiples of 100.</a:t>
            </a: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			</a:t>
            </a:r>
          </a:p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      </a:t>
            </a: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en-GB" sz="9600" b="1" dirty="0">
                <a:solidFill>
                  <a:srgbClr val="7030A0"/>
                </a:solidFill>
                <a:latin typeface="Comic Sans MS" pitchFamily="66" charset="0"/>
              </a:rPr>
              <a:t>8</a:t>
            </a: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00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05483" y="4881005"/>
            <a:ext cx="1873045" cy="16742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3200" b="1" dirty="0">
                <a:solidFill>
                  <a:srgbClr val="7030A0"/>
                </a:solidFill>
                <a:latin typeface="Comic Sans MS" pitchFamily="66" charset="0"/>
              </a:rPr>
              <a:t>5</a:t>
            </a: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6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22224" y="3605526"/>
            <a:ext cx="2754831" cy="389375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05557" y="1696341"/>
            <a:ext cx="2960724" cy="2234214"/>
          </a:xfrm>
          <a:prstGeom prst="wedgeEllipseCallout">
            <a:avLst>
              <a:gd name="adj1" fmla="val 39401"/>
              <a:gd name="adj2" fmla="val 10310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Say the hundreds digit, then say “hundred”.</a:t>
            </a:r>
            <a:endParaRPr lang="en-GB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4040</TotalTime>
  <Words>825</Words>
  <Application>Microsoft Office PowerPoint</Application>
  <PresentationFormat>On-screen Show (4:3)</PresentationFormat>
  <Paragraphs>343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ＭＳ Ｐゴシック</vt:lpstr>
      <vt:lpstr>ＭＳ Ｐゴシック</vt:lpstr>
      <vt:lpstr>Arial</vt:lpstr>
      <vt:lpstr>Calibri</vt:lpstr>
      <vt:lpstr>Candara</vt:lpstr>
      <vt:lpstr>Comic Sans MS</vt:lpstr>
      <vt:lpstr>Segoe Print</vt:lpstr>
      <vt:lpstr>Verdana</vt:lpstr>
      <vt:lpstr>Office Theme</vt:lpstr>
      <vt:lpstr>PowerPoint Presentation</vt:lpstr>
      <vt:lpstr>PowerPoint Presentation</vt:lpstr>
      <vt:lpstr> Reading Numbers </vt:lpstr>
      <vt:lpstr>  </vt:lpstr>
      <vt:lpstr>  </vt:lpstr>
      <vt:lpstr>  </vt:lpstr>
      <vt:lpstr>  </vt:lpstr>
      <vt:lpstr>  </vt:lpstr>
      <vt:lpstr>  </vt:lpstr>
      <vt:lpstr>  </vt:lpstr>
      <vt:lpstr>PowerPoint Presentation</vt:lpstr>
      <vt:lpstr>PowerPoint Presentation</vt:lpstr>
      <vt:lpstr> Learn Its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Its Nothing New </vt:lpstr>
      <vt:lpstr>         I can double 2 digit multiples of 10.</vt:lpstr>
      <vt:lpstr>         I can double 2 digit multiples of 10.</vt:lpstr>
      <vt:lpstr>         I can double 2 digit multiples of 10.</vt:lpstr>
      <vt:lpstr>         I can double 2 digit multiples of 10.</vt:lpstr>
      <vt:lpstr>         I can double 2 digit multiples of 10.</vt:lpstr>
      <vt:lpstr>         I can double 2 digit multiples of 10.</vt:lpstr>
      <vt:lpstr>         I can double 2 digit multiples of 10.</vt:lpstr>
      <vt:lpstr>         I can double 2 digit multiples of 10.</vt:lpstr>
      <vt:lpstr>         I can double 2 digit multiples of 10.</vt:lpstr>
      <vt:lpstr>PowerPoint Presentation</vt:lpstr>
      <vt:lpstr>PowerPoint Presentation</vt:lpstr>
      <vt:lpstr> Calculations </vt:lpstr>
      <vt:lpstr>Remember to:</vt:lpstr>
      <vt:lpstr> I can read a number sentence. </vt:lpstr>
      <vt:lpstr> I can read a number sentence. </vt:lpstr>
      <vt:lpstr> I can read a number sentence. </vt:lpstr>
      <vt:lpstr> I can read a number sentence. </vt:lpstr>
      <vt:lpstr> I can read a number sentence.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Burman</dc:creator>
  <cp:lastModifiedBy>Antoinette Irwin</cp:lastModifiedBy>
  <cp:revision>207</cp:revision>
  <cp:lastPrinted>2013-02-25T15:37:10Z</cp:lastPrinted>
  <dcterms:created xsi:type="dcterms:W3CDTF">2012-12-30T09:04:16Z</dcterms:created>
  <dcterms:modified xsi:type="dcterms:W3CDTF">2014-12-26T16:12:29Z</dcterms:modified>
</cp:coreProperties>
</file>