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35" r:id="rId1"/>
  </p:sldMasterIdLst>
  <p:notesMasterIdLst>
    <p:notesMasterId r:id="rId74"/>
  </p:notesMasterIdLst>
  <p:handoutMasterIdLst>
    <p:handoutMasterId r:id="rId75"/>
  </p:handoutMasterIdLst>
  <p:sldIdLst>
    <p:sldId id="297" r:id="rId2"/>
    <p:sldId id="298" r:id="rId3"/>
    <p:sldId id="800" r:id="rId4"/>
    <p:sldId id="819" r:id="rId5"/>
    <p:sldId id="920" r:id="rId6"/>
    <p:sldId id="921" r:id="rId7"/>
    <p:sldId id="354" r:id="rId8"/>
    <p:sldId id="353" r:id="rId9"/>
    <p:sldId id="355" r:id="rId10"/>
    <p:sldId id="356" r:id="rId11"/>
    <p:sldId id="357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854" r:id="rId21"/>
    <p:sldId id="855" r:id="rId22"/>
    <p:sldId id="856" r:id="rId23"/>
    <p:sldId id="857" r:id="rId24"/>
    <p:sldId id="384" r:id="rId25"/>
    <p:sldId id="385" r:id="rId26"/>
    <p:sldId id="386" r:id="rId27"/>
    <p:sldId id="387" r:id="rId28"/>
    <p:sldId id="388" r:id="rId29"/>
    <p:sldId id="389" r:id="rId30"/>
    <p:sldId id="627" r:id="rId31"/>
    <p:sldId id="829" r:id="rId32"/>
    <p:sldId id="830" r:id="rId33"/>
    <p:sldId id="831" r:id="rId34"/>
    <p:sldId id="844" r:id="rId35"/>
    <p:sldId id="845" r:id="rId36"/>
    <p:sldId id="832" r:id="rId37"/>
    <p:sldId id="833" r:id="rId38"/>
    <p:sldId id="834" r:id="rId39"/>
    <p:sldId id="835" r:id="rId40"/>
    <p:sldId id="836" r:id="rId41"/>
    <p:sldId id="837" r:id="rId42"/>
    <p:sldId id="838" r:id="rId43"/>
    <p:sldId id="839" r:id="rId44"/>
    <p:sldId id="840" r:id="rId45"/>
    <p:sldId id="841" r:id="rId46"/>
    <p:sldId id="842" r:id="rId47"/>
    <p:sldId id="843" r:id="rId48"/>
    <p:sldId id="929" r:id="rId49"/>
    <p:sldId id="928" r:id="rId50"/>
    <p:sldId id="396" r:id="rId51"/>
    <p:sldId id="397" r:id="rId52"/>
    <p:sldId id="398" r:id="rId53"/>
    <p:sldId id="535" r:id="rId54"/>
    <p:sldId id="846" r:id="rId55"/>
    <p:sldId id="575" r:id="rId56"/>
    <p:sldId id="847" r:id="rId57"/>
    <p:sldId id="577" r:id="rId58"/>
    <p:sldId id="578" r:id="rId59"/>
    <p:sldId id="579" r:id="rId60"/>
    <p:sldId id="848" r:id="rId61"/>
    <p:sldId id="415" r:id="rId62"/>
    <p:sldId id="416" r:id="rId63"/>
    <p:sldId id="809" r:id="rId64"/>
    <p:sldId id="810" r:id="rId65"/>
    <p:sldId id="858" r:id="rId66"/>
    <p:sldId id="922" r:id="rId67"/>
    <p:sldId id="923" r:id="rId68"/>
    <p:sldId id="924" r:id="rId69"/>
    <p:sldId id="925" r:id="rId70"/>
    <p:sldId id="926" r:id="rId71"/>
    <p:sldId id="927" r:id="rId72"/>
    <p:sldId id="422" r:id="rId73"/>
  </p:sldIdLst>
  <p:sldSz cx="9144000" cy="6858000" type="screen4x3"/>
  <p:notesSz cx="6742113" cy="98726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9966FF"/>
    <a:srgbClr val="E010A5"/>
    <a:srgbClr val="FFFF66"/>
    <a:srgbClr val="4BFDFF"/>
    <a:srgbClr val="0FBF39"/>
    <a:srgbClr val="FF0066"/>
    <a:srgbClr val="AA24AD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1448" y="-96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492" cy="4926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017" y="0"/>
            <a:ext cx="2922491" cy="49260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EA5941-0246-4192-8526-0605E32D01B1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6899"/>
            <a:ext cx="2922492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017" y="9376899"/>
            <a:ext cx="2922491" cy="49418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A54F02-CF27-426B-A0EF-A6957E6DB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7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492" cy="4926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017" y="0"/>
            <a:ext cx="2922491" cy="49260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60DF1C7-5907-4FBA-AA91-0F4ED6E444AF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051" y="4689239"/>
            <a:ext cx="5394011" cy="44429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6899"/>
            <a:ext cx="2922492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017" y="9376899"/>
            <a:ext cx="2922491" cy="49418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8AE3AFD-F8C6-4AD5-B7F2-C3BAFD692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57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E3324-4C8D-41BE-9405-3ABFFB52F958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14787-709F-444A-BDD5-DBC98657D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B5909-8494-49AA-B6CB-7ED3A78EDB40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3C44D-E539-42BB-8538-A46768369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D2B76-0167-49F6-A9A5-41D87F9E7348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42CF-A085-40A0-9DF2-6DFD4AB96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3C075-5482-42FB-87D5-CE801F3A25DB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991C6-8DBE-43AF-A99A-835FF4B6C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81DB3-E5EB-423B-9185-FC9EF2BF5143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9C0E0-3C15-48D2-80B0-FEC64CF43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5EA54-6E3B-48E9-91CE-E7785DAB483E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69FF5-5FF6-4C07-9F17-C6E6C074A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2A11C-BE58-4105-B782-A613E3804AD0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5F3E2-2ADC-4777-9AD0-5F7EE2121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2649-5AE9-492A-A0D5-86E3D3C78FEA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EE183-02F5-428C-B12A-833C6E6DB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A7E6E-230E-41FE-942C-A8212F99F0E5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30ECA-BD60-439A-BC95-337B3E8C9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1C80A-013E-4A3B-8CDD-833F8BD78EE3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2708F-011C-43C0-8266-5304F97D7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5A7F7-38F9-4077-94EB-F5B884C28E0D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E20E7-8516-4219-BD53-F04CE91BA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BBC9E4-50B3-4095-BF9D-4B2C0F0F6F32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668528-3977-4984-BAB5-C3E5D4DCC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1524"/>
            <a:ext cx="8229600" cy="5784640"/>
          </a:xfrm>
        </p:spPr>
        <p:txBody>
          <a:bodyPr/>
          <a:lstStyle/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ounting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L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earn Its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I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ts Nothing New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alculations</a:t>
            </a:r>
            <a:endParaRPr lang="en-GB" sz="7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22996" y="812281"/>
            <a:ext cx="8754872" cy="553063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084874" y="955049"/>
            <a:ext cx="2126256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7030A0"/>
                </a:solidFill>
                <a:latin typeface="Comic Sans MS" pitchFamily="66" charset="0"/>
              </a:rPr>
              <a:t>2</a:t>
            </a:r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 + 3 = 5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6630" y="1725865"/>
            <a:ext cx="2126256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2 + 1 = 3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7597" y="2861404"/>
            <a:ext cx="2481616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10 x 1 = 10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26630" y="949025"/>
            <a:ext cx="2126256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1 + 2 = 3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84874" y="1730454"/>
            <a:ext cx="2126256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3 + 2 = 5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2996" y="167557"/>
            <a:ext cx="1206346" cy="121185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7597" y="3713256"/>
            <a:ext cx="2481617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10 x 2 = 20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5131" y="4565930"/>
            <a:ext cx="2481617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10 x 3 = 30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48002" y="2861404"/>
            <a:ext cx="2481617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10 x 4 = 40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48001" y="3713127"/>
            <a:ext cx="2481617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10 x 5 = 50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79756" y="4561287"/>
            <a:ext cx="2481617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10 x 6 = 60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88408" y="2861501"/>
            <a:ext cx="2481617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10 x 7 = 70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88408" y="3700773"/>
            <a:ext cx="2481617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10 x 8 =80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859659" y="4540045"/>
            <a:ext cx="2481617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10 x 9 = 90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60045" y="5449778"/>
            <a:ext cx="3321037" cy="7160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7030A0"/>
                </a:solidFill>
                <a:latin typeface="Comic Sans MS" pitchFamily="66" charset="0"/>
              </a:rPr>
              <a:t>10 x 10 = 100</a:t>
            </a:r>
            <a:endParaRPr lang="en-GB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9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594911" y="1850834"/>
            <a:ext cx="5111826" cy="3988106"/>
          </a:xfrm>
          <a:prstGeom prst="wedgeRoundRectCallout">
            <a:avLst>
              <a:gd name="adj1" fmla="val 76365"/>
              <a:gd name="adj2" fmla="val 17954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 bwMode="auto">
          <a:xfrm rot="20126722">
            <a:off x="936434" y="2035601"/>
            <a:ext cx="5208545" cy="3600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dirty="0">
                <a:solidFill>
                  <a:srgbClr val="7030A0"/>
                </a:solidFill>
                <a:latin typeface="Segoe Print" pitchFamily="2" charset="0"/>
              </a:rPr>
              <a:t>Get your whiteboards ready!!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91" y="264405"/>
            <a:ext cx="2611408" cy="2196374"/>
          </a:xfrm>
          <a:prstGeom prst="rect">
            <a:avLst/>
          </a:prstGeom>
        </p:spPr>
      </p:pic>
      <p:pic>
        <p:nvPicPr>
          <p:cNvPr id="6" name="Picture 12" descr="Mull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9362" y="3339202"/>
            <a:ext cx="238125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906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4521354" y="244192"/>
            <a:ext cx="2064379" cy="1553378"/>
          </a:xfrm>
          <a:prstGeom prst="wedgeRoundRectCallout">
            <a:avLst>
              <a:gd name="adj1" fmla="val 96212"/>
              <a:gd name="adj2" fmla="val 8067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7030A0"/>
                </a:solidFill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1112705" y="1570728"/>
            <a:ext cx="5422028" cy="4759872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8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 smtClean="0">
                  <a:solidFill>
                    <a:schemeClr val="bg1"/>
                  </a:solidFill>
                  <a:latin typeface="Segoe Print" pitchFamily="2" charset="0"/>
                </a:rPr>
                <a:t>+</a:t>
              </a:r>
              <a:endParaRPr lang="en-GB" sz="80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3" name="Picture 12" descr="Mull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0037" y="1036677"/>
            <a:ext cx="238125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175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>
            <a:off x="1090671" y="749148"/>
            <a:ext cx="6665204" cy="5838940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10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8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 smtClean="0">
                  <a:solidFill>
                    <a:schemeClr val="bg1"/>
                  </a:solidFill>
                  <a:latin typeface="Segoe Print" pitchFamily="2" charset="0"/>
                </a:rPr>
                <a:t>+</a:t>
              </a:r>
              <a:endParaRPr lang="en-GB" sz="80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340380" y="1239912"/>
            <a:ext cx="1984469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  <p:pic>
        <p:nvPicPr>
          <p:cNvPr id="11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690" y="554782"/>
            <a:ext cx="1787990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347788" y="220337"/>
            <a:ext cx="1204601" cy="835135"/>
          </a:xfrm>
          <a:prstGeom prst="wedgeRoundRectCallout">
            <a:avLst>
              <a:gd name="adj1" fmla="val 83636"/>
              <a:gd name="adj2" fmla="val 82371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itchFamily="66" charset="0"/>
              </a:rPr>
              <a:t>Well...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5039499" y="198304"/>
            <a:ext cx="1836204" cy="1233889"/>
          </a:xfrm>
          <a:prstGeom prst="wedgeRoundRectCallout">
            <a:avLst>
              <a:gd name="adj1" fmla="val 87212"/>
              <a:gd name="adj2" fmla="val 8067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Segoe Print" pitchFamily="2" charset="0"/>
              </a:rPr>
              <a:t>Good Luck!!</a:t>
            </a:r>
            <a:endParaRPr lang="en-GB" sz="24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440675" y="550843"/>
            <a:ext cx="7376253" cy="6070293"/>
            <a:chOff x="467544" y="3429000"/>
            <a:chExt cx="2821585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00206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69049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7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 smtClean="0">
                  <a:solidFill>
                    <a:schemeClr val="bg1"/>
                  </a:solidFill>
                  <a:latin typeface="Segoe Print" pitchFamily="2" charset="0"/>
                </a:rPr>
                <a:t>+</a:t>
              </a:r>
              <a:endParaRPr lang="en-GB" sz="80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1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10" y="1160748"/>
            <a:ext cx="1787990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35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440675" y="550843"/>
            <a:ext cx="7315200" cy="6070293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00206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10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3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7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 smtClean="0">
                  <a:solidFill>
                    <a:schemeClr val="bg1"/>
                  </a:solidFill>
                  <a:latin typeface="Segoe Print" pitchFamily="2" charset="0"/>
                </a:rPr>
                <a:t>+</a:t>
              </a:r>
              <a:endParaRPr lang="en-GB" sz="80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2" y="0"/>
            <a:ext cx="2141888" cy="403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909777" y="198305"/>
            <a:ext cx="3347804" cy="710920"/>
          </a:xfrm>
          <a:prstGeom prst="wedgeRoundRectCallout">
            <a:avLst>
              <a:gd name="adj1" fmla="val -94442"/>
              <a:gd name="adj2" fmla="val 7480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Segoe Print" pitchFamily="2" charset="0"/>
              </a:rPr>
              <a:t>How did you go?</a:t>
            </a:r>
            <a:endParaRPr lang="en-GB" sz="24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055030" y="909225"/>
            <a:ext cx="1984469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5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5974755" y="506776"/>
            <a:ext cx="1968406" cy="1498294"/>
          </a:xfrm>
          <a:prstGeom prst="wedgeRoundRectCallout">
            <a:avLst>
              <a:gd name="adj1" fmla="val -114981"/>
              <a:gd name="adj2" fmla="val 4585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Segoe Print" pitchFamily="2" charset="0"/>
              </a:rPr>
              <a:t>What number am l hiding?</a:t>
            </a:r>
            <a:endParaRPr lang="en-GB" sz="2400" b="1" dirty="0">
              <a:latin typeface="Segoe Print" pitchFamily="2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341523" y="738130"/>
            <a:ext cx="7326217" cy="5739788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FF3399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693221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277397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1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 smtClean="0">
                  <a:solidFill>
                    <a:schemeClr val="bg1"/>
                  </a:solidFill>
                  <a:latin typeface="Segoe Print" pitchFamily="2" charset="0"/>
                </a:rPr>
                <a:t>+</a:t>
              </a:r>
              <a:endParaRPr lang="en-GB" sz="80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7114" y="-72771"/>
            <a:ext cx="2412793" cy="255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2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281570" y="275422"/>
            <a:ext cx="1968406" cy="1498294"/>
          </a:xfrm>
          <a:prstGeom prst="wedgeRoundRectCallout">
            <a:avLst>
              <a:gd name="adj1" fmla="val 204599"/>
              <a:gd name="adj2" fmla="val 51736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Segoe Print" pitchFamily="2" charset="0"/>
              </a:rPr>
              <a:t>Did you get it?</a:t>
            </a:r>
            <a:endParaRPr lang="en-GB" sz="2400" b="1" dirty="0">
              <a:latin typeface="Segoe Print" pitchFamily="2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341523" y="738130"/>
            <a:ext cx="7326217" cy="5739788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rgbClr val="FF3399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693221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3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277397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1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 smtClean="0">
                  <a:solidFill>
                    <a:schemeClr val="bg1"/>
                  </a:solidFill>
                  <a:latin typeface="Segoe Print" pitchFamily="2" charset="0"/>
                </a:rPr>
                <a:t>+</a:t>
              </a:r>
              <a:endParaRPr lang="en-GB" sz="80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64" y="1157023"/>
            <a:ext cx="3320743" cy="352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 bwMode="auto">
          <a:xfrm>
            <a:off x="3061988" y="1157023"/>
            <a:ext cx="1984469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694063" y="683046"/>
            <a:ext cx="7214686" cy="5647554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7544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tx1"/>
                  </a:solidFill>
                  <a:latin typeface="Segoe Print" pitchFamily="2" charset="0"/>
                </a:rPr>
                <a:t>10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tx1"/>
                  </a:solidFill>
                  <a:latin typeface="Segoe Print" pitchFamily="2" charset="0"/>
                </a:rPr>
                <a:t>1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tx1"/>
                  </a:solidFill>
                  <a:latin typeface="Segoe Print" pitchFamily="2" charset="0"/>
                </a:rPr>
                <a:t>x</a:t>
              </a:r>
            </a:p>
          </p:txBody>
        </p:sp>
      </p:grpSp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9276">
            <a:off x="385289" y="12531"/>
            <a:ext cx="1962241" cy="369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59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694063" y="683046"/>
            <a:ext cx="7214686" cy="5647554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tx1"/>
                  </a:solidFill>
                  <a:latin typeface="Segoe Print" pitchFamily="2" charset="0"/>
                </a:rPr>
                <a:t>10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tx1"/>
                  </a:solidFill>
                  <a:latin typeface="Segoe Print" pitchFamily="2" charset="0"/>
                </a:rPr>
                <a:t>1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tx1"/>
                  </a:solidFill>
                  <a:latin typeface="Segoe Print" pitchFamily="2" charset="0"/>
                </a:rPr>
                <a:t>10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tx1"/>
                  </a:solidFill>
                  <a:latin typeface="Segoe Print" pitchFamily="2" charset="0"/>
                </a:rPr>
                <a:t>x</a:t>
              </a:r>
            </a:p>
          </p:txBody>
        </p:sp>
      </p:grpSp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3442">
            <a:off x="6082555" y="841495"/>
            <a:ext cx="1962241" cy="369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695627" y="231354"/>
            <a:ext cx="2036130" cy="1363605"/>
          </a:xfrm>
          <a:prstGeom prst="wedgeRoundRectCallout">
            <a:avLst>
              <a:gd name="adj1" fmla="val 64196"/>
              <a:gd name="adj2" fmla="val 5218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Segoe Print" pitchFamily="2" charset="0"/>
              </a:rPr>
              <a:t>Well then...</a:t>
            </a:r>
            <a:endParaRPr lang="en-GB" sz="24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245228" y="1068636"/>
            <a:ext cx="1984469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59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455" y="341524"/>
            <a:ext cx="8560106" cy="12559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1524"/>
            <a:ext cx="8229600" cy="5784640"/>
          </a:xfrm>
        </p:spPr>
        <p:txBody>
          <a:bodyPr/>
          <a:lstStyle/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ounting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L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earn Its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I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ts Nothing New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alculations</a:t>
            </a:r>
            <a:endParaRPr lang="en-GB" sz="7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694063" y="683046"/>
            <a:ext cx="7214686" cy="5647554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7544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tx1"/>
                  </a:solidFill>
                  <a:latin typeface="Segoe Print" pitchFamily="2" charset="0"/>
                </a:rPr>
                <a:t>10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tx1"/>
                  </a:solidFill>
                  <a:latin typeface="Segoe Print" pitchFamily="2" charset="0"/>
                </a:rPr>
                <a:t>3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tx1"/>
                  </a:solidFill>
                  <a:latin typeface="Segoe Print" pitchFamily="2" charset="0"/>
                </a:rPr>
                <a:t>x</a:t>
              </a:r>
            </a:p>
          </p:txBody>
        </p:sp>
      </p:grpSp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9276">
            <a:off x="385289" y="12531"/>
            <a:ext cx="1962241" cy="369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13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694063" y="683046"/>
            <a:ext cx="7214686" cy="5647554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tx1"/>
                  </a:solidFill>
                  <a:latin typeface="Segoe Print" pitchFamily="2" charset="0"/>
                </a:rPr>
                <a:t>3</a:t>
              </a:r>
              <a:r>
                <a:rPr lang="en-GB" sz="5400" b="1" dirty="0" smtClean="0">
                  <a:solidFill>
                    <a:schemeClr val="tx1"/>
                  </a:solidFill>
                  <a:latin typeface="Segoe Print" pitchFamily="2" charset="0"/>
                </a:rPr>
                <a:t>0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tx1"/>
                  </a:solidFill>
                  <a:latin typeface="Segoe Print" pitchFamily="2" charset="0"/>
                </a:rPr>
                <a:t>3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tx1"/>
                  </a:solidFill>
                  <a:latin typeface="Segoe Print" pitchFamily="2" charset="0"/>
                </a:rPr>
                <a:t>10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tx1"/>
                  </a:solidFill>
                  <a:latin typeface="Segoe Print" pitchFamily="2" charset="0"/>
                </a:rPr>
                <a:t>x</a:t>
              </a:r>
            </a:p>
          </p:txBody>
        </p:sp>
      </p:grpSp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3442">
            <a:off x="6082555" y="841495"/>
            <a:ext cx="1962241" cy="369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695627" y="231354"/>
            <a:ext cx="2036130" cy="1363605"/>
          </a:xfrm>
          <a:prstGeom prst="wedgeRoundRectCallout">
            <a:avLst>
              <a:gd name="adj1" fmla="val 64196"/>
              <a:gd name="adj2" fmla="val 5218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Segoe Print" pitchFamily="2" charset="0"/>
              </a:rPr>
              <a:t>Well then...</a:t>
            </a:r>
            <a:endParaRPr lang="en-GB" sz="24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245228" y="1068636"/>
            <a:ext cx="1984469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694063" y="683046"/>
            <a:ext cx="7214686" cy="5647554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7544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tx1"/>
                  </a:solidFill>
                  <a:latin typeface="Segoe Print" pitchFamily="2" charset="0"/>
                </a:rPr>
                <a:t>10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tx1"/>
                  </a:solidFill>
                  <a:latin typeface="Segoe Print" pitchFamily="2" charset="0"/>
                </a:rPr>
                <a:t>5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tx1"/>
                  </a:solidFill>
                  <a:latin typeface="Segoe Print" pitchFamily="2" charset="0"/>
                </a:rPr>
                <a:t>x</a:t>
              </a:r>
            </a:p>
          </p:txBody>
        </p:sp>
      </p:grpSp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9276">
            <a:off x="385289" y="12531"/>
            <a:ext cx="1962241" cy="369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7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694063" y="683046"/>
            <a:ext cx="7214686" cy="5647554"/>
            <a:chOff x="467544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467544" y="3429000"/>
              <a:ext cx="2798231" cy="241226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619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tx1"/>
                  </a:solidFill>
                  <a:latin typeface="Segoe Print" pitchFamily="2" charset="0"/>
                </a:rPr>
                <a:t>5</a:t>
              </a:r>
              <a:r>
                <a:rPr lang="en-GB" sz="5400" b="1" dirty="0" smtClean="0">
                  <a:solidFill>
                    <a:schemeClr val="tx1"/>
                  </a:solidFill>
                  <a:latin typeface="Segoe Print" pitchFamily="2" charset="0"/>
                </a:rPr>
                <a:t>0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3768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tx1"/>
                  </a:solidFill>
                  <a:latin typeface="Segoe Print" pitchFamily="2" charset="0"/>
                </a:rPr>
                <a:t>5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552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tx1"/>
                  </a:solidFill>
                  <a:latin typeface="Segoe Print" pitchFamily="2" charset="0"/>
                </a:rPr>
                <a:t>10</a:t>
              </a:r>
              <a:endParaRPr lang="en-GB" sz="5400" b="1" dirty="0">
                <a:solidFill>
                  <a:schemeClr val="tx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12032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tx1"/>
                  </a:solidFill>
                  <a:latin typeface="Segoe Print" pitchFamily="2" charset="0"/>
                </a:rPr>
                <a:t>x</a:t>
              </a:r>
            </a:p>
          </p:txBody>
        </p:sp>
      </p:grpSp>
      <p:pic>
        <p:nvPicPr>
          <p:cNvPr id="14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3442">
            <a:off x="6082555" y="841495"/>
            <a:ext cx="1962241" cy="369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695627" y="231354"/>
            <a:ext cx="2036130" cy="1363605"/>
          </a:xfrm>
          <a:prstGeom prst="wedgeRoundRectCallout">
            <a:avLst>
              <a:gd name="adj1" fmla="val 64196"/>
              <a:gd name="adj2" fmla="val 5218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Segoe Print" pitchFamily="2" charset="0"/>
              </a:rPr>
              <a:t>Well then...</a:t>
            </a:r>
            <a:endParaRPr lang="en-GB" sz="24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245228" y="1068636"/>
            <a:ext cx="1984469" cy="2002288"/>
          </a:xfrm>
          <a:prstGeom prst="ellips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8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1691" y="1916832"/>
            <a:ext cx="8394853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0" b="1" dirty="0">
                <a:solidFill>
                  <a:prstClr val="black"/>
                </a:solidFill>
              </a:rPr>
              <a:t>2</a:t>
            </a:r>
            <a:r>
              <a:rPr lang="en-GB" sz="16000" b="1" dirty="0" smtClean="0">
                <a:solidFill>
                  <a:prstClr val="black"/>
                </a:solidFill>
              </a:rPr>
              <a:t> </a:t>
            </a:r>
            <a:r>
              <a:rPr lang="en-GB" sz="16000" b="1" dirty="0">
                <a:solidFill>
                  <a:prstClr val="black"/>
                </a:solidFill>
              </a:rPr>
              <a:t>+</a:t>
            </a:r>
            <a:r>
              <a:rPr lang="en-GB" sz="16000" b="1" dirty="0" smtClean="0">
                <a:solidFill>
                  <a:prstClr val="black"/>
                </a:solidFill>
              </a:rPr>
              <a:t> 3 </a:t>
            </a:r>
            <a:r>
              <a:rPr lang="en-GB" sz="16000" b="1" dirty="0">
                <a:solidFill>
                  <a:prstClr val="black"/>
                </a:solidFill>
              </a:rPr>
              <a:t>= </a:t>
            </a:r>
            <a:r>
              <a:rPr lang="en-GB" sz="16000" b="1" dirty="0" smtClean="0">
                <a:solidFill>
                  <a:prstClr val="black"/>
                </a:solidFill>
              </a:rPr>
              <a:t>5</a:t>
            </a:r>
            <a:endParaRPr lang="en-GB" sz="160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1368" y="2507463"/>
            <a:ext cx="1328299" cy="17710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523" y="1916832"/>
            <a:ext cx="8427904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0" b="1" dirty="0">
                <a:solidFill>
                  <a:prstClr val="black"/>
                </a:solidFill>
              </a:rPr>
              <a:t>2</a:t>
            </a:r>
            <a:r>
              <a:rPr lang="en-GB" sz="16000" b="1" dirty="0" smtClean="0">
                <a:solidFill>
                  <a:prstClr val="black"/>
                </a:solidFill>
              </a:rPr>
              <a:t> + 3 </a:t>
            </a:r>
            <a:r>
              <a:rPr lang="en-GB" sz="16000" b="1" dirty="0">
                <a:solidFill>
                  <a:prstClr val="black"/>
                </a:solidFill>
              </a:rPr>
              <a:t>= </a:t>
            </a:r>
            <a:r>
              <a:rPr lang="en-GB" sz="16000" b="1" dirty="0" smtClean="0">
                <a:solidFill>
                  <a:prstClr val="black"/>
                </a:solidFill>
              </a:rPr>
              <a:t>5</a:t>
            </a:r>
            <a:endParaRPr lang="en-GB" sz="16000" b="1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49995" y="2348880"/>
            <a:ext cx="1663547" cy="20882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489" y="1916832"/>
            <a:ext cx="8549089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>
                <a:solidFill>
                  <a:prstClr val="black"/>
                </a:solidFill>
              </a:rPr>
              <a:t>2</a:t>
            </a:r>
            <a:r>
              <a:rPr lang="en-GB" sz="16600" b="1" dirty="0" smtClean="0">
                <a:solidFill>
                  <a:prstClr val="black"/>
                </a:solidFill>
              </a:rPr>
              <a:t> + 1 = 3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40843" y="2384884"/>
            <a:ext cx="2291508" cy="20162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6439" y="1916832"/>
            <a:ext cx="8670274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>
                <a:solidFill>
                  <a:prstClr val="black"/>
                </a:solidFill>
              </a:rPr>
              <a:t>2</a:t>
            </a:r>
            <a:r>
              <a:rPr lang="en-GB" sz="16600" b="1" dirty="0" smtClean="0">
                <a:solidFill>
                  <a:prstClr val="black"/>
                </a:solidFill>
              </a:rPr>
              <a:t> + 1 = 3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720289" y="2276872"/>
            <a:ext cx="1872868" cy="22322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93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236" y="1943726"/>
            <a:ext cx="8813494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1 + 1 = 2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4087" y="2411714"/>
            <a:ext cx="1492243" cy="19945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43726"/>
            <a:ext cx="8934680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prstClr val="black"/>
                </a:solidFill>
              </a:rPr>
              <a:t>1 + 1 = 2</a:t>
            </a:r>
            <a:endParaRPr lang="en-GB" sz="16600" b="1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41523" y="2363962"/>
            <a:ext cx="1861851" cy="235368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Counting Multiples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21329" cy="4525963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I can count in 10’s.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128094" y="4992031"/>
            <a:ext cx="1873045" cy="167429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GB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Picture 6" descr="CountFourway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0279" y="2388641"/>
            <a:ext cx="3683797" cy="52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2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916832"/>
            <a:ext cx="886857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b="1" dirty="0" smtClean="0">
                <a:solidFill>
                  <a:prstClr val="black"/>
                </a:solidFill>
              </a:rPr>
              <a:t>10 x 1 = 10</a:t>
            </a:r>
            <a:endParaRPr lang="en-GB" sz="150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77070" y="2384884"/>
            <a:ext cx="2291508" cy="20162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7070" y="2384884"/>
            <a:ext cx="2291508" cy="20162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916832"/>
            <a:ext cx="886857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b="1" dirty="0" smtClean="0">
                <a:solidFill>
                  <a:prstClr val="black"/>
                </a:solidFill>
              </a:rPr>
              <a:t>10 x 1 = 10</a:t>
            </a:r>
            <a:endParaRPr lang="en-GB" sz="15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916832"/>
            <a:ext cx="886857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b="1" dirty="0" smtClean="0">
                <a:solidFill>
                  <a:prstClr val="black"/>
                </a:solidFill>
              </a:rPr>
              <a:t>10 x 2 = 20</a:t>
            </a:r>
            <a:endParaRPr lang="en-GB" sz="150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20671" y="2384884"/>
            <a:ext cx="2291508" cy="2016224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20671" y="2384884"/>
            <a:ext cx="2291508" cy="2016224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916832"/>
            <a:ext cx="886857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b="1" dirty="0" smtClean="0">
                <a:solidFill>
                  <a:prstClr val="black"/>
                </a:solidFill>
              </a:rPr>
              <a:t>10 x 2 = 20</a:t>
            </a:r>
            <a:endParaRPr lang="en-GB" sz="15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916832"/>
            <a:ext cx="886857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b="1" dirty="0" smtClean="0">
                <a:solidFill>
                  <a:prstClr val="black"/>
                </a:solidFill>
              </a:rPr>
              <a:t>10 x 9 = </a:t>
            </a:r>
            <a:r>
              <a:rPr lang="en-GB" sz="15000" b="1" dirty="0">
                <a:solidFill>
                  <a:prstClr val="black"/>
                </a:solidFill>
              </a:rPr>
              <a:t>9</a:t>
            </a:r>
            <a:r>
              <a:rPr lang="en-GB" sz="15000" b="1" dirty="0" smtClean="0">
                <a:solidFill>
                  <a:prstClr val="black"/>
                </a:solidFill>
              </a:rPr>
              <a:t>0</a:t>
            </a:r>
            <a:endParaRPr lang="en-GB" sz="150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77071" y="2384884"/>
            <a:ext cx="2291508" cy="20162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7071" y="2384884"/>
            <a:ext cx="2291508" cy="20162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916832"/>
            <a:ext cx="886857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b="1" dirty="0" smtClean="0">
                <a:solidFill>
                  <a:prstClr val="black"/>
                </a:solidFill>
              </a:rPr>
              <a:t>10 x 9 = </a:t>
            </a:r>
            <a:r>
              <a:rPr lang="en-GB" sz="15000" b="1" dirty="0">
                <a:solidFill>
                  <a:prstClr val="black"/>
                </a:solidFill>
              </a:rPr>
              <a:t>9</a:t>
            </a:r>
            <a:r>
              <a:rPr lang="en-GB" sz="15000" b="1" dirty="0" smtClean="0">
                <a:solidFill>
                  <a:prstClr val="black"/>
                </a:solidFill>
              </a:rPr>
              <a:t>0</a:t>
            </a:r>
            <a:endParaRPr lang="en-GB" sz="15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916832"/>
            <a:ext cx="886857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b="1" dirty="0" smtClean="0">
                <a:solidFill>
                  <a:prstClr val="black"/>
                </a:solidFill>
              </a:rPr>
              <a:t>10 x 4 = </a:t>
            </a:r>
            <a:r>
              <a:rPr lang="en-GB" sz="15000" b="1" dirty="0">
                <a:solidFill>
                  <a:prstClr val="black"/>
                </a:solidFill>
              </a:rPr>
              <a:t>4</a:t>
            </a:r>
            <a:r>
              <a:rPr lang="en-GB" sz="15000" b="1" dirty="0" smtClean="0">
                <a:solidFill>
                  <a:prstClr val="black"/>
                </a:solidFill>
              </a:rPr>
              <a:t>0</a:t>
            </a:r>
            <a:endParaRPr lang="en-GB" sz="150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77071" y="2535009"/>
            <a:ext cx="2291508" cy="2016224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7071" y="2535009"/>
            <a:ext cx="2291508" cy="2016224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916832"/>
            <a:ext cx="886857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b="1" dirty="0" smtClean="0">
                <a:solidFill>
                  <a:prstClr val="black"/>
                </a:solidFill>
              </a:rPr>
              <a:t>10 x 4 = </a:t>
            </a:r>
            <a:r>
              <a:rPr lang="en-GB" sz="15000" b="1" dirty="0">
                <a:solidFill>
                  <a:prstClr val="black"/>
                </a:solidFill>
              </a:rPr>
              <a:t>4</a:t>
            </a:r>
            <a:r>
              <a:rPr lang="en-GB" sz="15000" b="1" dirty="0" smtClean="0">
                <a:solidFill>
                  <a:prstClr val="black"/>
                </a:solidFill>
              </a:rPr>
              <a:t>0</a:t>
            </a:r>
            <a:endParaRPr lang="en-GB" sz="15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916832"/>
            <a:ext cx="886857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b="1" dirty="0" smtClean="0">
                <a:solidFill>
                  <a:prstClr val="black"/>
                </a:solidFill>
              </a:rPr>
              <a:t>10 x 7 = 70</a:t>
            </a:r>
            <a:endParaRPr lang="en-GB" sz="150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77071" y="2535009"/>
            <a:ext cx="2291508" cy="2016224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7071" y="2535009"/>
            <a:ext cx="2291508" cy="2016224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916832"/>
            <a:ext cx="886857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b="1" dirty="0" smtClean="0">
                <a:solidFill>
                  <a:prstClr val="black"/>
                </a:solidFill>
              </a:rPr>
              <a:t>10 x 7 = 70</a:t>
            </a:r>
            <a:endParaRPr lang="en-GB" sz="15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66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476" y="298423"/>
            <a:ext cx="1013552" cy="10466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1248951" y="579533"/>
            <a:ext cx="6993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I can count in 10’s.</a:t>
            </a:r>
            <a:endParaRPr lang="en-GB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205280"/>
              </p:ext>
            </p:extLst>
          </p:nvPr>
        </p:nvGraphicFramePr>
        <p:xfrm>
          <a:off x="457200" y="1912227"/>
          <a:ext cx="7103660" cy="758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366"/>
                <a:gridCol w="710366"/>
                <a:gridCol w="710366"/>
                <a:gridCol w="710366"/>
                <a:gridCol w="710366"/>
                <a:gridCol w="710366"/>
                <a:gridCol w="710366"/>
                <a:gridCol w="710366"/>
                <a:gridCol w="710366"/>
                <a:gridCol w="710366"/>
              </a:tblGrid>
              <a:tr h="7580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4BF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4BF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4BF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4BF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4BFDFF"/>
                    </a:solidFill>
                  </a:tcPr>
                </a:tc>
              </a:tr>
            </a:tbl>
          </a:graphicData>
        </a:graphic>
      </p:graphicFrame>
      <p:sp>
        <p:nvSpPr>
          <p:cNvPr id="9" name="Folded Corner 8"/>
          <p:cNvSpPr/>
          <p:nvPr/>
        </p:nvSpPr>
        <p:spPr>
          <a:xfrm rot="442261">
            <a:off x="525039" y="2513872"/>
            <a:ext cx="484496" cy="523287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Folded Corner 34"/>
          <p:cNvSpPr/>
          <p:nvPr/>
        </p:nvSpPr>
        <p:spPr>
          <a:xfrm rot="442261">
            <a:off x="1254146" y="2534486"/>
            <a:ext cx="520159" cy="523287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Folded Corner 35"/>
          <p:cNvSpPr/>
          <p:nvPr/>
        </p:nvSpPr>
        <p:spPr>
          <a:xfrm>
            <a:off x="1994697" y="2474085"/>
            <a:ext cx="520159" cy="523287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Folded Corner 36"/>
          <p:cNvSpPr/>
          <p:nvPr/>
        </p:nvSpPr>
        <p:spPr>
          <a:xfrm rot="21188653">
            <a:off x="2673234" y="2503531"/>
            <a:ext cx="520159" cy="585199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Folded Corner 37"/>
          <p:cNvSpPr/>
          <p:nvPr/>
        </p:nvSpPr>
        <p:spPr>
          <a:xfrm rot="442261">
            <a:off x="3424215" y="2487807"/>
            <a:ext cx="520159" cy="523287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Folded Corner 38"/>
          <p:cNvSpPr/>
          <p:nvPr/>
        </p:nvSpPr>
        <p:spPr>
          <a:xfrm rot="21142008">
            <a:off x="4097612" y="2486783"/>
            <a:ext cx="520159" cy="523287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60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Folded Corner 39"/>
          <p:cNvSpPr/>
          <p:nvPr/>
        </p:nvSpPr>
        <p:spPr>
          <a:xfrm rot="442261">
            <a:off x="4813526" y="2500301"/>
            <a:ext cx="520159" cy="523287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70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Folded Corner 40"/>
          <p:cNvSpPr/>
          <p:nvPr/>
        </p:nvSpPr>
        <p:spPr>
          <a:xfrm>
            <a:off x="5513051" y="2501528"/>
            <a:ext cx="520159" cy="523287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80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Folded Corner 41"/>
          <p:cNvSpPr/>
          <p:nvPr/>
        </p:nvSpPr>
        <p:spPr>
          <a:xfrm rot="442261">
            <a:off x="6230964" y="2505290"/>
            <a:ext cx="520159" cy="523287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Folded Corner 42"/>
          <p:cNvSpPr/>
          <p:nvPr/>
        </p:nvSpPr>
        <p:spPr>
          <a:xfrm rot="20875004">
            <a:off x="6883018" y="2476346"/>
            <a:ext cx="630051" cy="523287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100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0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916832"/>
            <a:ext cx="886857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b="1" dirty="0" smtClean="0">
                <a:solidFill>
                  <a:prstClr val="black"/>
                </a:solidFill>
              </a:rPr>
              <a:t>10 x 3 = </a:t>
            </a:r>
            <a:r>
              <a:rPr lang="en-GB" sz="15000" b="1" dirty="0">
                <a:solidFill>
                  <a:prstClr val="black"/>
                </a:solidFill>
              </a:rPr>
              <a:t>3</a:t>
            </a:r>
            <a:r>
              <a:rPr lang="en-GB" sz="15000" b="1" dirty="0" smtClean="0">
                <a:solidFill>
                  <a:prstClr val="black"/>
                </a:solidFill>
              </a:rPr>
              <a:t>0</a:t>
            </a:r>
            <a:endParaRPr lang="en-GB" sz="150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77071" y="2384884"/>
            <a:ext cx="2291508" cy="2016224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6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7071" y="2384884"/>
            <a:ext cx="2291508" cy="2016224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916832"/>
            <a:ext cx="886857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b="1" dirty="0" smtClean="0">
                <a:solidFill>
                  <a:prstClr val="black"/>
                </a:solidFill>
              </a:rPr>
              <a:t>10 x 3 = </a:t>
            </a:r>
            <a:r>
              <a:rPr lang="en-GB" sz="15000" b="1" dirty="0">
                <a:solidFill>
                  <a:prstClr val="black"/>
                </a:solidFill>
              </a:rPr>
              <a:t>3</a:t>
            </a:r>
            <a:r>
              <a:rPr lang="en-GB" sz="15000" b="1" dirty="0" smtClean="0">
                <a:solidFill>
                  <a:prstClr val="black"/>
                </a:solidFill>
              </a:rPr>
              <a:t>0</a:t>
            </a:r>
            <a:endParaRPr lang="en-GB" sz="15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2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916832"/>
            <a:ext cx="886857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b="1" dirty="0" smtClean="0">
                <a:solidFill>
                  <a:prstClr val="black"/>
                </a:solidFill>
              </a:rPr>
              <a:t>10 x 5 = 50</a:t>
            </a:r>
            <a:endParaRPr lang="en-GB" sz="150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88911" y="2384884"/>
            <a:ext cx="2291508" cy="2016224"/>
          </a:xfrm>
          <a:prstGeom prst="rect">
            <a:avLst/>
          </a:prstGeom>
          <a:solidFill>
            <a:srgbClr val="0FBF3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8911" y="2384884"/>
            <a:ext cx="2291508" cy="2016224"/>
          </a:xfrm>
          <a:prstGeom prst="rect">
            <a:avLst/>
          </a:prstGeom>
          <a:solidFill>
            <a:srgbClr val="0FBF3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916832"/>
            <a:ext cx="886857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b="1" dirty="0" smtClean="0">
                <a:solidFill>
                  <a:prstClr val="black"/>
                </a:solidFill>
              </a:rPr>
              <a:t>10 x 5 = 50</a:t>
            </a:r>
            <a:endParaRPr lang="en-GB" sz="15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916832"/>
            <a:ext cx="886857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b="1" dirty="0" smtClean="0">
                <a:solidFill>
                  <a:prstClr val="black"/>
                </a:solidFill>
              </a:rPr>
              <a:t>10 x 6 = </a:t>
            </a:r>
            <a:r>
              <a:rPr lang="en-GB" sz="15000" b="1" dirty="0">
                <a:solidFill>
                  <a:prstClr val="black"/>
                </a:solidFill>
              </a:rPr>
              <a:t>6</a:t>
            </a:r>
            <a:r>
              <a:rPr lang="en-GB" sz="15000" b="1" dirty="0" smtClean="0">
                <a:solidFill>
                  <a:prstClr val="black"/>
                </a:solidFill>
              </a:rPr>
              <a:t>0</a:t>
            </a:r>
            <a:endParaRPr lang="en-GB" sz="150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77071" y="2511358"/>
            <a:ext cx="2291508" cy="20162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7071" y="2511358"/>
            <a:ext cx="2291508" cy="20162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916832"/>
            <a:ext cx="886857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b="1" dirty="0" smtClean="0">
                <a:solidFill>
                  <a:prstClr val="black"/>
                </a:solidFill>
              </a:rPr>
              <a:t>10 x 6 = </a:t>
            </a:r>
            <a:r>
              <a:rPr lang="en-GB" sz="15000" b="1" dirty="0">
                <a:solidFill>
                  <a:prstClr val="black"/>
                </a:solidFill>
              </a:rPr>
              <a:t>6</a:t>
            </a:r>
            <a:r>
              <a:rPr lang="en-GB" sz="15000" b="1" dirty="0" smtClean="0">
                <a:solidFill>
                  <a:prstClr val="black"/>
                </a:solidFill>
              </a:rPr>
              <a:t>0</a:t>
            </a:r>
            <a:endParaRPr lang="en-GB" sz="15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916832"/>
            <a:ext cx="886857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b="1" dirty="0" smtClean="0">
                <a:solidFill>
                  <a:prstClr val="black"/>
                </a:solidFill>
              </a:rPr>
              <a:t>10 x 8 = 80</a:t>
            </a:r>
            <a:endParaRPr lang="en-GB" sz="150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77071" y="2384884"/>
            <a:ext cx="2291508" cy="2016224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7071" y="2384884"/>
            <a:ext cx="2291508" cy="2016224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916832"/>
            <a:ext cx="886857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b="1" dirty="0" smtClean="0">
                <a:solidFill>
                  <a:prstClr val="black"/>
                </a:solidFill>
              </a:rPr>
              <a:t>10 x 8 = 80</a:t>
            </a:r>
            <a:endParaRPr lang="en-GB" sz="15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916832"/>
            <a:ext cx="886857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b="1" dirty="0" smtClean="0">
                <a:solidFill>
                  <a:prstClr val="black"/>
                </a:solidFill>
              </a:rPr>
              <a:t>10 x </a:t>
            </a:r>
            <a:r>
              <a:rPr lang="en-GB" sz="15000" b="1" dirty="0" smtClean="0">
                <a:solidFill>
                  <a:prstClr val="black"/>
                </a:solidFill>
              </a:rPr>
              <a:t>9 </a:t>
            </a:r>
            <a:r>
              <a:rPr lang="en-GB" sz="15000" b="1" dirty="0" smtClean="0">
                <a:solidFill>
                  <a:prstClr val="black"/>
                </a:solidFill>
              </a:rPr>
              <a:t>= 80</a:t>
            </a:r>
            <a:endParaRPr lang="en-GB" sz="150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77071" y="2384884"/>
            <a:ext cx="2291508" cy="2016224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3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7071" y="2384884"/>
            <a:ext cx="2291508" cy="2016224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916832"/>
            <a:ext cx="886857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0" b="1" dirty="0" smtClean="0">
                <a:solidFill>
                  <a:prstClr val="black"/>
                </a:solidFill>
              </a:rPr>
              <a:t>10 x </a:t>
            </a:r>
            <a:r>
              <a:rPr lang="en-GB" sz="15000" b="1" dirty="0">
                <a:solidFill>
                  <a:prstClr val="black"/>
                </a:solidFill>
              </a:rPr>
              <a:t>9</a:t>
            </a:r>
            <a:r>
              <a:rPr lang="en-GB" sz="15000" b="1" dirty="0" smtClean="0">
                <a:solidFill>
                  <a:prstClr val="black"/>
                </a:solidFill>
              </a:rPr>
              <a:t> </a:t>
            </a:r>
            <a:r>
              <a:rPr lang="en-GB" sz="15000" b="1" dirty="0" smtClean="0">
                <a:solidFill>
                  <a:prstClr val="black"/>
                </a:solidFill>
              </a:rPr>
              <a:t>= </a:t>
            </a:r>
            <a:r>
              <a:rPr lang="en-GB" sz="15000" b="1" dirty="0" smtClean="0">
                <a:solidFill>
                  <a:prstClr val="black"/>
                </a:solidFill>
              </a:rPr>
              <a:t>90</a:t>
            </a:r>
            <a:endParaRPr lang="en-GB" sz="15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66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476" y="298423"/>
            <a:ext cx="1013552" cy="10466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1248951" y="579533"/>
            <a:ext cx="6993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I can count in 10’s.</a:t>
            </a:r>
            <a:endParaRPr lang="en-GB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425928"/>
              </p:ext>
            </p:extLst>
          </p:nvPr>
        </p:nvGraphicFramePr>
        <p:xfrm>
          <a:off x="457200" y="1912227"/>
          <a:ext cx="7103660" cy="758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366"/>
                <a:gridCol w="710366"/>
                <a:gridCol w="710366"/>
                <a:gridCol w="710366"/>
                <a:gridCol w="710366"/>
                <a:gridCol w="710366"/>
                <a:gridCol w="710366"/>
                <a:gridCol w="710366"/>
                <a:gridCol w="710366"/>
                <a:gridCol w="710366"/>
              </a:tblGrid>
              <a:tr h="7580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9" name="Folded Corner 8"/>
          <p:cNvSpPr/>
          <p:nvPr/>
        </p:nvSpPr>
        <p:spPr>
          <a:xfrm rot="442261">
            <a:off x="524921" y="2515692"/>
            <a:ext cx="512873" cy="523287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Folded Corner 34"/>
          <p:cNvSpPr/>
          <p:nvPr/>
        </p:nvSpPr>
        <p:spPr>
          <a:xfrm rot="442261">
            <a:off x="1254146" y="2534486"/>
            <a:ext cx="520159" cy="523287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Folded Corner 35"/>
          <p:cNvSpPr/>
          <p:nvPr/>
        </p:nvSpPr>
        <p:spPr>
          <a:xfrm>
            <a:off x="1994697" y="2474085"/>
            <a:ext cx="520159" cy="523287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Folded Corner 36"/>
          <p:cNvSpPr/>
          <p:nvPr/>
        </p:nvSpPr>
        <p:spPr>
          <a:xfrm rot="21188653">
            <a:off x="2673234" y="2503531"/>
            <a:ext cx="520159" cy="585199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Folded Corner 37"/>
          <p:cNvSpPr/>
          <p:nvPr/>
        </p:nvSpPr>
        <p:spPr>
          <a:xfrm rot="442261">
            <a:off x="3424215" y="2487807"/>
            <a:ext cx="520159" cy="523287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Folded Corner 38"/>
          <p:cNvSpPr/>
          <p:nvPr/>
        </p:nvSpPr>
        <p:spPr>
          <a:xfrm rot="21142008">
            <a:off x="4097612" y="2486783"/>
            <a:ext cx="520159" cy="523287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Folded Corner 39"/>
          <p:cNvSpPr/>
          <p:nvPr/>
        </p:nvSpPr>
        <p:spPr>
          <a:xfrm rot="442261">
            <a:off x="4813526" y="2500301"/>
            <a:ext cx="520159" cy="523287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9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Folded Corner 40"/>
          <p:cNvSpPr/>
          <p:nvPr/>
        </p:nvSpPr>
        <p:spPr>
          <a:xfrm>
            <a:off x="5484662" y="2545281"/>
            <a:ext cx="658367" cy="523287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100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Folded Corner 41"/>
          <p:cNvSpPr/>
          <p:nvPr/>
        </p:nvSpPr>
        <p:spPr>
          <a:xfrm rot="442261">
            <a:off x="6230605" y="2510869"/>
            <a:ext cx="607128" cy="523287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110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Folded Corner 42"/>
          <p:cNvSpPr/>
          <p:nvPr/>
        </p:nvSpPr>
        <p:spPr>
          <a:xfrm rot="20875004">
            <a:off x="6883018" y="2476346"/>
            <a:ext cx="630051" cy="523287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120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5422"/>
            <a:ext cx="8229600" cy="5850741"/>
          </a:xfrm>
        </p:spPr>
        <p:txBody>
          <a:bodyPr/>
          <a:lstStyle/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Well done!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12" descr="Mull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3513" y="2760662"/>
            <a:ext cx="2677099" cy="378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455" y="3029639"/>
            <a:ext cx="8560106" cy="12559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1524"/>
            <a:ext cx="8229600" cy="5784640"/>
          </a:xfrm>
        </p:spPr>
        <p:txBody>
          <a:bodyPr/>
          <a:lstStyle/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ounting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L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earn Its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I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ts Nothing New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alculations</a:t>
            </a:r>
            <a:endParaRPr lang="en-GB" sz="7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Its Nothing New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I double  1 digit numbers.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2126255"/>
            <a:ext cx="1707615" cy="174066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3200" b="1" dirty="0">
                <a:solidFill>
                  <a:srgbClr val="7030A0"/>
                </a:solidFill>
                <a:latin typeface="Comic Sans MS" pitchFamily="66" charset="0"/>
              </a:rPr>
              <a:t>1</a:t>
            </a:r>
          </a:p>
        </p:txBody>
      </p:sp>
      <p:pic>
        <p:nvPicPr>
          <p:cNvPr id="7" name="Picture 6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547" y="2774996"/>
            <a:ext cx="2888725" cy="4083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Its Nothing New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798723" y="1817783"/>
            <a:ext cx="4070732" cy="2588964"/>
          </a:xfrm>
          <a:prstGeom prst="wedgeRoundRectCallout">
            <a:avLst>
              <a:gd name="adj1" fmla="val 112957"/>
              <a:gd name="adj2" fmla="val 283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7030A0"/>
                </a:solidFill>
                <a:latin typeface="Comic Sans MS" pitchFamily="66" charset="0"/>
              </a:rPr>
              <a:t>What is the double 4?</a:t>
            </a:r>
            <a:endParaRPr lang="en-GB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4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547" y="2774996"/>
            <a:ext cx="2888725" cy="4083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Its Nothing New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798723" y="1817783"/>
            <a:ext cx="4070732" cy="2588964"/>
          </a:xfrm>
          <a:prstGeom prst="wedgeRoundRectCallout">
            <a:avLst>
              <a:gd name="adj1" fmla="val 112957"/>
              <a:gd name="adj2" fmla="val 283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7030A0"/>
                </a:solidFill>
                <a:latin typeface="Comic Sans MS" pitchFamily="66" charset="0"/>
              </a:rPr>
              <a:t>What is the double 4?</a:t>
            </a:r>
            <a:endParaRPr lang="en-GB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4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547" y="2774996"/>
            <a:ext cx="2888725" cy="4083004"/>
          </a:xfrm>
          <a:prstGeom prst="rect">
            <a:avLst/>
          </a:prstGeom>
        </p:spPr>
      </p:pic>
      <p:sp>
        <p:nvSpPr>
          <p:cNvPr id="3" name="6-Point Star 2"/>
          <p:cNvSpPr/>
          <p:nvPr/>
        </p:nvSpPr>
        <p:spPr>
          <a:xfrm>
            <a:off x="3429413" y="3471094"/>
            <a:ext cx="2285174" cy="2306472"/>
          </a:xfrm>
          <a:prstGeom prst="star6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/>
              <a:t>8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60919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Its Nothing New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798723" y="1817783"/>
            <a:ext cx="4070732" cy="2588964"/>
          </a:xfrm>
          <a:prstGeom prst="wedgeRoundRectCallout">
            <a:avLst>
              <a:gd name="adj1" fmla="val 112957"/>
              <a:gd name="adj2" fmla="val 283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7030A0"/>
                </a:solidFill>
                <a:latin typeface="Comic Sans MS" pitchFamily="66" charset="0"/>
              </a:rPr>
              <a:t>What is the 3 x 2?</a:t>
            </a:r>
            <a:endParaRPr lang="en-GB" sz="5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4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547" y="2774996"/>
            <a:ext cx="2888725" cy="4083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Its Nothing New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798723" y="1817783"/>
            <a:ext cx="4070732" cy="2588964"/>
          </a:xfrm>
          <a:prstGeom prst="wedgeRoundRectCallout">
            <a:avLst>
              <a:gd name="adj1" fmla="val 112957"/>
              <a:gd name="adj2" fmla="val 283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7030A0"/>
                </a:solidFill>
                <a:latin typeface="Comic Sans MS" pitchFamily="66" charset="0"/>
              </a:rPr>
              <a:t>What is the 3 x 2?</a:t>
            </a:r>
            <a:endParaRPr lang="en-GB" sz="5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4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547" y="2774996"/>
            <a:ext cx="2888725" cy="4083004"/>
          </a:xfrm>
          <a:prstGeom prst="rect">
            <a:avLst/>
          </a:prstGeom>
        </p:spPr>
      </p:pic>
      <p:sp>
        <p:nvSpPr>
          <p:cNvPr id="6" name="6-Point Star 5"/>
          <p:cNvSpPr/>
          <p:nvPr/>
        </p:nvSpPr>
        <p:spPr>
          <a:xfrm>
            <a:off x="3429413" y="3471094"/>
            <a:ext cx="2285174" cy="2306472"/>
          </a:xfrm>
          <a:prstGeom prst="star6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129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Its Nothing New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202935" y="1817783"/>
            <a:ext cx="4070732" cy="2588964"/>
          </a:xfrm>
          <a:prstGeom prst="wedgeRoundRectCallout">
            <a:avLst>
              <a:gd name="adj1" fmla="val -104364"/>
              <a:gd name="adj2" fmla="val 283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7030A0"/>
                </a:solidFill>
                <a:latin typeface="Comic Sans MS" pitchFamily="66" charset="0"/>
              </a:rPr>
              <a:t>What is the double of 1?</a:t>
            </a:r>
            <a:endParaRPr lang="en-GB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4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74996"/>
            <a:ext cx="2888725" cy="4083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Its Nothing New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202935" y="1817783"/>
            <a:ext cx="4070732" cy="2588964"/>
          </a:xfrm>
          <a:prstGeom prst="wedgeRoundRectCallout">
            <a:avLst>
              <a:gd name="adj1" fmla="val -104364"/>
              <a:gd name="adj2" fmla="val 283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7030A0"/>
                </a:solidFill>
                <a:latin typeface="Comic Sans MS" pitchFamily="66" charset="0"/>
              </a:rPr>
              <a:t>What is the double of 1?</a:t>
            </a:r>
            <a:endParaRPr lang="en-GB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4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74996"/>
            <a:ext cx="2888725" cy="4083004"/>
          </a:xfrm>
          <a:prstGeom prst="rect">
            <a:avLst/>
          </a:prstGeom>
        </p:spPr>
      </p:pic>
      <p:sp>
        <p:nvSpPr>
          <p:cNvPr id="7" name="6-Point Star 6"/>
          <p:cNvSpPr/>
          <p:nvPr/>
        </p:nvSpPr>
        <p:spPr>
          <a:xfrm>
            <a:off x="5095714" y="3784993"/>
            <a:ext cx="2285174" cy="2306472"/>
          </a:xfrm>
          <a:prstGeom prst="star6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Its Nothing New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202935" y="1817783"/>
            <a:ext cx="4070732" cy="2588964"/>
          </a:xfrm>
          <a:prstGeom prst="wedgeRoundRectCallout">
            <a:avLst>
              <a:gd name="adj1" fmla="val -104364"/>
              <a:gd name="adj2" fmla="val 283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7030A0"/>
                </a:solidFill>
                <a:latin typeface="Comic Sans MS" pitchFamily="66" charset="0"/>
              </a:rPr>
              <a:t>Double 4?</a:t>
            </a:r>
            <a:endParaRPr lang="en-GB" sz="5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4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74996"/>
            <a:ext cx="2888725" cy="4083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66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476" y="298423"/>
            <a:ext cx="1013552" cy="10466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1248951" y="579533"/>
            <a:ext cx="6993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I can count in 10’s.</a:t>
            </a:r>
            <a:endParaRPr lang="en-GB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543569"/>
              </p:ext>
            </p:extLst>
          </p:nvPr>
        </p:nvGraphicFramePr>
        <p:xfrm>
          <a:off x="457200" y="1912227"/>
          <a:ext cx="7103660" cy="758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366"/>
                <a:gridCol w="710366"/>
                <a:gridCol w="710366"/>
                <a:gridCol w="710366"/>
                <a:gridCol w="710366"/>
                <a:gridCol w="710366"/>
                <a:gridCol w="710366"/>
                <a:gridCol w="710366"/>
                <a:gridCol w="710366"/>
                <a:gridCol w="710366"/>
              </a:tblGrid>
              <a:tr h="7580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E010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E010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E010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E010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E010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9966FF"/>
                    </a:solidFill>
                  </a:tcPr>
                </a:tc>
              </a:tr>
            </a:tbl>
          </a:graphicData>
        </a:graphic>
      </p:graphicFrame>
      <p:sp>
        <p:nvSpPr>
          <p:cNvPr id="9" name="Folded Corner 8"/>
          <p:cNvSpPr/>
          <p:nvPr/>
        </p:nvSpPr>
        <p:spPr>
          <a:xfrm rot="442261">
            <a:off x="524921" y="2515692"/>
            <a:ext cx="512873" cy="523287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Folded Corner 34"/>
          <p:cNvSpPr/>
          <p:nvPr/>
        </p:nvSpPr>
        <p:spPr>
          <a:xfrm rot="442261">
            <a:off x="1254146" y="2534486"/>
            <a:ext cx="520159" cy="523287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Folded Corner 35"/>
          <p:cNvSpPr/>
          <p:nvPr/>
        </p:nvSpPr>
        <p:spPr>
          <a:xfrm>
            <a:off x="1994697" y="2474085"/>
            <a:ext cx="520159" cy="523287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Folded Corner 36"/>
          <p:cNvSpPr/>
          <p:nvPr/>
        </p:nvSpPr>
        <p:spPr>
          <a:xfrm rot="21188653">
            <a:off x="2673234" y="2503531"/>
            <a:ext cx="520159" cy="585199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Folded Corner 37"/>
          <p:cNvSpPr/>
          <p:nvPr/>
        </p:nvSpPr>
        <p:spPr>
          <a:xfrm rot="442261">
            <a:off x="3424215" y="2487807"/>
            <a:ext cx="520159" cy="523287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60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Folded Corner 38"/>
          <p:cNvSpPr/>
          <p:nvPr/>
        </p:nvSpPr>
        <p:spPr>
          <a:xfrm rot="21142008">
            <a:off x="4097612" y="2486783"/>
            <a:ext cx="520159" cy="523287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70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Folded Corner 39"/>
          <p:cNvSpPr/>
          <p:nvPr/>
        </p:nvSpPr>
        <p:spPr>
          <a:xfrm rot="442261">
            <a:off x="4813526" y="2500301"/>
            <a:ext cx="520159" cy="523287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80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Folded Corner 40"/>
          <p:cNvSpPr/>
          <p:nvPr/>
        </p:nvSpPr>
        <p:spPr>
          <a:xfrm>
            <a:off x="5484662" y="2545281"/>
            <a:ext cx="658367" cy="523287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9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Folded Corner 41"/>
          <p:cNvSpPr/>
          <p:nvPr/>
        </p:nvSpPr>
        <p:spPr>
          <a:xfrm rot="442261">
            <a:off x="6230467" y="2513004"/>
            <a:ext cx="640416" cy="523287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100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Folded Corner 42"/>
          <p:cNvSpPr/>
          <p:nvPr/>
        </p:nvSpPr>
        <p:spPr>
          <a:xfrm rot="20875004">
            <a:off x="6883018" y="2476346"/>
            <a:ext cx="630051" cy="523287"/>
          </a:xfrm>
          <a:prstGeom prst="foldedCorner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110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4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Its Nothing New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202935" y="1817783"/>
            <a:ext cx="4070732" cy="2588964"/>
          </a:xfrm>
          <a:prstGeom prst="wedgeRoundRectCallout">
            <a:avLst>
              <a:gd name="adj1" fmla="val -104364"/>
              <a:gd name="adj2" fmla="val 283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rgbClr val="7030A0"/>
                </a:solidFill>
                <a:latin typeface="Comic Sans MS" pitchFamily="66" charset="0"/>
              </a:rPr>
              <a:t>Double 5?</a:t>
            </a:r>
            <a:endParaRPr lang="en-GB" sz="5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4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74996"/>
            <a:ext cx="2888725" cy="4083004"/>
          </a:xfrm>
          <a:prstGeom prst="rect">
            <a:avLst/>
          </a:prstGeom>
        </p:spPr>
      </p:pic>
      <p:sp>
        <p:nvSpPr>
          <p:cNvPr id="6" name="6-Point Star 5"/>
          <p:cNvSpPr/>
          <p:nvPr/>
        </p:nvSpPr>
        <p:spPr>
          <a:xfrm>
            <a:off x="3429413" y="3471094"/>
            <a:ext cx="2285174" cy="2306472"/>
          </a:xfrm>
          <a:prstGeom prst="star6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/>
              <a:t>10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87519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5422"/>
            <a:ext cx="8229600" cy="5850741"/>
          </a:xfrm>
        </p:spPr>
        <p:txBody>
          <a:bodyPr/>
          <a:lstStyle/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Well done!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icture 3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014" y="1201027"/>
            <a:ext cx="4010140" cy="5668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455" y="4285561"/>
            <a:ext cx="8560106" cy="12559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1524"/>
            <a:ext cx="8229600" cy="5784640"/>
          </a:xfrm>
        </p:spPr>
        <p:txBody>
          <a:bodyPr/>
          <a:lstStyle/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ounting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L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earn Its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I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ts Nothing New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alculations</a:t>
            </a:r>
            <a:endParaRPr lang="en-GB" sz="7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Calculations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I can share the same amount of objects between 2 people.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76269" y="264405"/>
            <a:ext cx="1707615" cy="174066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3</a:t>
            </a:r>
            <a:endParaRPr lang="en-GB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5" descr="SuperF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485" y="3205908"/>
            <a:ext cx="3453515" cy="365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3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2370" y="274638"/>
            <a:ext cx="8444429" cy="26186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Remember to: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520" y="1417638"/>
            <a:ext cx="8229600" cy="4525963"/>
          </a:xfrm>
        </p:spPr>
        <p:txBody>
          <a:bodyPr/>
          <a:lstStyle/>
          <a:p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t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ake turns giving each person one at a time</a:t>
            </a:r>
          </a:p>
          <a:p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heck at the end that both people have the same amount</a:t>
            </a:r>
            <a:endParaRPr lang="en-GB" sz="2400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6520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F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3122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7030A0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01956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7030A0"/>
                </a:solidFill>
                <a:latin typeface="Comic Sans MS" pitchFamily="66" charset="0"/>
              </a:rPr>
              <a:t>B</a:t>
            </a:r>
          </a:p>
        </p:txBody>
      </p:sp>
      <p:pic>
        <p:nvPicPr>
          <p:cNvPr id="8" name="Picture 7" descr="SuperFA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485" y="3205908"/>
            <a:ext cx="3453515" cy="365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6520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F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77420" y="200373"/>
            <a:ext cx="4189864" cy="19969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itchFamily="66" charset="0"/>
              </a:rPr>
              <a:t>take turns giving each person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itchFamily="66" charset="0"/>
              </a:rPr>
              <a:t>check at the end that both people have the same amount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4029" y="4277003"/>
            <a:ext cx="1644177" cy="24679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6414447" y="3998793"/>
            <a:ext cx="1731669" cy="1228299"/>
          </a:xfrm>
          <a:prstGeom prst="wedgeEllipseCallout">
            <a:avLst>
              <a:gd name="adj1" fmla="val 54128"/>
              <a:gd name="adj2" fmla="val 509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606657" y="4257135"/>
            <a:ext cx="13227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Share out </a:t>
            </a:r>
          </a:p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 cars…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8090485" y="2040440"/>
            <a:ext cx="971903" cy="7438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6957552" y="1998268"/>
            <a:ext cx="971903" cy="7438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5863342" y="1976132"/>
            <a:ext cx="971903" cy="7438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4734033" y="2046529"/>
            <a:ext cx="971903" cy="74380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7996303" y="1122113"/>
            <a:ext cx="971903" cy="74380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6838077" y="1089132"/>
            <a:ext cx="971903" cy="7438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5741035" y="1120355"/>
            <a:ext cx="971903" cy="7438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4708064" y="1144240"/>
            <a:ext cx="971903" cy="74380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7964554" y="200373"/>
            <a:ext cx="971903" cy="74380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6835245" y="232922"/>
            <a:ext cx="971903" cy="74380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5705936" y="220844"/>
            <a:ext cx="971903" cy="7438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4615180" y="220844"/>
            <a:ext cx="971903" cy="743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2"/>
          <a:stretch/>
        </p:blipFill>
        <p:spPr>
          <a:xfrm>
            <a:off x="5382188" y="5006255"/>
            <a:ext cx="790856" cy="1363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486" r="60314" b="-486"/>
          <a:stretch/>
        </p:blipFill>
        <p:spPr>
          <a:xfrm>
            <a:off x="299260" y="2493801"/>
            <a:ext cx="724227" cy="147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6520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F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77420" y="200373"/>
            <a:ext cx="4189864" cy="19969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itchFamily="66" charset="0"/>
              </a:rPr>
              <a:t>take turns giving each person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itchFamily="66" charset="0"/>
              </a:rPr>
              <a:t>check at the end that both people have the same amount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4029" y="4277003"/>
            <a:ext cx="1644177" cy="24679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6414447" y="3998793"/>
            <a:ext cx="1731669" cy="1228299"/>
          </a:xfrm>
          <a:prstGeom prst="wedgeEllipseCallout">
            <a:avLst>
              <a:gd name="adj1" fmla="val 54128"/>
              <a:gd name="adj2" fmla="val 509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606657" y="4257135"/>
            <a:ext cx="13227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Share out </a:t>
            </a:r>
          </a:p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 cars…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8090485" y="2040440"/>
            <a:ext cx="971903" cy="7438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6957552" y="1998268"/>
            <a:ext cx="971903" cy="7438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4410285" y="5782609"/>
            <a:ext cx="971903" cy="7438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1300449" y="2487231"/>
            <a:ext cx="971903" cy="74380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7996303" y="1122113"/>
            <a:ext cx="971903" cy="74380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6838077" y="1089132"/>
            <a:ext cx="971903" cy="7438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5741035" y="1120355"/>
            <a:ext cx="971903" cy="7438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4708064" y="1144240"/>
            <a:ext cx="971903" cy="74380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7964554" y="200373"/>
            <a:ext cx="971903" cy="74380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6835245" y="232922"/>
            <a:ext cx="971903" cy="74380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5705936" y="220844"/>
            <a:ext cx="971903" cy="7438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4615180" y="220844"/>
            <a:ext cx="971903" cy="743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2"/>
          <a:stretch/>
        </p:blipFill>
        <p:spPr>
          <a:xfrm>
            <a:off x="5382188" y="5006255"/>
            <a:ext cx="790856" cy="1363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486" r="60314" b="-486"/>
          <a:stretch/>
        </p:blipFill>
        <p:spPr>
          <a:xfrm>
            <a:off x="299260" y="2493801"/>
            <a:ext cx="724227" cy="147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6520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F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77420" y="200373"/>
            <a:ext cx="4189864" cy="19969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itchFamily="66" charset="0"/>
              </a:rPr>
              <a:t>take turns giving each person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itchFamily="66" charset="0"/>
              </a:rPr>
              <a:t>check at the end that both people have the same amount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4029" y="4277003"/>
            <a:ext cx="1644177" cy="24679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6414447" y="3998793"/>
            <a:ext cx="1731669" cy="1228299"/>
          </a:xfrm>
          <a:prstGeom prst="wedgeEllipseCallout">
            <a:avLst>
              <a:gd name="adj1" fmla="val 54128"/>
              <a:gd name="adj2" fmla="val 509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606657" y="4257135"/>
            <a:ext cx="13227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Share out </a:t>
            </a:r>
          </a:p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 cars…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8090485" y="2040440"/>
            <a:ext cx="971903" cy="7438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6957552" y="1998268"/>
            <a:ext cx="971903" cy="7438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4410285" y="5782609"/>
            <a:ext cx="971903" cy="7438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1300449" y="2487231"/>
            <a:ext cx="971903" cy="74380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7996303" y="1122113"/>
            <a:ext cx="971903" cy="74380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6838077" y="1089132"/>
            <a:ext cx="971903" cy="7438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4231203" y="4855190"/>
            <a:ext cx="971903" cy="7438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1264890" y="3343755"/>
            <a:ext cx="971903" cy="74380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7964554" y="200373"/>
            <a:ext cx="971903" cy="74380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6835245" y="232922"/>
            <a:ext cx="971903" cy="74380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5705936" y="220844"/>
            <a:ext cx="971903" cy="7438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4615180" y="220844"/>
            <a:ext cx="971903" cy="743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2"/>
          <a:stretch/>
        </p:blipFill>
        <p:spPr>
          <a:xfrm>
            <a:off x="5382188" y="5006255"/>
            <a:ext cx="790856" cy="1363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486" r="60314" b="-486"/>
          <a:stretch/>
        </p:blipFill>
        <p:spPr>
          <a:xfrm>
            <a:off x="299260" y="2493801"/>
            <a:ext cx="724227" cy="147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5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6520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F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77420" y="200373"/>
            <a:ext cx="4189864" cy="19969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itchFamily="66" charset="0"/>
              </a:rPr>
              <a:t>take turns giving each person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itchFamily="66" charset="0"/>
              </a:rPr>
              <a:t>check at the end that both people have the same amount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4029" y="4277003"/>
            <a:ext cx="1644177" cy="24679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6414447" y="3998793"/>
            <a:ext cx="1731669" cy="1228299"/>
          </a:xfrm>
          <a:prstGeom prst="wedgeEllipseCallout">
            <a:avLst>
              <a:gd name="adj1" fmla="val 54128"/>
              <a:gd name="adj2" fmla="val 509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606657" y="4257135"/>
            <a:ext cx="13227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Share out </a:t>
            </a:r>
          </a:p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 cars…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8090485" y="2040440"/>
            <a:ext cx="971903" cy="7438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6957552" y="1998268"/>
            <a:ext cx="971903" cy="7438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4410285" y="5782609"/>
            <a:ext cx="971903" cy="7438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1300449" y="2487231"/>
            <a:ext cx="971903" cy="74380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7996303" y="1122113"/>
            <a:ext cx="971903" cy="74380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6838077" y="1089132"/>
            <a:ext cx="971903" cy="7438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4231203" y="4855190"/>
            <a:ext cx="971903" cy="7438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1264890" y="3343755"/>
            <a:ext cx="971903" cy="74380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7964554" y="200373"/>
            <a:ext cx="971903" cy="74380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6835245" y="232922"/>
            <a:ext cx="971903" cy="74380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4410285" y="3954492"/>
            <a:ext cx="971903" cy="7438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1300449" y="4208398"/>
            <a:ext cx="971903" cy="743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2"/>
          <a:stretch/>
        </p:blipFill>
        <p:spPr>
          <a:xfrm>
            <a:off x="5382188" y="5006255"/>
            <a:ext cx="790856" cy="1363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486" r="60314" b="-486"/>
          <a:stretch/>
        </p:blipFill>
        <p:spPr>
          <a:xfrm>
            <a:off x="299260" y="2493801"/>
            <a:ext cx="724227" cy="147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6520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F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77420" y="200373"/>
            <a:ext cx="4189864" cy="19969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itchFamily="66" charset="0"/>
              </a:rPr>
              <a:t>take turns giving each person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itchFamily="66" charset="0"/>
              </a:rPr>
              <a:t>check at the end that both people have the same amount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4029" y="4277003"/>
            <a:ext cx="1644177" cy="24679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6414447" y="3998793"/>
            <a:ext cx="1731669" cy="1228299"/>
          </a:xfrm>
          <a:prstGeom prst="wedgeEllipseCallout">
            <a:avLst>
              <a:gd name="adj1" fmla="val 54128"/>
              <a:gd name="adj2" fmla="val 509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606657" y="4257135"/>
            <a:ext cx="13227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Share out </a:t>
            </a:r>
          </a:p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 cars…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8090485" y="2040440"/>
            <a:ext cx="971903" cy="7438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1657755" y="4948142"/>
            <a:ext cx="971903" cy="7438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4410285" y="5782609"/>
            <a:ext cx="971903" cy="7438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1300449" y="2487231"/>
            <a:ext cx="971903" cy="74380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7996303" y="1122113"/>
            <a:ext cx="971903" cy="74380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5412366" y="3399069"/>
            <a:ext cx="971903" cy="7438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4231203" y="4855190"/>
            <a:ext cx="971903" cy="7438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1264890" y="3343755"/>
            <a:ext cx="971903" cy="74380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7964554" y="200373"/>
            <a:ext cx="971903" cy="74380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6835245" y="232922"/>
            <a:ext cx="971903" cy="74380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4410285" y="3954492"/>
            <a:ext cx="971903" cy="7438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1300449" y="4208398"/>
            <a:ext cx="971903" cy="743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2"/>
          <a:stretch/>
        </p:blipFill>
        <p:spPr>
          <a:xfrm>
            <a:off x="5382188" y="5006255"/>
            <a:ext cx="790856" cy="1363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486" r="60314" b="-486"/>
          <a:stretch/>
        </p:blipFill>
        <p:spPr>
          <a:xfrm>
            <a:off x="299260" y="2493801"/>
            <a:ext cx="724227" cy="147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5422"/>
            <a:ext cx="8229600" cy="5850741"/>
          </a:xfrm>
        </p:spPr>
        <p:txBody>
          <a:bodyPr/>
          <a:lstStyle/>
          <a:p>
            <a:pPr>
              <a:buNone/>
            </a:pPr>
            <a:r>
              <a:rPr lang="en-GB" sz="9600" dirty="0" smtClean="0">
                <a:solidFill>
                  <a:srgbClr val="7030A0"/>
                </a:solidFill>
                <a:latin typeface="Comic Sans MS" pitchFamily="66" charset="0"/>
              </a:rPr>
              <a:t>Well done!</a:t>
            </a:r>
            <a:endParaRPr lang="en-GB" sz="9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icture 3" descr="CountFourway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831" y="1196627"/>
            <a:ext cx="4224969" cy="5971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6520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F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77420" y="200373"/>
            <a:ext cx="4189864" cy="19969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itchFamily="66" charset="0"/>
              </a:rPr>
              <a:t>take turns giving each person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itchFamily="66" charset="0"/>
              </a:rPr>
              <a:t>check at the end that both people have the same amount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4029" y="4277003"/>
            <a:ext cx="1644177" cy="24679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6414447" y="3998793"/>
            <a:ext cx="1731669" cy="1228299"/>
          </a:xfrm>
          <a:prstGeom prst="wedgeEllipseCallout">
            <a:avLst>
              <a:gd name="adj1" fmla="val 54128"/>
              <a:gd name="adj2" fmla="val 509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606657" y="4257135"/>
            <a:ext cx="13227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Share out </a:t>
            </a:r>
          </a:p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 cars…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8090485" y="2040440"/>
            <a:ext cx="971903" cy="7438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1657755" y="4948142"/>
            <a:ext cx="971903" cy="7438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4410285" y="5782609"/>
            <a:ext cx="971903" cy="7438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1300449" y="2487231"/>
            <a:ext cx="971903" cy="74380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7996303" y="1122113"/>
            <a:ext cx="971903" cy="74380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5412366" y="3399069"/>
            <a:ext cx="971903" cy="7438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4231203" y="4855190"/>
            <a:ext cx="971903" cy="7438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1264890" y="3343755"/>
            <a:ext cx="971903" cy="74380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2383985" y="2398621"/>
            <a:ext cx="971903" cy="74380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5928495" y="2487231"/>
            <a:ext cx="971903" cy="74380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4410285" y="3954492"/>
            <a:ext cx="971903" cy="7438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1300449" y="4208398"/>
            <a:ext cx="971903" cy="743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2"/>
          <a:stretch/>
        </p:blipFill>
        <p:spPr>
          <a:xfrm>
            <a:off x="5382188" y="5006255"/>
            <a:ext cx="790856" cy="1363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486" r="60314" b="-486"/>
          <a:stretch/>
        </p:blipFill>
        <p:spPr>
          <a:xfrm>
            <a:off x="299260" y="2493801"/>
            <a:ext cx="724227" cy="147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8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6520" y="5687886"/>
            <a:ext cx="930926" cy="933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F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77420" y="200373"/>
            <a:ext cx="4189864" cy="19969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itchFamily="66" charset="0"/>
              </a:rPr>
              <a:t>take turns giving each person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omic Sans MS" pitchFamily="66" charset="0"/>
              </a:rPr>
              <a:t>check at the end that both people have the same amount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4029" y="4277003"/>
            <a:ext cx="1644177" cy="24679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6414447" y="3998793"/>
            <a:ext cx="1731669" cy="1228299"/>
          </a:xfrm>
          <a:prstGeom prst="wedgeEllipseCallout">
            <a:avLst>
              <a:gd name="adj1" fmla="val 54128"/>
              <a:gd name="adj2" fmla="val 509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444757" y="4257135"/>
            <a:ext cx="164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How many do </a:t>
            </a:r>
          </a:p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they have </a:t>
            </a:r>
          </a:p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each?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268190" y="4159663"/>
            <a:ext cx="971903" cy="7438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1657755" y="4948142"/>
            <a:ext cx="971903" cy="7438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4410285" y="5782609"/>
            <a:ext cx="971903" cy="7438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1300449" y="2487231"/>
            <a:ext cx="971903" cy="74380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6838077" y="3189706"/>
            <a:ext cx="971903" cy="74380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5412366" y="3399069"/>
            <a:ext cx="971903" cy="7438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4231203" y="4855190"/>
            <a:ext cx="971903" cy="7438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1264890" y="3343755"/>
            <a:ext cx="971903" cy="74380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2383985" y="2398621"/>
            <a:ext cx="971903" cy="74380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5928495" y="2487231"/>
            <a:ext cx="971903" cy="74380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4410285" y="3954492"/>
            <a:ext cx="971903" cy="7438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9642" r="7034" b="10007"/>
          <a:stretch/>
        </p:blipFill>
        <p:spPr>
          <a:xfrm>
            <a:off x="1300449" y="4208398"/>
            <a:ext cx="971903" cy="743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2"/>
          <a:stretch/>
        </p:blipFill>
        <p:spPr>
          <a:xfrm>
            <a:off x="5382188" y="5006255"/>
            <a:ext cx="790856" cy="1363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486" r="60314" b="-486"/>
          <a:stretch/>
        </p:blipFill>
        <p:spPr>
          <a:xfrm>
            <a:off x="299260" y="2493801"/>
            <a:ext cx="724227" cy="147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5422"/>
            <a:ext cx="8229600" cy="5850741"/>
          </a:xfrm>
        </p:spPr>
        <p:txBody>
          <a:bodyPr/>
          <a:lstStyle/>
          <a:p>
            <a:pPr>
              <a:buNone/>
            </a:pPr>
            <a:r>
              <a:rPr lang="en-GB" sz="8000" dirty="0" smtClean="0">
                <a:solidFill>
                  <a:srgbClr val="7030A0"/>
                </a:solidFill>
                <a:latin typeface="Comic Sans MS" pitchFamily="66" charset="0"/>
              </a:rPr>
              <a:t>Well done, you have now completed your CLIC session!</a:t>
            </a:r>
            <a:endParaRPr lang="en-GB" sz="8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icture 3" descr="P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80310">
            <a:off x="7184916" y="4516915"/>
            <a:ext cx="1440392" cy="2035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455" y="1597446"/>
            <a:ext cx="8560106" cy="12559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1524"/>
            <a:ext cx="8229600" cy="5784640"/>
          </a:xfrm>
        </p:spPr>
        <p:txBody>
          <a:bodyPr/>
          <a:lstStyle/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ounting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L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earn Its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I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ts Nothing New</a:t>
            </a:r>
          </a:p>
          <a:p>
            <a:pPr>
              <a:buNone/>
            </a:pPr>
            <a:r>
              <a:rPr lang="en-GB" sz="7200" b="1" dirty="0" smtClean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alculations</a:t>
            </a:r>
            <a:endParaRPr lang="en-GB" sz="7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Learn Its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 </a:t>
            </a:r>
          </a:p>
          <a:p>
            <a:pPr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                  I can add doubles.</a:t>
            </a:r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2116330"/>
            <a:ext cx="1707615" cy="174066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Step</a:t>
            </a:r>
          </a:p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1&amp;2</a:t>
            </a:r>
            <a:endParaRPr lang="en-GB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" name="Picture 12" descr="Mull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9362" y="3339202"/>
            <a:ext cx="238125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4277</TotalTime>
  <Words>703</Words>
  <Application>Microsoft Office PowerPoint</Application>
  <PresentationFormat>On-screen Show (4:3)</PresentationFormat>
  <Paragraphs>251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2" baseType="lpstr">
      <vt:lpstr>ＭＳ Ｐゴシック</vt:lpstr>
      <vt:lpstr>ＭＳ Ｐゴシック</vt:lpstr>
      <vt:lpstr>Arial</vt:lpstr>
      <vt:lpstr>Calibri</vt:lpstr>
      <vt:lpstr>Candara</vt:lpstr>
      <vt:lpstr>Comic Sans MS</vt:lpstr>
      <vt:lpstr>Segoe Print</vt:lpstr>
      <vt:lpstr>Tempus Sans ITC</vt:lpstr>
      <vt:lpstr>Verdana</vt:lpstr>
      <vt:lpstr>Office Theme</vt:lpstr>
      <vt:lpstr>PowerPoint Presentation</vt:lpstr>
      <vt:lpstr>PowerPoint Presentation</vt:lpstr>
      <vt:lpstr>Counting Multiples</vt:lpstr>
      <vt:lpstr>  </vt:lpstr>
      <vt:lpstr>  </vt:lpstr>
      <vt:lpstr>  </vt:lpstr>
      <vt:lpstr>PowerPoint Presentation</vt:lpstr>
      <vt:lpstr>PowerPoint Presentation</vt:lpstr>
      <vt:lpstr> Learn Its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Its Nothing New </vt:lpstr>
      <vt:lpstr> Its Nothing New </vt:lpstr>
      <vt:lpstr> Its Nothing New </vt:lpstr>
      <vt:lpstr> Its Nothing New </vt:lpstr>
      <vt:lpstr> Its Nothing New </vt:lpstr>
      <vt:lpstr> Its Nothing New </vt:lpstr>
      <vt:lpstr> Its Nothing New </vt:lpstr>
      <vt:lpstr> Its Nothing New </vt:lpstr>
      <vt:lpstr> Its Nothing New </vt:lpstr>
      <vt:lpstr>PowerPoint Presentation</vt:lpstr>
      <vt:lpstr>PowerPoint Presentation</vt:lpstr>
      <vt:lpstr> Calculations </vt:lpstr>
      <vt:lpstr>Remember to: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Burman</dc:creator>
  <cp:lastModifiedBy>alexanderk47s</cp:lastModifiedBy>
  <cp:revision>241</cp:revision>
  <cp:lastPrinted>2013-02-25T15:37:10Z</cp:lastPrinted>
  <dcterms:created xsi:type="dcterms:W3CDTF">2012-12-30T09:04:16Z</dcterms:created>
  <dcterms:modified xsi:type="dcterms:W3CDTF">2015-06-18T08:30:29Z</dcterms:modified>
</cp:coreProperties>
</file>