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6858000" cy="9144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91" d="100"/>
          <a:sy n="91" d="100"/>
        </p:scale>
        <p:origin x="3432" y="1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9C5D-D3F7-44DD-AF44-2AFC9BBF3A9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CEAC-DB0C-491E-B607-374504620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93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9C5D-D3F7-44DD-AF44-2AFC9BBF3A9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CEAC-DB0C-491E-B607-374504620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79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9C5D-D3F7-44DD-AF44-2AFC9BBF3A9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CEAC-DB0C-491E-B607-374504620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39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9C5D-D3F7-44DD-AF44-2AFC9BBF3A9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CEAC-DB0C-491E-B607-374504620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18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9C5D-D3F7-44DD-AF44-2AFC9BBF3A9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CEAC-DB0C-491E-B607-374504620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89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9C5D-D3F7-44DD-AF44-2AFC9BBF3A9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CEAC-DB0C-491E-B607-374504620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729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9C5D-D3F7-44DD-AF44-2AFC9BBF3A9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CEAC-DB0C-491E-B607-374504620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39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9C5D-D3F7-44DD-AF44-2AFC9BBF3A9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CEAC-DB0C-491E-B607-374504620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38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9C5D-D3F7-44DD-AF44-2AFC9BBF3A9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CEAC-DB0C-491E-B607-374504620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6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9C5D-D3F7-44DD-AF44-2AFC9BBF3A9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CEAC-DB0C-491E-B607-374504620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86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9C5D-D3F7-44DD-AF44-2AFC9BBF3A9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CEAC-DB0C-491E-B607-374504620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58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E9C5D-D3F7-44DD-AF44-2AFC9BBF3A9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5CEAC-DB0C-491E-B607-374504620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9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8595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latin typeface="Comic Sans MS" panose="030F0702030302020204" pitchFamily="66" charset="0"/>
              </a:rPr>
              <a:t>Make Quick and Easy Bird (fat) Cakes</a:t>
            </a:r>
          </a:p>
          <a:p>
            <a:pPr algn="ctr"/>
            <a:endParaRPr lang="en-GB" sz="1600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(Recipe from National Trust; Images from RSPB)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178" y="1908279"/>
            <a:ext cx="6618190" cy="403187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1600" b="1" u="sng" dirty="0">
                <a:latin typeface="Comic Sans MS" panose="030F0702030302020204" pitchFamily="66" charset="0"/>
              </a:rPr>
              <a:t>What you need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String/Twine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Mixing bowl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Scissors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Lard or suet (room temperature)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Handful of bird seed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Handful of peanuts (unsalted)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Grated cheese or raisins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Dry leftovers (oats, bread or cake)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Old clean yoghurt pots (cupcake cases work too!)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b="1" u="sng" dirty="0">
              <a:latin typeface="Comic Sans MS" panose="030F0702030302020204" pitchFamily="66" charset="0"/>
            </a:endParaRPr>
          </a:p>
          <a:p>
            <a:r>
              <a:rPr lang="en-GB" sz="1600" b="1" u="sng" dirty="0">
                <a:latin typeface="Comic Sans MS" panose="030F0702030302020204" pitchFamily="66" charset="0"/>
              </a:rPr>
              <a:t>Things to avoid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Milk (Birds can’t digest milk)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Mouldy bread</a:t>
            </a:r>
          </a:p>
        </p:txBody>
      </p:sp>
      <p:sp>
        <p:nvSpPr>
          <p:cNvPr id="6" name="Rectangle 5"/>
          <p:cNvSpPr/>
          <p:nvPr/>
        </p:nvSpPr>
        <p:spPr>
          <a:xfrm>
            <a:off x="123492" y="6098684"/>
            <a:ext cx="6618190" cy="156966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Important notes</a:t>
            </a:r>
          </a:p>
          <a:p>
            <a:pPr algn="ctr"/>
            <a:endParaRPr lang="en-GB" sz="1600" b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Not suitable for children with nut allergies.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Note that bird seed, including peanuts bought for birds, is not suitable for human consumption.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omic Sans MS" panose="030F0702030302020204" pitchFamily="66" charset="0"/>
              </a:rPr>
              <a:t>Note that the fat cakes will melt in hot temperatures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104" y="2123631"/>
            <a:ext cx="2179455" cy="1868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23178" y="986116"/>
            <a:ext cx="66181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600" dirty="0">
                <a:latin typeface="Comic Sans MS" panose="030F0702030302020204" pitchFamily="66" charset="0"/>
              </a:rPr>
              <a:t>Orkney is home to lots of different birds throughout the year. One way to encourage them to your garden is to hang a tasty cake from a tree.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492" y="8061483"/>
            <a:ext cx="5465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>
                <a:latin typeface="Comic Sans MS" panose="030F0702030302020204" pitchFamily="66" charset="0"/>
              </a:rPr>
              <a:t>When you’ve hung your cake(s) up, why not take a photo of it and send it to your teacher or ask an adult to tweet it to</a:t>
            </a:r>
            <a:r>
              <a:rPr lang="en-GB" sz="1600" b="1" dirty="0">
                <a:latin typeface="Comic Sans MS" panose="030F0702030302020204" pitchFamily="66" charset="0"/>
              </a:rPr>
              <a:t> @</a:t>
            </a:r>
            <a:r>
              <a:rPr lang="en-GB" sz="1600" b="1" dirty="0" err="1">
                <a:latin typeface="Comic Sans MS" panose="030F0702030302020204" pitchFamily="66" charset="0"/>
              </a:rPr>
              <a:t>STEM_Orkney</a:t>
            </a:r>
            <a:r>
              <a:rPr lang="en-GB" sz="1600" b="1" dirty="0">
                <a:latin typeface="Comic Sans MS" panose="030F0702030302020204" pitchFamily="66" charset="0"/>
              </a:rPr>
              <a:t> </a:t>
            </a:r>
            <a:r>
              <a:rPr lang="en-GB" sz="1600" dirty="0">
                <a:latin typeface="Comic Sans MS" panose="030F0702030302020204" pitchFamily="66" charset="0"/>
              </a:rPr>
              <a:t>on Twitter.  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831" y="4778755"/>
            <a:ext cx="1165731" cy="1102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Camera Cartoon clipart - Smartphone, Camera, Technology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745" y="7870422"/>
            <a:ext cx="881982" cy="114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490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88507"/>
            <a:ext cx="53012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u="sng" dirty="0">
                <a:latin typeface="Comic Sans MS" panose="030F0702030302020204" pitchFamily="66" charset="0"/>
              </a:rPr>
              <a:t>Method (What to do)</a:t>
            </a:r>
          </a:p>
          <a:p>
            <a:pPr algn="just"/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965" y="209073"/>
            <a:ext cx="1425411" cy="1221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971" y="1671004"/>
            <a:ext cx="1395148" cy="119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725" y="3242101"/>
            <a:ext cx="1326398" cy="113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048" y="4739054"/>
            <a:ext cx="1317271" cy="112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348" y="7882026"/>
            <a:ext cx="1668652" cy="1111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-5860032" y="-1202586"/>
            <a:ext cx="3429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en-GB" dirty="0">
              <a:latin typeface="Comic Sans MS" panose="030F0702030302020204" pitchFamily="66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n-GB" dirty="0">
              <a:latin typeface="Comic Sans MS" panose="030F0702030302020204" pitchFamily="66" charset="0"/>
            </a:endParaRPr>
          </a:p>
          <a:p>
            <a:pPr algn="just"/>
            <a:endParaRPr lang="en-GB" dirty="0">
              <a:latin typeface="Comic Sans MS" panose="030F0702030302020204" pitchFamily="66" charset="0"/>
            </a:endParaRPr>
          </a:p>
          <a:p>
            <a:pPr algn="just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11727"/>
            <a:ext cx="51706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dirty="0">
                <a:latin typeface="Comic Sans MS" panose="030F0702030302020204" pitchFamily="66" charset="0"/>
              </a:rPr>
              <a:t>Cut the lard/suet into small pieces  </a:t>
            </a:r>
            <a:r>
              <a:rPr lang="en-GB" sz="1600" b="1" dirty="0">
                <a:latin typeface="Comic Sans MS" panose="030F0702030302020204" pitchFamily="66" charset="0"/>
              </a:rPr>
              <a:t>(you might want to ask an adult to help you</a:t>
            </a:r>
            <a:r>
              <a:rPr lang="en-GB" sz="16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848470"/>
            <a:ext cx="5170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2"/>
            </a:pPr>
            <a:r>
              <a:rPr lang="en-GB" dirty="0">
                <a:latin typeface="Comic Sans MS" panose="030F0702030302020204" pitchFamily="66" charset="0"/>
              </a:rPr>
              <a:t>Mix all ingredients together in a bowl. Use about double the amount of dry ingredients compared to lard/suet</a:t>
            </a:r>
          </a:p>
        </p:txBody>
      </p:sp>
      <p:sp>
        <p:nvSpPr>
          <p:cNvPr id="9" name="Rectangle 8"/>
          <p:cNvSpPr/>
          <p:nvPr/>
        </p:nvSpPr>
        <p:spPr>
          <a:xfrm>
            <a:off x="27180" y="3238688"/>
            <a:ext cx="51435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3"/>
            </a:pPr>
            <a:r>
              <a:rPr lang="en-GB" dirty="0">
                <a:latin typeface="Comic Sans MS" panose="030F0702030302020204" pitchFamily="66" charset="0"/>
              </a:rPr>
              <a:t>Make a small hole in the bottom of each of your yoghurt pots. Thread a length of string/twine through the hole and tie a knot to secure it.</a:t>
            </a:r>
          </a:p>
          <a:p>
            <a:pPr marL="342900" indent="-342900" algn="just">
              <a:buFont typeface="+mj-lt"/>
              <a:buAutoNum type="arabicPeriod" startAt="3"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180" y="4818896"/>
            <a:ext cx="5143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4"/>
            </a:pPr>
            <a:r>
              <a:rPr lang="en-GB" dirty="0">
                <a:latin typeface="Comic Sans MS" panose="030F0702030302020204" pitchFamily="66" charset="0"/>
              </a:rPr>
              <a:t>Pack each pot tightly with the mixture. Put it in the fridge until it’s set hard. This takes around 1 hour.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860933"/>
            <a:ext cx="51706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dirty="0">
              <a:latin typeface="Comic Sans MS" panose="030F0702030302020204" pitchFamily="66" charset="0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n-GB" dirty="0">
                <a:latin typeface="Comic Sans MS" panose="030F0702030302020204" pitchFamily="66" charset="0"/>
              </a:rPr>
              <a:t>Once it’s fully set, carefully cut away the yoghurt pot and recycle it. It should crack off OK if the mixture is cold enough. </a:t>
            </a:r>
            <a:r>
              <a:rPr lang="en-GB" b="1" dirty="0">
                <a:latin typeface="Comic Sans MS" panose="030F0702030302020204" pitchFamily="66" charset="0"/>
              </a:rPr>
              <a:t>(you might want to ask an adult to help you)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90" y="7338261"/>
            <a:ext cx="51435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3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 algn="just">
              <a:buFont typeface="+mj-lt"/>
              <a:buAutoNum type="arabicPeriod" startAt="6"/>
            </a:pPr>
            <a:r>
              <a:rPr lang="en-GB" dirty="0">
                <a:latin typeface="Comic Sans MS" panose="030F0702030302020204" pitchFamily="66" charset="0"/>
              </a:rPr>
              <a:t>Tie the string over a tree or shrub branch. Make sure you pick somewhere </a:t>
            </a:r>
            <a:r>
              <a:rPr lang="en-GB" b="1" dirty="0">
                <a:latin typeface="Comic Sans MS" panose="030F0702030302020204" pitchFamily="66" charset="0"/>
              </a:rPr>
              <a:t>away from cats! </a:t>
            </a:r>
            <a:r>
              <a:rPr lang="en-GB" dirty="0">
                <a:latin typeface="Comic Sans MS" panose="030F0702030302020204" pitchFamily="66" charset="0"/>
              </a:rPr>
              <a:t>If you find it’s a bit crumbly, next time add a little more fat and a little less dry mixture.</a:t>
            </a:r>
          </a:p>
        </p:txBody>
      </p:sp>
      <p:pic>
        <p:nvPicPr>
          <p:cNvPr id="2057" name="Picture 9" descr="Scissor Png Pic - Red Scissors Clipart | Transparent PNG Download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208" y="6191876"/>
            <a:ext cx="1403249" cy="118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934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AC5CD6A5FDC4428DD54E6C18D1935A" ma:contentTypeVersion="12" ma:contentTypeDescription="Create a new document." ma:contentTypeScope="" ma:versionID="57568fabecd567315a42d9523dd8e44b">
  <xsd:schema xmlns:xsd="http://www.w3.org/2001/XMLSchema" xmlns:xs="http://www.w3.org/2001/XMLSchema" xmlns:p="http://schemas.microsoft.com/office/2006/metadata/properties" xmlns:ns2="d8721ba8-a702-41b7-a7b3-75228446d5c4" xmlns:ns3="d29a43b5-e66f-40b6-9dcf-2a5de4248e51" targetNamespace="http://schemas.microsoft.com/office/2006/metadata/properties" ma:root="true" ma:fieldsID="c03164a4b8378531fe9f5e8934f85f1f" ns2:_="" ns3:_="">
    <xsd:import namespace="d8721ba8-a702-41b7-a7b3-75228446d5c4"/>
    <xsd:import namespace="d29a43b5-e66f-40b6-9dcf-2a5de4248e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21ba8-a702-41b7-a7b3-75228446d5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9a43b5-e66f-40b6-9dcf-2a5de4248e5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4A3CAA-F2BD-408F-A727-F37203FBCE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D18993-6737-4636-A20A-E1F28C663E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721ba8-a702-41b7-a7b3-75228446d5c4"/>
    <ds:schemaRef ds:uri="d29a43b5-e66f-40b6-9dcf-2a5de4248e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0AB64A-90C7-49E2-86E0-53BBACC65AB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369</Words>
  <Application>Microsoft Macintosh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Mr Nisbet</cp:lastModifiedBy>
  <cp:revision>13</cp:revision>
  <cp:lastPrinted>2020-05-04T15:04:48Z</cp:lastPrinted>
  <dcterms:created xsi:type="dcterms:W3CDTF">2020-05-04T11:33:38Z</dcterms:created>
  <dcterms:modified xsi:type="dcterms:W3CDTF">2021-02-08T12:05:46Z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0x01010074AC5CD6A5FDC4428DD54E6C18D1935A</vt:lpwstr>
  </property>
</Properties>
</file>