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5D5BB-CDC3-4876-9600-0321622155BD}" v="631" dt="2021-01-08T13:15:06.473"/>
    <p1510:client id="{D1446ED1-FC2B-77F8-9F35-354767D6B09E}" v="3416" dt="2021-01-08T15:38:52.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0" d="100"/>
          <a:sy n="70" d="100"/>
        </p:scale>
        <p:origin x="42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svg"/><Relationship Id="rId1" Type="http://schemas.openxmlformats.org/officeDocument/2006/relationships/image" Target="../media/image6.png"/><Relationship Id="rId6" Type="http://schemas.openxmlformats.org/officeDocument/2006/relationships/image" Target="../media/image12.svg"/><Relationship Id="rId5" Type="http://schemas.openxmlformats.org/officeDocument/2006/relationships/image" Target="../media/image8.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029E4-5E76-4588-B310-89FED96F61F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BD41F5-6E4A-4314-BB23-FCA1DAC27377}">
      <dgm:prSet/>
      <dgm:spPr/>
      <dgm:t>
        <a:bodyPr/>
        <a:lstStyle/>
        <a:p>
          <a:pPr>
            <a:lnSpc>
              <a:spcPct val="100000"/>
            </a:lnSpc>
          </a:pPr>
          <a:r>
            <a:rPr lang="en-US" dirty="0"/>
            <a:t>The teacher will plan the weekly </a:t>
          </a:r>
          <a:r>
            <a:rPr lang="en-US" dirty="0" smtClean="0"/>
            <a:t>Homework lessons/activities and upload in the class team on a Monday as Homework.</a:t>
          </a:r>
          <a:endParaRPr lang="en-US" dirty="0"/>
        </a:p>
      </dgm:t>
    </dgm:pt>
    <dgm:pt modelId="{E20A0E21-93C1-40AA-AF53-F7D7EEB5A0C3}" type="parTrans" cxnId="{B083E0E4-BAF9-4974-905A-BA8B399DB232}">
      <dgm:prSet/>
      <dgm:spPr/>
      <dgm:t>
        <a:bodyPr/>
        <a:lstStyle/>
        <a:p>
          <a:endParaRPr lang="en-US"/>
        </a:p>
      </dgm:t>
    </dgm:pt>
    <dgm:pt modelId="{B282340F-F699-4ACB-AC33-E5CF148D93F9}" type="sibTrans" cxnId="{B083E0E4-BAF9-4974-905A-BA8B399DB232}">
      <dgm:prSet phldrT="01"/>
      <dgm:spPr/>
      <dgm:t>
        <a:bodyPr/>
        <a:lstStyle/>
        <a:p>
          <a:endParaRPr lang="en-US"/>
        </a:p>
      </dgm:t>
    </dgm:pt>
    <dgm:pt modelId="{06DBD510-DEA2-45B4-B7A8-2E194B3179A6}">
      <dgm:prSet/>
      <dgm:spPr/>
      <dgm:t>
        <a:bodyPr/>
        <a:lstStyle/>
        <a:p>
          <a:pPr>
            <a:lnSpc>
              <a:spcPct val="100000"/>
            </a:lnSpc>
          </a:pPr>
          <a:r>
            <a:rPr lang="en-US" dirty="0"/>
            <a:t>The teacher will</a:t>
          </a:r>
          <a:r>
            <a:rPr lang="en-US" dirty="0">
              <a:latin typeface="Tw Cen MT" panose="020B0602020104020603"/>
            </a:rPr>
            <a:t> </a:t>
          </a:r>
          <a:r>
            <a:rPr lang="en-US" dirty="0"/>
            <a:t> plan and resource lessons and support your child's learning in areas across the curriculum</a:t>
          </a:r>
          <a:r>
            <a:rPr lang="en-US" dirty="0">
              <a:latin typeface="Tw Cen MT" panose="020B0602020104020603"/>
            </a:rPr>
            <a:t>.  They will also give feedback on learning submitted to school or through Microsoft Teams Assignments.</a:t>
          </a:r>
          <a:endParaRPr lang="en-US" dirty="0"/>
        </a:p>
      </dgm:t>
    </dgm:pt>
    <dgm:pt modelId="{EF981709-E8D3-4D5C-B520-19F03EF7908C}" type="parTrans" cxnId="{51B0FEF0-B979-449C-8EC1-FAFBE5AF0DE0}">
      <dgm:prSet/>
      <dgm:spPr/>
      <dgm:t>
        <a:bodyPr/>
        <a:lstStyle/>
        <a:p>
          <a:endParaRPr lang="en-US"/>
        </a:p>
      </dgm:t>
    </dgm:pt>
    <dgm:pt modelId="{06E809F3-67E4-47EF-A3E5-83846CF8DD46}" type="sibTrans" cxnId="{51B0FEF0-B979-449C-8EC1-FAFBE5AF0DE0}">
      <dgm:prSet phldrT="02"/>
      <dgm:spPr/>
      <dgm:t>
        <a:bodyPr/>
        <a:lstStyle/>
        <a:p>
          <a:endParaRPr lang="en-US"/>
        </a:p>
      </dgm:t>
    </dgm:pt>
    <dgm:pt modelId="{5BD34BC5-2428-4FEC-9DE7-E274385882A9}">
      <dgm:prSet/>
      <dgm:spPr/>
      <dgm:t>
        <a:bodyPr/>
        <a:lstStyle/>
        <a:p>
          <a:pPr rtl="0">
            <a:lnSpc>
              <a:spcPct val="100000"/>
            </a:lnSpc>
          </a:pPr>
          <a:r>
            <a:rPr lang="en-US" dirty="0" smtClean="0"/>
            <a:t>Please note the teacher will still be teaching in class from 9.00 – 3.00 </a:t>
          </a:r>
          <a:r>
            <a:rPr lang="en-US" dirty="0" err="1" smtClean="0"/>
            <a:t>p.m</a:t>
          </a:r>
          <a:r>
            <a:rPr lang="en-US" dirty="0" smtClean="0"/>
            <a:t> and therefore instant access on a 1:1 is not always practical. Any questions should be directed through the class teams chat bar. The teacher will endeavor to pick these up and reply at the earliest opportunity in line with classroom commitments.</a:t>
          </a:r>
          <a:endParaRPr lang="en-US" dirty="0"/>
        </a:p>
      </dgm:t>
    </dgm:pt>
    <dgm:pt modelId="{6370CB10-F86B-478B-B997-1B6C2DF43A5A}" type="parTrans" cxnId="{A7A4DCC6-1D2E-4D31-9520-52CB5B42D348}">
      <dgm:prSet/>
      <dgm:spPr/>
      <dgm:t>
        <a:bodyPr/>
        <a:lstStyle/>
        <a:p>
          <a:endParaRPr lang="en-US"/>
        </a:p>
      </dgm:t>
    </dgm:pt>
    <dgm:pt modelId="{AD5150DE-1FCD-4646-B870-2B7C9309B427}" type="sibTrans" cxnId="{A7A4DCC6-1D2E-4D31-9520-52CB5B42D348}">
      <dgm:prSet phldrT="03"/>
      <dgm:spPr/>
      <dgm:t>
        <a:bodyPr/>
        <a:lstStyle/>
        <a:p>
          <a:endParaRPr lang="en-US"/>
        </a:p>
      </dgm:t>
    </dgm:pt>
    <dgm:pt modelId="{37FB090E-6636-445C-82F2-149ADFC3BD85}" type="pres">
      <dgm:prSet presAssocID="{CA4029E4-5E76-4588-B310-89FED96F61FB}" presName="root" presStyleCnt="0">
        <dgm:presLayoutVars>
          <dgm:dir/>
          <dgm:resizeHandles val="exact"/>
        </dgm:presLayoutVars>
      </dgm:prSet>
      <dgm:spPr/>
      <dgm:t>
        <a:bodyPr/>
        <a:lstStyle/>
        <a:p>
          <a:endParaRPr lang="en-US"/>
        </a:p>
      </dgm:t>
    </dgm:pt>
    <dgm:pt modelId="{D1B5C84F-BB3E-4B75-A5F9-DC66C4865D3C}" type="pres">
      <dgm:prSet presAssocID="{89BD41F5-6E4A-4314-BB23-FCA1DAC27377}" presName="compNode" presStyleCnt="0"/>
      <dgm:spPr/>
    </dgm:pt>
    <dgm:pt modelId="{31175184-493E-4541-8F0F-1B3AD843316C}" type="pres">
      <dgm:prSet presAssocID="{89BD41F5-6E4A-4314-BB23-FCA1DAC27377}" presName="bgRect" presStyleLbl="bgShp" presStyleIdx="0" presStyleCnt="3"/>
      <dgm:spPr/>
    </dgm:pt>
    <dgm:pt modelId="{82DDF7FE-660D-48BC-AFE2-44F778E7EF2D}" type="pres">
      <dgm:prSet presAssocID="{89BD41F5-6E4A-4314-BB23-FCA1DAC2737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thly calendar"/>
        </a:ext>
      </dgm:extLst>
    </dgm:pt>
    <dgm:pt modelId="{791E754C-A4DD-4363-ABE2-28A60FE9AAB8}" type="pres">
      <dgm:prSet presAssocID="{89BD41F5-6E4A-4314-BB23-FCA1DAC27377}" presName="spaceRect" presStyleCnt="0"/>
      <dgm:spPr/>
    </dgm:pt>
    <dgm:pt modelId="{90EA3E66-58B8-4659-81B1-CB3E56E4996F}" type="pres">
      <dgm:prSet presAssocID="{89BD41F5-6E4A-4314-BB23-FCA1DAC27377}" presName="parTx" presStyleLbl="revTx" presStyleIdx="0" presStyleCnt="3">
        <dgm:presLayoutVars>
          <dgm:chMax val="0"/>
          <dgm:chPref val="0"/>
        </dgm:presLayoutVars>
      </dgm:prSet>
      <dgm:spPr/>
      <dgm:t>
        <a:bodyPr/>
        <a:lstStyle/>
        <a:p>
          <a:endParaRPr lang="en-US"/>
        </a:p>
      </dgm:t>
    </dgm:pt>
    <dgm:pt modelId="{13A9EC88-576A-4D42-A7D9-AC8A018CD0EA}" type="pres">
      <dgm:prSet presAssocID="{B282340F-F699-4ACB-AC33-E5CF148D93F9}" presName="sibTrans" presStyleCnt="0"/>
      <dgm:spPr/>
    </dgm:pt>
    <dgm:pt modelId="{49DB5946-EF1A-4EB3-A61E-A46D7A524F39}" type="pres">
      <dgm:prSet presAssocID="{06DBD510-DEA2-45B4-B7A8-2E194B3179A6}" presName="compNode" presStyleCnt="0"/>
      <dgm:spPr/>
    </dgm:pt>
    <dgm:pt modelId="{2E8F0E33-C775-49C3-8DE9-1695AC3A8174}" type="pres">
      <dgm:prSet presAssocID="{06DBD510-DEA2-45B4-B7A8-2E194B3179A6}" presName="bgRect" presStyleLbl="bgShp" presStyleIdx="1" presStyleCnt="3"/>
      <dgm:spPr/>
    </dgm:pt>
    <dgm:pt modelId="{017460A2-4851-410B-88C3-64760CADFBE8}" type="pres">
      <dgm:prSet presAssocID="{06DBD510-DEA2-45B4-B7A8-2E194B3179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C3AB199-57E9-4D69-A368-A8025E7EB281}" type="pres">
      <dgm:prSet presAssocID="{06DBD510-DEA2-45B4-B7A8-2E194B3179A6}" presName="spaceRect" presStyleCnt="0"/>
      <dgm:spPr/>
    </dgm:pt>
    <dgm:pt modelId="{6541471F-E63A-46AA-A719-1A98EA3734CC}" type="pres">
      <dgm:prSet presAssocID="{06DBD510-DEA2-45B4-B7A8-2E194B3179A6}" presName="parTx" presStyleLbl="revTx" presStyleIdx="1" presStyleCnt="3">
        <dgm:presLayoutVars>
          <dgm:chMax val="0"/>
          <dgm:chPref val="0"/>
        </dgm:presLayoutVars>
      </dgm:prSet>
      <dgm:spPr/>
      <dgm:t>
        <a:bodyPr/>
        <a:lstStyle/>
        <a:p>
          <a:endParaRPr lang="en-US"/>
        </a:p>
      </dgm:t>
    </dgm:pt>
    <dgm:pt modelId="{0E09EF74-E061-4A49-A293-BF9E9659A30A}" type="pres">
      <dgm:prSet presAssocID="{06E809F3-67E4-47EF-A3E5-83846CF8DD46}" presName="sibTrans" presStyleCnt="0"/>
      <dgm:spPr/>
    </dgm:pt>
    <dgm:pt modelId="{48879193-29F7-45CC-9059-DB5D877181F4}" type="pres">
      <dgm:prSet presAssocID="{5BD34BC5-2428-4FEC-9DE7-E274385882A9}" presName="compNode" presStyleCnt="0"/>
      <dgm:spPr/>
    </dgm:pt>
    <dgm:pt modelId="{E0695AEE-3E12-429D-9A07-3BCFCEF56FDB}" type="pres">
      <dgm:prSet presAssocID="{5BD34BC5-2428-4FEC-9DE7-E274385882A9}" presName="bgRect" presStyleLbl="bgShp" presStyleIdx="2" presStyleCnt="3"/>
      <dgm:spPr/>
    </dgm:pt>
    <dgm:pt modelId="{3A4D5BE3-13A6-47AB-AF8B-39267DCBBAC6}" type="pres">
      <dgm:prSet presAssocID="{5BD34BC5-2428-4FEC-9DE7-E274385882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at"/>
        </a:ext>
      </dgm:extLst>
    </dgm:pt>
    <dgm:pt modelId="{C39C4B58-C57A-4237-A102-A105573B6AE6}" type="pres">
      <dgm:prSet presAssocID="{5BD34BC5-2428-4FEC-9DE7-E274385882A9}" presName="spaceRect" presStyleCnt="0"/>
      <dgm:spPr/>
    </dgm:pt>
    <dgm:pt modelId="{71DC3335-C217-44AC-913C-80B086A799CA}" type="pres">
      <dgm:prSet presAssocID="{5BD34BC5-2428-4FEC-9DE7-E274385882A9}" presName="parTx" presStyleLbl="revTx" presStyleIdx="2" presStyleCnt="3">
        <dgm:presLayoutVars>
          <dgm:chMax val="0"/>
          <dgm:chPref val="0"/>
        </dgm:presLayoutVars>
      </dgm:prSet>
      <dgm:spPr/>
      <dgm:t>
        <a:bodyPr/>
        <a:lstStyle/>
        <a:p>
          <a:endParaRPr lang="en-US"/>
        </a:p>
      </dgm:t>
    </dgm:pt>
  </dgm:ptLst>
  <dgm:cxnLst>
    <dgm:cxn modelId="{51B0FEF0-B979-449C-8EC1-FAFBE5AF0DE0}" srcId="{CA4029E4-5E76-4588-B310-89FED96F61FB}" destId="{06DBD510-DEA2-45B4-B7A8-2E194B3179A6}" srcOrd="1" destOrd="0" parTransId="{EF981709-E8D3-4D5C-B520-19F03EF7908C}" sibTransId="{06E809F3-67E4-47EF-A3E5-83846CF8DD46}"/>
    <dgm:cxn modelId="{CA267BAE-1CD6-427F-84B3-7E69C439D4B5}" type="presOf" srcId="{06DBD510-DEA2-45B4-B7A8-2E194B3179A6}" destId="{6541471F-E63A-46AA-A719-1A98EA3734CC}" srcOrd="0" destOrd="0" presId="urn:microsoft.com/office/officeart/2018/2/layout/IconVerticalSolidList"/>
    <dgm:cxn modelId="{B083E0E4-BAF9-4974-905A-BA8B399DB232}" srcId="{CA4029E4-5E76-4588-B310-89FED96F61FB}" destId="{89BD41F5-6E4A-4314-BB23-FCA1DAC27377}" srcOrd="0" destOrd="0" parTransId="{E20A0E21-93C1-40AA-AF53-F7D7EEB5A0C3}" sibTransId="{B282340F-F699-4ACB-AC33-E5CF148D93F9}"/>
    <dgm:cxn modelId="{82D57361-847B-48E1-9567-1EE38CC82FB0}" type="presOf" srcId="{89BD41F5-6E4A-4314-BB23-FCA1DAC27377}" destId="{90EA3E66-58B8-4659-81B1-CB3E56E4996F}" srcOrd="0" destOrd="0" presId="urn:microsoft.com/office/officeart/2018/2/layout/IconVerticalSolidList"/>
    <dgm:cxn modelId="{A7A4DCC6-1D2E-4D31-9520-52CB5B42D348}" srcId="{CA4029E4-5E76-4588-B310-89FED96F61FB}" destId="{5BD34BC5-2428-4FEC-9DE7-E274385882A9}" srcOrd="2" destOrd="0" parTransId="{6370CB10-F86B-478B-B997-1B6C2DF43A5A}" sibTransId="{AD5150DE-1FCD-4646-B870-2B7C9309B427}"/>
    <dgm:cxn modelId="{16ADFEBD-D690-4B74-92CE-CA2371D76926}" type="presOf" srcId="{CA4029E4-5E76-4588-B310-89FED96F61FB}" destId="{37FB090E-6636-445C-82F2-149ADFC3BD85}" srcOrd="0" destOrd="0" presId="urn:microsoft.com/office/officeart/2018/2/layout/IconVerticalSolidList"/>
    <dgm:cxn modelId="{266024CB-1227-4CD7-8C07-B53408E89BF6}" type="presOf" srcId="{5BD34BC5-2428-4FEC-9DE7-E274385882A9}" destId="{71DC3335-C217-44AC-913C-80B086A799CA}" srcOrd="0" destOrd="0" presId="urn:microsoft.com/office/officeart/2018/2/layout/IconVerticalSolidList"/>
    <dgm:cxn modelId="{9EC39B9C-AD7F-41E8-992C-5BED1E1A5C0C}" type="presParOf" srcId="{37FB090E-6636-445C-82F2-149ADFC3BD85}" destId="{D1B5C84F-BB3E-4B75-A5F9-DC66C4865D3C}" srcOrd="0" destOrd="0" presId="urn:microsoft.com/office/officeart/2018/2/layout/IconVerticalSolidList"/>
    <dgm:cxn modelId="{8524806C-9976-4769-81CE-8BE667872E85}" type="presParOf" srcId="{D1B5C84F-BB3E-4B75-A5F9-DC66C4865D3C}" destId="{31175184-493E-4541-8F0F-1B3AD843316C}" srcOrd="0" destOrd="0" presId="urn:microsoft.com/office/officeart/2018/2/layout/IconVerticalSolidList"/>
    <dgm:cxn modelId="{95A7DF78-38EE-489E-8EE0-55B205C2591F}" type="presParOf" srcId="{D1B5C84F-BB3E-4B75-A5F9-DC66C4865D3C}" destId="{82DDF7FE-660D-48BC-AFE2-44F778E7EF2D}" srcOrd="1" destOrd="0" presId="urn:microsoft.com/office/officeart/2018/2/layout/IconVerticalSolidList"/>
    <dgm:cxn modelId="{21A52954-1760-4A64-A7CC-4BC7810C4829}" type="presParOf" srcId="{D1B5C84F-BB3E-4B75-A5F9-DC66C4865D3C}" destId="{791E754C-A4DD-4363-ABE2-28A60FE9AAB8}" srcOrd="2" destOrd="0" presId="urn:microsoft.com/office/officeart/2018/2/layout/IconVerticalSolidList"/>
    <dgm:cxn modelId="{1FB47B7F-9BC2-48F7-B8E7-2B6E4A32AD4C}" type="presParOf" srcId="{D1B5C84F-BB3E-4B75-A5F9-DC66C4865D3C}" destId="{90EA3E66-58B8-4659-81B1-CB3E56E4996F}" srcOrd="3" destOrd="0" presId="urn:microsoft.com/office/officeart/2018/2/layout/IconVerticalSolidList"/>
    <dgm:cxn modelId="{4F3B0ACB-EE76-40DC-8935-CDE742851310}" type="presParOf" srcId="{37FB090E-6636-445C-82F2-149ADFC3BD85}" destId="{13A9EC88-576A-4D42-A7D9-AC8A018CD0EA}" srcOrd="1" destOrd="0" presId="urn:microsoft.com/office/officeart/2018/2/layout/IconVerticalSolidList"/>
    <dgm:cxn modelId="{EB3FA8D9-7D16-4F49-B588-1828FAE0F7CC}" type="presParOf" srcId="{37FB090E-6636-445C-82F2-149ADFC3BD85}" destId="{49DB5946-EF1A-4EB3-A61E-A46D7A524F39}" srcOrd="2" destOrd="0" presId="urn:microsoft.com/office/officeart/2018/2/layout/IconVerticalSolidList"/>
    <dgm:cxn modelId="{DB625D21-8018-49CF-9B94-727AB8A2BA1D}" type="presParOf" srcId="{49DB5946-EF1A-4EB3-A61E-A46D7A524F39}" destId="{2E8F0E33-C775-49C3-8DE9-1695AC3A8174}" srcOrd="0" destOrd="0" presId="urn:microsoft.com/office/officeart/2018/2/layout/IconVerticalSolidList"/>
    <dgm:cxn modelId="{FAEF61BA-F0D7-4F7A-ADF5-19C2175409A8}" type="presParOf" srcId="{49DB5946-EF1A-4EB3-A61E-A46D7A524F39}" destId="{017460A2-4851-410B-88C3-64760CADFBE8}" srcOrd="1" destOrd="0" presId="urn:microsoft.com/office/officeart/2018/2/layout/IconVerticalSolidList"/>
    <dgm:cxn modelId="{747B97AF-CD23-4423-BEDD-38EFE6E77291}" type="presParOf" srcId="{49DB5946-EF1A-4EB3-A61E-A46D7A524F39}" destId="{8C3AB199-57E9-4D69-A368-A8025E7EB281}" srcOrd="2" destOrd="0" presId="urn:microsoft.com/office/officeart/2018/2/layout/IconVerticalSolidList"/>
    <dgm:cxn modelId="{A5E30F48-47B1-466C-A8E0-43E0E77DE30C}" type="presParOf" srcId="{49DB5946-EF1A-4EB3-A61E-A46D7A524F39}" destId="{6541471F-E63A-46AA-A719-1A98EA3734CC}" srcOrd="3" destOrd="0" presId="urn:microsoft.com/office/officeart/2018/2/layout/IconVerticalSolidList"/>
    <dgm:cxn modelId="{077553BB-711A-4693-8C42-B5D8247E4072}" type="presParOf" srcId="{37FB090E-6636-445C-82F2-149ADFC3BD85}" destId="{0E09EF74-E061-4A49-A293-BF9E9659A30A}" srcOrd="3" destOrd="0" presId="urn:microsoft.com/office/officeart/2018/2/layout/IconVerticalSolidList"/>
    <dgm:cxn modelId="{737D829A-A0F4-425D-B041-D496A4F88FF0}" type="presParOf" srcId="{37FB090E-6636-445C-82F2-149ADFC3BD85}" destId="{48879193-29F7-45CC-9059-DB5D877181F4}" srcOrd="4" destOrd="0" presId="urn:microsoft.com/office/officeart/2018/2/layout/IconVerticalSolidList"/>
    <dgm:cxn modelId="{0E1EBD40-7B59-4179-8C4C-DCC730631A55}" type="presParOf" srcId="{48879193-29F7-45CC-9059-DB5D877181F4}" destId="{E0695AEE-3E12-429D-9A07-3BCFCEF56FDB}" srcOrd="0" destOrd="0" presId="urn:microsoft.com/office/officeart/2018/2/layout/IconVerticalSolidList"/>
    <dgm:cxn modelId="{8DE99A92-C85E-4E10-9E51-C30C9F999372}" type="presParOf" srcId="{48879193-29F7-45CC-9059-DB5D877181F4}" destId="{3A4D5BE3-13A6-47AB-AF8B-39267DCBBAC6}" srcOrd="1" destOrd="0" presId="urn:microsoft.com/office/officeart/2018/2/layout/IconVerticalSolidList"/>
    <dgm:cxn modelId="{6C4C0ABD-413E-4AD4-B729-919A380EC37D}" type="presParOf" srcId="{48879193-29F7-45CC-9059-DB5D877181F4}" destId="{C39C4B58-C57A-4237-A102-A105573B6AE6}" srcOrd="2" destOrd="0" presId="urn:microsoft.com/office/officeart/2018/2/layout/IconVerticalSolidList"/>
    <dgm:cxn modelId="{9540C690-043A-432C-8F05-8FC4FB4686CC}" type="presParOf" srcId="{48879193-29F7-45CC-9059-DB5D877181F4}" destId="{71DC3335-C217-44AC-913C-80B086A799C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75184-493E-4541-8F0F-1B3AD843316C}">
      <dsp:nvSpPr>
        <dsp:cNvPr id="0" name=""/>
        <dsp:cNvSpPr/>
      </dsp:nvSpPr>
      <dsp:spPr>
        <a:xfrm>
          <a:off x="0" y="2596"/>
          <a:ext cx="6692748" cy="1177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DDF7FE-660D-48BC-AFE2-44F778E7EF2D}">
      <dsp:nvSpPr>
        <dsp:cNvPr id="0" name=""/>
        <dsp:cNvSpPr/>
      </dsp:nvSpPr>
      <dsp:spPr>
        <a:xfrm>
          <a:off x="356176" y="267521"/>
          <a:ext cx="648226" cy="647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EA3E66-58B8-4659-81B1-CB3E56E4996F}">
      <dsp:nvSpPr>
        <dsp:cNvPr id="0" name=""/>
        <dsp:cNvSpPr/>
      </dsp:nvSpPr>
      <dsp:spPr>
        <a:xfrm>
          <a:off x="1360578" y="2596"/>
          <a:ext cx="5311215" cy="121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07" tIns="128507" rIns="128507" bIns="128507" numCol="1" spcCol="1270" anchor="ctr" anchorCtr="0">
          <a:noAutofit/>
        </a:bodyPr>
        <a:lstStyle/>
        <a:p>
          <a:pPr lvl="0" algn="l" defTabSz="622300">
            <a:lnSpc>
              <a:spcPct val="100000"/>
            </a:lnSpc>
            <a:spcBef>
              <a:spcPct val="0"/>
            </a:spcBef>
            <a:spcAft>
              <a:spcPct val="35000"/>
            </a:spcAft>
          </a:pPr>
          <a:r>
            <a:rPr lang="en-US" sz="1400" kern="1200" dirty="0"/>
            <a:t>The teacher will plan the weekly </a:t>
          </a:r>
          <a:r>
            <a:rPr lang="en-US" sz="1400" kern="1200" dirty="0" smtClean="0"/>
            <a:t>Homework lessons/activities and upload in the class team on a Monday as Homework.</a:t>
          </a:r>
          <a:endParaRPr lang="en-US" sz="1400" kern="1200" dirty="0"/>
        </a:p>
      </dsp:txBody>
      <dsp:txXfrm>
        <a:off x="1360578" y="2596"/>
        <a:ext cx="5311215" cy="1214237"/>
      </dsp:txXfrm>
    </dsp:sp>
    <dsp:sp modelId="{2E8F0E33-C775-49C3-8DE9-1695AC3A8174}">
      <dsp:nvSpPr>
        <dsp:cNvPr id="0" name=""/>
        <dsp:cNvSpPr/>
      </dsp:nvSpPr>
      <dsp:spPr>
        <a:xfrm>
          <a:off x="0" y="1520393"/>
          <a:ext cx="6692748" cy="1177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7460A2-4851-410B-88C3-64760CADFBE8}">
      <dsp:nvSpPr>
        <dsp:cNvPr id="0" name=""/>
        <dsp:cNvSpPr/>
      </dsp:nvSpPr>
      <dsp:spPr>
        <a:xfrm>
          <a:off x="356176" y="1785317"/>
          <a:ext cx="648226" cy="647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41471F-E63A-46AA-A719-1A98EA3734CC}">
      <dsp:nvSpPr>
        <dsp:cNvPr id="0" name=""/>
        <dsp:cNvSpPr/>
      </dsp:nvSpPr>
      <dsp:spPr>
        <a:xfrm>
          <a:off x="1360578" y="1520393"/>
          <a:ext cx="5311215" cy="121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07" tIns="128507" rIns="128507" bIns="128507" numCol="1" spcCol="1270" anchor="ctr" anchorCtr="0">
          <a:noAutofit/>
        </a:bodyPr>
        <a:lstStyle/>
        <a:p>
          <a:pPr lvl="0" algn="l" defTabSz="622300">
            <a:lnSpc>
              <a:spcPct val="100000"/>
            </a:lnSpc>
            <a:spcBef>
              <a:spcPct val="0"/>
            </a:spcBef>
            <a:spcAft>
              <a:spcPct val="35000"/>
            </a:spcAft>
          </a:pPr>
          <a:r>
            <a:rPr lang="en-US" sz="1400" kern="1200" dirty="0"/>
            <a:t>The teacher will</a:t>
          </a:r>
          <a:r>
            <a:rPr lang="en-US" sz="1400" kern="1200" dirty="0">
              <a:latin typeface="Tw Cen MT" panose="020B0602020104020603"/>
            </a:rPr>
            <a:t> </a:t>
          </a:r>
          <a:r>
            <a:rPr lang="en-US" sz="1400" kern="1200" dirty="0"/>
            <a:t> plan and resource lessons and support your child's learning in areas across the curriculum</a:t>
          </a:r>
          <a:r>
            <a:rPr lang="en-US" sz="1400" kern="1200" dirty="0">
              <a:latin typeface="Tw Cen MT" panose="020B0602020104020603"/>
            </a:rPr>
            <a:t>.  They will also give feedback on learning submitted to school or through Microsoft Teams Assignments.</a:t>
          </a:r>
          <a:endParaRPr lang="en-US" sz="1400" kern="1200" dirty="0"/>
        </a:p>
      </dsp:txBody>
      <dsp:txXfrm>
        <a:off x="1360578" y="1520393"/>
        <a:ext cx="5311215" cy="1214237"/>
      </dsp:txXfrm>
    </dsp:sp>
    <dsp:sp modelId="{E0695AEE-3E12-429D-9A07-3BCFCEF56FDB}">
      <dsp:nvSpPr>
        <dsp:cNvPr id="0" name=""/>
        <dsp:cNvSpPr/>
      </dsp:nvSpPr>
      <dsp:spPr>
        <a:xfrm>
          <a:off x="0" y="3038190"/>
          <a:ext cx="6692748" cy="11774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4D5BE3-13A6-47AB-AF8B-39267DCBBAC6}">
      <dsp:nvSpPr>
        <dsp:cNvPr id="0" name=""/>
        <dsp:cNvSpPr/>
      </dsp:nvSpPr>
      <dsp:spPr>
        <a:xfrm>
          <a:off x="356524" y="3303114"/>
          <a:ext cx="648226" cy="647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DC3335-C217-44AC-913C-80B086A799CA}">
      <dsp:nvSpPr>
        <dsp:cNvPr id="0" name=""/>
        <dsp:cNvSpPr/>
      </dsp:nvSpPr>
      <dsp:spPr>
        <a:xfrm>
          <a:off x="1361275" y="3038190"/>
          <a:ext cx="5288932" cy="1214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507" tIns="128507" rIns="128507" bIns="128507" numCol="1" spcCol="1270" anchor="ctr" anchorCtr="0">
          <a:noAutofit/>
        </a:bodyPr>
        <a:lstStyle/>
        <a:p>
          <a:pPr lvl="0" algn="l" defTabSz="622300" rtl="0">
            <a:lnSpc>
              <a:spcPct val="100000"/>
            </a:lnSpc>
            <a:spcBef>
              <a:spcPct val="0"/>
            </a:spcBef>
            <a:spcAft>
              <a:spcPct val="35000"/>
            </a:spcAft>
          </a:pPr>
          <a:r>
            <a:rPr lang="en-US" sz="1400" kern="1200" dirty="0" smtClean="0"/>
            <a:t>Please note the teacher will still be teaching in class from 9.00 – 3.00 </a:t>
          </a:r>
          <a:r>
            <a:rPr lang="en-US" sz="1400" kern="1200" dirty="0" err="1" smtClean="0"/>
            <a:t>p.m</a:t>
          </a:r>
          <a:r>
            <a:rPr lang="en-US" sz="1400" kern="1200" dirty="0" smtClean="0"/>
            <a:t> and therefore instant access on a 1:1 is not always practical. Any questions should be directed through the class teams chat bar. The teacher will endeavor to pick these up and reply at the earliest opportunity in line with classroom commitments.</a:t>
          </a:r>
          <a:endParaRPr lang="en-US" sz="1400" kern="1200" dirty="0"/>
        </a:p>
      </dsp:txBody>
      <dsp:txXfrm>
        <a:off x="1361275" y="3038190"/>
        <a:ext cx="5288932" cy="121423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10/4/2021</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10/4/2021</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reativecommons.org/licenses/by-nc-sa/3.0/" TargetMode="External"/><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hyperlink" Target="https://blogs.glowscotland.org.uk/nl/stthomas/technologies/digital-learning/" TargetMode="External"/><Relationship Id="rId5" Type="http://schemas.openxmlformats.org/officeDocument/2006/relationships/hyperlink" Target="http://www.htxt.co.za/2014/06/24/innovation-hub-wants-to-bring-science-and-technology-to-the-youth/" TargetMode="Externa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www.thinkuknow.co.uk/"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hyperlink" Target="https://glowscotland.sharepoint.com/sites/NLVirtualClassrooms/Shared%20Documents/Lilac/Week%202/Maths/Code%20Breaking%20Projects.pdf" TargetMode="External"/><Relationship Id="rId5" Type="http://schemas.openxmlformats.org/officeDocument/2006/relationships/image" Target="../media/image9.jfif"/><Relationship Id="rId4" Type="http://schemas.openxmlformats.org/officeDocument/2006/relationships/image" Target="../media/image2.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mailto:enquiries-at-st-thomas@northlan.org.uk" TargetMode="External"/><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glowscotland.sharepoint.com/sites/NLVirtualClassrooms/Shared%20Documents/Forms/AllItems.aspx?id=%2Fsites%2FNLVirtualClassrooms%2FShared%20Documents%2FRed%2FRed%20Virtual%20Classroom%201%2Epdf&amp;parent=%2Fsites%2FNLVirtualClassrooms%2FShared%20Documents%2FRed&amp;p=true&amp;originalPath=aHR0cHM6Ly9nbG93c2NvdGxhbmQuc2hhcmVwb2ludC5jb20vOmI6L3MvTkxWaXJ0dWFsQ2xhc3Nyb29tcy9FYWZRazdRczUycENpNFk4T1UxamNGUUJxT2FBMDhkcHNQcU1hMF90MDVLeXZBP3J0aW1lPXNxcnBOejF5MlVn" TargetMode="Externa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blogs.glowscotland.org.uk/nl/stthomas/" TargetMode="External"/><Relationship Id="rId2" Type="http://schemas.openxmlformats.org/officeDocument/2006/relationships/slideLayout" Target="../slideLayouts/slideLayout8.xml"/><Relationship Id="rId1" Type="http://schemas.openxmlformats.org/officeDocument/2006/relationships/tags" Target="../tags/tag8.xml"/><Relationship Id="rId6" Type="http://schemas.openxmlformats.org/officeDocument/2006/relationships/image" Target="../media/image4.jpeg"/><Relationship Id="rId5" Type="http://schemas.openxmlformats.org/officeDocument/2006/relationships/hyperlink" Target="mailto:enquiries-at-st-thomas@northlan.org.uk" TargetMode="Externa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17233" y="4539573"/>
            <a:ext cx="8957534" cy="1182838"/>
          </a:xfrm>
        </p:spPr>
        <p:txBody>
          <a:bodyPr>
            <a:normAutofit/>
          </a:bodyPr>
          <a:lstStyle/>
          <a:p>
            <a:pPr algn="ctr"/>
            <a:r>
              <a:rPr lang="en-US" b="1"/>
              <a:t>ST. Thomas' Primary School</a:t>
            </a:r>
          </a:p>
        </p:txBody>
      </p:sp>
      <p:sp>
        <p:nvSpPr>
          <p:cNvPr id="3" name="Subtitle 2"/>
          <p:cNvSpPr>
            <a:spLocks noGrp="1"/>
          </p:cNvSpPr>
          <p:nvPr>
            <p:ph type="subTitle" idx="1"/>
          </p:nvPr>
        </p:nvSpPr>
        <p:spPr>
          <a:xfrm>
            <a:off x="1911275" y="5734701"/>
            <a:ext cx="8369450" cy="763007"/>
          </a:xfrm>
        </p:spPr>
        <p:txBody>
          <a:bodyPr vert="horz" lIns="91440" tIns="45720" rIns="91440" bIns="45720" rtlCol="0" anchor="t">
            <a:noAutofit/>
          </a:bodyPr>
          <a:lstStyle/>
          <a:p>
            <a:pPr algn="ctr">
              <a:lnSpc>
                <a:spcPct val="110000"/>
              </a:lnSpc>
            </a:pPr>
            <a:r>
              <a:rPr lang="en-US" sz="1800" b="1" dirty="0"/>
              <a:t>Digital </a:t>
            </a:r>
            <a:r>
              <a:rPr lang="en-US" sz="1800" b="1" dirty="0" smtClean="0"/>
              <a:t>REMOTE Learning </a:t>
            </a:r>
            <a:r>
              <a:rPr lang="en-US" sz="1800" b="1" dirty="0"/>
              <a:t>Plan</a:t>
            </a:r>
          </a:p>
          <a:p>
            <a:pPr algn="ctr">
              <a:lnSpc>
                <a:spcPct val="110000"/>
              </a:lnSpc>
            </a:pPr>
            <a:r>
              <a:rPr lang="en-US" sz="1800" b="1" dirty="0" smtClean="0"/>
              <a:t>September 2021</a:t>
            </a:r>
            <a:endParaRPr lang="en-US" sz="1800" b="1" dirty="0"/>
          </a:p>
          <a:p>
            <a:pPr algn="ctr">
              <a:lnSpc>
                <a:spcPct val="110000"/>
              </a:lnSpc>
            </a:pPr>
            <a:endParaRPr lang="en-US" sz="700" dirty="0"/>
          </a:p>
        </p:txBody>
      </p:sp>
      <p:sp>
        <p:nvSpPr>
          <p:cNvPr id="18" name="Round Diagonal Corner Rectangle 6">
            <a:extLst>
              <a:ext uri="{FF2B5EF4-FFF2-40B4-BE49-F238E27FC236}">
                <a16:creationId xmlns:a16="http://schemas.microsoft.com/office/drawing/2014/main" id="{EC19B228-BB19-4650-8B05-EDE6838582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974" y="639965"/>
            <a:ext cx="10879991" cy="3598548"/>
          </a:xfrm>
          <a:prstGeom prst="round2DiagRect">
            <a:avLst>
              <a:gd name="adj1" fmla="val 9529"/>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descr="A picture containing person, holding, hand, small&#10;&#10;Description automatically generated">
            <a:extLst>
              <a:ext uri="{FF2B5EF4-FFF2-40B4-BE49-F238E27FC236}">
                <a16:creationId xmlns:a16="http://schemas.microsoft.com/office/drawing/2014/main" id="{A4FB8B1B-6269-445C-8474-2A875391D856}"/>
              </a:ext>
            </a:extLst>
          </p:cNvPr>
          <p:cNvPicPr>
            <a:picLocks noChangeAspect="1"/>
          </p:cNvPicPr>
          <p:nvPr/>
        </p:nvPicPr>
        <p:blipFill rotWithShape="1">
          <a:blip r:embed="rId4">
            <a:extLst>
              <a:ext uri="{837473B0-CC2E-450A-ABE3-18F120FF3D39}">
                <a1611:picAttrSrcUrl xmlns="" xmlns:a1611="http://schemas.microsoft.com/office/drawing/2016/11/main" r:id="rId5"/>
              </a:ext>
            </a:extLst>
          </a:blip>
          <a:srcRect t="7469" r="1" b="7470"/>
          <a:stretch/>
        </p:blipFill>
        <p:spPr>
          <a:xfrm>
            <a:off x="987014" y="951493"/>
            <a:ext cx="6163922" cy="2975493"/>
          </a:xfrm>
          <a:prstGeom prst="rect">
            <a:avLst/>
          </a:prstGeom>
        </p:spPr>
      </p:pic>
      <p:pic>
        <p:nvPicPr>
          <p:cNvPr id="10" name="Picture 10" descr="A close up of text on a white background&#10;&#10;Description automatically generated">
            <a:hlinkClick r:id="rId6"/>
            <a:extLst>
              <a:ext uri="{FF2B5EF4-FFF2-40B4-BE49-F238E27FC236}">
                <a16:creationId xmlns:a16="http://schemas.microsoft.com/office/drawing/2014/main" id="{48F8CBA0-B4DA-40F6-9A05-B1F7F3908DB4}"/>
              </a:ext>
            </a:extLst>
          </p:cNvPr>
          <p:cNvPicPr>
            <a:picLocks noChangeAspect="1"/>
          </p:cNvPicPr>
          <p:nvPr/>
        </p:nvPicPr>
        <p:blipFill rotWithShape="1">
          <a:blip r:embed="rId7"/>
          <a:srcRect t="9461" r="-1" b="14361"/>
          <a:stretch/>
        </p:blipFill>
        <p:spPr>
          <a:xfrm>
            <a:off x="7314662" y="951493"/>
            <a:ext cx="3925642" cy="2975493"/>
          </a:xfrm>
          <a:prstGeom prst="rect">
            <a:avLst/>
          </a:prstGeom>
        </p:spPr>
      </p:pic>
      <p:sp>
        <p:nvSpPr>
          <p:cNvPr id="8" name="TextBox 7">
            <a:extLst>
              <a:ext uri="{FF2B5EF4-FFF2-40B4-BE49-F238E27FC236}">
                <a16:creationId xmlns:a16="http://schemas.microsoft.com/office/drawing/2014/main" id="{DD9AC320-4E7B-452B-8B88-8CFD5F8DFD64}"/>
              </a:ext>
            </a:extLst>
          </p:cNvPr>
          <p:cNvSpPr txBox="1"/>
          <p:nvPr/>
        </p:nvSpPr>
        <p:spPr>
          <a:xfrm>
            <a:off x="4742906" y="3726931"/>
            <a:ext cx="240803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 xmlns:ahyp="http://schemas.microsoft.com/office/drawing/2018/hyperlinkcolor" val="tx"/>
                    </a:ext>
                  </a:extLst>
                </a:hlinkClick>
              </a:rPr>
              <a:t>CC BY-SA-NC</a:t>
            </a:r>
            <a:r>
              <a:rPr lang="en-US" sz="700">
                <a:solidFill>
                  <a:srgbClr val="FFFFFF"/>
                </a:solidFill>
              </a:rPr>
              <a:t>.</a:t>
            </a:r>
          </a:p>
        </p:txBody>
      </p:sp>
    </p:spTree>
    <p:custDataLst>
      <p:tags r:id="rId1"/>
    </p:custDataLst>
    <p:extLst>
      <p:ext uri="{BB962C8B-B14F-4D97-AF65-F5344CB8AC3E}">
        <p14:creationId xmlns:p14="http://schemas.microsoft.com/office/powerpoint/2010/main" val="38561443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FF7B57D-FF7B-48B3-9F60-9BCEEECF9E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8" name="Group 11">
            <a:extLst>
              <a:ext uri="{FF2B5EF4-FFF2-40B4-BE49-F238E27FC236}">
                <a16:creationId xmlns:a16="http://schemas.microsoft.com/office/drawing/2014/main" id="{EB95AFDF-FA7D-4311-9C65-6D507D92F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9A5CCD98-20C1-4404-B788-FDA92F8A4403}"/>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C1424C76-B5C3-468E-86FA-8D9B269053DE}"/>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B3922267-72C9-403B-A6DE-7D0A43D5541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7276DB68-2E8D-4723-852B-7476DD38FED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0A155711-4993-4D1E-89EA-A397C164F0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2AB42136-2551-4CAA-857F-65FA3247B4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7C2ADEA1-EA3E-4C0E-A28E-460092F7FF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B04584B3-081C-4286-A840-AB5B16B10A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3AB388FD-C246-4936-A041-E0413A1329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57692343-2D12-4F57-836C-945D407B68B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062EE710-0210-4840-8698-E0DF1C6170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161892F4-6071-40CD-8E18-CDEE0C91B5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3E6BBE44-8D88-407D-B1C6-10C89DD6173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1E90AE6E-328E-4730-825C-B5130F5CFC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24EC969F-6E4A-4163-ABDA-4674429A3D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1B735C94-B049-42C6-9DEF-5DB70D58CE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051C02E6-1954-478B-AEAE-BF8F36BE941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6710B1C0-310A-48D0-B824-459D9AFC2FB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1204A606-D9A6-4DC6-9F0E-D516EA1EB9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EE569555-0243-4979-A537-C9B4AFD5F25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D52A977D-4993-48AF-A792-F2DE096391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93CFF2DC-E52E-4D99-97D5-B0D7B792E50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5E175372-AF09-42A7-B3D0-226C834891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ABF20BA9-F4B2-49EA-A573-578B189774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AA3A7A4B-C811-4E23-8BFD-5823A032DA3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47537781-F057-4B97-AD8F-12FE9BE599A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078883C7-EB52-4BB7-A9A7-F8C046A833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63CCBBF8-5972-4ED3-AB5B-46DC425B177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A8C19883-37FB-437C-A3AA-89AA6239D3A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AF1753DD-4CEF-45EC-B952-90EA8895D7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5B9356DB-C1BE-4D76-8FA7-4FBAA12D1D3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C4F59561-572D-42BA-A6FD-F3AFA1A394D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BB7A51A1-D509-4494-BAE2-1B96CAD4DB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D3FE0B5A-55DE-4E56-8E9B-B92D1DB9A8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F125661C-3A0E-4B6E-B2AB-1B08C89251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39304006-EE77-438A-A0D1-537322356C1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C6031DEB-4109-4049-82CF-DD06483A2C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65FC2657-18D6-4490-88D6-32E6B1C6FB1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20BEA03B-3EAD-4FA2-BC9D-25A14D635CF6}"/>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useBgFill="1">
        <p:nvSpPr>
          <p:cNvPr id="9" name="Rectangle 52">
            <a:extLst>
              <a:ext uri="{FF2B5EF4-FFF2-40B4-BE49-F238E27FC236}">
                <a16:creationId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8E6E05-18F8-4949-8AEF-13FC6053BEA1}"/>
              </a:ext>
            </a:extLst>
          </p:cNvPr>
          <p:cNvSpPr>
            <a:spLocks noGrp="1"/>
          </p:cNvSpPr>
          <p:nvPr>
            <p:ph type="title"/>
          </p:nvPr>
        </p:nvSpPr>
        <p:spPr>
          <a:xfrm>
            <a:off x="1141413" y="618518"/>
            <a:ext cx="4459286" cy="1478570"/>
          </a:xfrm>
        </p:spPr>
        <p:txBody>
          <a:bodyPr vert="horz" lIns="91440" tIns="45720" rIns="91440" bIns="45720" rtlCol="0" anchor="ctr">
            <a:normAutofit/>
          </a:bodyPr>
          <a:lstStyle/>
          <a:p>
            <a:r>
              <a:rPr lang="en-US"/>
              <a:t>NLC DiGITAL CONTRACT</a:t>
            </a:r>
          </a:p>
        </p:txBody>
      </p:sp>
      <p:sp>
        <p:nvSpPr>
          <p:cNvPr id="4" name="Text Placeholder 3">
            <a:extLst>
              <a:ext uri="{FF2B5EF4-FFF2-40B4-BE49-F238E27FC236}">
                <a16:creationId xmlns:a16="http://schemas.microsoft.com/office/drawing/2014/main" id="{2B79B489-B8AD-4C89-8532-0087CF06FD95}"/>
              </a:ext>
            </a:extLst>
          </p:cNvPr>
          <p:cNvSpPr>
            <a:spLocks noGrp="1"/>
          </p:cNvSpPr>
          <p:nvPr>
            <p:ph type="body" sz="half" idx="2"/>
          </p:nvPr>
        </p:nvSpPr>
        <p:spPr>
          <a:xfrm>
            <a:off x="1141412" y="2249487"/>
            <a:ext cx="4459287" cy="3965046"/>
          </a:xfrm>
        </p:spPr>
        <p:txBody>
          <a:bodyPr vert="horz" lIns="91440" tIns="45720" rIns="91440" bIns="45720" rtlCol="0" anchor="t">
            <a:normAutofit fontScale="92500" lnSpcReduction="20000"/>
          </a:bodyPr>
          <a:lstStyle/>
          <a:p>
            <a:pPr indent="-228600">
              <a:buFont typeface="Arial" panose="020B0604020202020204" pitchFamily="34" charset="0"/>
              <a:buChar char="•"/>
            </a:pPr>
            <a:r>
              <a:rPr lang="en-US" sz="2400" dirty="0"/>
              <a:t>Please read the digital contract/ code of conduct carefully with your child.  </a:t>
            </a:r>
          </a:p>
          <a:p>
            <a:pPr indent="-228600">
              <a:buFont typeface="Arial" panose="020B0604020202020204" pitchFamily="34" charset="0"/>
              <a:buChar char="•"/>
            </a:pPr>
            <a:r>
              <a:rPr lang="en-US" sz="2400" b="1" i="1" u="sng" dirty="0"/>
              <a:t>Please note that you do not have permission to screenshot or record the teacher when they are on a live chat</a:t>
            </a:r>
            <a:r>
              <a:rPr lang="en-US" sz="2400" u="sng" dirty="0"/>
              <a:t>.</a:t>
            </a:r>
          </a:p>
          <a:p>
            <a:pPr indent="-228600">
              <a:buFont typeface="Arial" panose="020B0604020202020204" pitchFamily="34" charset="0"/>
              <a:buChar char="•"/>
            </a:pPr>
            <a:r>
              <a:rPr lang="en-US" sz="2400" dirty="0"/>
              <a:t>Please encourage your child to use our digital school responsibly and respectfully.  This is important to be allowed ongoing access.</a:t>
            </a:r>
          </a:p>
          <a:p>
            <a:pPr indent="-228600">
              <a:buFont typeface="Arial" panose="020B0604020202020204" pitchFamily="34" charset="0"/>
              <a:buChar char="•"/>
            </a:pPr>
            <a:endParaRPr lang="en-US" sz="3200" dirty="0"/>
          </a:p>
        </p:txBody>
      </p:sp>
      <p:pic>
        <p:nvPicPr>
          <p:cNvPr id="5" name="Picture 5" descr="Text&#10;&#10;Description automatically generated">
            <a:extLst>
              <a:ext uri="{FF2B5EF4-FFF2-40B4-BE49-F238E27FC236}">
                <a16:creationId xmlns:a16="http://schemas.microsoft.com/office/drawing/2014/main" id="{C209693B-3C5A-4D09-A211-3B31782F77CC}"/>
              </a:ext>
            </a:extLst>
          </p:cNvPr>
          <p:cNvPicPr>
            <a:picLocks noGrp="1" noChangeAspect="1"/>
          </p:cNvPicPr>
          <p:nvPr>
            <p:ph idx="1"/>
          </p:nvPr>
        </p:nvPicPr>
        <p:blipFill>
          <a:blip r:embed="rId5"/>
          <a:stretch>
            <a:fillRect/>
          </a:stretch>
        </p:blipFill>
        <p:spPr>
          <a:xfrm>
            <a:off x="6585733" y="618518"/>
            <a:ext cx="4476812" cy="5596015"/>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grpSp>
        <p:nvGrpSpPr>
          <p:cNvPr id="57" name="Group 56">
            <a:extLst>
              <a:ext uri="{FF2B5EF4-FFF2-40B4-BE49-F238E27FC236}">
                <a16:creationId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9" name="Freeform 6">
              <a:extLst>
                <a:ext uri="{FF2B5EF4-FFF2-40B4-BE49-F238E27FC236}">
                  <a16:creationId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7">
              <a:extLst>
                <a:ext uri="{FF2B5EF4-FFF2-40B4-BE49-F238E27FC236}">
                  <a16:creationId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8">
              <a:extLst>
                <a:ext uri="{FF2B5EF4-FFF2-40B4-BE49-F238E27FC236}">
                  <a16:creationId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9">
              <a:extLst>
                <a:ext uri="{FF2B5EF4-FFF2-40B4-BE49-F238E27FC236}">
                  <a16:creationId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0">
              <a:extLst>
                <a:ext uri="{FF2B5EF4-FFF2-40B4-BE49-F238E27FC236}">
                  <a16:creationId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1">
              <a:extLst>
                <a:ext uri="{FF2B5EF4-FFF2-40B4-BE49-F238E27FC236}">
                  <a16:creationId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2">
              <a:extLst>
                <a:ext uri="{FF2B5EF4-FFF2-40B4-BE49-F238E27FC236}">
                  <a16:creationId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3">
              <a:extLst>
                <a:ext uri="{FF2B5EF4-FFF2-40B4-BE49-F238E27FC236}">
                  <a16:creationId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4">
              <a:extLst>
                <a:ext uri="{FF2B5EF4-FFF2-40B4-BE49-F238E27FC236}">
                  <a16:creationId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5">
              <a:extLst>
                <a:ext uri="{FF2B5EF4-FFF2-40B4-BE49-F238E27FC236}">
                  <a16:creationId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Line 16">
              <a:extLst>
                <a:ext uri="{FF2B5EF4-FFF2-40B4-BE49-F238E27FC236}">
                  <a16:creationId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0" name="Freeform 17">
              <a:extLst>
                <a:ext uri="{FF2B5EF4-FFF2-40B4-BE49-F238E27FC236}">
                  <a16:creationId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8">
              <a:extLst>
                <a:ext uri="{FF2B5EF4-FFF2-40B4-BE49-F238E27FC236}">
                  <a16:creationId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19">
              <a:extLst>
                <a:ext uri="{FF2B5EF4-FFF2-40B4-BE49-F238E27FC236}">
                  <a16:creationId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20">
              <a:extLst>
                <a:ext uri="{FF2B5EF4-FFF2-40B4-BE49-F238E27FC236}">
                  <a16:creationId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Rectangle 21">
              <a:extLst>
                <a:ext uri="{FF2B5EF4-FFF2-40B4-BE49-F238E27FC236}">
                  <a16:creationId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22">
              <a:extLst>
                <a:ext uri="{FF2B5EF4-FFF2-40B4-BE49-F238E27FC236}">
                  <a16:creationId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3">
              <a:extLst>
                <a:ext uri="{FF2B5EF4-FFF2-40B4-BE49-F238E27FC236}">
                  <a16:creationId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4">
              <a:extLst>
                <a:ext uri="{FF2B5EF4-FFF2-40B4-BE49-F238E27FC236}">
                  <a16:creationId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5">
              <a:extLst>
                <a:ext uri="{FF2B5EF4-FFF2-40B4-BE49-F238E27FC236}">
                  <a16:creationId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6">
              <a:extLst>
                <a:ext uri="{FF2B5EF4-FFF2-40B4-BE49-F238E27FC236}">
                  <a16:creationId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7">
              <a:extLst>
                <a:ext uri="{FF2B5EF4-FFF2-40B4-BE49-F238E27FC236}">
                  <a16:creationId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8">
              <a:extLst>
                <a:ext uri="{FF2B5EF4-FFF2-40B4-BE49-F238E27FC236}">
                  <a16:creationId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9">
              <a:extLst>
                <a:ext uri="{FF2B5EF4-FFF2-40B4-BE49-F238E27FC236}">
                  <a16:creationId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0">
              <a:extLst>
                <a:ext uri="{FF2B5EF4-FFF2-40B4-BE49-F238E27FC236}">
                  <a16:creationId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31">
              <a:extLst>
                <a:ext uri="{FF2B5EF4-FFF2-40B4-BE49-F238E27FC236}">
                  <a16:creationId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Tree>
    <p:custDataLst>
      <p:tags r:id="rId1"/>
    </p:custDataLst>
    <p:extLst>
      <p:ext uri="{BB962C8B-B14F-4D97-AF65-F5344CB8AC3E}">
        <p14:creationId xmlns:p14="http://schemas.microsoft.com/office/powerpoint/2010/main" val="3046756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46A8421D-7C76-4BEB-BBBC-2C4F0322233D}"/>
              </a:ext>
            </a:extLst>
          </p:cNvPr>
          <p:cNvSpPr>
            <a:spLocks noGrp="1"/>
          </p:cNvSpPr>
          <p:nvPr>
            <p:ph type="title"/>
          </p:nvPr>
        </p:nvSpPr>
        <p:spPr>
          <a:xfrm>
            <a:off x="1212849" y="409381"/>
            <a:ext cx="4459286" cy="1478570"/>
          </a:xfrm>
        </p:spPr>
        <p:txBody>
          <a:bodyPr>
            <a:normAutofit fontScale="90000"/>
          </a:bodyPr>
          <a:lstStyle/>
          <a:p>
            <a:r>
              <a:rPr lang="en-US" sz="3200" dirty="0"/>
              <a:t>How will I know what my child should learn each week?</a:t>
            </a:r>
          </a:p>
        </p:txBody>
      </p:sp>
      <p:sp>
        <p:nvSpPr>
          <p:cNvPr id="8" name="Content Placeholder 7">
            <a:extLst>
              <a:ext uri="{FF2B5EF4-FFF2-40B4-BE49-F238E27FC236}">
                <a16:creationId xmlns:a16="http://schemas.microsoft.com/office/drawing/2014/main" id="{C7D03555-5070-4BE5-B243-3F182FD20CB7}"/>
              </a:ext>
            </a:extLst>
          </p:cNvPr>
          <p:cNvSpPr>
            <a:spLocks noGrp="1"/>
          </p:cNvSpPr>
          <p:nvPr>
            <p:ph idx="1"/>
          </p:nvPr>
        </p:nvSpPr>
        <p:spPr>
          <a:xfrm>
            <a:off x="1052513" y="1743471"/>
            <a:ext cx="4721224" cy="5395783"/>
          </a:xfrm>
        </p:spPr>
        <p:txBody>
          <a:bodyPr vert="horz" lIns="91440" tIns="45720" rIns="91440" bIns="45720" rtlCol="0" anchor="t">
            <a:normAutofit fontScale="92500" lnSpcReduction="20000"/>
          </a:bodyPr>
          <a:lstStyle/>
          <a:p>
            <a:r>
              <a:rPr lang="en-US" sz="2000" b="1" dirty="0" smtClean="0"/>
              <a:t>W</a:t>
            </a:r>
            <a:r>
              <a:rPr lang="en-US" sz="2000" dirty="0" smtClean="0"/>
              <a:t>hen your child/children is learning from home their teacher will communicate through the class team. This will be through the message post section.</a:t>
            </a:r>
            <a:endParaRPr lang="en-US" sz="2000" b="1" dirty="0"/>
          </a:p>
          <a:p>
            <a:r>
              <a:rPr lang="en-US" sz="2000" b="1" dirty="0" smtClean="0"/>
              <a:t>T</a:t>
            </a:r>
            <a:r>
              <a:rPr lang="en-US" sz="2000" dirty="0" smtClean="0"/>
              <a:t>he teacher will still be teaching face to face in class during the core school hours. Instant replies will not be practical during school core hours.</a:t>
            </a:r>
            <a:endParaRPr lang="en-US" sz="2000" dirty="0"/>
          </a:p>
          <a:p>
            <a:r>
              <a:rPr lang="en-US" sz="2000" b="1" dirty="0"/>
              <a:t>T</a:t>
            </a:r>
            <a:r>
              <a:rPr lang="en-US" sz="2000" dirty="0"/>
              <a:t>eachers will upload </a:t>
            </a:r>
            <a:r>
              <a:rPr lang="en-US" sz="2000" dirty="0" smtClean="0"/>
              <a:t>homework on a Monday or signpost where the children can access activities appropriate to their age/stage on the NL Virtual Team.</a:t>
            </a:r>
          </a:p>
          <a:p>
            <a:r>
              <a:rPr lang="en-US" sz="2000" b="1" dirty="0" smtClean="0"/>
              <a:t>T</a:t>
            </a:r>
            <a:r>
              <a:rPr lang="en-US" sz="2000" dirty="0" smtClean="0"/>
              <a:t>he main school learning offer during isolation will be on NL Virtual Classroom/Homework/Teams Communication and Feedback.</a:t>
            </a:r>
          </a:p>
          <a:p>
            <a:endParaRPr lang="en-US" sz="2000" dirty="0"/>
          </a:p>
          <a:p>
            <a:endParaRPr lang="en-US" sz="2000" dirty="0"/>
          </a:p>
          <a:p>
            <a:pPr marL="0" indent="0">
              <a:buNone/>
            </a:pPr>
            <a:endParaRPr lang="en-US" sz="2000" dirty="0"/>
          </a:p>
        </p:txBody>
      </p:sp>
      <p:grpSp>
        <p:nvGrpSpPr>
          <p:cNvPr id="15" name="Group 14">
            <a:extLst>
              <a:ext uri="{FF2B5EF4-FFF2-40B4-BE49-F238E27FC236}">
                <a16:creationId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6" name="Rectangle 5">
              <a:extLst>
                <a:ext uri="{FF2B5EF4-FFF2-40B4-BE49-F238E27FC236}">
                  <a16:creationId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7" name="Freeform 6">
              <a:extLst>
                <a:ext uri="{FF2B5EF4-FFF2-40B4-BE49-F238E27FC236}">
                  <a16:creationId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7">
              <a:extLst>
                <a:ext uri="{FF2B5EF4-FFF2-40B4-BE49-F238E27FC236}">
                  <a16:creationId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8">
              <a:extLst>
                <a:ext uri="{FF2B5EF4-FFF2-40B4-BE49-F238E27FC236}">
                  <a16:creationId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9">
              <a:extLst>
                <a:ext uri="{FF2B5EF4-FFF2-40B4-BE49-F238E27FC236}">
                  <a16:creationId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0">
              <a:extLst>
                <a:ext uri="{FF2B5EF4-FFF2-40B4-BE49-F238E27FC236}">
                  <a16:creationId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11">
              <a:extLst>
                <a:ext uri="{FF2B5EF4-FFF2-40B4-BE49-F238E27FC236}">
                  <a16:creationId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12">
              <a:extLst>
                <a:ext uri="{FF2B5EF4-FFF2-40B4-BE49-F238E27FC236}">
                  <a16:creationId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3">
              <a:extLst>
                <a:ext uri="{FF2B5EF4-FFF2-40B4-BE49-F238E27FC236}">
                  <a16:creationId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4">
              <a:extLst>
                <a:ext uri="{FF2B5EF4-FFF2-40B4-BE49-F238E27FC236}">
                  <a16:creationId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15">
              <a:extLst>
                <a:ext uri="{FF2B5EF4-FFF2-40B4-BE49-F238E27FC236}">
                  <a16:creationId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Line 16">
              <a:extLst>
                <a:ext uri="{FF2B5EF4-FFF2-40B4-BE49-F238E27FC236}">
                  <a16:creationId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8" name="Freeform 17">
              <a:extLst>
                <a:ext uri="{FF2B5EF4-FFF2-40B4-BE49-F238E27FC236}">
                  <a16:creationId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18">
              <a:extLst>
                <a:ext uri="{FF2B5EF4-FFF2-40B4-BE49-F238E27FC236}">
                  <a16:creationId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19">
              <a:extLst>
                <a:ext uri="{FF2B5EF4-FFF2-40B4-BE49-F238E27FC236}">
                  <a16:creationId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0">
              <a:extLst>
                <a:ext uri="{FF2B5EF4-FFF2-40B4-BE49-F238E27FC236}">
                  <a16:creationId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Rectangle 21">
              <a:extLst>
                <a:ext uri="{FF2B5EF4-FFF2-40B4-BE49-F238E27FC236}">
                  <a16:creationId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33" name="Freeform 22">
              <a:extLst>
                <a:ext uri="{FF2B5EF4-FFF2-40B4-BE49-F238E27FC236}">
                  <a16:creationId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3">
              <a:extLst>
                <a:ext uri="{FF2B5EF4-FFF2-40B4-BE49-F238E27FC236}">
                  <a16:creationId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4">
              <a:extLst>
                <a:ext uri="{FF2B5EF4-FFF2-40B4-BE49-F238E27FC236}">
                  <a16:creationId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25">
              <a:extLst>
                <a:ext uri="{FF2B5EF4-FFF2-40B4-BE49-F238E27FC236}">
                  <a16:creationId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26">
              <a:extLst>
                <a:ext uri="{FF2B5EF4-FFF2-40B4-BE49-F238E27FC236}">
                  <a16:creationId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8" name="Freeform 27">
              <a:extLst>
                <a:ext uri="{FF2B5EF4-FFF2-40B4-BE49-F238E27FC236}">
                  <a16:creationId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28">
              <a:extLst>
                <a:ext uri="{FF2B5EF4-FFF2-40B4-BE49-F238E27FC236}">
                  <a16:creationId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29">
              <a:extLst>
                <a:ext uri="{FF2B5EF4-FFF2-40B4-BE49-F238E27FC236}">
                  <a16:creationId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30">
              <a:extLst>
                <a:ext uri="{FF2B5EF4-FFF2-40B4-BE49-F238E27FC236}">
                  <a16:creationId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Freeform 31">
              <a:extLst>
                <a:ext uri="{FF2B5EF4-FFF2-40B4-BE49-F238E27FC236}">
                  <a16:creationId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5" name="TextBox 4">
            <a:extLst>
              <a:ext uri="{FF2B5EF4-FFF2-40B4-BE49-F238E27FC236}">
                <a16:creationId xmlns:a16="http://schemas.microsoft.com/office/drawing/2014/main" id="{B4475A4A-E5EE-42E6-81CF-9E819DF2619C}"/>
              </a:ext>
            </a:extLst>
          </p:cNvPr>
          <p:cNvSpPr txBox="1"/>
          <p:nvPr/>
        </p:nvSpPr>
        <p:spPr>
          <a:xfrm>
            <a:off x="7007403" y="62799"/>
            <a:ext cx="3849328" cy="584775"/>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smtClean="0">
                <a:solidFill>
                  <a:srgbClr val="FF0000"/>
                </a:solidFill>
                <a:hlinkClick r:id="rId5"/>
              </a:rPr>
              <a:t>CHILD PROTECTION</a:t>
            </a:r>
            <a:endParaRPr lang="en-US" dirty="0">
              <a:solidFill>
                <a:srgbClr val="FF0000"/>
              </a:solidFill>
            </a:endParaRPr>
          </a:p>
        </p:txBody>
      </p:sp>
      <p:sp>
        <p:nvSpPr>
          <p:cNvPr id="6" name="TextBox 5">
            <a:extLst>
              <a:ext uri="{FF2B5EF4-FFF2-40B4-BE49-F238E27FC236}">
                <a16:creationId xmlns:a16="http://schemas.microsoft.com/office/drawing/2014/main" id="{076F9361-E110-486A-ADEE-C4DC45A36A1B}"/>
              </a:ext>
            </a:extLst>
          </p:cNvPr>
          <p:cNvSpPr txBox="1"/>
          <p:nvPr/>
        </p:nvSpPr>
        <p:spPr>
          <a:xfrm>
            <a:off x="6008687" y="5388077"/>
            <a:ext cx="5649913" cy="1477328"/>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N.B.-Children </a:t>
            </a:r>
            <a:r>
              <a:rPr lang="en-US" dirty="0" smtClean="0"/>
              <a:t>learning from home can work to their own pace and in line with family circumstances at that specific time. Completed tasks and activities should be returned to the class teacher using Teams, Assignments as directed by the class teacher.</a:t>
            </a:r>
            <a:endParaRPr lang="en-US" dirty="0"/>
          </a:p>
        </p:txBody>
      </p:sp>
      <p:sp>
        <p:nvSpPr>
          <p:cNvPr id="3" name="Rectangle 2"/>
          <p:cNvSpPr/>
          <p:nvPr/>
        </p:nvSpPr>
        <p:spPr>
          <a:xfrm>
            <a:off x="6158923" y="786445"/>
            <a:ext cx="5765800" cy="4462760"/>
          </a:xfrm>
          <a:prstGeom prst="rect">
            <a:avLst/>
          </a:prstGeom>
        </p:spPr>
        <p:txBody>
          <a:bodyPr wrap="square">
            <a:spAutoFit/>
          </a:bodyPr>
          <a:lstStyle/>
          <a:p>
            <a:r>
              <a:rPr lang="en-GB" b="1" dirty="0">
                <a:latin typeface="Calibri" panose="020F0502020204030204" pitchFamily="34" charset="0"/>
              </a:rPr>
              <a:t>Child protection - Online safety </a:t>
            </a:r>
            <a:endParaRPr lang="en-GB" dirty="0">
              <a:latin typeface="Calibri" panose="020F0502020204030204" pitchFamily="34" charset="0"/>
            </a:endParaRPr>
          </a:p>
          <a:p>
            <a:r>
              <a:rPr lang="en-GB" sz="1400" dirty="0">
                <a:latin typeface="Calibri" panose="020F0502020204030204" pitchFamily="34" charset="0"/>
              </a:rPr>
              <a:t>We want everyone to be safe, just like being in school, if you see anything in your Meet with pupils that raises child protection concerns, you should follow our usual child protection procedures. Consider the following points when delivering learning online: </a:t>
            </a:r>
          </a:p>
          <a:p>
            <a:r>
              <a:rPr lang="en-GB" sz="1400" dirty="0">
                <a:latin typeface="Calibri" panose="020F0502020204030204" pitchFamily="34" charset="0"/>
              </a:rPr>
              <a:t>• Use your glow account only or school email. </a:t>
            </a:r>
          </a:p>
          <a:p>
            <a:r>
              <a:rPr lang="en-GB" sz="1400" dirty="0">
                <a:latin typeface="Calibri" panose="020F0502020204030204" pitchFamily="34" charset="0"/>
              </a:rPr>
              <a:t>• Do not share the URL or code of your meeting publicly </a:t>
            </a:r>
          </a:p>
          <a:p>
            <a:r>
              <a:rPr lang="en-GB" sz="1400" dirty="0">
                <a:latin typeface="Calibri" panose="020F0502020204030204" pitchFamily="34" charset="0"/>
              </a:rPr>
              <a:t>• When in a meet use the chat for class purposes only </a:t>
            </a:r>
          </a:p>
          <a:p>
            <a:r>
              <a:rPr lang="en-GB" sz="1400" dirty="0">
                <a:latin typeface="Calibri" panose="020F0502020204030204" pitchFamily="34" charset="0"/>
              </a:rPr>
              <a:t>• Follow normal classroom behaviour agreements – develop online rights charters! </a:t>
            </a:r>
          </a:p>
          <a:p>
            <a:r>
              <a:rPr lang="en-GB" sz="1400" dirty="0">
                <a:latin typeface="Calibri" panose="020F0502020204030204" pitchFamily="34" charset="0"/>
              </a:rPr>
              <a:t>• School Facebook and Twitter accounts should be closed/locked to members only. </a:t>
            </a:r>
            <a:endParaRPr lang="en-GB" sz="1400" dirty="0" smtClean="0">
              <a:latin typeface="Calibri" panose="020F0502020204030204" pitchFamily="34" charset="0"/>
            </a:endParaRPr>
          </a:p>
          <a:p>
            <a:pPr marL="285750" indent="-285750">
              <a:buFont typeface="Arial" panose="020B0604020202020204" pitchFamily="34" charset="0"/>
              <a:buChar char="•"/>
            </a:pPr>
            <a:r>
              <a:rPr lang="en-GB" sz="1400" dirty="0" smtClean="0">
                <a:latin typeface="Calibri" panose="020F0502020204030204" pitchFamily="34" charset="0"/>
              </a:rPr>
              <a:t>With </a:t>
            </a:r>
            <a:r>
              <a:rPr lang="en-GB" sz="1400" dirty="0">
                <a:latin typeface="Calibri" panose="020F0502020204030204" pitchFamily="34" charset="0"/>
              </a:rPr>
              <a:t>increased use of digital technologies, children may be exposed to more risks online. As part of learning and teaching children and young people should be taught online safety. We should also be alert to signs that individuals or groups are using the current crisis as an opportunity for the criminal or sexual exploitation of children. </a:t>
            </a:r>
          </a:p>
          <a:p>
            <a:r>
              <a:rPr lang="en-GB" sz="1400" dirty="0" smtClean="0">
                <a:latin typeface="Calibri" panose="020F0502020204030204" pitchFamily="34" charset="0"/>
              </a:rPr>
              <a:t>Further </a:t>
            </a:r>
            <a:r>
              <a:rPr lang="en-GB" sz="1400" dirty="0">
                <a:latin typeface="Calibri" panose="020F0502020204030204" pitchFamily="34" charset="0"/>
              </a:rPr>
              <a:t>advice and guidance on online safety can be found at the CEOP, </a:t>
            </a:r>
            <a:r>
              <a:rPr lang="en-GB" sz="1400" dirty="0" err="1">
                <a:latin typeface="Calibri" panose="020F0502020204030204" pitchFamily="34" charset="0"/>
              </a:rPr>
              <a:t>thinkuknow</a:t>
            </a:r>
            <a:r>
              <a:rPr lang="en-GB" sz="1400" dirty="0">
                <a:latin typeface="Calibri" panose="020F0502020204030204" pitchFamily="34" charset="0"/>
              </a:rPr>
              <a:t> website https://www.thinkuknow.co.uk/ </a:t>
            </a:r>
          </a:p>
          <a:p>
            <a:r>
              <a:rPr lang="en-GB" sz="1400" b="1" dirty="0" smtClean="0">
                <a:latin typeface="Calibri" panose="020F0502020204030204" pitchFamily="34" charset="0"/>
              </a:rPr>
              <a:t> </a:t>
            </a:r>
            <a:endParaRPr lang="en-GB" sz="1400" dirty="0"/>
          </a:p>
        </p:txBody>
      </p:sp>
    </p:spTree>
    <p:custDataLst>
      <p:tags r:id="rId1"/>
    </p:custDataLst>
    <p:extLst>
      <p:ext uri="{BB962C8B-B14F-4D97-AF65-F5344CB8AC3E}">
        <p14:creationId xmlns:p14="http://schemas.microsoft.com/office/powerpoint/2010/main" val="340792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54B9C16B-AC4A-44ED-9075-F76549B46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2A2FEB6-F419-4684-9ABC-9E32E012E8B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8" name="Rectangle 5">
              <a:extLst>
                <a:ext uri="{FF2B5EF4-FFF2-40B4-BE49-F238E27FC236}">
                  <a16:creationId xmlns:a16="http://schemas.microsoft.com/office/drawing/2014/main" id="{21E24A15-28D6-4CEB-9268-0BB0BEEAF38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9" name="Freeform 6">
              <a:extLst>
                <a:ext uri="{FF2B5EF4-FFF2-40B4-BE49-F238E27FC236}">
                  <a16:creationId xmlns:a16="http://schemas.microsoft.com/office/drawing/2014/main" id="{4345933F-9633-4510-90E1-08B0E2A19E7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7">
              <a:extLst>
                <a:ext uri="{FF2B5EF4-FFF2-40B4-BE49-F238E27FC236}">
                  <a16:creationId xmlns:a16="http://schemas.microsoft.com/office/drawing/2014/main" id="{C68A48FB-1BE4-4053-A76F-5A5511BA0E0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8">
              <a:extLst>
                <a:ext uri="{FF2B5EF4-FFF2-40B4-BE49-F238E27FC236}">
                  <a16:creationId xmlns:a16="http://schemas.microsoft.com/office/drawing/2014/main" id="{8149777B-6A9F-4C95-BF44-F9646450713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9">
              <a:extLst>
                <a:ext uri="{FF2B5EF4-FFF2-40B4-BE49-F238E27FC236}">
                  <a16:creationId xmlns:a16="http://schemas.microsoft.com/office/drawing/2014/main" id="{0654845E-622A-4AD3-8F3A-6E1DEAB5FCA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0">
              <a:extLst>
                <a:ext uri="{FF2B5EF4-FFF2-40B4-BE49-F238E27FC236}">
                  <a16:creationId xmlns:a16="http://schemas.microsoft.com/office/drawing/2014/main" id="{DF1C0739-3D08-4C83-857E-B0724A6E8C7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1">
              <a:extLst>
                <a:ext uri="{FF2B5EF4-FFF2-40B4-BE49-F238E27FC236}">
                  <a16:creationId xmlns:a16="http://schemas.microsoft.com/office/drawing/2014/main" id="{D235EAA0-7D5A-453A-9643-EE7A4954EA9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2">
              <a:extLst>
                <a:ext uri="{FF2B5EF4-FFF2-40B4-BE49-F238E27FC236}">
                  <a16:creationId xmlns:a16="http://schemas.microsoft.com/office/drawing/2014/main" id="{94C6FB7C-72DE-42DE-8F58-CCE9B8F5562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3">
              <a:extLst>
                <a:ext uri="{FF2B5EF4-FFF2-40B4-BE49-F238E27FC236}">
                  <a16:creationId xmlns:a16="http://schemas.microsoft.com/office/drawing/2014/main" id="{FE31E0FE-EC8D-4EA7-BD9D-02F8C54FDB3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4">
              <a:extLst>
                <a:ext uri="{FF2B5EF4-FFF2-40B4-BE49-F238E27FC236}">
                  <a16:creationId xmlns:a16="http://schemas.microsoft.com/office/drawing/2014/main" id="{69FE4B12-13E0-48F9-9E18-66406B8D3CD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15">
              <a:extLst>
                <a:ext uri="{FF2B5EF4-FFF2-40B4-BE49-F238E27FC236}">
                  <a16:creationId xmlns:a16="http://schemas.microsoft.com/office/drawing/2014/main" id="{87FAADC3-B321-43EE-B8F3-2842D84098DB}"/>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Line 16">
              <a:extLst>
                <a:ext uri="{FF2B5EF4-FFF2-40B4-BE49-F238E27FC236}">
                  <a16:creationId xmlns:a16="http://schemas.microsoft.com/office/drawing/2014/main" id="{90461464-1683-402F-A72B-8558CC67774C}"/>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0" name="Freeform 17">
              <a:extLst>
                <a:ext uri="{FF2B5EF4-FFF2-40B4-BE49-F238E27FC236}">
                  <a16:creationId xmlns:a16="http://schemas.microsoft.com/office/drawing/2014/main" id="{70F594E7-32D0-45B9-A3CF-636CF6FCBDC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18">
              <a:extLst>
                <a:ext uri="{FF2B5EF4-FFF2-40B4-BE49-F238E27FC236}">
                  <a16:creationId xmlns:a16="http://schemas.microsoft.com/office/drawing/2014/main" id="{8AEF60E1-26C2-4E3C-B839-347DDD23C30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19">
              <a:extLst>
                <a:ext uri="{FF2B5EF4-FFF2-40B4-BE49-F238E27FC236}">
                  <a16:creationId xmlns:a16="http://schemas.microsoft.com/office/drawing/2014/main" id="{792FE54B-EE9D-4E57-B6BC-6A9196BE89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0">
              <a:extLst>
                <a:ext uri="{FF2B5EF4-FFF2-40B4-BE49-F238E27FC236}">
                  <a16:creationId xmlns:a16="http://schemas.microsoft.com/office/drawing/2014/main" id="{72BE56DF-619D-463E-8F88-CABA09DA88E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Rectangle 21">
              <a:extLst>
                <a:ext uri="{FF2B5EF4-FFF2-40B4-BE49-F238E27FC236}">
                  <a16:creationId xmlns:a16="http://schemas.microsoft.com/office/drawing/2014/main" id="{C7430457-1935-4BBF-A6A7-7C3125A02EF9}"/>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5" name="Freeform 22">
              <a:extLst>
                <a:ext uri="{FF2B5EF4-FFF2-40B4-BE49-F238E27FC236}">
                  <a16:creationId xmlns:a16="http://schemas.microsoft.com/office/drawing/2014/main" id="{BB006150-E547-4E84-A2B1-59131F3D53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3">
              <a:extLst>
                <a:ext uri="{FF2B5EF4-FFF2-40B4-BE49-F238E27FC236}">
                  <a16:creationId xmlns:a16="http://schemas.microsoft.com/office/drawing/2014/main" id="{5A8CD074-956B-41A4-870B-001554B69BB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4">
              <a:extLst>
                <a:ext uri="{FF2B5EF4-FFF2-40B4-BE49-F238E27FC236}">
                  <a16:creationId xmlns:a16="http://schemas.microsoft.com/office/drawing/2014/main" id="{070C253B-974E-459F-AD0B-70572248284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5">
              <a:extLst>
                <a:ext uri="{FF2B5EF4-FFF2-40B4-BE49-F238E27FC236}">
                  <a16:creationId xmlns:a16="http://schemas.microsoft.com/office/drawing/2014/main" id="{BBC07B3D-A631-44EA-861A-7D80383A10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26">
              <a:extLst>
                <a:ext uri="{FF2B5EF4-FFF2-40B4-BE49-F238E27FC236}">
                  <a16:creationId xmlns:a16="http://schemas.microsoft.com/office/drawing/2014/main" id="{32039DC6-B4CF-4A5A-8D17-3A568D125C9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27">
              <a:extLst>
                <a:ext uri="{FF2B5EF4-FFF2-40B4-BE49-F238E27FC236}">
                  <a16:creationId xmlns:a16="http://schemas.microsoft.com/office/drawing/2014/main" id="{99E0C81F-5D8D-4AF8-BDE5-4DF75868F74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1" name="Freeform 28">
              <a:extLst>
                <a:ext uri="{FF2B5EF4-FFF2-40B4-BE49-F238E27FC236}">
                  <a16:creationId xmlns:a16="http://schemas.microsoft.com/office/drawing/2014/main" id="{0D946680-855C-41EC-BBA2-61F6F776E54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2" name="Freeform 29">
              <a:extLst>
                <a:ext uri="{FF2B5EF4-FFF2-40B4-BE49-F238E27FC236}">
                  <a16:creationId xmlns:a16="http://schemas.microsoft.com/office/drawing/2014/main" id="{E6FAD9E8-6E13-45A0-A5D6-8BCAD27B408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3" name="Freeform 30">
              <a:extLst>
                <a:ext uri="{FF2B5EF4-FFF2-40B4-BE49-F238E27FC236}">
                  <a16:creationId xmlns:a16="http://schemas.microsoft.com/office/drawing/2014/main" id="{0CCBC8FA-0581-454F-9FD1-6B6102A1AA9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4" name="Freeform 31">
              <a:extLst>
                <a:ext uri="{FF2B5EF4-FFF2-40B4-BE49-F238E27FC236}">
                  <a16:creationId xmlns:a16="http://schemas.microsoft.com/office/drawing/2014/main" id="{5D6C328F-65A5-41E8-86E9-E4E638CC3B4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6" name="Picture 2">
            <a:extLst>
              <a:ext uri="{FF2B5EF4-FFF2-40B4-BE49-F238E27FC236}">
                <a16:creationId xmlns:a16="http://schemas.microsoft.com/office/drawing/2014/main" id="{3E94A106-9341-485C-9057-9D62B2BD083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8" name="Rectangle 47">
            <a:extLst>
              <a:ext uri="{FF2B5EF4-FFF2-40B4-BE49-F238E27FC236}">
                <a16:creationId xmlns:a16="http://schemas.microsoft.com/office/drawing/2014/main" id="{B53044DC-4918-43DA-B49D-91673C6C94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DCE6B36-1420-43AB-86CF-4E653A517B9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1" name="Rectangle 5">
              <a:extLst>
                <a:ext uri="{FF2B5EF4-FFF2-40B4-BE49-F238E27FC236}">
                  <a16:creationId xmlns:a16="http://schemas.microsoft.com/office/drawing/2014/main" id="{72626E0B-9628-468E-A713-011C02F602BB}"/>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52" name="Freeform 6">
              <a:extLst>
                <a:ext uri="{FF2B5EF4-FFF2-40B4-BE49-F238E27FC236}">
                  <a16:creationId xmlns:a16="http://schemas.microsoft.com/office/drawing/2014/main" id="{93F7977A-BD91-4B0D-9A8D-372DB67AD8D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7">
              <a:extLst>
                <a:ext uri="{FF2B5EF4-FFF2-40B4-BE49-F238E27FC236}">
                  <a16:creationId xmlns:a16="http://schemas.microsoft.com/office/drawing/2014/main" id="{9FEE6A56-01A1-404D-864E-1C2587C9AFB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8">
              <a:extLst>
                <a:ext uri="{FF2B5EF4-FFF2-40B4-BE49-F238E27FC236}">
                  <a16:creationId xmlns:a16="http://schemas.microsoft.com/office/drawing/2014/main" id="{E74DBBF2-EF6F-4E3E-B183-F8EEE760946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9">
              <a:extLst>
                <a:ext uri="{FF2B5EF4-FFF2-40B4-BE49-F238E27FC236}">
                  <a16:creationId xmlns:a16="http://schemas.microsoft.com/office/drawing/2014/main" id="{ABCF0F27-B056-474C-A0FB-1DB747A92FB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Freeform 10">
              <a:extLst>
                <a:ext uri="{FF2B5EF4-FFF2-40B4-BE49-F238E27FC236}">
                  <a16:creationId xmlns:a16="http://schemas.microsoft.com/office/drawing/2014/main" id="{0A0A5B7B-BA2A-45CC-AABE-9D5B08A5DB6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7" name="Freeform 11">
              <a:extLst>
                <a:ext uri="{FF2B5EF4-FFF2-40B4-BE49-F238E27FC236}">
                  <a16:creationId xmlns:a16="http://schemas.microsoft.com/office/drawing/2014/main" id="{3C9A5D2B-1787-4954-9108-B9D497A87C8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12">
              <a:extLst>
                <a:ext uri="{FF2B5EF4-FFF2-40B4-BE49-F238E27FC236}">
                  <a16:creationId xmlns:a16="http://schemas.microsoft.com/office/drawing/2014/main" id="{818C4F8B-7556-49A7-83C6-C8F631F6A98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3">
              <a:extLst>
                <a:ext uri="{FF2B5EF4-FFF2-40B4-BE49-F238E27FC236}">
                  <a16:creationId xmlns:a16="http://schemas.microsoft.com/office/drawing/2014/main" id="{22BED614-D078-47EA-9C72-190217FDD57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14">
              <a:extLst>
                <a:ext uri="{FF2B5EF4-FFF2-40B4-BE49-F238E27FC236}">
                  <a16:creationId xmlns:a16="http://schemas.microsoft.com/office/drawing/2014/main" id="{73DE0BF2-86D7-4038-AC4B-AF0F116A58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Freeform 15">
              <a:extLst>
                <a:ext uri="{FF2B5EF4-FFF2-40B4-BE49-F238E27FC236}">
                  <a16:creationId xmlns:a16="http://schemas.microsoft.com/office/drawing/2014/main" id="{11D8BB55-D027-420C-9EF9-49B3BA79DC7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2" name="Line 16">
              <a:extLst>
                <a:ext uri="{FF2B5EF4-FFF2-40B4-BE49-F238E27FC236}">
                  <a16:creationId xmlns:a16="http://schemas.microsoft.com/office/drawing/2014/main" id="{3FAEF5CE-07ED-46A7-9777-D86C70719583}"/>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3" name="Freeform 17">
              <a:extLst>
                <a:ext uri="{FF2B5EF4-FFF2-40B4-BE49-F238E27FC236}">
                  <a16:creationId xmlns:a16="http://schemas.microsoft.com/office/drawing/2014/main" id="{29CAFB1A-357C-4313-B734-1CD4E4F9D2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18">
              <a:extLst>
                <a:ext uri="{FF2B5EF4-FFF2-40B4-BE49-F238E27FC236}">
                  <a16:creationId xmlns:a16="http://schemas.microsoft.com/office/drawing/2014/main" id="{653161D3-8634-4BB7-A2BC-028C4EAA151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19">
              <a:extLst>
                <a:ext uri="{FF2B5EF4-FFF2-40B4-BE49-F238E27FC236}">
                  <a16:creationId xmlns:a16="http://schemas.microsoft.com/office/drawing/2014/main" id="{9537546A-6FF1-408B-AFE2-BBF7D348230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Freeform 20">
              <a:extLst>
                <a:ext uri="{FF2B5EF4-FFF2-40B4-BE49-F238E27FC236}">
                  <a16:creationId xmlns:a16="http://schemas.microsoft.com/office/drawing/2014/main" id="{F73EE662-79B7-404B-B1B8-0E096BE4CD6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7" name="Rectangle 21">
              <a:extLst>
                <a:ext uri="{FF2B5EF4-FFF2-40B4-BE49-F238E27FC236}">
                  <a16:creationId xmlns:a16="http://schemas.microsoft.com/office/drawing/2014/main" id="{B6DDB906-1F52-4D64-8493-4816EDDD34C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8" name="Freeform 22">
              <a:extLst>
                <a:ext uri="{FF2B5EF4-FFF2-40B4-BE49-F238E27FC236}">
                  <a16:creationId xmlns:a16="http://schemas.microsoft.com/office/drawing/2014/main" id="{4FA472A5-ABEA-4961-897B-7EB96AF09A1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3">
              <a:extLst>
                <a:ext uri="{FF2B5EF4-FFF2-40B4-BE49-F238E27FC236}">
                  <a16:creationId xmlns:a16="http://schemas.microsoft.com/office/drawing/2014/main" id="{54226E99-C38F-4456-A1F8-8897483FD9A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24">
              <a:extLst>
                <a:ext uri="{FF2B5EF4-FFF2-40B4-BE49-F238E27FC236}">
                  <a16:creationId xmlns:a16="http://schemas.microsoft.com/office/drawing/2014/main" id="{0A4A0196-A383-4629-B9A5-9C87E846C11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25">
              <a:extLst>
                <a:ext uri="{FF2B5EF4-FFF2-40B4-BE49-F238E27FC236}">
                  <a16:creationId xmlns:a16="http://schemas.microsoft.com/office/drawing/2014/main" id="{BA5E608D-2E7B-4662-A9A0-18D4E0F0DC6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26">
              <a:extLst>
                <a:ext uri="{FF2B5EF4-FFF2-40B4-BE49-F238E27FC236}">
                  <a16:creationId xmlns:a16="http://schemas.microsoft.com/office/drawing/2014/main" id="{5E211F37-790F-4BD7-B055-022AE0C2E6D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3" name="Freeform 27">
              <a:extLst>
                <a:ext uri="{FF2B5EF4-FFF2-40B4-BE49-F238E27FC236}">
                  <a16:creationId xmlns:a16="http://schemas.microsoft.com/office/drawing/2014/main" id="{96F375D0-232A-490A-9499-CB5FBA3FD9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4" name="Freeform 28">
              <a:extLst>
                <a:ext uri="{FF2B5EF4-FFF2-40B4-BE49-F238E27FC236}">
                  <a16:creationId xmlns:a16="http://schemas.microsoft.com/office/drawing/2014/main" id="{6B33B423-FD0F-4780-A0D6-32FC040B37C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5" name="Freeform 29">
              <a:extLst>
                <a:ext uri="{FF2B5EF4-FFF2-40B4-BE49-F238E27FC236}">
                  <a16:creationId xmlns:a16="http://schemas.microsoft.com/office/drawing/2014/main" id="{B6BD1710-838F-4CDD-A000-C6C710A6A08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6" name="Freeform 30">
              <a:extLst>
                <a:ext uri="{FF2B5EF4-FFF2-40B4-BE49-F238E27FC236}">
                  <a16:creationId xmlns:a16="http://schemas.microsoft.com/office/drawing/2014/main" id="{0BB93533-1C95-4B0A-B0E2-168602B085D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7" name="Freeform 31">
              <a:extLst>
                <a:ext uri="{FF2B5EF4-FFF2-40B4-BE49-F238E27FC236}">
                  <a16:creationId xmlns:a16="http://schemas.microsoft.com/office/drawing/2014/main" id="{CB0B113D-1987-4D89-A475-511E092FE1F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9" name="Picture 2">
            <a:extLst>
              <a:ext uri="{FF2B5EF4-FFF2-40B4-BE49-F238E27FC236}">
                <a16:creationId xmlns:a16="http://schemas.microsoft.com/office/drawing/2014/main" id="{9BE36DBF-0333-4D36-A5BF-81FDA2406FE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EE5BC3DC-A44C-4617-A39F-CCD7F0EBD965}"/>
              </a:ext>
            </a:extLst>
          </p:cNvPr>
          <p:cNvSpPr>
            <a:spLocks noGrp="1"/>
          </p:cNvSpPr>
          <p:nvPr>
            <p:ph type="title"/>
          </p:nvPr>
        </p:nvSpPr>
        <p:spPr>
          <a:xfrm>
            <a:off x="853330" y="1134681"/>
            <a:ext cx="2743310" cy="4255025"/>
          </a:xfrm>
        </p:spPr>
        <p:txBody>
          <a:bodyPr>
            <a:normAutofit/>
          </a:bodyPr>
          <a:lstStyle/>
          <a:p>
            <a:r>
              <a:rPr lang="en-US" dirty="0">
                <a:solidFill>
                  <a:srgbClr val="FFFFFF"/>
                </a:solidFill>
              </a:rPr>
              <a:t>What is the Teacher Role in the Virtual learning?</a:t>
            </a:r>
          </a:p>
        </p:txBody>
      </p:sp>
      <p:graphicFrame>
        <p:nvGraphicFramePr>
          <p:cNvPr id="5" name="Content Placeholder 2">
            <a:extLst>
              <a:ext uri="{FF2B5EF4-FFF2-40B4-BE49-F238E27FC236}">
                <a16:creationId xmlns:a16="http://schemas.microsoft.com/office/drawing/2014/main" id="{C4A2380E-B79D-4188-8D41-85D614810FE1}"/>
              </a:ext>
            </a:extLst>
          </p:cNvPr>
          <p:cNvGraphicFramePr>
            <a:graphicFrameLocks noGrp="1"/>
          </p:cNvGraphicFramePr>
          <p:nvPr>
            <p:ph idx="1"/>
            <p:extLst>
              <p:ext uri="{D42A27DB-BD31-4B8C-83A1-F6EECF244321}">
                <p14:modId xmlns:p14="http://schemas.microsoft.com/office/powerpoint/2010/main" val="3764185416"/>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045943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5FF7B57D-FF7B-48B3-9F60-9BCEEECF9E76}"/>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8" name="Group 11">
            <a:extLst>
              <a:ext uri="{FF2B5EF4-FFF2-40B4-BE49-F238E27FC236}">
                <a16:creationId xmlns:a16="http://schemas.microsoft.com/office/drawing/2014/main" id="{EB95AFDF-FA7D-4311-9C65-6D507D92F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3" name="Group 12">
              <a:extLst>
                <a:ext uri="{FF2B5EF4-FFF2-40B4-BE49-F238E27FC236}">
                  <a16:creationId xmlns:a16="http://schemas.microsoft.com/office/drawing/2014/main" id="{9A5CCD98-20C1-4404-B788-FDA92F8A4403}"/>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5" name="Rectangle 5">
                <a:extLst>
                  <a:ext uri="{FF2B5EF4-FFF2-40B4-BE49-F238E27FC236}">
                    <a16:creationId xmlns:a16="http://schemas.microsoft.com/office/drawing/2014/main" id="{C1424C76-B5C3-468E-86FA-8D9B269053DE}"/>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6" name="Freeform 6">
                <a:extLst>
                  <a:ext uri="{FF2B5EF4-FFF2-40B4-BE49-F238E27FC236}">
                    <a16:creationId xmlns:a16="http://schemas.microsoft.com/office/drawing/2014/main" id="{B3922267-72C9-403B-A6DE-7D0A43D5541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7">
                <a:extLst>
                  <a:ext uri="{FF2B5EF4-FFF2-40B4-BE49-F238E27FC236}">
                    <a16:creationId xmlns:a16="http://schemas.microsoft.com/office/drawing/2014/main" id="{7276DB68-2E8D-4723-852B-7476DD38FED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8">
                <a:extLst>
                  <a:ext uri="{FF2B5EF4-FFF2-40B4-BE49-F238E27FC236}">
                    <a16:creationId xmlns:a16="http://schemas.microsoft.com/office/drawing/2014/main" id="{0A155711-4993-4D1E-89EA-A397C164F0F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9">
                <a:extLst>
                  <a:ext uri="{FF2B5EF4-FFF2-40B4-BE49-F238E27FC236}">
                    <a16:creationId xmlns:a16="http://schemas.microsoft.com/office/drawing/2014/main" id="{2AB42136-2551-4CAA-857F-65FA3247B49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10">
                <a:extLst>
                  <a:ext uri="{FF2B5EF4-FFF2-40B4-BE49-F238E27FC236}">
                    <a16:creationId xmlns:a16="http://schemas.microsoft.com/office/drawing/2014/main" id="{7C2ADEA1-EA3E-4C0E-A28E-460092F7FFD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11">
                <a:extLst>
                  <a:ext uri="{FF2B5EF4-FFF2-40B4-BE49-F238E27FC236}">
                    <a16:creationId xmlns:a16="http://schemas.microsoft.com/office/drawing/2014/main" id="{B04584B3-081C-4286-A840-AB5B16B10AA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12">
                <a:extLst>
                  <a:ext uri="{FF2B5EF4-FFF2-40B4-BE49-F238E27FC236}">
                    <a16:creationId xmlns:a16="http://schemas.microsoft.com/office/drawing/2014/main" id="{3AB388FD-C246-4936-A041-E0413A1329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13">
                <a:extLst>
                  <a:ext uri="{FF2B5EF4-FFF2-40B4-BE49-F238E27FC236}">
                    <a16:creationId xmlns:a16="http://schemas.microsoft.com/office/drawing/2014/main" id="{57692343-2D12-4F57-836C-945D407B68B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14">
                <a:extLst>
                  <a:ext uri="{FF2B5EF4-FFF2-40B4-BE49-F238E27FC236}">
                    <a16:creationId xmlns:a16="http://schemas.microsoft.com/office/drawing/2014/main" id="{062EE710-0210-4840-8698-E0DF1C61700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15">
                <a:extLst>
                  <a:ext uri="{FF2B5EF4-FFF2-40B4-BE49-F238E27FC236}">
                    <a16:creationId xmlns:a16="http://schemas.microsoft.com/office/drawing/2014/main" id="{161892F4-6071-40CD-8E18-CDEE0C91B586}"/>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Line 16">
                <a:extLst>
                  <a:ext uri="{FF2B5EF4-FFF2-40B4-BE49-F238E27FC236}">
                    <a16:creationId xmlns:a16="http://schemas.microsoft.com/office/drawing/2014/main" id="{3E6BBE44-8D88-407D-B1C6-10C89DD6173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7" name="Freeform 17">
                <a:extLst>
                  <a:ext uri="{FF2B5EF4-FFF2-40B4-BE49-F238E27FC236}">
                    <a16:creationId xmlns:a16="http://schemas.microsoft.com/office/drawing/2014/main" id="{1E90AE6E-328E-4730-825C-B5130F5CFCA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18">
                <a:extLst>
                  <a:ext uri="{FF2B5EF4-FFF2-40B4-BE49-F238E27FC236}">
                    <a16:creationId xmlns:a16="http://schemas.microsoft.com/office/drawing/2014/main" id="{24EC969F-6E4A-4163-ABDA-4674429A3D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19">
                <a:extLst>
                  <a:ext uri="{FF2B5EF4-FFF2-40B4-BE49-F238E27FC236}">
                    <a16:creationId xmlns:a16="http://schemas.microsoft.com/office/drawing/2014/main" id="{1B735C94-B049-42C6-9DEF-5DB70D58CE4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20">
                <a:extLst>
                  <a:ext uri="{FF2B5EF4-FFF2-40B4-BE49-F238E27FC236}">
                    <a16:creationId xmlns:a16="http://schemas.microsoft.com/office/drawing/2014/main" id="{051C02E6-1954-478B-AEAE-BF8F36BE9417}"/>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Rectangle 21">
                <a:extLst>
                  <a:ext uri="{FF2B5EF4-FFF2-40B4-BE49-F238E27FC236}">
                    <a16:creationId xmlns:a16="http://schemas.microsoft.com/office/drawing/2014/main" id="{6710B1C0-310A-48D0-B824-459D9AFC2FB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42" name="Freeform 22">
                <a:extLst>
                  <a:ext uri="{FF2B5EF4-FFF2-40B4-BE49-F238E27FC236}">
                    <a16:creationId xmlns:a16="http://schemas.microsoft.com/office/drawing/2014/main" id="{1204A606-D9A6-4DC6-9F0E-D516EA1EB95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23">
                <a:extLst>
                  <a:ext uri="{FF2B5EF4-FFF2-40B4-BE49-F238E27FC236}">
                    <a16:creationId xmlns:a16="http://schemas.microsoft.com/office/drawing/2014/main" id="{EE569555-0243-4979-A537-C9B4AFD5F25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24">
                <a:extLst>
                  <a:ext uri="{FF2B5EF4-FFF2-40B4-BE49-F238E27FC236}">
                    <a16:creationId xmlns:a16="http://schemas.microsoft.com/office/drawing/2014/main" id="{D52A977D-4993-48AF-A792-F2DE096391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25">
                <a:extLst>
                  <a:ext uri="{FF2B5EF4-FFF2-40B4-BE49-F238E27FC236}">
                    <a16:creationId xmlns:a16="http://schemas.microsoft.com/office/drawing/2014/main" id="{93CFF2DC-E52E-4D99-97D5-B0D7B792E50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26">
                <a:extLst>
                  <a:ext uri="{FF2B5EF4-FFF2-40B4-BE49-F238E27FC236}">
                    <a16:creationId xmlns:a16="http://schemas.microsoft.com/office/drawing/2014/main" id="{5E175372-AF09-42A7-B3D0-226C834891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27">
                <a:extLst>
                  <a:ext uri="{FF2B5EF4-FFF2-40B4-BE49-F238E27FC236}">
                    <a16:creationId xmlns:a16="http://schemas.microsoft.com/office/drawing/2014/main" id="{ABF20BA9-F4B2-49EA-A573-578B1897747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28">
                <a:extLst>
                  <a:ext uri="{FF2B5EF4-FFF2-40B4-BE49-F238E27FC236}">
                    <a16:creationId xmlns:a16="http://schemas.microsoft.com/office/drawing/2014/main" id="{AA3A7A4B-C811-4E23-8BFD-5823A032DA3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29">
                <a:extLst>
                  <a:ext uri="{FF2B5EF4-FFF2-40B4-BE49-F238E27FC236}">
                    <a16:creationId xmlns:a16="http://schemas.microsoft.com/office/drawing/2014/main" id="{47537781-F057-4B97-AD8F-12FE9BE599A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30">
                <a:extLst>
                  <a:ext uri="{FF2B5EF4-FFF2-40B4-BE49-F238E27FC236}">
                    <a16:creationId xmlns:a16="http://schemas.microsoft.com/office/drawing/2014/main" id="{078883C7-EB52-4BB7-A9A7-F8C046A8331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Freeform 31">
                <a:extLst>
                  <a:ext uri="{FF2B5EF4-FFF2-40B4-BE49-F238E27FC236}">
                    <a16:creationId xmlns:a16="http://schemas.microsoft.com/office/drawing/2014/main" id="{63CCBBF8-5972-4ED3-AB5B-46DC425B177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grpSp>
          <p:nvGrpSpPr>
            <p:cNvPr id="14" name="Group 13">
              <a:extLst>
                <a:ext uri="{FF2B5EF4-FFF2-40B4-BE49-F238E27FC236}">
                  <a16:creationId xmlns:a16="http://schemas.microsoft.com/office/drawing/2014/main" id="{A8C19883-37FB-437C-A3AA-89AA6239D3A9}"/>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5" name="Freeform 32">
                <a:extLst>
                  <a:ext uri="{FF2B5EF4-FFF2-40B4-BE49-F238E27FC236}">
                    <a16:creationId xmlns:a16="http://schemas.microsoft.com/office/drawing/2014/main" id="{AF1753DD-4CEF-45EC-B952-90EA8895D7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33">
                <a:extLst>
                  <a:ext uri="{FF2B5EF4-FFF2-40B4-BE49-F238E27FC236}">
                    <a16:creationId xmlns:a16="http://schemas.microsoft.com/office/drawing/2014/main" id="{5B9356DB-C1BE-4D76-8FA7-4FBAA12D1D3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34">
                <a:extLst>
                  <a:ext uri="{FF2B5EF4-FFF2-40B4-BE49-F238E27FC236}">
                    <a16:creationId xmlns:a16="http://schemas.microsoft.com/office/drawing/2014/main" id="{C4F59561-572D-42BA-A6FD-F3AFA1A394D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35">
                <a:extLst>
                  <a:ext uri="{FF2B5EF4-FFF2-40B4-BE49-F238E27FC236}">
                    <a16:creationId xmlns:a16="http://schemas.microsoft.com/office/drawing/2014/main" id="{BB7A51A1-D509-4494-BAE2-1B96CAD4DB3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36">
                <a:extLst>
                  <a:ext uri="{FF2B5EF4-FFF2-40B4-BE49-F238E27FC236}">
                    <a16:creationId xmlns:a16="http://schemas.microsoft.com/office/drawing/2014/main" id="{D3FE0B5A-55DE-4E56-8E9B-B92D1DB9A89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37">
                <a:extLst>
                  <a:ext uri="{FF2B5EF4-FFF2-40B4-BE49-F238E27FC236}">
                    <a16:creationId xmlns:a16="http://schemas.microsoft.com/office/drawing/2014/main" id="{F125661C-3A0E-4B6E-B2AB-1B08C892517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38">
                <a:extLst>
                  <a:ext uri="{FF2B5EF4-FFF2-40B4-BE49-F238E27FC236}">
                    <a16:creationId xmlns:a16="http://schemas.microsoft.com/office/drawing/2014/main" id="{39304006-EE77-438A-A0D1-537322356C1F}"/>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39">
                <a:extLst>
                  <a:ext uri="{FF2B5EF4-FFF2-40B4-BE49-F238E27FC236}">
                    <a16:creationId xmlns:a16="http://schemas.microsoft.com/office/drawing/2014/main" id="{C6031DEB-4109-4049-82CF-DD06483A2C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40">
                <a:extLst>
                  <a:ext uri="{FF2B5EF4-FFF2-40B4-BE49-F238E27FC236}">
                    <a16:creationId xmlns:a16="http://schemas.microsoft.com/office/drawing/2014/main" id="{65FC2657-18D6-4490-88D6-32E6B1C6FB1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Rectangle 41">
                <a:extLst>
                  <a:ext uri="{FF2B5EF4-FFF2-40B4-BE49-F238E27FC236}">
                    <a16:creationId xmlns:a16="http://schemas.microsoft.com/office/drawing/2014/main" id="{20BEA03B-3EAD-4FA2-BC9D-25A14D635CF6}"/>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grpSp>
      <p:sp useBgFill="1">
        <p:nvSpPr>
          <p:cNvPr id="9" name="Rectangle 52">
            <a:extLst>
              <a:ext uri="{FF2B5EF4-FFF2-40B4-BE49-F238E27FC236}">
                <a16:creationId xmlns:a16="http://schemas.microsoft.com/office/drawing/2014/main" id="{C2E4E997-8672-4FFD-B8EC-9932A8E471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FE6BA9E6-1D9E-4D30-B528-D49FA1342E4E}"/>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28E6E05-18F8-4949-8AEF-13FC6053BEA1}"/>
              </a:ext>
            </a:extLst>
          </p:cNvPr>
          <p:cNvSpPr>
            <a:spLocks noGrp="1"/>
          </p:cNvSpPr>
          <p:nvPr>
            <p:ph type="title"/>
          </p:nvPr>
        </p:nvSpPr>
        <p:spPr>
          <a:xfrm>
            <a:off x="1169988" y="270856"/>
            <a:ext cx="4969657" cy="1111857"/>
          </a:xfrm>
        </p:spPr>
        <p:txBody>
          <a:bodyPr vert="horz" lIns="91440" tIns="45720" rIns="91440" bIns="45720" rtlCol="0" anchor="ctr">
            <a:normAutofit/>
          </a:bodyPr>
          <a:lstStyle/>
          <a:p>
            <a:r>
              <a:rPr lang="en-US" dirty="0" err="1" smtClean="0"/>
              <a:t>NLc</a:t>
            </a:r>
            <a:r>
              <a:rPr lang="en-US" dirty="0" smtClean="0"/>
              <a:t> VIRTUAL CLASSROOM</a:t>
            </a:r>
            <a:endParaRPr lang="en-US" dirty="0"/>
          </a:p>
        </p:txBody>
      </p:sp>
      <p:sp>
        <p:nvSpPr>
          <p:cNvPr id="4" name="Text Placeholder 3">
            <a:extLst>
              <a:ext uri="{FF2B5EF4-FFF2-40B4-BE49-F238E27FC236}">
                <a16:creationId xmlns:a16="http://schemas.microsoft.com/office/drawing/2014/main" id="{2B79B489-B8AD-4C89-8532-0087CF06FD95}"/>
              </a:ext>
            </a:extLst>
          </p:cNvPr>
          <p:cNvSpPr>
            <a:spLocks noGrp="1"/>
          </p:cNvSpPr>
          <p:nvPr>
            <p:ph type="body" sz="half" idx="2"/>
          </p:nvPr>
        </p:nvSpPr>
        <p:spPr>
          <a:xfrm>
            <a:off x="796913" y="1150916"/>
            <a:ext cx="5553891" cy="5070495"/>
          </a:xfrm>
        </p:spPr>
        <p:txBody>
          <a:bodyPr vert="horz" lIns="91440" tIns="45720" rIns="91440" bIns="45720" rtlCol="0" anchor="t">
            <a:normAutofit lnSpcReduction="10000"/>
          </a:bodyPr>
          <a:lstStyle/>
          <a:p>
            <a:pPr marL="285750" indent="-285750">
              <a:buFont typeface="Arial" panose="020B0604020202020204" pitchFamily="34" charset="0"/>
              <a:buChar char="•"/>
            </a:pPr>
            <a:r>
              <a:rPr lang="en-GB" dirty="0" smtClean="0"/>
              <a:t>Access </a:t>
            </a:r>
            <a:r>
              <a:rPr lang="en-GB" dirty="0"/>
              <a:t>to the NL Virtual Classrooms is through Glow Launch Pad.</a:t>
            </a:r>
          </a:p>
          <a:p>
            <a:pPr marL="285750" indent="-285750">
              <a:buFont typeface="Arial" panose="020B0604020202020204" pitchFamily="34" charset="0"/>
              <a:buChar char="•"/>
            </a:pPr>
            <a:r>
              <a:rPr lang="en-GB" dirty="0"/>
              <a:t>It is recommended </a:t>
            </a:r>
            <a:r>
              <a:rPr lang="en-GB" sz="1800" b="1" u="sng" dirty="0" smtClean="0"/>
              <a:t>not </a:t>
            </a:r>
            <a:r>
              <a:rPr lang="en-GB" dirty="0" smtClean="0"/>
              <a:t>to </a:t>
            </a:r>
            <a:r>
              <a:rPr lang="en-GB" dirty="0"/>
              <a:t>use Internet Explorer browser.</a:t>
            </a:r>
          </a:p>
          <a:p>
            <a:pPr marL="285750" indent="-285750">
              <a:buFont typeface="Arial" panose="020B0604020202020204" pitchFamily="34" charset="0"/>
              <a:buChar char="•"/>
            </a:pPr>
            <a:r>
              <a:rPr lang="en-GB" dirty="0"/>
              <a:t>After logging into Glow click on the North Lanarkshire Council Launch Pad and click on the NL Virtual Classrooms App. </a:t>
            </a:r>
            <a:endParaRPr lang="en-GB" dirty="0" smtClean="0"/>
          </a:p>
          <a:p>
            <a:pPr marL="285750" indent="-285750">
              <a:buFont typeface="Arial" panose="020B0604020202020204" pitchFamily="34" charset="0"/>
              <a:buChar char="•"/>
            </a:pPr>
            <a:r>
              <a:rPr lang="en-GB" dirty="0"/>
              <a:t>The Virtual Classrooms App has colour coded tiles which link to the </a:t>
            </a:r>
            <a:r>
              <a:rPr lang="en-GB" dirty="0" smtClean="0"/>
              <a:t>current Weekly </a:t>
            </a:r>
            <a:r>
              <a:rPr lang="en-GB" dirty="0"/>
              <a:t>Interactive Classrooms for each stage. The colours enable Schools to discretely direct children to appropriate learning. </a:t>
            </a:r>
            <a:endParaRPr lang="en-GB" dirty="0" smtClean="0"/>
          </a:p>
          <a:p>
            <a:pPr marL="285750" indent="-285750">
              <a:buFont typeface="Arial" panose="020B0604020202020204" pitchFamily="34" charset="0"/>
              <a:buChar char="•"/>
            </a:pPr>
            <a:r>
              <a:rPr lang="en-GB" dirty="0"/>
              <a:t>Children can access the Virtual Classrooms via their Glow </a:t>
            </a:r>
            <a:r>
              <a:rPr lang="en-GB" dirty="0" smtClean="0"/>
              <a:t>login.</a:t>
            </a:r>
          </a:p>
          <a:p>
            <a:pPr marL="285750" indent="-285750">
              <a:lnSpc>
                <a:spcPct val="110000"/>
              </a:lnSpc>
              <a:buFont typeface="Arial" panose="020B0604020202020204" pitchFamily="34" charset="0"/>
              <a:buChar char="•"/>
            </a:pPr>
            <a:r>
              <a:rPr lang="en-GB" dirty="0"/>
              <a:t>The Interactive Classrooms include learning and </a:t>
            </a:r>
            <a:r>
              <a:rPr lang="en-GB" dirty="0" smtClean="0"/>
              <a:t>experiences for Literacy, Numeracy, Health and Wellbeing and STEM.</a:t>
            </a:r>
          </a:p>
          <a:p>
            <a:pPr marL="285750" indent="-285750">
              <a:lnSpc>
                <a:spcPct val="110000"/>
              </a:lnSpc>
              <a:buFont typeface="Arial" panose="020B0604020202020204" pitchFamily="34" charset="0"/>
              <a:buChar char="•"/>
            </a:pPr>
            <a:r>
              <a:rPr lang="en-GB" dirty="0" smtClean="0"/>
              <a:t>These are accessed by clicking on the icons shown within the </a:t>
            </a:r>
            <a:r>
              <a:rPr lang="en-GB" dirty="0"/>
              <a:t>Interactive Classroom</a:t>
            </a:r>
            <a:r>
              <a:rPr lang="en-GB" dirty="0" smtClean="0"/>
              <a:t>. You </a:t>
            </a:r>
            <a:r>
              <a:rPr lang="en-GB" dirty="0"/>
              <a:t>may need to select </a:t>
            </a:r>
            <a:r>
              <a:rPr lang="en-GB" dirty="0" smtClean="0"/>
              <a:t>open browser for all </a:t>
            </a:r>
            <a:r>
              <a:rPr lang="en-GB" dirty="0"/>
              <a:t>links to work.</a:t>
            </a:r>
            <a:endParaRPr lang="en-US" sz="3200" dirty="0"/>
          </a:p>
        </p:txBody>
      </p:sp>
      <p:grpSp>
        <p:nvGrpSpPr>
          <p:cNvPr id="57" name="Group 56">
            <a:extLst>
              <a:ext uri="{FF2B5EF4-FFF2-40B4-BE49-F238E27FC236}">
                <a16:creationId xmlns:a16="http://schemas.microsoft.com/office/drawing/2014/main" id="{453E4DEE-E996-40F8-8635-0FF43D7348F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58" name="Rectangle 5">
              <a:extLst>
                <a:ext uri="{FF2B5EF4-FFF2-40B4-BE49-F238E27FC236}">
                  <a16:creationId xmlns:a16="http://schemas.microsoft.com/office/drawing/2014/main" id="{08BD1D3E-43CE-49EB-A424-0738950C6424}"/>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9" name="Freeform 6">
              <a:extLst>
                <a:ext uri="{FF2B5EF4-FFF2-40B4-BE49-F238E27FC236}">
                  <a16:creationId xmlns:a16="http://schemas.microsoft.com/office/drawing/2014/main" id="{E9182037-E3FA-489A-95D5-29E4248420D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0" name="Freeform 7">
              <a:extLst>
                <a:ext uri="{FF2B5EF4-FFF2-40B4-BE49-F238E27FC236}">
                  <a16:creationId xmlns:a16="http://schemas.microsoft.com/office/drawing/2014/main" id="{E8864E76-AD7F-4BEE-B3F6-A78FA42AEFA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1" name="Freeform 8">
              <a:extLst>
                <a:ext uri="{FF2B5EF4-FFF2-40B4-BE49-F238E27FC236}">
                  <a16:creationId xmlns:a16="http://schemas.microsoft.com/office/drawing/2014/main" id="{8AD071B3-046D-4479-91FE-01E9AD7C8A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2" name="Freeform 9">
              <a:extLst>
                <a:ext uri="{FF2B5EF4-FFF2-40B4-BE49-F238E27FC236}">
                  <a16:creationId xmlns:a16="http://schemas.microsoft.com/office/drawing/2014/main" id="{91D776F5-E902-4A4D-A75D-A46E063C9F3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3" name="Freeform 10">
              <a:extLst>
                <a:ext uri="{FF2B5EF4-FFF2-40B4-BE49-F238E27FC236}">
                  <a16:creationId xmlns:a16="http://schemas.microsoft.com/office/drawing/2014/main" id="{EBED8F24-A998-4952-AB68-E2074F0746F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4" name="Freeform 11">
              <a:extLst>
                <a:ext uri="{FF2B5EF4-FFF2-40B4-BE49-F238E27FC236}">
                  <a16:creationId xmlns:a16="http://schemas.microsoft.com/office/drawing/2014/main" id="{74D7A646-8CDC-49B3-9C44-3EF38DB4264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5" name="Freeform 12">
              <a:extLst>
                <a:ext uri="{FF2B5EF4-FFF2-40B4-BE49-F238E27FC236}">
                  <a16:creationId xmlns:a16="http://schemas.microsoft.com/office/drawing/2014/main" id="{D4E99D14-E4F4-419B-9AAF-8D1CEAB28A2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6" name="Freeform 13">
              <a:extLst>
                <a:ext uri="{FF2B5EF4-FFF2-40B4-BE49-F238E27FC236}">
                  <a16:creationId xmlns:a16="http://schemas.microsoft.com/office/drawing/2014/main" id="{377E106C-5445-4A52-9F7E-DA173874429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7" name="Freeform 14">
              <a:extLst>
                <a:ext uri="{FF2B5EF4-FFF2-40B4-BE49-F238E27FC236}">
                  <a16:creationId xmlns:a16="http://schemas.microsoft.com/office/drawing/2014/main" id="{752BFE96-D378-4BAE-A64B-F851A34C477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8" name="Freeform 15">
              <a:extLst>
                <a:ext uri="{FF2B5EF4-FFF2-40B4-BE49-F238E27FC236}">
                  <a16:creationId xmlns:a16="http://schemas.microsoft.com/office/drawing/2014/main" id="{B88FFB19-5A5E-4078-B467-9D4ABD21BD9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69" name="Line 16">
              <a:extLst>
                <a:ext uri="{FF2B5EF4-FFF2-40B4-BE49-F238E27FC236}">
                  <a16:creationId xmlns:a16="http://schemas.microsoft.com/office/drawing/2014/main" id="{11042975-3D19-4728-BCDA-D3F5CD633EDB}"/>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70" name="Freeform 17">
              <a:extLst>
                <a:ext uri="{FF2B5EF4-FFF2-40B4-BE49-F238E27FC236}">
                  <a16:creationId xmlns:a16="http://schemas.microsoft.com/office/drawing/2014/main" id="{A28972BD-D2E1-4DCA-A907-2E3B6F60664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Freeform 18">
              <a:extLst>
                <a:ext uri="{FF2B5EF4-FFF2-40B4-BE49-F238E27FC236}">
                  <a16:creationId xmlns:a16="http://schemas.microsoft.com/office/drawing/2014/main" id="{1C806824-5C2D-4747-B038-69EE4074B36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2" name="Freeform 19">
              <a:extLst>
                <a:ext uri="{FF2B5EF4-FFF2-40B4-BE49-F238E27FC236}">
                  <a16:creationId xmlns:a16="http://schemas.microsoft.com/office/drawing/2014/main" id="{3B33F710-16D7-4F48-BFCA-66C9CA2352C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20">
              <a:extLst>
                <a:ext uri="{FF2B5EF4-FFF2-40B4-BE49-F238E27FC236}">
                  <a16:creationId xmlns:a16="http://schemas.microsoft.com/office/drawing/2014/main" id="{6C8C8ED4-90FA-4E97-AAF0-D5D51E6A935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Rectangle 21">
              <a:extLst>
                <a:ext uri="{FF2B5EF4-FFF2-40B4-BE49-F238E27FC236}">
                  <a16:creationId xmlns:a16="http://schemas.microsoft.com/office/drawing/2014/main" id="{6C5EB9C1-B25F-4172-8A96-5950ECC828F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5" name="Freeform 22">
              <a:extLst>
                <a:ext uri="{FF2B5EF4-FFF2-40B4-BE49-F238E27FC236}">
                  <a16:creationId xmlns:a16="http://schemas.microsoft.com/office/drawing/2014/main" id="{097E6E8A-9373-4655-882B-21715CCE97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23">
              <a:extLst>
                <a:ext uri="{FF2B5EF4-FFF2-40B4-BE49-F238E27FC236}">
                  <a16:creationId xmlns:a16="http://schemas.microsoft.com/office/drawing/2014/main" id="{EB8CC766-1206-4372-ACAF-8230AF4D542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24">
              <a:extLst>
                <a:ext uri="{FF2B5EF4-FFF2-40B4-BE49-F238E27FC236}">
                  <a16:creationId xmlns:a16="http://schemas.microsoft.com/office/drawing/2014/main" id="{1C8E2511-2489-47B2-9C19-C410910DD90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25">
              <a:extLst>
                <a:ext uri="{FF2B5EF4-FFF2-40B4-BE49-F238E27FC236}">
                  <a16:creationId xmlns:a16="http://schemas.microsoft.com/office/drawing/2014/main" id="{D7820196-0A47-47EF-832C-A688E8977D60}"/>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26">
              <a:extLst>
                <a:ext uri="{FF2B5EF4-FFF2-40B4-BE49-F238E27FC236}">
                  <a16:creationId xmlns:a16="http://schemas.microsoft.com/office/drawing/2014/main" id="{4982E0BF-34AE-48A3-AD6B-E0F3CD05DB3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27">
              <a:extLst>
                <a:ext uri="{FF2B5EF4-FFF2-40B4-BE49-F238E27FC236}">
                  <a16:creationId xmlns:a16="http://schemas.microsoft.com/office/drawing/2014/main" id="{CD34643B-9DF2-4310-8868-48252C3393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28">
              <a:extLst>
                <a:ext uri="{FF2B5EF4-FFF2-40B4-BE49-F238E27FC236}">
                  <a16:creationId xmlns:a16="http://schemas.microsoft.com/office/drawing/2014/main" id="{4E020C4E-AF64-44A8-B830-779541D8D549}"/>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29">
              <a:extLst>
                <a:ext uri="{FF2B5EF4-FFF2-40B4-BE49-F238E27FC236}">
                  <a16:creationId xmlns:a16="http://schemas.microsoft.com/office/drawing/2014/main" id="{D97BC3D3-B1B3-4825-9169-BBEF1DBCF055}"/>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30">
              <a:extLst>
                <a:ext uri="{FF2B5EF4-FFF2-40B4-BE49-F238E27FC236}">
                  <a16:creationId xmlns:a16="http://schemas.microsoft.com/office/drawing/2014/main" id="{A750DC4F-1DAF-470E-98C6-6C68DEB933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31">
              <a:extLst>
                <a:ext uri="{FF2B5EF4-FFF2-40B4-BE49-F238E27FC236}">
                  <a16:creationId xmlns:a16="http://schemas.microsoft.com/office/drawing/2014/main" id="{2F99594A-5BBD-4E10-A818-8BE52B7D952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6861170" y="854886"/>
            <a:ext cx="1319477" cy="791686"/>
          </a:xfrm>
        </p:spPr>
      </p:pic>
      <p:pic>
        <p:nvPicPr>
          <p:cNvPr id="10" name="Picture 9">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45543" y="719932"/>
            <a:ext cx="1574881" cy="1651085"/>
          </a:xfrm>
          <a:prstGeom prst="rect">
            <a:avLst/>
          </a:prstGeom>
        </p:spPr>
      </p:pic>
      <p:sp>
        <p:nvSpPr>
          <p:cNvPr id="12" name="Right Arrow 11"/>
          <p:cNvSpPr/>
          <p:nvPr/>
        </p:nvSpPr>
        <p:spPr>
          <a:xfrm rot="19319970">
            <a:off x="6268973" y="1798032"/>
            <a:ext cx="816774" cy="505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ight Arrow 84"/>
          <p:cNvSpPr/>
          <p:nvPr/>
        </p:nvSpPr>
        <p:spPr>
          <a:xfrm>
            <a:off x="8364457" y="1225387"/>
            <a:ext cx="816774" cy="5055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2" name="Picture 51"/>
          <p:cNvPicPr>
            <a:picLocks noChangeAspect="1"/>
          </p:cNvPicPr>
          <p:nvPr/>
        </p:nvPicPr>
        <p:blipFill>
          <a:blip r:embed="rId8"/>
          <a:stretch>
            <a:fillRect/>
          </a:stretch>
        </p:blipFill>
        <p:spPr>
          <a:xfrm>
            <a:off x="6846776" y="4753516"/>
            <a:ext cx="2409825" cy="1466850"/>
          </a:xfrm>
          <a:prstGeom prst="rect">
            <a:avLst/>
          </a:prstGeom>
        </p:spPr>
      </p:pic>
      <p:pic>
        <p:nvPicPr>
          <p:cNvPr id="53" name="Picture 52"/>
          <p:cNvPicPr>
            <a:picLocks noChangeAspect="1"/>
          </p:cNvPicPr>
          <p:nvPr/>
        </p:nvPicPr>
        <p:blipFill>
          <a:blip r:embed="rId9"/>
          <a:stretch>
            <a:fillRect/>
          </a:stretch>
        </p:blipFill>
        <p:spPr>
          <a:xfrm>
            <a:off x="10570171" y="3456782"/>
            <a:ext cx="1019175" cy="2838450"/>
          </a:xfrm>
          <a:prstGeom prst="rect">
            <a:avLst/>
          </a:prstGeom>
        </p:spPr>
      </p:pic>
      <p:sp>
        <p:nvSpPr>
          <p:cNvPr id="86" name="Right Arrow 85"/>
          <p:cNvSpPr/>
          <p:nvPr/>
        </p:nvSpPr>
        <p:spPr>
          <a:xfrm rot="659919">
            <a:off x="5997250" y="5048831"/>
            <a:ext cx="816774" cy="50558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Left-Right Arrow 53"/>
          <p:cNvSpPr/>
          <p:nvPr/>
        </p:nvSpPr>
        <p:spPr>
          <a:xfrm>
            <a:off x="9345544" y="5246688"/>
            <a:ext cx="1224628" cy="61277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342784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FD3BFD04-77D1-4FB5-A159-35084E2C614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grpSp>
        <p:nvGrpSpPr>
          <p:cNvPr id="13" name="Group 12">
            <a:extLst>
              <a:ext uri="{FF2B5EF4-FFF2-40B4-BE49-F238E27FC236}">
                <a16:creationId xmlns:a16="http://schemas.microsoft.com/office/drawing/2014/main" id="{30B85FB2-B686-4546-B01D-17A122BACAF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053888" cy="6858001"/>
            <a:chOff x="-14288" y="0"/>
            <a:chExt cx="12053888" cy="6858001"/>
          </a:xfrm>
        </p:grpSpPr>
        <p:grpSp>
          <p:nvGrpSpPr>
            <p:cNvPr id="14" name="Group 13">
              <a:extLst>
                <a:ext uri="{FF2B5EF4-FFF2-40B4-BE49-F238E27FC236}">
                  <a16:creationId xmlns:a16="http://schemas.microsoft.com/office/drawing/2014/main" id="{45CCB97F-DB3B-4939-ABF0-CEDED724964E}"/>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6" name="Rectangle 5">
                <a:extLst>
                  <a:ext uri="{FF2B5EF4-FFF2-40B4-BE49-F238E27FC236}">
                    <a16:creationId xmlns:a16="http://schemas.microsoft.com/office/drawing/2014/main" id="{9DEDF1F5-B144-4E61-A93B-DF131E62CEFA}"/>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7" name="Freeform 6">
                <a:extLst>
                  <a:ext uri="{FF2B5EF4-FFF2-40B4-BE49-F238E27FC236}">
                    <a16:creationId xmlns:a16="http://schemas.microsoft.com/office/drawing/2014/main" id="{AB937A00-7D28-489C-BF2D-85C9FE13301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8" name="Freeform 7">
                <a:extLst>
                  <a:ext uri="{FF2B5EF4-FFF2-40B4-BE49-F238E27FC236}">
                    <a16:creationId xmlns:a16="http://schemas.microsoft.com/office/drawing/2014/main" id="{9B6FDA50-4B9D-47D9-8807-59651FD0D3F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8">
                <a:extLst>
                  <a:ext uri="{FF2B5EF4-FFF2-40B4-BE49-F238E27FC236}">
                    <a16:creationId xmlns:a16="http://schemas.microsoft.com/office/drawing/2014/main" id="{BFBE3212-C518-48C0-A538-22E13450EEC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9">
                <a:extLst>
                  <a:ext uri="{FF2B5EF4-FFF2-40B4-BE49-F238E27FC236}">
                    <a16:creationId xmlns:a16="http://schemas.microsoft.com/office/drawing/2014/main" id="{DB66EBCA-80AB-4133-A201-9F8134577F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10">
                <a:extLst>
                  <a:ext uri="{FF2B5EF4-FFF2-40B4-BE49-F238E27FC236}">
                    <a16:creationId xmlns:a16="http://schemas.microsoft.com/office/drawing/2014/main" id="{BE2107C9-8602-4900-B4B4-D13611B68B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11">
                <a:extLst>
                  <a:ext uri="{FF2B5EF4-FFF2-40B4-BE49-F238E27FC236}">
                    <a16:creationId xmlns:a16="http://schemas.microsoft.com/office/drawing/2014/main" id="{24B5E7BF-E3D5-41ED-908A-569FA6DE45D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12">
                <a:extLst>
                  <a:ext uri="{FF2B5EF4-FFF2-40B4-BE49-F238E27FC236}">
                    <a16:creationId xmlns:a16="http://schemas.microsoft.com/office/drawing/2014/main" id="{D270C773-B463-4311-BB4C-DC4C44FDAA9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13">
                <a:extLst>
                  <a:ext uri="{FF2B5EF4-FFF2-40B4-BE49-F238E27FC236}">
                    <a16:creationId xmlns:a16="http://schemas.microsoft.com/office/drawing/2014/main" id="{6BC18564-A239-4C4B-B7D5-4A3769CE3DA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14">
                <a:extLst>
                  <a:ext uri="{FF2B5EF4-FFF2-40B4-BE49-F238E27FC236}">
                    <a16:creationId xmlns:a16="http://schemas.microsoft.com/office/drawing/2014/main" id="{3D9A7A0F-04F5-4EF6-B884-50AE0610F12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15">
                <a:extLst>
                  <a:ext uri="{FF2B5EF4-FFF2-40B4-BE49-F238E27FC236}">
                    <a16:creationId xmlns:a16="http://schemas.microsoft.com/office/drawing/2014/main" id="{7E0D4876-341D-4983-815A-4AEDD46F6FD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Line 16">
                <a:extLst>
                  <a:ext uri="{FF2B5EF4-FFF2-40B4-BE49-F238E27FC236}">
                    <a16:creationId xmlns:a16="http://schemas.microsoft.com/office/drawing/2014/main" id="{5BEF60E7-344C-49D0-8748-3A3A37BD3F40}"/>
                  </a:ext>
                  <a:ext uri="{C183D7F6-B498-43B3-948B-1728B52AA6E4}">
                    <adec:decorative xmlns=""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38" name="Freeform 17">
                <a:extLst>
                  <a:ext uri="{FF2B5EF4-FFF2-40B4-BE49-F238E27FC236}">
                    <a16:creationId xmlns:a16="http://schemas.microsoft.com/office/drawing/2014/main" id="{FB606D79-EB93-49B4-9387-4302CC9F3E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9" name="Freeform 18">
                <a:extLst>
                  <a:ext uri="{FF2B5EF4-FFF2-40B4-BE49-F238E27FC236}">
                    <a16:creationId xmlns:a16="http://schemas.microsoft.com/office/drawing/2014/main" id="{BF49C646-5DA1-4717-B05F-99AB8E046EA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0" name="Freeform 19">
                <a:extLst>
                  <a:ext uri="{FF2B5EF4-FFF2-40B4-BE49-F238E27FC236}">
                    <a16:creationId xmlns:a16="http://schemas.microsoft.com/office/drawing/2014/main" id="{ADE02A67-7AE8-4FC3-B101-230871F1DFF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1" name="Freeform 20">
                <a:extLst>
                  <a:ext uri="{FF2B5EF4-FFF2-40B4-BE49-F238E27FC236}">
                    <a16:creationId xmlns:a16="http://schemas.microsoft.com/office/drawing/2014/main" id="{72BAD5DE-952F-4D28-96DE-61ECA1FFE2B8}"/>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2" name="Rectangle 21">
                <a:extLst>
                  <a:ext uri="{FF2B5EF4-FFF2-40B4-BE49-F238E27FC236}">
                    <a16:creationId xmlns:a16="http://schemas.microsoft.com/office/drawing/2014/main" id="{51BB8E4C-85FF-4480-A425-F9C672FCD70E}"/>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43" name="Freeform 22">
                <a:extLst>
                  <a:ext uri="{FF2B5EF4-FFF2-40B4-BE49-F238E27FC236}">
                    <a16:creationId xmlns:a16="http://schemas.microsoft.com/office/drawing/2014/main" id="{3E649AA8-8534-4C24-BA83-9C0F4D9C09B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4" name="Freeform 23">
                <a:extLst>
                  <a:ext uri="{FF2B5EF4-FFF2-40B4-BE49-F238E27FC236}">
                    <a16:creationId xmlns:a16="http://schemas.microsoft.com/office/drawing/2014/main" id="{3A3C2D0A-7FF6-4F97-99B9-973E5E8381A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24">
                <a:extLst>
                  <a:ext uri="{FF2B5EF4-FFF2-40B4-BE49-F238E27FC236}">
                    <a16:creationId xmlns:a16="http://schemas.microsoft.com/office/drawing/2014/main" id="{1D33A404-96DB-40D1-A361-5C09D2FF7587}"/>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25">
                <a:extLst>
                  <a:ext uri="{FF2B5EF4-FFF2-40B4-BE49-F238E27FC236}">
                    <a16:creationId xmlns:a16="http://schemas.microsoft.com/office/drawing/2014/main" id="{B67A8029-EDD8-46B3-A24F-3484B84ADA1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26">
                <a:extLst>
                  <a:ext uri="{FF2B5EF4-FFF2-40B4-BE49-F238E27FC236}">
                    <a16:creationId xmlns:a16="http://schemas.microsoft.com/office/drawing/2014/main" id="{2C111128-EAC0-4125-BEAF-48D4861BE2D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27">
                <a:extLst>
                  <a:ext uri="{FF2B5EF4-FFF2-40B4-BE49-F238E27FC236}">
                    <a16:creationId xmlns:a16="http://schemas.microsoft.com/office/drawing/2014/main" id="{90EF503E-0E60-484F-8786-498B5244877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28">
                <a:extLst>
                  <a:ext uri="{FF2B5EF4-FFF2-40B4-BE49-F238E27FC236}">
                    <a16:creationId xmlns:a16="http://schemas.microsoft.com/office/drawing/2014/main" id="{BAEB64C1-8AA2-4861-8AFD-01864EF2384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29">
                <a:extLst>
                  <a:ext uri="{FF2B5EF4-FFF2-40B4-BE49-F238E27FC236}">
                    <a16:creationId xmlns:a16="http://schemas.microsoft.com/office/drawing/2014/main" id="{7B868A5A-03B3-474C-AB72-31AB04835E7D}"/>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Freeform 30">
                <a:extLst>
                  <a:ext uri="{FF2B5EF4-FFF2-40B4-BE49-F238E27FC236}">
                    <a16:creationId xmlns:a16="http://schemas.microsoft.com/office/drawing/2014/main" id="{C09ACD48-1E0F-4BCB-9028-0B79C43DE5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2" name="Freeform 31">
                <a:extLst>
                  <a:ext uri="{FF2B5EF4-FFF2-40B4-BE49-F238E27FC236}">
                    <a16:creationId xmlns:a16="http://schemas.microsoft.com/office/drawing/2014/main" id="{B5D4FF3D-341E-4DFE-B4CD-9916246F59DC}"/>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15" name="Group 14">
              <a:extLst>
                <a:ext uri="{FF2B5EF4-FFF2-40B4-BE49-F238E27FC236}">
                  <a16:creationId xmlns:a16="http://schemas.microsoft.com/office/drawing/2014/main" id="{3E7B0719-8F32-457D-83EB-E0A00622B484}"/>
                </a:ext>
                <a:ext uri="{C183D7F6-B498-43B3-948B-1728B52AA6E4}">
                  <adec:decorative xmlns=""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6" name="Freeform 32">
                <a:extLst>
                  <a:ext uri="{FF2B5EF4-FFF2-40B4-BE49-F238E27FC236}">
                    <a16:creationId xmlns:a16="http://schemas.microsoft.com/office/drawing/2014/main" id="{E056FF60-EFE3-4685-95A1-AEDB7F5626F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33">
                <a:extLst>
                  <a:ext uri="{FF2B5EF4-FFF2-40B4-BE49-F238E27FC236}">
                    <a16:creationId xmlns:a16="http://schemas.microsoft.com/office/drawing/2014/main" id="{5E9EA8FB-5CA0-4030-853C-54B49930493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34">
                <a:extLst>
                  <a:ext uri="{FF2B5EF4-FFF2-40B4-BE49-F238E27FC236}">
                    <a16:creationId xmlns:a16="http://schemas.microsoft.com/office/drawing/2014/main" id="{387B387A-44A6-42A0-BACA-71AC19FCA041}"/>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35">
                <a:extLst>
                  <a:ext uri="{FF2B5EF4-FFF2-40B4-BE49-F238E27FC236}">
                    <a16:creationId xmlns:a16="http://schemas.microsoft.com/office/drawing/2014/main" id="{4424F11E-20C0-4CFE-BE79-CDE4469FEDA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36">
                <a:extLst>
                  <a:ext uri="{FF2B5EF4-FFF2-40B4-BE49-F238E27FC236}">
                    <a16:creationId xmlns:a16="http://schemas.microsoft.com/office/drawing/2014/main" id="{7BEDF974-EB25-4769-BDD6-F16430FF2C34}"/>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37">
                <a:extLst>
                  <a:ext uri="{FF2B5EF4-FFF2-40B4-BE49-F238E27FC236}">
                    <a16:creationId xmlns:a16="http://schemas.microsoft.com/office/drawing/2014/main" id="{7AD36026-D842-4FF4-905B-CEA8481F556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Freeform 38">
                <a:extLst>
                  <a:ext uri="{FF2B5EF4-FFF2-40B4-BE49-F238E27FC236}">
                    <a16:creationId xmlns:a16="http://schemas.microsoft.com/office/drawing/2014/main" id="{5EBAAB58-B39B-410E-97BA-4D33B0A9C0E3}"/>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 name="Freeform 39">
                <a:extLst>
                  <a:ext uri="{FF2B5EF4-FFF2-40B4-BE49-F238E27FC236}">
                    <a16:creationId xmlns:a16="http://schemas.microsoft.com/office/drawing/2014/main" id="{57F900A9-A201-4C4D-9229-14F784AECE1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40">
                <a:extLst>
                  <a:ext uri="{FF2B5EF4-FFF2-40B4-BE49-F238E27FC236}">
                    <a16:creationId xmlns:a16="http://schemas.microsoft.com/office/drawing/2014/main" id="{EFF4B280-5D63-4917-8757-8088E70BA2B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Rectangle 41">
                <a:extLst>
                  <a:ext uri="{FF2B5EF4-FFF2-40B4-BE49-F238E27FC236}">
                    <a16:creationId xmlns:a16="http://schemas.microsoft.com/office/drawing/2014/main" id="{9CD67EA3-2BB1-4AE4-AFF9-BE18B6161B6C}"/>
                  </a:ext>
                  <a:ext uri="{C183D7F6-B498-43B3-948B-1728B52AA6E4}">
                    <adec:decorative xmlns=""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sp>
        <p:nvSpPr>
          <p:cNvPr id="2" name="Title 1">
            <a:extLst>
              <a:ext uri="{FF2B5EF4-FFF2-40B4-BE49-F238E27FC236}">
                <a16:creationId xmlns:a16="http://schemas.microsoft.com/office/drawing/2014/main" id="{F62BD41F-81AA-4398-B4FC-A9F1678935A7}"/>
              </a:ext>
            </a:extLst>
          </p:cNvPr>
          <p:cNvSpPr>
            <a:spLocks noGrp="1"/>
          </p:cNvSpPr>
          <p:nvPr>
            <p:ph type="title"/>
          </p:nvPr>
        </p:nvSpPr>
        <p:spPr>
          <a:xfrm>
            <a:off x="8036041" y="618518"/>
            <a:ext cx="3281003" cy="1478570"/>
          </a:xfrm>
        </p:spPr>
        <p:txBody>
          <a:bodyPr vert="horz" lIns="91440" tIns="45720" rIns="91440" bIns="45720" rtlCol="0" anchor="b">
            <a:normAutofit/>
          </a:bodyPr>
          <a:lstStyle/>
          <a:p>
            <a:r>
              <a:rPr lang="en-US" sz="2800" dirty="0"/>
              <a:t>What Will My Child be expected to </a:t>
            </a:r>
            <a:r>
              <a:rPr lang="en-US" sz="2800" dirty="0" smtClean="0"/>
              <a:t>do?</a:t>
            </a:r>
            <a:endParaRPr lang="en-US" sz="2800" dirty="0"/>
          </a:p>
        </p:txBody>
      </p:sp>
      <p:sp>
        <p:nvSpPr>
          <p:cNvPr id="54" name="Round Diagonal Corner Rectangle 11">
            <a:extLst>
              <a:ext uri="{FF2B5EF4-FFF2-40B4-BE49-F238E27FC236}">
                <a16:creationId xmlns:a16="http://schemas.microsoft.com/office/drawing/2014/main" id="{E704FA00-F5B1-4BF3-BFB2-F832D36702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al user interface, application, Teams&#10;&#10;Description automatically generated">
            <a:extLst>
              <a:ext uri="{FF2B5EF4-FFF2-40B4-BE49-F238E27FC236}">
                <a16:creationId xmlns:a16="http://schemas.microsoft.com/office/drawing/2014/main" id="{38D001B7-1239-4BC1-AC04-EF143086E091}"/>
              </a:ext>
            </a:extLst>
          </p:cNvPr>
          <p:cNvPicPr>
            <a:picLocks noChangeAspect="1"/>
          </p:cNvPicPr>
          <p:nvPr/>
        </p:nvPicPr>
        <p:blipFill>
          <a:blip r:embed="rId5"/>
          <a:stretch>
            <a:fillRect/>
          </a:stretch>
        </p:blipFill>
        <p:spPr>
          <a:xfrm>
            <a:off x="4166956" y="1211363"/>
            <a:ext cx="2712048" cy="4577297"/>
          </a:xfrm>
          <a:prstGeom prst="rect">
            <a:avLst/>
          </a:prstGeom>
        </p:spPr>
      </p:pic>
      <p:sp>
        <p:nvSpPr>
          <p:cNvPr id="4" name="Text Placeholder 3">
            <a:extLst>
              <a:ext uri="{FF2B5EF4-FFF2-40B4-BE49-F238E27FC236}">
                <a16:creationId xmlns:a16="http://schemas.microsoft.com/office/drawing/2014/main" id="{48430539-3968-4C68-BCE4-71226B93BEF5}"/>
              </a:ext>
            </a:extLst>
          </p:cNvPr>
          <p:cNvSpPr>
            <a:spLocks noGrp="1"/>
          </p:cNvSpPr>
          <p:nvPr>
            <p:ph type="body" sz="half" idx="2"/>
          </p:nvPr>
        </p:nvSpPr>
        <p:spPr>
          <a:xfrm>
            <a:off x="8036041" y="1979100"/>
            <a:ext cx="3281004" cy="3812101"/>
          </a:xfrm>
        </p:spPr>
        <p:txBody>
          <a:bodyPr vert="horz" lIns="91440" tIns="45720" rIns="91440" bIns="45720" rtlCol="0" anchor="t">
            <a:normAutofit fontScale="92500" lnSpcReduction="20000"/>
          </a:bodyPr>
          <a:lstStyle/>
          <a:p>
            <a:pPr indent="-228600">
              <a:buFont typeface="Arial" panose="020B0604020202020204" pitchFamily="34" charset="0"/>
              <a:buChar char="•"/>
            </a:pPr>
            <a:r>
              <a:rPr lang="en-US" sz="1800" dirty="0"/>
              <a:t>Have all their log ins ready for Glow, </a:t>
            </a:r>
            <a:r>
              <a:rPr lang="en-US" sz="1800" dirty="0" err="1"/>
              <a:t>Sumdog</a:t>
            </a:r>
            <a:r>
              <a:rPr lang="en-US" sz="1800" dirty="0"/>
              <a:t> and </a:t>
            </a:r>
            <a:r>
              <a:rPr lang="en-US" sz="1800" dirty="0" err="1"/>
              <a:t>Giglets</a:t>
            </a:r>
            <a:r>
              <a:rPr lang="en-US" sz="1800" dirty="0" smtClean="0"/>
              <a:t>.</a:t>
            </a:r>
          </a:p>
          <a:p>
            <a:pPr indent="-228600">
              <a:buFont typeface="Arial" panose="020B0604020202020204" pitchFamily="34" charset="0"/>
              <a:buChar char="•"/>
            </a:pPr>
            <a:r>
              <a:rPr lang="en-US" sz="1800" dirty="0" smtClean="0"/>
              <a:t>Work as independently as possible in line with the tasks provided. (This will vary depending on the child)</a:t>
            </a:r>
            <a:endParaRPr lang="en-US" dirty="0"/>
          </a:p>
          <a:p>
            <a:pPr indent="-228600">
              <a:buFont typeface="Arial" panose="020B0604020202020204" pitchFamily="34" charset="0"/>
              <a:buChar char="•"/>
            </a:pPr>
            <a:r>
              <a:rPr lang="en-US" sz="1800" dirty="0" smtClean="0"/>
              <a:t>Upload </a:t>
            </a:r>
            <a:r>
              <a:rPr lang="en-US" sz="1800" dirty="0"/>
              <a:t>a photo or </a:t>
            </a:r>
            <a:r>
              <a:rPr lang="en-US" sz="1800" dirty="0" smtClean="0"/>
              <a:t>document of completed work </a:t>
            </a:r>
            <a:r>
              <a:rPr lang="en-US" sz="1800" dirty="0"/>
              <a:t>to Assignments on Teams (when the teacher issues an assignment)- Younger children with packs- arrangements will be made for these to be collected if you cannot </a:t>
            </a:r>
            <a:r>
              <a:rPr lang="en-US" sz="1800" dirty="0" smtClean="0"/>
              <a:t>upload.</a:t>
            </a:r>
            <a:endParaRPr lang="en-US" sz="1800" dirty="0"/>
          </a:p>
          <a:p>
            <a:pPr indent="-228600">
              <a:buFont typeface="Arial" panose="020B0604020202020204" pitchFamily="34" charset="0"/>
              <a:buChar char="•"/>
            </a:pPr>
            <a:endParaRPr lang="en-US" sz="1800" dirty="0"/>
          </a:p>
          <a:p>
            <a:pPr indent="-228600">
              <a:buFont typeface="Arial" panose="020B0604020202020204" pitchFamily="34" charset="0"/>
              <a:buChar char="•"/>
            </a:pPr>
            <a:endParaRPr lang="en-US" sz="1800" dirty="0"/>
          </a:p>
        </p:txBody>
      </p:sp>
      <p:pic>
        <p:nvPicPr>
          <p:cNvPr id="9" name="Picture 9" descr="Text&#10;&#10;Description automatically generated">
            <a:extLst>
              <a:ext uri="{FF2B5EF4-FFF2-40B4-BE49-F238E27FC236}">
                <a16:creationId xmlns:a16="http://schemas.microsoft.com/office/drawing/2014/main" id="{3FB542A4-DD54-41E3-A4B6-673771862D31}"/>
              </a:ext>
            </a:extLst>
          </p:cNvPr>
          <p:cNvPicPr>
            <a:picLocks noGrp="1" noChangeAspect="1"/>
          </p:cNvPicPr>
          <p:nvPr>
            <p:ph type="pic" idx="1"/>
          </p:nvPr>
        </p:nvPicPr>
        <p:blipFill rotWithShape="1">
          <a:blip r:embed="rId6"/>
          <a:srcRect t="8043" b="8043"/>
          <a:stretch/>
        </p:blipFill>
        <p:spPr>
          <a:xfrm>
            <a:off x="1014333" y="1359310"/>
            <a:ext cx="3064466" cy="4345858"/>
          </a:xfrm>
        </p:spPr>
      </p:pic>
      <p:sp>
        <p:nvSpPr>
          <p:cNvPr id="10" name="TextBox 9">
            <a:extLst>
              <a:ext uri="{FF2B5EF4-FFF2-40B4-BE49-F238E27FC236}">
                <a16:creationId xmlns:a16="http://schemas.microsoft.com/office/drawing/2014/main" id="{DFCF43E4-3630-4A62-983B-C9CC81F667B0}"/>
              </a:ext>
            </a:extLst>
          </p:cNvPr>
          <p:cNvSpPr txBox="1"/>
          <p:nvPr/>
        </p:nvSpPr>
        <p:spPr>
          <a:xfrm>
            <a:off x="201561" y="6113205"/>
            <a:ext cx="9638070" cy="738664"/>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dirty="0"/>
              <a:t>Please note- Adults  from home would not be in class with children in normal times so we ask that only children are on live chats with teachers to discuss their learning.  If you would like to discuss anything with us, please contact the school for a call or a video chat with a member of the senior leadership team. Thank you</a:t>
            </a:r>
            <a:r>
              <a:rPr lang="en-US" sz="1400" dirty="0" smtClean="0"/>
              <a:t>.  Email – </a:t>
            </a:r>
            <a:r>
              <a:rPr lang="en-US" sz="1400" dirty="0" smtClean="0">
                <a:hlinkClick r:id="rId7"/>
              </a:rPr>
              <a:t>enquiries-at-st-thomas@northlan.org.uk</a:t>
            </a:r>
            <a:r>
              <a:rPr lang="en-US" sz="1400" dirty="0" smtClean="0"/>
              <a:t> </a:t>
            </a:r>
            <a:endParaRPr lang="en-US" sz="1400" dirty="0"/>
          </a:p>
        </p:txBody>
      </p:sp>
    </p:spTree>
    <p:custDataLst>
      <p:tags r:id="rId1"/>
    </p:custDataLst>
    <p:extLst>
      <p:ext uri="{BB962C8B-B14F-4D97-AF65-F5344CB8AC3E}">
        <p14:creationId xmlns:p14="http://schemas.microsoft.com/office/powerpoint/2010/main" val="32081966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BB53C-AD77-4B45-A369-B5AED5EEBA8D}"/>
              </a:ext>
            </a:extLst>
          </p:cNvPr>
          <p:cNvSpPr>
            <a:spLocks noGrp="1"/>
          </p:cNvSpPr>
          <p:nvPr>
            <p:ph type="title"/>
          </p:nvPr>
        </p:nvSpPr>
        <p:spPr>
          <a:xfrm>
            <a:off x="3409125" y="-100584"/>
            <a:ext cx="5798883" cy="1478570"/>
          </a:xfrm>
        </p:spPr>
        <p:txBody>
          <a:bodyPr/>
          <a:lstStyle/>
          <a:p>
            <a:r>
              <a:rPr lang="en-US" dirty="0" smtClean="0"/>
              <a:t>LOGINS REQUIRED AT HOME</a:t>
            </a:r>
            <a:endParaRPr lang="en-US" dirty="0"/>
          </a:p>
        </p:txBody>
      </p:sp>
      <p:sp>
        <p:nvSpPr>
          <p:cNvPr id="5" name="TextBox 4">
            <a:extLst>
              <a:ext uri="{FF2B5EF4-FFF2-40B4-BE49-F238E27FC236}">
                <a16:creationId xmlns:a16="http://schemas.microsoft.com/office/drawing/2014/main" id="{46D87A76-4D84-47DA-8C00-357E76FDD918}"/>
              </a:ext>
            </a:extLst>
          </p:cNvPr>
          <p:cNvSpPr txBox="1"/>
          <p:nvPr/>
        </p:nvSpPr>
        <p:spPr>
          <a:xfrm>
            <a:off x="1526296" y="5277313"/>
            <a:ext cx="8667134" cy="1200329"/>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Mrs. Preston, Mrs. Dunn and Miss Dignam will also be attending some live chats each </a:t>
            </a:r>
            <a:r>
              <a:rPr lang="en-US" dirty="0" smtClean="0"/>
              <a:t>week (Assembly) </a:t>
            </a:r>
            <a:r>
              <a:rPr lang="en-US" dirty="0"/>
              <a:t>to check in with the children on their well-being and learning.  We will also be viewing the learning submitted on Teams too and looking for our St. Thomas' Superstar Awards</a:t>
            </a:r>
            <a:r>
              <a:rPr lang="en-US" dirty="0" smtClean="0"/>
              <a:t>!</a:t>
            </a:r>
            <a:r>
              <a:rPr lang="en-US" dirty="0"/>
              <a:t> </a:t>
            </a:r>
            <a:r>
              <a:rPr lang="en-US" dirty="0" smtClean="0"/>
              <a:t> Children will be invited to attend school assembly each Tuesday at 11.00 </a:t>
            </a:r>
            <a:r>
              <a:rPr lang="en-US" dirty="0" err="1" smtClean="0"/>
              <a:t>a.m</a:t>
            </a:r>
            <a:endParaRPr lang="en-US" dirty="0"/>
          </a:p>
        </p:txBody>
      </p:sp>
      <p:sp>
        <p:nvSpPr>
          <p:cNvPr id="6" name="Star: 5 Points 5">
            <a:extLst>
              <a:ext uri="{FF2B5EF4-FFF2-40B4-BE49-F238E27FC236}">
                <a16:creationId xmlns:a16="http://schemas.microsoft.com/office/drawing/2014/main" id="{82C48752-DC8B-429E-8973-DD6CD576AD12}"/>
              </a:ext>
            </a:extLst>
          </p:cNvPr>
          <p:cNvSpPr/>
          <p:nvPr/>
        </p:nvSpPr>
        <p:spPr>
          <a:xfrm>
            <a:off x="9911222" y="5732513"/>
            <a:ext cx="909483" cy="909483"/>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hlinkClick r:id="rId3"/>
          </p:cNvPr>
          <p:cNvPicPr>
            <a:picLocks noGrp="1" noChangeAspect="1"/>
          </p:cNvPicPr>
          <p:nvPr>
            <p:ph idx="1"/>
          </p:nvPr>
        </p:nvPicPr>
        <p:blipFill>
          <a:blip r:embed="rId4"/>
          <a:stretch>
            <a:fillRect/>
          </a:stretch>
        </p:blipFill>
        <p:spPr>
          <a:xfrm>
            <a:off x="1526296" y="970421"/>
            <a:ext cx="9154519" cy="42346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57194" y="1410508"/>
            <a:ext cx="800855" cy="41851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9862" y="1785551"/>
            <a:ext cx="748187" cy="39098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874" y="2173663"/>
            <a:ext cx="723175" cy="37791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34875" y="2551581"/>
            <a:ext cx="723175" cy="377917"/>
          </a:xfrm>
          <a:prstGeom prst="rect">
            <a:avLst/>
          </a:prstGeom>
        </p:spPr>
      </p:pic>
    </p:spTree>
    <p:custDataLst>
      <p:tags r:id="rId1"/>
    </p:custDataLst>
    <p:extLst>
      <p:ext uri="{BB962C8B-B14F-4D97-AF65-F5344CB8AC3E}">
        <p14:creationId xmlns:p14="http://schemas.microsoft.com/office/powerpoint/2010/main" val="4136400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30D1-337B-4BA7-B795-3DB820E26CB3}"/>
              </a:ext>
            </a:extLst>
          </p:cNvPr>
          <p:cNvSpPr>
            <a:spLocks noGrp="1"/>
          </p:cNvSpPr>
          <p:nvPr>
            <p:ph type="title"/>
          </p:nvPr>
        </p:nvSpPr>
        <p:spPr/>
        <p:txBody>
          <a:bodyPr/>
          <a:lstStyle/>
          <a:p>
            <a:r>
              <a:rPr lang="en-US" dirty="0"/>
              <a:t>Need support?</a:t>
            </a:r>
          </a:p>
        </p:txBody>
      </p:sp>
      <p:pic>
        <p:nvPicPr>
          <p:cNvPr id="5" name="Picture 5" descr="Text&#10;&#10;Description automatically generated">
            <a:hlinkClick r:id="rId3"/>
            <a:extLst>
              <a:ext uri="{FF2B5EF4-FFF2-40B4-BE49-F238E27FC236}">
                <a16:creationId xmlns:a16="http://schemas.microsoft.com/office/drawing/2014/main" id="{73CE1697-ABC1-4501-A289-9CFA7DB7416C}"/>
              </a:ext>
            </a:extLst>
          </p:cNvPr>
          <p:cNvPicPr>
            <a:picLocks noGrp="1" noChangeAspect="1"/>
          </p:cNvPicPr>
          <p:nvPr>
            <p:ph idx="1"/>
          </p:nvPr>
        </p:nvPicPr>
        <p:blipFill>
          <a:blip r:embed="rId4"/>
          <a:stretch>
            <a:fillRect/>
          </a:stretch>
        </p:blipFill>
        <p:spPr>
          <a:xfrm>
            <a:off x="5243075" y="316920"/>
            <a:ext cx="5692877" cy="5774607"/>
          </a:xfrm>
        </p:spPr>
      </p:pic>
      <p:sp>
        <p:nvSpPr>
          <p:cNvPr id="4" name="Text Placeholder 3">
            <a:extLst>
              <a:ext uri="{FF2B5EF4-FFF2-40B4-BE49-F238E27FC236}">
                <a16:creationId xmlns:a16="http://schemas.microsoft.com/office/drawing/2014/main" id="{9D118B28-DDDD-44D3-8159-0456F27F3414}"/>
              </a:ext>
            </a:extLst>
          </p:cNvPr>
          <p:cNvSpPr>
            <a:spLocks noGrp="1"/>
          </p:cNvSpPr>
          <p:nvPr>
            <p:ph type="body" sz="half" idx="2"/>
          </p:nvPr>
        </p:nvSpPr>
        <p:spPr>
          <a:xfrm>
            <a:off x="851738" y="2249486"/>
            <a:ext cx="4151004" cy="3541714"/>
          </a:xfrm>
        </p:spPr>
        <p:txBody>
          <a:bodyPr vert="horz" lIns="91440" tIns="45720" rIns="91440" bIns="45720" rtlCol="0" anchor="t">
            <a:normAutofit/>
          </a:bodyPr>
          <a:lstStyle/>
          <a:p>
            <a:pPr marL="285750" indent="-285750">
              <a:buChar char="•"/>
            </a:pPr>
            <a:r>
              <a:rPr lang="en-US" dirty="0"/>
              <a:t> Access our website -</a:t>
            </a:r>
          </a:p>
          <a:p>
            <a:r>
              <a:rPr lang="en-US" dirty="0">
                <a:ea typeface="+mn-lt"/>
                <a:cs typeface="+mn-lt"/>
                <a:hlinkClick r:id="rId3"/>
              </a:rPr>
              <a:t>https://blogs.glowscotland.org.uk/nl/stthomas/</a:t>
            </a:r>
            <a:endParaRPr lang="en-US" dirty="0"/>
          </a:p>
          <a:p>
            <a:r>
              <a:rPr lang="en-US" dirty="0"/>
              <a:t>Select the tab- DIGITAL SUPPORT</a:t>
            </a:r>
          </a:p>
          <a:p>
            <a:pPr marL="285750" indent="-285750">
              <a:buChar char="•"/>
            </a:pPr>
            <a:r>
              <a:rPr lang="en-US" dirty="0"/>
              <a:t>Contact us at </a:t>
            </a:r>
          </a:p>
          <a:p>
            <a:pPr marL="285750" indent="-285750">
              <a:buChar char="•"/>
            </a:pPr>
            <a:r>
              <a:rPr lang="en-US" dirty="0" smtClean="0">
                <a:hlinkClick r:id="rId5"/>
              </a:rPr>
              <a:t>enquiries-at-st-thomas@northlan.org.uk</a:t>
            </a:r>
            <a:endParaRPr lang="en-US" dirty="0"/>
          </a:p>
          <a:p>
            <a:pPr marL="285750" indent="-285750">
              <a:buChar char="•"/>
            </a:pPr>
            <a:r>
              <a:rPr lang="en-US" dirty="0"/>
              <a:t>Phone 01698 274960 and request a call back or a video </a:t>
            </a:r>
            <a:r>
              <a:rPr lang="en-US" dirty="0" err="1"/>
              <a:t>webex</a:t>
            </a:r>
            <a:r>
              <a:rPr lang="en-US" dirty="0"/>
              <a:t> meeting</a:t>
            </a:r>
          </a:p>
          <a:p>
            <a:pPr marL="285750" indent="-285750">
              <a:buChar char="•"/>
            </a:pPr>
            <a:r>
              <a:rPr lang="en-US" dirty="0"/>
              <a:t>We are always here and happy to help!</a:t>
            </a:r>
          </a:p>
          <a:p>
            <a:pPr marL="285750" indent="-285750">
              <a:buChar char="•"/>
            </a:pPr>
            <a:endParaRPr lang="en-US" dirty="0"/>
          </a:p>
          <a:p>
            <a:endParaRPr lang="en-US" dirty="0"/>
          </a:p>
          <a:p>
            <a:endParaRPr lang="en-US" dirty="0"/>
          </a:p>
        </p:txBody>
      </p:sp>
      <p:pic>
        <p:nvPicPr>
          <p:cNvPr id="6" name="Picture 6" descr="A close up of text on a white background&#10;&#10;Description automatically generated">
            <a:extLst>
              <a:ext uri="{FF2B5EF4-FFF2-40B4-BE49-F238E27FC236}">
                <a16:creationId xmlns:a16="http://schemas.microsoft.com/office/drawing/2014/main" id="{0521D590-8960-447A-BC1A-644AFDACAD03}"/>
              </a:ext>
            </a:extLst>
          </p:cNvPr>
          <p:cNvPicPr>
            <a:picLocks noChangeAspect="1"/>
          </p:cNvPicPr>
          <p:nvPr/>
        </p:nvPicPr>
        <p:blipFill>
          <a:blip r:embed="rId6"/>
          <a:stretch>
            <a:fillRect/>
          </a:stretch>
        </p:blipFill>
        <p:spPr>
          <a:xfrm>
            <a:off x="1012723" y="5518347"/>
            <a:ext cx="592394" cy="577660"/>
          </a:xfrm>
          <a:prstGeom prst="rect">
            <a:avLst/>
          </a:prstGeom>
        </p:spPr>
      </p:pic>
      <p:sp>
        <p:nvSpPr>
          <p:cNvPr id="7" name="TextBox 6">
            <a:extLst>
              <a:ext uri="{FF2B5EF4-FFF2-40B4-BE49-F238E27FC236}">
                <a16:creationId xmlns:a16="http://schemas.microsoft.com/office/drawing/2014/main" id="{03ED6A76-A680-4DD7-BCFF-A17FC6486796}"/>
              </a:ext>
            </a:extLst>
          </p:cNvPr>
          <p:cNvSpPr txBox="1"/>
          <p:nvPr/>
        </p:nvSpPr>
        <p:spPr>
          <a:xfrm>
            <a:off x="1614949" y="5732206"/>
            <a:ext cx="2743200" cy="369332"/>
          </a:xfrm>
          <a:prstGeom prst="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St. Thomas' Family School </a:t>
            </a:r>
          </a:p>
        </p:txBody>
      </p:sp>
      <p:sp>
        <p:nvSpPr>
          <p:cNvPr id="8" name="Heart 7">
            <a:extLst>
              <a:ext uri="{FF2B5EF4-FFF2-40B4-BE49-F238E27FC236}">
                <a16:creationId xmlns:a16="http://schemas.microsoft.com/office/drawing/2014/main" id="{F8BD19CF-D30D-4774-9427-85B33056B58D}"/>
              </a:ext>
            </a:extLst>
          </p:cNvPr>
          <p:cNvSpPr/>
          <p:nvPr/>
        </p:nvSpPr>
        <p:spPr>
          <a:xfrm>
            <a:off x="4024157" y="5793963"/>
            <a:ext cx="344129" cy="356420"/>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79716266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315</TotalTime>
  <Words>972</Words>
  <Application>Microsoft Office PowerPoint</Application>
  <PresentationFormat>Widescreen</PresentationFormat>
  <Paragraphs>55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Trebuchet MS</vt:lpstr>
      <vt:lpstr>Tw Cen MT</vt:lpstr>
      <vt:lpstr>Circuit</vt:lpstr>
      <vt:lpstr>ST. Thomas' Primary School</vt:lpstr>
      <vt:lpstr>NLC DiGITAL CONTRACT</vt:lpstr>
      <vt:lpstr>How will I know what my child should learn each week?</vt:lpstr>
      <vt:lpstr>What is the Teacher Role in the Virtual learning?</vt:lpstr>
      <vt:lpstr>NLc VIRTUAL CLASSROOM</vt:lpstr>
      <vt:lpstr>What Will My Child be expected to do?</vt:lpstr>
      <vt:lpstr>LOGINS REQUIRED AT HOME</vt:lpstr>
      <vt:lpstr>Need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Finnon</dc:creator>
  <cp:lastModifiedBy>Mr Finnon</cp:lastModifiedBy>
  <cp:revision>396</cp:revision>
  <dcterms:created xsi:type="dcterms:W3CDTF">2021-01-08T12:17:02Z</dcterms:created>
  <dcterms:modified xsi:type="dcterms:W3CDTF">2021-10-04T11:43:13Z</dcterms:modified>
</cp:coreProperties>
</file>