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28" r:id="rId2"/>
    <p:sldId id="284" r:id="rId3"/>
    <p:sldId id="511" r:id="rId4"/>
    <p:sldId id="536" r:id="rId5"/>
    <p:sldId id="509" r:id="rId6"/>
    <p:sldId id="510" r:id="rId7"/>
    <p:sldId id="513" r:id="rId8"/>
    <p:sldId id="516" r:id="rId9"/>
    <p:sldId id="515" r:id="rId10"/>
    <p:sldId id="512" r:id="rId11"/>
    <p:sldId id="519" r:id="rId12"/>
    <p:sldId id="522" r:id="rId13"/>
    <p:sldId id="517" r:id="rId14"/>
    <p:sldId id="523" r:id="rId15"/>
    <p:sldId id="527" r:id="rId16"/>
    <p:sldId id="520" r:id="rId17"/>
    <p:sldId id="528" r:id="rId18"/>
    <p:sldId id="532" r:id="rId19"/>
    <p:sldId id="533" r:id="rId20"/>
    <p:sldId id="529" r:id="rId21"/>
    <p:sldId id="537" r:id="rId22"/>
    <p:sldId id="530" r:id="rId23"/>
    <p:sldId id="531" r:id="rId24"/>
    <p:sldId id="554" r:id="rId25"/>
    <p:sldId id="541" r:id="rId26"/>
    <p:sldId id="543" r:id="rId27"/>
    <p:sldId id="542" r:id="rId28"/>
    <p:sldId id="539" r:id="rId29"/>
    <p:sldId id="540" r:id="rId30"/>
    <p:sldId id="547" r:id="rId31"/>
    <p:sldId id="545" r:id="rId32"/>
    <p:sldId id="546" r:id="rId33"/>
    <p:sldId id="544" r:id="rId34"/>
    <p:sldId id="552" r:id="rId35"/>
    <p:sldId id="553" r:id="rId36"/>
    <p:sldId id="427" r:id="rId37"/>
    <p:sldId id="440" r:id="rId38"/>
    <p:sldId id="548" r:id="rId39"/>
    <p:sldId id="549" r:id="rId40"/>
    <p:sldId id="575" r:id="rId41"/>
    <p:sldId id="550" r:id="rId42"/>
    <p:sldId id="551" r:id="rId43"/>
    <p:sldId id="560" r:id="rId44"/>
    <p:sldId id="555" r:id="rId45"/>
    <p:sldId id="556" r:id="rId46"/>
    <p:sldId id="572" r:id="rId47"/>
    <p:sldId id="453" r:id="rId48"/>
    <p:sldId id="567" r:id="rId49"/>
    <p:sldId id="570" r:id="rId50"/>
    <p:sldId id="573" r:id="rId51"/>
    <p:sldId id="574" r:id="rId52"/>
    <p:sldId id="558" r:id="rId53"/>
    <p:sldId id="557" r:id="rId54"/>
    <p:sldId id="571" r:id="rId5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3181"/>
    <a:srgbClr val="FFFF29"/>
    <a:srgbClr val="DAD2E4"/>
    <a:srgbClr val="FF1D1D"/>
    <a:srgbClr val="FFFF66"/>
    <a:srgbClr val="DEBDFF"/>
    <a:srgbClr val="007635"/>
    <a:srgbClr val="000099"/>
    <a:srgbClr val="B71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9" autoAdjust="0"/>
    <p:restoredTop sz="96187" autoAdjust="0"/>
  </p:normalViewPr>
  <p:slideViewPr>
    <p:cSldViewPr>
      <p:cViewPr varScale="1">
        <p:scale>
          <a:sx n="105" d="100"/>
          <a:sy n="105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5" cy="496887"/>
          </a:xfrm>
          <a:prstGeom prst="rect">
            <a:avLst/>
          </a:prstGeom>
        </p:spPr>
        <p:txBody>
          <a:bodyPr vert="horz" lIns="90298" tIns="45149" rIns="90298" bIns="451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71" y="1"/>
            <a:ext cx="2890665" cy="496887"/>
          </a:xfrm>
          <a:prstGeom prst="rect">
            <a:avLst/>
          </a:prstGeom>
        </p:spPr>
        <p:txBody>
          <a:bodyPr vert="horz" lIns="90298" tIns="45149" rIns="90298" bIns="45149" rtlCol="0"/>
          <a:lstStyle>
            <a:lvl1pPr algn="r">
              <a:defRPr sz="1200"/>
            </a:lvl1pPr>
          </a:lstStyle>
          <a:p>
            <a:fld id="{9CB64023-5019-4FCF-BFA3-90F125E0723D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51"/>
            <a:ext cx="2890665" cy="496887"/>
          </a:xfrm>
          <a:prstGeom prst="rect">
            <a:avLst/>
          </a:prstGeom>
        </p:spPr>
        <p:txBody>
          <a:bodyPr vert="horz" lIns="90298" tIns="45149" rIns="90298" bIns="451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71" y="9429751"/>
            <a:ext cx="2890665" cy="496887"/>
          </a:xfrm>
          <a:prstGeom prst="rect">
            <a:avLst/>
          </a:prstGeom>
        </p:spPr>
        <p:txBody>
          <a:bodyPr vert="horz" lIns="90298" tIns="45149" rIns="90298" bIns="45149" rtlCol="0" anchor="b"/>
          <a:lstStyle>
            <a:lvl1pPr algn="r">
              <a:defRPr sz="1200"/>
            </a:lvl1pPr>
          </a:lstStyle>
          <a:p>
            <a:fld id="{91B669A4-264B-417D-BD56-AFD629BC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2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0276" tIns="45140" rIns="90276" bIns="4514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2" y="0"/>
            <a:ext cx="2889938" cy="498056"/>
          </a:xfrm>
          <a:prstGeom prst="rect">
            <a:avLst/>
          </a:prstGeom>
        </p:spPr>
        <p:txBody>
          <a:bodyPr vert="horz" lIns="90276" tIns="45140" rIns="90276" bIns="45140" rtlCol="0"/>
          <a:lstStyle>
            <a:lvl1pPr algn="r">
              <a:defRPr sz="1200"/>
            </a:lvl1pPr>
          </a:lstStyle>
          <a:p>
            <a:fld id="{A67F9DD0-F969-47BA-B5FC-F6555E82A0CF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41425"/>
            <a:ext cx="4462462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6" tIns="45140" rIns="90276" bIns="4514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1" y="4777201"/>
            <a:ext cx="5335270" cy="3908614"/>
          </a:xfrm>
          <a:prstGeom prst="rect">
            <a:avLst/>
          </a:prstGeom>
        </p:spPr>
        <p:txBody>
          <a:bodyPr vert="horz" lIns="90276" tIns="45140" rIns="90276" bIns="451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91"/>
            <a:ext cx="2889938" cy="498055"/>
          </a:xfrm>
          <a:prstGeom prst="rect">
            <a:avLst/>
          </a:prstGeom>
        </p:spPr>
        <p:txBody>
          <a:bodyPr vert="horz" lIns="90276" tIns="45140" rIns="90276" bIns="4514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2" y="9428591"/>
            <a:ext cx="2889938" cy="498055"/>
          </a:xfrm>
          <a:prstGeom prst="rect">
            <a:avLst/>
          </a:prstGeom>
        </p:spPr>
        <p:txBody>
          <a:bodyPr vert="horz" lIns="90276" tIns="45140" rIns="90276" bIns="45140" rtlCol="0" anchor="b"/>
          <a:lstStyle>
            <a:lvl1pPr algn="r">
              <a:defRPr sz="1200"/>
            </a:lvl1pPr>
          </a:lstStyle>
          <a:p>
            <a:fld id="{3E8D3425-3688-443E-BF1D-24A5932C9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4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dolf_Vircho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ouis-Antoine_Ranvier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period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1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3. They do</a:t>
            </a:r>
            <a:r>
              <a:rPr lang="en-GB" baseline="0" dirty="0" smtClean="0"/>
              <a:t> this by helping to </a:t>
            </a:r>
            <a:r>
              <a:rPr lang="en-GB" b="1" baseline="0" dirty="0" smtClean="0"/>
              <a:t>control the chemical composition </a:t>
            </a:r>
            <a:r>
              <a:rPr lang="en-GB" baseline="0" dirty="0" smtClean="0"/>
              <a:t>of the fluid surrounding the neuron.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5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04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none" dirty="0" smtClean="0">
                <a:solidFill>
                  <a:schemeClr val="tx1"/>
                </a:solidFill>
                <a:effectLst/>
              </a:rPr>
              <a:t>Nodes of Ranvier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, also known as </a:t>
            </a:r>
            <a:r>
              <a:rPr lang="en-GB" b="1" u="none" dirty="0" smtClean="0">
                <a:solidFill>
                  <a:schemeClr val="tx1"/>
                </a:solidFill>
                <a:effectLst/>
              </a:rPr>
              <a:t>myelin sheath gaps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, are periodic gaps in the insulating myelin sheath of myelinated axons where the axonal membrane is exposed to the extracellular space.</a:t>
            </a:r>
          </a:p>
          <a:p>
            <a:endParaRPr lang="en-GB" u="none" dirty="0" smtClean="0">
              <a:solidFill>
                <a:schemeClr val="tx1"/>
              </a:solidFill>
              <a:effectLst/>
            </a:endParaRPr>
          </a:p>
          <a:p>
            <a:r>
              <a:rPr lang="en-GB" u="none" dirty="0" smtClean="0">
                <a:solidFill>
                  <a:schemeClr val="tx1"/>
                </a:solidFill>
                <a:effectLst/>
              </a:rPr>
              <a:t>The myelin sheath of long nerves was discovered and named by German pathological anatomist </a:t>
            </a:r>
            <a:r>
              <a:rPr lang="en-GB" u="none" dirty="0" smtClean="0">
                <a:solidFill>
                  <a:schemeClr val="tx1"/>
                </a:solidFill>
                <a:effectLst/>
                <a:hlinkClick r:id="rId3" tooltip="Rudolf Virchow"/>
              </a:rPr>
              <a:t>Rudolf Virchow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in 1854.</a:t>
            </a:r>
            <a:r>
              <a:rPr lang="en-GB" b="0" i="0" u="none" baseline="300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0" i="0" u="none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French pathologist and anatomist </a:t>
            </a:r>
            <a:r>
              <a:rPr lang="en-GB" u="none" dirty="0" smtClean="0">
                <a:solidFill>
                  <a:schemeClr val="tx1"/>
                </a:solidFill>
                <a:effectLst/>
                <a:hlinkClick r:id="rId4" tooltip="Louis-Antoine Ranvier"/>
              </a:rPr>
              <a:t>Louis-Antoine Ranvier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later discovered the nodes, or gaps, in the myelin sheath that now bear his name.</a:t>
            </a:r>
            <a:endParaRPr lang="en-GB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8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7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50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084">
              <a:defRPr/>
            </a:pPr>
            <a:endParaRPr lang="en-GB" alt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Myelination in Infants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Temperature control</a:t>
            </a:r>
            <a:r>
              <a:rPr lang="en-GB" altLang="en-US" dirty="0">
                <a:latin typeface="Tahoma" panose="020B0604030504040204" pitchFamily="34" charset="0"/>
              </a:rPr>
              <a:t> – young babies do not have a fully effective ‘thermostat’ because the hypothalamus is not fully myelinated until about 6 months.</a:t>
            </a:r>
            <a:r>
              <a:rPr lang="en-GB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Hence, infants do not have good control of </a:t>
            </a:r>
            <a:r>
              <a:rPr lang="en-GB" b="1" dirty="0">
                <a:solidFill>
                  <a:srgbClr val="FF0066"/>
                </a:solidFill>
                <a:latin typeface="Comic Sans MS" panose="030F0702030302020204" pitchFamily="66" charset="0"/>
              </a:rPr>
              <a:t>body temperature</a:t>
            </a:r>
            <a:r>
              <a:rPr lang="en-GB" dirty="0">
                <a:latin typeface="Comic Sans MS" panose="030F0702030302020204" pitchFamily="66" charset="0"/>
              </a:rPr>
              <a:t> at birth.</a:t>
            </a:r>
          </a:p>
          <a:p>
            <a:pPr>
              <a:spcBef>
                <a:spcPct val="50000"/>
              </a:spcBef>
              <a:buNone/>
            </a:pPr>
            <a:endParaRPr lang="en-GB" altLang="en-US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defTabSz="903084"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Motor control</a:t>
            </a:r>
            <a:r>
              <a:rPr lang="en-GB" altLang="en-US" dirty="0">
                <a:latin typeface="Tahoma" panose="020B0604030504040204" pitchFamily="34" charset="0"/>
              </a:rPr>
              <a:t> – similarly neurones in the spinal cord are not fully myelinated until around 2 years so they are unable to fully control their lower body.</a:t>
            </a:r>
            <a:r>
              <a:rPr lang="en-GB" dirty="0" smtClean="0"/>
              <a:t> Myelination </a:t>
            </a:r>
            <a:r>
              <a:rPr lang="en-GB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is completed in the upper limbs before the lower limbs.</a:t>
            </a:r>
          </a:p>
          <a:p>
            <a:pPr>
              <a:spcBef>
                <a:spcPct val="50000"/>
              </a:spcBef>
              <a:buNone/>
            </a:pPr>
            <a:endParaRPr lang="en-GB" altLang="en-US" dirty="0">
              <a:latin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75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Multiple sclerosis</a:t>
            </a:r>
            <a:r>
              <a:rPr lang="en-GB" altLang="en-US" dirty="0">
                <a:latin typeface="Tahoma" panose="020B0604030504040204" pitchFamily="34" charset="0"/>
              </a:rPr>
              <a:t> is an </a:t>
            </a:r>
            <a:r>
              <a:rPr lang="en-GB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incurable</a:t>
            </a:r>
            <a:r>
              <a:rPr lang="en-GB" altLang="en-US" dirty="0">
                <a:latin typeface="Tahoma" panose="020B0604030504040204" pitchFamily="34" charset="0"/>
              </a:rPr>
              <a:t> </a:t>
            </a:r>
            <a:r>
              <a:rPr lang="en-GB" altLang="en-US" b="1" dirty="0">
                <a:latin typeface="Tahoma" panose="020B0604030504040204" pitchFamily="34" charset="0"/>
              </a:rPr>
              <a:t>autoimmune</a:t>
            </a:r>
            <a:r>
              <a:rPr lang="en-GB" altLang="en-US" dirty="0">
                <a:latin typeface="Tahoma" panose="020B0604030504040204" pitchFamily="34" charset="0"/>
              </a:rPr>
              <a:t> disease of the CNS.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</a:rPr>
              <a:t>It is an autoimmune disorder in which the </a:t>
            </a:r>
            <a:r>
              <a:rPr lang="en-GB" altLang="en-US" b="1" dirty="0">
                <a:solidFill>
                  <a:srgbClr val="FF3399"/>
                </a:solidFill>
                <a:latin typeface="Tahoma" panose="020B0604030504040204" pitchFamily="34" charset="0"/>
              </a:rPr>
              <a:t>myelin sheaths</a:t>
            </a:r>
            <a:r>
              <a:rPr lang="en-GB" altLang="en-US" dirty="0">
                <a:latin typeface="Tahoma" panose="020B0604030504040204" pitchFamily="34" charset="0"/>
              </a:rPr>
              <a:t> of nerve cells in the brain and spinal cord are </a:t>
            </a:r>
            <a:r>
              <a:rPr lang="en-GB" altLang="en-US" b="1" dirty="0">
                <a:latin typeface="Tahoma" panose="020B0604030504040204" pitchFamily="34" charset="0"/>
              </a:rPr>
              <a:t>attacked</a:t>
            </a:r>
            <a:r>
              <a:rPr lang="en-GB" altLang="en-US" dirty="0">
                <a:latin typeface="Tahoma" panose="020B0604030504040204" pitchFamily="34" charset="0"/>
              </a:rPr>
              <a:t> and </a:t>
            </a:r>
            <a:r>
              <a:rPr lang="en-GB" altLang="en-US" b="1" dirty="0">
                <a:latin typeface="Tahoma" panose="020B0604030504040204" pitchFamily="34" charset="0"/>
              </a:rPr>
              <a:t>damaged</a:t>
            </a:r>
            <a:r>
              <a:rPr lang="en-GB" altLang="en-US" dirty="0">
                <a:latin typeface="Tahoma" panose="020B0604030504040204" pitchFamily="34" charset="0"/>
              </a:rPr>
              <a:t> by the body’s immune system.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</a:rPr>
              <a:t>This affects the nerve fibre function </a:t>
            </a:r>
            <a:r>
              <a:rPr lang="en-GB" altLang="en-US" b="1" dirty="0">
                <a:latin typeface="Tahoma" panose="020B0604030504040204" pitchFamily="34" charset="0"/>
              </a:rPr>
              <a:t>by slowing (or even stopping) the impulse</a:t>
            </a:r>
            <a:r>
              <a:rPr lang="en-GB" altLang="en-US" dirty="0">
                <a:latin typeface="Tahoma" panose="020B0604030504040204" pitchFamily="34" charset="0"/>
              </a:rPr>
              <a:t>, so affected individuals slowly lose the ability to control their muscles.</a:t>
            </a:r>
          </a:p>
          <a:p>
            <a:pPr defTabSz="903084">
              <a:defRPr/>
            </a:pPr>
            <a:endParaRPr lang="en-GB" alt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GB" altLang="en-US" dirty="0">
              <a:latin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1897 – Sir Charles Sherrington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</a:rPr>
              <a:t>Studied nerve impulses between neurones and found that: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Tahoma" panose="020B0604030504040204" pitchFamily="34" charset="0"/>
              </a:rPr>
              <a:t>  Impulses move in </a:t>
            </a:r>
            <a:r>
              <a:rPr lang="en-GB" altLang="en-US" b="1" dirty="0">
                <a:latin typeface="Tahoma" panose="020B0604030504040204" pitchFamily="34" charset="0"/>
              </a:rPr>
              <a:t>one direction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Tahoma" panose="020B0604030504040204" pitchFamily="34" charset="0"/>
              </a:rPr>
              <a:t>  There is a short </a:t>
            </a:r>
            <a:r>
              <a:rPr lang="en-GB" altLang="en-US" b="1" dirty="0">
                <a:latin typeface="Tahoma" panose="020B0604030504040204" pitchFamily="34" charset="0"/>
              </a:rPr>
              <a:t>delay</a:t>
            </a:r>
            <a:r>
              <a:rPr lang="en-GB" altLang="en-US" dirty="0">
                <a:latin typeface="Tahoma" panose="020B0604030504040204" pitchFamily="34" charset="0"/>
              </a:rPr>
              <a:t> in transmission – this led to the ‘synapse gap’ theory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Synapse and Neurotransmitters</a:t>
            </a:r>
            <a:endParaRPr lang="en-GB" altLang="en-US" sz="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dirty="0">
                <a:latin typeface="Tahoma" panose="020B0604030504040204" pitchFamily="34" charset="0"/>
              </a:rPr>
              <a:t>The point where two nerve fibres meet is called a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synapse</a:t>
            </a:r>
            <a:r>
              <a:rPr lang="en-GB" altLang="en-US" dirty="0">
                <a:latin typeface="Tahoma" panose="020B0604030504040204" pitchFamily="34" charset="0"/>
              </a:rPr>
              <a:t>.  At the synapse the nerve fibres do not touch.  Instead there is a tiny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gap</a:t>
            </a:r>
            <a:r>
              <a:rPr lang="en-GB" altLang="en-US" dirty="0">
                <a:latin typeface="Tahoma" panose="020B0604030504040204" pitchFamily="34" charset="0"/>
              </a:rPr>
              <a:t> called the </a:t>
            </a:r>
            <a:r>
              <a:rPr lang="en-GB" altLang="en-US" b="1" dirty="0">
                <a:latin typeface="Tahoma" panose="020B0604030504040204" pitchFamily="34" charset="0"/>
              </a:rPr>
              <a:t>synaptic cleft</a:t>
            </a:r>
            <a:r>
              <a:rPr lang="en-GB" altLang="en-US" dirty="0">
                <a:latin typeface="Tahoma" panose="020B0604030504040204" pitchFamily="34" charset="0"/>
              </a:rPr>
              <a:t> (approx. 20 nm where one nm = one millionth of a millimetre). </a:t>
            </a:r>
            <a:r>
              <a:rPr lang="en-GB" altLang="en-US" sz="1100" dirty="0">
                <a:latin typeface="Tahoma" panose="020B0604030504040204" pitchFamily="34" charset="0"/>
              </a:rPr>
              <a:t>Chemicals must diffuse across the synaptic cleft to pass the impulse onto the next neurone.</a:t>
            </a:r>
            <a:r>
              <a:rPr lang="en-GB" altLang="en-US" dirty="0"/>
              <a:t> </a:t>
            </a:r>
            <a:r>
              <a:rPr lang="en-GB" altLang="en-US" dirty="0">
                <a:latin typeface="Tahoma" panose="020B0604030504040204" pitchFamily="34" charset="0"/>
              </a:rPr>
              <a:t>These chemicals are called </a:t>
            </a:r>
            <a:r>
              <a:rPr lang="en-GB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neurotransmitters</a:t>
            </a:r>
            <a:r>
              <a:rPr lang="en-GB" altLang="en-US" dirty="0">
                <a:latin typeface="Tahoma" panose="020B0604030504040204" pitchFamily="34" charset="0"/>
              </a:rPr>
              <a:t> of which there are many different kinds, the best known of which are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acetylcholine</a:t>
            </a:r>
            <a:r>
              <a:rPr lang="en-GB" altLang="en-US" dirty="0">
                <a:latin typeface="Tahoma" panose="020B0604030504040204" pitchFamily="34" charset="0"/>
              </a:rPr>
              <a:t> and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noradrenaline</a:t>
            </a:r>
            <a:r>
              <a:rPr lang="en-GB" altLang="en-US" dirty="0">
                <a:latin typeface="Tahoma" panose="020B0604030504040204" pitchFamily="34" charset="0"/>
              </a:rPr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18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8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period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40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76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19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16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82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period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02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</a:rPr>
              <a:t>The continual synthesis and </a:t>
            </a:r>
            <a:r>
              <a:rPr lang="en-GB" altLang="en-US" b="1" dirty="0">
                <a:solidFill>
                  <a:srgbClr val="00B050"/>
                </a:solidFill>
                <a:latin typeface="Tahoma" panose="020B0604030504040204" pitchFamily="34" charset="0"/>
              </a:rPr>
              <a:t>removal of neurotransmitters</a:t>
            </a:r>
            <a:r>
              <a:rPr lang="en-GB" altLang="en-US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</a:rPr>
              <a:t>requires a neurone to use </a:t>
            </a:r>
            <a:r>
              <a:rPr lang="en-GB" altLang="en-US" b="1" i="1" dirty="0">
                <a:latin typeface="Tahoma" panose="020B0604030504040204" pitchFamily="34" charset="0"/>
              </a:rPr>
              <a:t>enormous amounts of </a:t>
            </a:r>
            <a:r>
              <a:rPr lang="en-GB" altLang="en-US" b="1" i="1" dirty="0">
                <a:solidFill>
                  <a:srgbClr val="FF0000"/>
                </a:solidFill>
                <a:latin typeface="Tahoma" panose="020B0604030504040204" pitchFamily="34" charset="0"/>
              </a:rPr>
              <a:t>energy</a:t>
            </a:r>
            <a:r>
              <a:rPr lang="en-GB" altLang="en-US" dirty="0">
                <a:latin typeface="Tahoma" panose="020B0604030504040204" pitchFamily="34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(ATP)</a:t>
            </a:r>
            <a:r>
              <a:rPr lang="en-GB" altLang="en-US" dirty="0">
                <a:latin typeface="Tahoma" panose="020B0604030504040204" pitchFamily="34" charset="0"/>
              </a:rPr>
              <a:t> supplied by numerous </a:t>
            </a:r>
            <a:r>
              <a:rPr lang="en-GB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mitochondria.</a:t>
            </a:r>
            <a:r>
              <a:rPr lang="en-GB" altLang="en-US" b="1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</a:rPr>
              <a:t>Neurones, therefore have a very high metabolic rate.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chemeClr val="accent2"/>
                </a:solidFill>
                <a:latin typeface="Tahoma" panose="020B0604030504040204" pitchFamily="34" charset="0"/>
              </a:rPr>
              <a:t>This is why the brain is so easily damaged as a result of a lack of oxygen for no more than a few minutes.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chemeClr val="accent2"/>
                </a:solidFill>
                <a:latin typeface="Tahoma" panose="020B0604030504040204" pitchFamily="34" charset="0"/>
              </a:rPr>
              <a:t>It is also worth noting that drugs such as nicotine, alcohol, cocaine, ecstasy and heroin produce their effects by influencing synaptic transmission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87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83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83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1897 – Sir Charles Sherrington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</a:rPr>
              <a:t>Studied nerve impulses between neurones and found that: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Tahoma" panose="020B0604030504040204" pitchFamily="34" charset="0"/>
              </a:rPr>
              <a:t>  Impulses move in </a:t>
            </a:r>
            <a:r>
              <a:rPr lang="en-GB" altLang="en-US" b="1" dirty="0">
                <a:latin typeface="Tahoma" panose="020B0604030504040204" pitchFamily="34" charset="0"/>
              </a:rPr>
              <a:t>one direction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Tahoma" panose="020B0604030504040204" pitchFamily="34" charset="0"/>
              </a:rPr>
              <a:t>  There is a short </a:t>
            </a:r>
            <a:r>
              <a:rPr lang="en-GB" altLang="en-US" b="1" dirty="0">
                <a:latin typeface="Tahoma" panose="020B0604030504040204" pitchFamily="34" charset="0"/>
              </a:rPr>
              <a:t>delay</a:t>
            </a:r>
            <a:r>
              <a:rPr lang="en-GB" altLang="en-US" dirty="0">
                <a:latin typeface="Tahoma" panose="020B0604030504040204" pitchFamily="34" charset="0"/>
              </a:rPr>
              <a:t> in transmission – this led to the ‘synapse gap’ theory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Synapse and Neurotransmitters</a:t>
            </a:r>
            <a:endParaRPr lang="en-GB" altLang="en-US" sz="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dirty="0">
                <a:latin typeface="Tahoma" panose="020B0604030504040204" pitchFamily="34" charset="0"/>
              </a:rPr>
              <a:t>The point where two nerve fibres meet is called a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synapse</a:t>
            </a:r>
            <a:r>
              <a:rPr lang="en-GB" altLang="en-US" dirty="0">
                <a:latin typeface="Tahoma" panose="020B0604030504040204" pitchFamily="34" charset="0"/>
              </a:rPr>
              <a:t>.  At the synapse the nerve fibres do not touch.  Instead there is a tiny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gap</a:t>
            </a:r>
            <a:r>
              <a:rPr lang="en-GB" altLang="en-US" dirty="0">
                <a:latin typeface="Tahoma" panose="020B0604030504040204" pitchFamily="34" charset="0"/>
              </a:rPr>
              <a:t> called the </a:t>
            </a:r>
            <a:r>
              <a:rPr lang="en-GB" altLang="en-US" b="1" dirty="0">
                <a:latin typeface="Tahoma" panose="020B0604030504040204" pitchFamily="34" charset="0"/>
              </a:rPr>
              <a:t>synaptic cleft</a:t>
            </a:r>
            <a:r>
              <a:rPr lang="en-GB" altLang="en-US" dirty="0">
                <a:latin typeface="Tahoma" panose="020B0604030504040204" pitchFamily="34" charset="0"/>
              </a:rPr>
              <a:t> (approx. 20 nm where one nm = one millionth of a millimetre). </a:t>
            </a:r>
            <a:r>
              <a:rPr lang="en-GB" altLang="en-US" sz="1100" dirty="0">
                <a:latin typeface="Tahoma" panose="020B0604030504040204" pitchFamily="34" charset="0"/>
              </a:rPr>
              <a:t>Chemicals must diffuse across the synaptic cleft to pass the impulse onto the next neurone.</a:t>
            </a:r>
            <a:r>
              <a:rPr lang="en-GB" altLang="en-US" dirty="0"/>
              <a:t> </a:t>
            </a:r>
            <a:r>
              <a:rPr lang="en-GB" altLang="en-US" dirty="0">
                <a:latin typeface="Tahoma" panose="020B0604030504040204" pitchFamily="34" charset="0"/>
              </a:rPr>
              <a:t>These chemicals are called </a:t>
            </a:r>
            <a:r>
              <a:rPr lang="en-GB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neurotransmitters</a:t>
            </a:r>
            <a:r>
              <a:rPr lang="en-GB" altLang="en-US" dirty="0">
                <a:latin typeface="Tahoma" panose="020B0604030504040204" pitchFamily="34" charset="0"/>
              </a:rPr>
              <a:t> of which there are many different kinds, the best known of which are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acetylcholine</a:t>
            </a:r>
            <a:r>
              <a:rPr lang="en-GB" altLang="en-US" dirty="0">
                <a:latin typeface="Tahoma" panose="020B0604030504040204" pitchFamily="34" charset="0"/>
              </a:rPr>
              <a:t> and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noradrenaline</a:t>
            </a:r>
            <a:r>
              <a:rPr lang="en-GB" altLang="en-US" dirty="0">
                <a:latin typeface="Tahoma" panose="020B0604030504040204" pitchFamily="34" charset="0"/>
              </a:rPr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57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Release of </a:t>
            </a:r>
            <a:r>
              <a:rPr lang="en-GB" altLang="en-US" b="1" smtClean="0"/>
              <a:t>acetylcholine</a:t>
            </a:r>
            <a:r>
              <a:rPr lang="en-GB" altLang="en-US" smtClean="0"/>
              <a:t> at a parasympathetic nerve’s neuro-effector junction with the </a:t>
            </a:r>
            <a:r>
              <a:rPr lang="en-GB" altLang="en-US" b="1" smtClean="0">
                <a:solidFill>
                  <a:srgbClr val="FF0000"/>
                </a:solidFill>
              </a:rPr>
              <a:t>heart</a:t>
            </a:r>
            <a:r>
              <a:rPr lang="en-GB" altLang="en-US" smtClean="0"/>
              <a:t>, combines with </a:t>
            </a:r>
            <a:r>
              <a:rPr lang="en-GB" altLang="en-US" b="1" smtClean="0">
                <a:solidFill>
                  <a:srgbClr val="009900"/>
                </a:solidFill>
              </a:rPr>
              <a:t>receptor sites</a:t>
            </a:r>
            <a:r>
              <a:rPr lang="en-GB" altLang="en-US" smtClean="0"/>
              <a:t> of the type which pass on an </a:t>
            </a:r>
            <a:r>
              <a:rPr lang="en-GB" altLang="en-US" b="1" smtClean="0"/>
              <a:t>inhibitory signal</a:t>
            </a:r>
            <a:r>
              <a:rPr lang="en-GB" altLang="en-US" smtClean="0"/>
              <a:t>.  As a result the rate and force of contraction of cardiac muscle </a:t>
            </a:r>
            <a:r>
              <a:rPr lang="en-GB" altLang="en-US" b="1" smtClean="0"/>
              <a:t>decreases</a:t>
            </a:r>
            <a:r>
              <a:rPr lang="en-GB" altLang="en-US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Release of </a:t>
            </a:r>
            <a:r>
              <a:rPr lang="en-GB" altLang="en-US" b="1" smtClean="0"/>
              <a:t>acetylcholine</a:t>
            </a:r>
            <a:r>
              <a:rPr lang="en-GB" altLang="en-US" smtClean="0"/>
              <a:t> at a parasympathetic nerve’s neuro-effector junction with the </a:t>
            </a:r>
            <a:r>
              <a:rPr lang="en-GB" altLang="en-US" b="1" smtClean="0">
                <a:solidFill>
                  <a:schemeClr val="accent2"/>
                </a:solidFill>
              </a:rPr>
              <a:t>digestive tract’s muscle</a:t>
            </a:r>
            <a:r>
              <a:rPr lang="en-GB" altLang="en-US" smtClean="0"/>
              <a:t>, combines with </a:t>
            </a:r>
            <a:r>
              <a:rPr lang="en-GB" altLang="en-US" b="1" smtClean="0">
                <a:solidFill>
                  <a:srgbClr val="009900"/>
                </a:solidFill>
              </a:rPr>
              <a:t>receptor sites </a:t>
            </a:r>
            <a:r>
              <a:rPr lang="en-GB" altLang="en-US" smtClean="0"/>
              <a:t>of the type which pass on an </a:t>
            </a:r>
            <a:r>
              <a:rPr lang="en-GB" altLang="en-US" b="1" smtClean="0"/>
              <a:t>excitatory signal</a:t>
            </a:r>
            <a:r>
              <a:rPr lang="en-GB" altLang="en-US" smtClean="0"/>
              <a:t>.  As a result the rate of peristalsis </a:t>
            </a:r>
            <a:r>
              <a:rPr lang="en-GB" altLang="en-US" b="1" smtClean="0"/>
              <a:t>increases.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2703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30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Think of a </a:t>
            </a:r>
            <a:r>
              <a:rPr lang="en-GB" altLang="en-US" b="1" smtClean="0"/>
              <a:t>light pull....</a:t>
            </a:r>
          </a:p>
          <a:p>
            <a:r>
              <a:rPr lang="en-GB" altLang="en-US" smtClean="0"/>
              <a:t>Requires a minimum force; gentle or hard = same effect as long as minimal force is met.  Any ‘extra’ force has no effect.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323" indent="-2808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3575" indent="-2247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005" indent="-2247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2435" indent="-2247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1865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295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0724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0154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D4F95-DC5F-4E83-99DB-8B64F05809CF}" type="slidenum">
              <a:rPr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04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Maximum 200 firings per second</a:t>
            </a:r>
          </a:p>
          <a:p>
            <a:r>
              <a:rPr lang="en-GB" altLang="en-US" dirty="0" smtClean="0"/>
              <a:t>Relate to light pull or toilet flush – all or none…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323" indent="-2808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3575" indent="-2247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005" indent="-2247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2435" indent="-2247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1865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295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0724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0154" indent="-2247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2CE03-154A-465E-9C0D-A9FB267F5BC8}" type="slidenum">
              <a:rPr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62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1897 – Sir Charles Sherrington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</a:rPr>
              <a:t>Studied nerve impulses between neurones and found that: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Tahoma" panose="020B0604030504040204" pitchFamily="34" charset="0"/>
              </a:rPr>
              <a:t>  Impulses move in </a:t>
            </a:r>
            <a:r>
              <a:rPr lang="en-GB" altLang="en-US" b="1" dirty="0">
                <a:latin typeface="Tahoma" panose="020B0604030504040204" pitchFamily="34" charset="0"/>
              </a:rPr>
              <a:t>one direction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Tahoma" panose="020B0604030504040204" pitchFamily="34" charset="0"/>
              </a:rPr>
              <a:t>  There is a short </a:t>
            </a:r>
            <a:r>
              <a:rPr lang="en-GB" altLang="en-US" b="1" dirty="0">
                <a:latin typeface="Tahoma" panose="020B0604030504040204" pitchFamily="34" charset="0"/>
              </a:rPr>
              <a:t>delay</a:t>
            </a:r>
            <a:r>
              <a:rPr lang="en-GB" altLang="en-US" dirty="0">
                <a:latin typeface="Tahoma" panose="020B0604030504040204" pitchFamily="34" charset="0"/>
              </a:rPr>
              <a:t> in transmission – this led to the ‘synapse gap’ theory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</a:rPr>
              <a:t>Synapse and Neurotransmitters</a:t>
            </a:r>
            <a:endParaRPr lang="en-GB" altLang="en-US" sz="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dirty="0">
                <a:latin typeface="Tahoma" panose="020B0604030504040204" pitchFamily="34" charset="0"/>
              </a:rPr>
              <a:t>The point where two nerve fibres meet is called a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synapse</a:t>
            </a:r>
            <a:r>
              <a:rPr lang="en-GB" altLang="en-US" dirty="0">
                <a:latin typeface="Tahoma" panose="020B0604030504040204" pitchFamily="34" charset="0"/>
              </a:rPr>
              <a:t>.  At the synapse the nerve fibres do not touch.  Instead there is a tiny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gap</a:t>
            </a:r>
            <a:r>
              <a:rPr lang="en-GB" altLang="en-US" dirty="0">
                <a:latin typeface="Tahoma" panose="020B0604030504040204" pitchFamily="34" charset="0"/>
              </a:rPr>
              <a:t> called the </a:t>
            </a:r>
            <a:r>
              <a:rPr lang="en-GB" altLang="en-US" b="1" dirty="0">
                <a:latin typeface="Tahoma" panose="020B0604030504040204" pitchFamily="34" charset="0"/>
              </a:rPr>
              <a:t>synaptic cleft</a:t>
            </a:r>
            <a:r>
              <a:rPr lang="en-GB" altLang="en-US" dirty="0">
                <a:latin typeface="Tahoma" panose="020B0604030504040204" pitchFamily="34" charset="0"/>
              </a:rPr>
              <a:t> (approx. 20 nm where one nm = one millionth of a millimetre). </a:t>
            </a:r>
            <a:r>
              <a:rPr lang="en-GB" altLang="en-US" sz="1100" dirty="0">
                <a:latin typeface="Tahoma" panose="020B0604030504040204" pitchFamily="34" charset="0"/>
              </a:rPr>
              <a:t>Chemicals must diffuse across the synaptic cleft to pass the impulse onto the next neurone.</a:t>
            </a:r>
            <a:r>
              <a:rPr lang="en-GB" altLang="en-US" dirty="0"/>
              <a:t> </a:t>
            </a:r>
            <a:r>
              <a:rPr lang="en-GB" altLang="en-US" dirty="0">
                <a:latin typeface="Tahoma" panose="020B0604030504040204" pitchFamily="34" charset="0"/>
              </a:rPr>
              <a:t>These chemicals are called </a:t>
            </a:r>
            <a:r>
              <a:rPr lang="en-GB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neurotransmitters</a:t>
            </a:r>
            <a:r>
              <a:rPr lang="en-GB" altLang="en-US" dirty="0">
                <a:latin typeface="Tahoma" panose="020B0604030504040204" pitchFamily="34" charset="0"/>
              </a:rPr>
              <a:t> of which there are many different kinds, the best known of which are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acetylcholine</a:t>
            </a:r>
            <a:r>
              <a:rPr lang="en-GB" altLang="en-US" dirty="0">
                <a:latin typeface="Tahoma" panose="020B0604030504040204" pitchFamily="34" charset="0"/>
              </a:rPr>
              <a:t> and </a:t>
            </a:r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noradrenaline</a:t>
            </a:r>
            <a:r>
              <a:rPr lang="en-GB" altLang="en-US" dirty="0">
                <a:latin typeface="Tahoma" panose="020B0604030504040204" pitchFamily="34" charset="0"/>
              </a:rPr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00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CfE</a:t>
            </a:r>
            <a:r>
              <a:rPr lang="en-GB" dirty="0" smtClean="0"/>
              <a:t> Specimen paper</a:t>
            </a:r>
          </a:p>
          <a:p>
            <a:endParaRPr lang="en-GB" dirty="0" smtClean="0"/>
          </a:p>
          <a:p>
            <a:r>
              <a:rPr lang="en-GB" dirty="0" smtClean="0"/>
              <a:t>Could be issued as homework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76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09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61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849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Rods</a:t>
            </a:r>
            <a:r>
              <a:rPr lang="en-GB" baseline="0" dirty="0" smtClean="0"/>
              <a:t> and cones are visual receptors present in the retina of the eye.</a:t>
            </a:r>
          </a:p>
          <a:p>
            <a:r>
              <a:rPr lang="en-GB" baseline="0" dirty="0" smtClean="0"/>
              <a:t>They contain pigments which breakdown in the presence of light.</a:t>
            </a:r>
          </a:p>
          <a:p>
            <a:r>
              <a:rPr lang="en-GB" baseline="0" dirty="0" smtClean="0"/>
              <a:t>In each case this breakdown forms a chemical which triggers a=off nerve impulses along a pathway of neurons.</a:t>
            </a:r>
          </a:p>
          <a:p>
            <a:r>
              <a:rPr lang="en-GB" baseline="0" dirty="0" smtClean="0"/>
              <a:t>The pigment present in </a:t>
            </a:r>
            <a:r>
              <a:rPr lang="en-GB" b="1" baseline="0" dirty="0" smtClean="0"/>
              <a:t>cones</a:t>
            </a:r>
            <a:r>
              <a:rPr lang="en-GB" baseline="0" dirty="0" smtClean="0"/>
              <a:t> is not very sensitive to light.  Bright light (e.g. daylight) is needed to break it down and trigger off the transmission of nerve impulses.</a:t>
            </a:r>
          </a:p>
          <a:p>
            <a:r>
              <a:rPr lang="en-GB" baseline="0" dirty="0" smtClean="0"/>
              <a:t>The pigment in </a:t>
            </a:r>
            <a:r>
              <a:rPr lang="en-GB" b="1" baseline="0" dirty="0" smtClean="0"/>
              <a:t>rods</a:t>
            </a:r>
            <a:r>
              <a:rPr lang="en-GB" baseline="0" dirty="0" smtClean="0"/>
              <a:t> is so sensitive to light that it reacts in very dim light.  It is quickly rendered temporarily inactive in bright light.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</a:t>
            </a:r>
            <a:r>
              <a:rPr lang="en-GB" b="1" baseline="0" dirty="0" smtClean="0"/>
              <a:t>the intensity of light entering the eye decreases, cones cease to respond and rods take over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Unlike cones, several rods form synapses with the next neuron in the pathway.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58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period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02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16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859">
              <a:defRPr/>
            </a:pPr>
            <a:r>
              <a:rPr lang="en-GB" dirty="0" smtClean="0"/>
              <a:t>Class activity – supressing blink reflex and auditory distraction (time allowing)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63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CfE</a:t>
            </a:r>
            <a:r>
              <a:rPr lang="en-GB" dirty="0" smtClean="0"/>
              <a:t> 2015 Qu 9</a:t>
            </a:r>
          </a:p>
          <a:p>
            <a:r>
              <a:rPr lang="en-GB" dirty="0" smtClean="0"/>
              <a:t>Do not accept weak impulses instead of stimuli.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941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Do not accept </a:t>
            </a:r>
            <a:r>
              <a:rPr lang="en-GB" dirty="0" smtClean="0"/>
              <a:t>cocaine binds to/ attaches to the re-uptake proteins. </a:t>
            </a:r>
          </a:p>
          <a:p>
            <a:r>
              <a:rPr lang="en-GB" b="1" dirty="0" smtClean="0"/>
              <a:t>Do not accept </a:t>
            </a:r>
            <a:r>
              <a:rPr lang="en-GB" dirty="0" smtClean="0"/>
              <a:t>agonist. </a:t>
            </a:r>
          </a:p>
          <a:p>
            <a:endParaRPr lang="en-GB" dirty="0" smtClean="0"/>
          </a:p>
          <a:p>
            <a:r>
              <a:rPr lang="en-GB" b="1" dirty="0" smtClean="0"/>
              <a:t>Do not accept </a:t>
            </a:r>
            <a:r>
              <a:rPr lang="en-GB" dirty="0" smtClean="0"/>
              <a:t>dopamine continues to stimulate the reward pathway.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3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3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tabLst>
                <a:tab pos="444643" algn="l"/>
              </a:tabLst>
            </a:pPr>
            <a:r>
              <a:rPr lang="en-GB" dirty="0">
                <a:latin typeface="Comic Sans MS"/>
                <a:ea typeface="Times New Roman"/>
              </a:rPr>
              <a:t>The dendrites of a sensory neuron</a:t>
            </a:r>
            <a:r>
              <a:rPr lang="en-GB" b="1" dirty="0">
                <a:latin typeface="Comic Sans MS"/>
                <a:ea typeface="Times New Roman"/>
              </a:rPr>
              <a:t> </a:t>
            </a:r>
            <a:r>
              <a:rPr lang="en-GB" b="1" dirty="0">
                <a:solidFill>
                  <a:srgbClr val="FF0066"/>
                </a:solidFill>
                <a:latin typeface="Comic Sans MS"/>
                <a:ea typeface="Times New Roman"/>
              </a:rPr>
              <a:t>transmit information from receptors and converge into one elongated fibre</a:t>
            </a:r>
            <a:r>
              <a:rPr lang="en-GB" dirty="0">
                <a:latin typeface="Comic Sans MS"/>
                <a:ea typeface="Times New Roman"/>
              </a:rPr>
              <a:t>, sending nerve impulses to the cell body.</a:t>
            </a:r>
            <a:endParaRPr lang="en-GB" sz="9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tabLst>
                <a:tab pos="444643" algn="l"/>
              </a:tabLst>
            </a:pPr>
            <a:r>
              <a:rPr lang="en-GB" b="1" dirty="0">
                <a:solidFill>
                  <a:srgbClr val="FF0066"/>
                </a:solidFill>
                <a:latin typeface="Comic Sans MS"/>
                <a:ea typeface="Times New Roman"/>
              </a:rPr>
              <a:t>Inter and motor neurones have several short dendrites</a:t>
            </a:r>
            <a:r>
              <a:rPr lang="en-GB" dirty="0">
                <a:solidFill>
                  <a:srgbClr val="FF0066"/>
                </a:solidFill>
                <a:latin typeface="Comic Sans MS"/>
                <a:ea typeface="Times New Roman"/>
              </a:rPr>
              <a:t> </a:t>
            </a:r>
            <a:r>
              <a:rPr lang="en-GB" dirty="0">
                <a:latin typeface="Comic Sans MS"/>
                <a:ea typeface="Times New Roman"/>
              </a:rPr>
              <a:t>that transmit nerve impulses from other neurons to cell bodies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Cell body – </a:t>
            </a:r>
            <a:r>
              <a:rPr lang="en-GB" altLang="en-US" dirty="0">
                <a:latin typeface="Tahoma" panose="020B0604030504040204" pitchFamily="34" charset="0"/>
              </a:rPr>
              <a:t>Contain clusters of </a:t>
            </a:r>
            <a:r>
              <a:rPr lang="en-GB" altLang="en-US" b="1" dirty="0">
                <a:latin typeface="Tahoma" panose="020B0604030504040204" pitchFamily="34" charset="0"/>
              </a:rPr>
              <a:t>ribosomes</a:t>
            </a:r>
            <a:r>
              <a:rPr lang="en-GB" altLang="en-US" dirty="0">
                <a:latin typeface="Tahoma" panose="020B0604030504040204" pitchFamily="34" charset="0"/>
              </a:rPr>
              <a:t> required to make proteins including the enzymes needed to make </a:t>
            </a:r>
            <a:r>
              <a:rPr lang="en-GB" altLang="en-US" b="1" dirty="0">
                <a:latin typeface="Tahoma" panose="020B0604030504040204" pitchFamily="34" charset="0"/>
              </a:rPr>
              <a:t>neurotransmitters</a:t>
            </a:r>
            <a:r>
              <a:rPr lang="en-GB" altLang="en-US" dirty="0">
                <a:latin typeface="Tahoma" panose="020B0604030504040204" pitchFamily="34" charset="0"/>
              </a:rPr>
              <a:t>.</a:t>
            </a:r>
          </a:p>
          <a:p>
            <a:r>
              <a:rPr lang="en-GB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Axon can be up to 1m in length 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Centrioles – have a role in cell division – spindle fibres develop from these at each pole.</a:t>
            </a:r>
          </a:p>
          <a:p>
            <a:pPr defTabSz="903084">
              <a:defRPr/>
            </a:pPr>
            <a:r>
              <a:rPr lang="en-GB" altLang="en-US" i="1" dirty="0">
                <a:latin typeface="Tahoma" panose="020B0604030504040204" pitchFamily="34" charset="0"/>
              </a:rPr>
              <a:t>The cell body contains all the usual organelles except for centrioles.  This means that it </a:t>
            </a:r>
            <a:r>
              <a:rPr lang="en-GB" altLang="en-US" b="1" i="1" dirty="0">
                <a:latin typeface="Tahoma" panose="020B0604030504040204" pitchFamily="34" charset="0"/>
              </a:rPr>
              <a:t>cannot divide</a:t>
            </a:r>
            <a:r>
              <a:rPr lang="en-GB" altLang="en-US" i="1" dirty="0">
                <a:latin typeface="Tahoma" panose="020B0604030504040204" pitchFamily="34" charset="0"/>
              </a:rPr>
              <a:t> and needs to function throughout the life of its owner.  If neurones are damaged, regeneration is very poor.  Hence paralysis after an accident is usually for life</a:t>
            </a:r>
            <a:r>
              <a:rPr lang="en-GB" altLang="en-US" dirty="0">
                <a:latin typeface="Tahoma" panose="020B0604030504040204" pitchFamily="34" charset="0"/>
              </a:rPr>
              <a:t>.</a:t>
            </a:r>
          </a:p>
          <a:p>
            <a:pPr defTabSz="903084">
              <a:defRPr/>
            </a:pPr>
            <a:endParaRPr lang="en-GB" altLang="en-US" dirty="0">
              <a:latin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tabLst>
                <a:tab pos="444643" algn="l"/>
              </a:tabLst>
            </a:pPr>
            <a:r>
              <a:rPr lang="en-GB" dirty="0">
                <a:latin typeface="Comic Sans MS"/>
                <a:ea typeface="Times New Roman"/>
              </a:rPr>
              <a:t>Axons of</a:t>
            </a:r>
            <a:r>
              <a:rPr lang="en-GB" b="1" dirty="0">
                <a:latin typeface="Comic Sans MS"/>
                <a:ea typeface="Times New Roman"/>
              </a:rPr>
              <a:t> </a:t>
            </a:r>
            <a:r>
              <a:rPr lang="en-GB" b="1" dirty="0">
                <a:solidFill>
                  <a:srgbClr val="FF0066"/>
                </a:solidFill>
                <a:latin typeface="Comic Sans MS"/>
                <a:ea typeface="Times New Roman"/>
              </a:rPr>
              <a:t>sensory and inter neurone </a:t>
            </a:r>
            <a:r>
              <a:rPr lang="en-GB" dirty="0">
                <a:latin typeface="Comic Sans MS"/>
                <a:ea typeface="Times New Roman"/>
              </a:rPr>
              <a:t>carry impulses from the</a:t>
            </a:r>
            <a:r>
              <a:rPr lang="en-GB" b="1" dirty="0">
                <a:latin typeface="Comic Sans MS"/>
                <a:ea typeface="Times New Roman"/>
              </a:rPr>
              <a:t> </a:t>
            </a:r>
            <a:r>
              <a:rPr lang="en-GB" b="1" dirty="0">
                <a:solidFill>
                  <a:srgbClr val="FF0066"/>
                </a:solidFill>
                <a:latin typeface="Comic Sans MS"/>
                <a:ea typeface="Times New Roman"/>
              </a:rPr>
              <a:t>cell body to other neurones</a:t>
            </a:r>
            <a:endParaRPr lang="en-GB" sz="900" dirty="0">
              <a:solidFill>
                <a:srgbClr val="FF0066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tabLst>
                <a:tab pos="444643" algn="l"/>
              </a:tabLst>
            </a:pPr>
            <a:r>
              <a:rPr lang="en-GB" dirty="0">
                <a:latin typeface="Comic Sans MS"/>
                <a:ea typeface="Times New Roman"/>
              </a:rPr>
              <a:t>Axons of</a:t>
            </a:r>
            <a:r>
              <a:rPr lang="en-GB" b="1" dirty="0">
                <a:latin typeface="Comic Sans MS"/>
                <a:ea typeface="Times New Roman"/>
              </a:rPr>
              <a:t> </a:t>
            </a:r>
            <a:r>
              <a:rPr lang="en-GB" b="1" dirty="0">
                <a:solidFill>
                  <a:srgbClr val="FF0066"/>
                </a:solidFill>
                <a:latin typeface="Comic Sans MS"/>
                <a:ea typeface="Times New Roman"/>
              </a:rPr>
              <a:t>motor neurones </a:t>
            </a:r>
            <a:r>
              <a:rPr lang="en-GB" dirty="0">
                <a:latin typeface="Comic Sans MS"/>
                <a:ea typeface="Times New Roman"/>
              </a:rPr>
              <a:t>carry impulses from the</a:t>
            </a:r>
            <a:r>
              <a:rPr lang="en-GB" b="1" dirty="0">
                <a:latin typeface="Comic Sans MS"/>
                <a:ea typeface="Times New Roman"/>
              </a:rPr>
              <a:t> cell body to </a:t>
            </a:r>
            <a:r>
              <a:rPr lang="en-GB" b="1" dirty="0">
                <a:solidFill>
                  <a:srgbClr val="FF0066"/>
                </a:solidFill>
                <a:latin typeface="Comic Sans MS"/>
                <a:ea typeface="Times New Roman"/>
              </a:rPr>
              <a:t>effectors</a:t>
            </a:r>
            <a:r>
              <a:rPr lang="en-GB" b="1" dirty="0">
                <a:latin typeface="Comic Sans MS"/>
                <a:ea typeface="Times New Roman"/>
              </a:rPr>
              <a:t> </a:t>
            </a:r>
            <a:r>
              <a:rPr lang="en-GB" dirty="0">
                <a:latin typeface="Comic Sans MS"/>
                <a:ea typeface="Times New Roman"/>
              </a:rPr>
              <a:t>and can be</a:t>
            </a:r>
            <a:r>
              <a:rPr lang="en-GB" b="1" dirty="0">
                <a:latin typeface="Comic Sans MS"/>
                <a:ea typeface="Times New Roman"/>
              </a:rPr>
              <a:t> </a:t>
            </a:r>
            <a:r>
              <a:rPr lang="en-GB" b="1" dirty="0">
                <a:solidFill>
                  <a:srgbClr val="FF0066"/>
                </a:solidFill>
                <a:latin typeface="Comic Sans MS"/>
                <a:ea typeface="Times New Roman"/>
              </a:rPr>
              <a:t>very long</a:t>
            </a:r>
            <a:endParaRPr lang="en-GB" sz="900" dirty="0">
              <a:solidFill>
                <a:srgbClr val="FF0066"/>
              </a:solidFill>
              <a:latin typeface="Times New Roman"/>
              <a:ea typeface="Times New Roman"/>
            </a:endParaRPr>
          </a:p>
          <a:p>
            <a:pPr defTabSz="903084">
              <a:defRPr/>
            </a:pPr>
            <a:endParaRPr lang="en-GB" altLang="en-US" dirty="0">
              <a:latin typeface="Tahoma" panose="020B0604030504040204" pitchFamily="34" charset="0"/>
            </a:endParaRPr>
          </a:p>
          <a:p>
            <a:endParaRPr lang="en-GB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56" indent="-282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55" indent="-2257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97" indent="-2257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940" indent="-2257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82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5024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566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109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CC74F-884E-4B3F-B3A4-A152DB7AD624}" type="slidenum">
              <a:rPr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6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82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6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56" indent="-282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55" indent="-2257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97" indent="-2257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940" indent="-2257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82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5024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566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109" indent="-22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7D08D-90AD-4D34-A28E-0FA4A8CE94FB}" type="slidenum">
              <a:rPr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4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A653-9ADC-4122-99BC-A0EC372703AF}" type="datetimeFigureOut">
              <a:rPr lang="en-GB" smtClean="0"/>
              <a:pPr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29A4-F85F-49D1-8F5B-CB54584024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hoto.com/media/103170/enlar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aqa_pre_2011/human/thenervoussystemrev2.s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embed/XfeaMbTKdV8?modestbranding=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30237" y="368300"/>
            <a:ext cx="8027988" cy="112395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latin typeface="Tahoma" panose="020B0604030504040204" pitchFamily="34" charset="0"/>
              </a:rPr>
              <a:t>The cells of the nervous system and neurotransmitters at synapses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43830" y="1988840"/>
            <a:ext cx="6400800" cy="1752600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Key </a:t>
            </a:r>
            <a:r>
              <a:rPr lang="en-GB" altLang="en-US" sz="40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Area </a:t>
            </a:r>
            <a:r>
              <a:rPr lang="en-GB" altLang="en-US" sz="40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4</a:t>
            </a:r>
            <a:endParaRPr lang="en-GB" altLang="en-US" sz="4000" b="1" dirty="0" smtClean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2" descr="Neuromuscular junctions, light micrograph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3276599" y="2746375"/>
            <a:ext cx="2735263" cy="37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36" y="980728"/>
            <a:ext cx="8352258" cy="5328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5229200"/>
            <a:ext cx="108012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effector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36912"/>
            <a:ext cx="971600" cy="61555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smtClean="0"/>
              <a:t>Sense receptor</a:t>
            </a:r>
            <a:endParaRPr lang="en-GB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789040"/>
            <a:ext cx="6480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CNS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459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" y="-315416"/>
            <a:ext cx="9144000" cy="5256584"/>
          </a:xfrm>
        </p:spPr>
        <p:txBody>
          <a:bodyPr>
            <a:normAutofit/>
          </a:bodyPr>
          <a:lstStyle/>
          <a:p>
            <a:pPr marL="0" lvl="0" indent="0" algn="ctr" fontAlgn="t">
              <a:lnSpc>
                <a:spcPct val="150000"/>
              </a:lnSpc>
              <a:spcBef>
                <a:spcPts val="375"/>
              </a:spcBef>
              <a:buNone/>
            </a:pPr>
            <a:r>
              <a:rPr lang="en-GB" sz="4400" b="1" dirty="0" smtClean="0">
                <a:ea typeface="Times New Roman"/>
              </a:rPr>
              <a:t>Glial Cells</a:t>
            </a:r>
          </a:p>
          <a:p>
            <a:pPr marL="0" lvl="0" indent="0" algn="ctr" fontAlgn="t">
              <a:lnSpc>
                <a:spcPct val="150000"/>
              </a:lnSpc>
              <a:spcBef>
                <a:spcPts val="375"/>
              </a:spcBef>
              <a:buNone/>
            </a:pPr>
            <a:endParaRPr lang="en-GB" sz="800" dirty="0" smtClean="0">
              <a:ea typeface="Times New Roman"/>
            </a:endParaRPr>
          </a:p>
          <a:p>
            <a:pPr marL="630555" fontAlgn="t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ea typeface="Times New Roman"/>
              </a:rPr>
              <a:t>There are several types of </a:t>
            </a:r>
            <a:r>
              <a:rPr lang="en-GB" sz="2400" b="1" dirty="0" smtClean="0">
                <a:ea typeface="Times New Roman"/>
              </a:rPr>
              <a:t>glial cells </a:t>
            </a:r>
            <a:r>
              <a:rPr lang="en-GB" sz="2400" dirty="0" smtClean="0">
                <a:ea typeface="Times New Roman"/>
              </a:rPr>
              <a:t>which have numerous functions.</a:t>
            </a:r>
            <a:endParaRPr lang="en-GB" sz="2400" b="1" dirty="0" smtClean="0">
              <a:ea typeface="Times New Roman"/>
            </a:endParaRPr>
          </a:p>
          <a:p>
            <a:pPr marL="630555" fontAlgn="t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ea typeface="Times New Roman"/>
              </a:rPr>
              <a:t>They </a:t>
            </a:r>
            <a:r>
              <a:rPr lang="en-GB" sz="2400" b="1" dirty="0" smtClean="0">
                <a:ea typeface="Times New Roman"/>
              </a:rPr>
              <a:t>do not </a:t>
            </a:r>
            <a:r>
              <a:rPr lang="en-GB" sz="2400" dirty="0" smtClean="0">
                <a:ea typeface="Times New Roman"/>
              </a:rPr>
              <a:t>transmit nerve impulses but are </a:t>
            </a:r>
            <a:r>
              <a:rPr lang="en-GB" sz="2400" b="1" dirty="0" smtClean="0">
                <a:ea typeface="Times New Roman"/>
              </a:rPr>
              <a:t>essential</a:t>
            </a:r>
            <a:r>
              <a:rPr lang="en-GB" sz="2400" dirty="0" smtClean="0">
                <a:ea typeface="Times New Roman"/>
              </a:rPr>
              <a:t> to provide neurons with….</a:t>
            </a:r>
          </a:p>
          <a:p>
            <a:pPr marL="287655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>
              <a:ea typeface="Times New Roman"/>
            </a:endParaRPr>
          </a:p>
          <a:p>
            <a:pPr marL="287655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Times New Roman"/>
              </a:rPr>
              <a:t> </a:t>
            </a:r>
            <a:r>
              <a:rPr lang="en-GB" sz="2400" dirty="0" smtClean="0">
                <a:ea typeface="Times New Roman"/>
              </a:rPr>
              <a:t>        1. Some provide a </a:t>
            </a:r>
            <a:r>
              <a:rPr lang="en-GB" sz="2400" b="1" dirty="0" smtClean="0">
                <a:ea typeface="Times New Roman"/>
              </a:rPr>
              <a:t>physical support for neurons</a:t>
            </a:r>
          </a:p>
          <a:p>
            <a:pPr marL="287655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Times New Roman"/>
              </a:rPr>
              <a:t>	</a:t>
            </a:r>
            <a:r>
              <a:rPr lang="en-GB" sz="2400" dirty="0" smtClean="0">
                <a:ea typeface="Times New Roman"/>
              </a:rPr>
              <a:t>2. Some carry out the process of </a:t>
            </a:r>
            <a:r>
              <a:rPr lang="en-GB" sz="2400" b="1" dirty="0" smtClean="0">
                <a:ea typeface="Times New Roman"/>
              </a:rPr>
              <a:t>myelination </a:t>
            </a:r>
            <a:endParaRPr lang="en-GB" sz="1600" dirty="0" smtClean="0">
              <a:ea typeface="Times New Roman"/>
            </a:endParaRPr>
          </a:p>
          <a:p>
            <a:pPr marL="287338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Times New Roman"/>
              </a:rPr>
              <a:t>	</a:t>
            </a:r>
            <a:endParaRPr lang="en-GB" sz="2000" b="1" dirty="0">
              <a:solidFill>
                <a:srgbClr val="FF0066"/>
              </a:solidFill>
              <a:effectLst/>
              <a:latin typeface="Comic Sans MS"/>
              <a:ea typeface="Times New Roman"/>
            </a:endParaRPr>
          </a:p>
          <a:p>
            <a:pPr marL="630555" fontAlgn="t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</a:pPr>
            <a:endParaRPr lang="en-GB" sz="2000" b="1" dirty="0" smtClean="0">
              <a:solidFill>
                <a:srgbClr val="FF0066"/>
              </a:solidFill>
              <a:latin typeface="Comic Sans MS"/>
              <a:ea typeface="Times New Roman"/>
            </a:endParaRPr>
          </a:p>
          <a:p>
            <a:pPr marL="630555" fontAlgn="t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</a:pPr>
            <a:endParaRPr lang="en-GB" sz="2000" b="1" dirty="0">
              <a:solidFill>
                <a:srgbClr val="FF0066"/>
              </a:solidFill>
              <a:effectLst/>
              <a:latin typeface="Comic Sans MS"/>
              <a:ea typeface="Times New Roman"/>
            </a:endParaRPr>
          </a:p>
          <a:p>
            <a:pPr marL="630555" fontAlgn="t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</a:pPr>
            <a:endParaRPr lang="en-GB" sz="2000" b="1" dirty="0" smtClean="0">
              <a:solidFill>
                <a:srgbClr val="FF0066"/>
              </a:solidFill>
              <a:latin typeface="Comic Sans MS"/>
              <a:ea typeface="Times New Roman"/>
            </a:endParaRPr>
          </a:p>
          <a:p>
            <a:pPr marL="287655" indent="0" fontAlgn="t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FF0066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236295" y="2420888"/>
            <a:ext cx="1080120" cy="720080"/>
          </a:xfrm>
          <a:prstGeom prst="wedgeRoundRectCallout">
            <a:avLst>
              <a:gd name="adj1" fmla="val -100693"/>
              <a:gd name="adj2" fmla="val 40787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More about this in a minute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45" y="4512453"/>
            <a:ext cx="2627189" cy="23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64"/>
            <a:ext cx="8229600" cy="6484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Glial cells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49" y="1700808"/>
            <a:ext cx="7652901" cy="301883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025" y="4681161"/>
            <a:ext cx="2808312" cy="941050"/>
          </a:xfrm>
          <a:prstGeom prst="wedgeRoundRectCallout">
            <a:avLst>
              <a:gd name="adj1" fmla="val -9044"/>
              <a:gd name="adj2" fmla="val -107529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neuron is supported physically and chemically by glial cells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940152" y="476672"/>
            <a:ext cx="2834286" cy="935824"/>
          </a:xfrm>
          <a:prstGeom prst="wedgeRoundRectCallout">
            <a:avLst>
              <a:gd name="adj1" fmla="val -60928"/>
              <a:gd name="adj2" fmla="val 9870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Glial cell produces myelin sheath and physically supports the neuron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059832" y="1772816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rgbClr val="E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Glial cell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3077" y="1916832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Glial cell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8" y="119056"/>
            <a:ext cx="9023917" cy="35010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b="1" dirty="0" smtClean="0"/>
              <a:t>   Myelination</a:t>
            </a:r>
          </a:p>
          <a:p>
            <a:pPr marL="625475" indent="-265113"/>
            <a:r>
              <a:rPr lang="en-GB" sz="2400" dirty="0" smtClean="0"/>
              <a:t>The </a:t>
            </a:r>
            <a:r>
              <a:rPr lang="en-GB" sz="2400" dirty="0"/>
              <a:t>axons of nerve fibres are </a:t>
            </a:r>
            <a:r>
              <a:rPr lang="en-GB" sz="2400" b="1" dirty="0"/>
              <a:t>insulated </a:t>
            </a:r>
            <a:r>
              <a:rPr lang="en-GB" sz="2400" dirty="0"/>
              <a:t>by a layer of fatty material called the </a:t>
            </a:r>
            <a:r>
              <a:rPr lang="en-GB" sz="2400" b="1" dirty="0">
                <a:solidFill>
                  <a:srgbClr val="FF0000"/>
                </a:solidFill>
              </a:rPr>
              <a:t>myelin </a:t>
            </a:r>
            <a:r>
              <a:rPr lang="en-GB" sz="2400" b="1" dirty="0" smtClean="0">
                <a:solidFill>
                  <a:srgbClr val="FF0000"/>
                </a:solidFill>
              </a:rPr>
              <a:t>sheath</a:t>
            </a:r>
            <a:r>
              <a:rPr lang="en-GB" sz="2400" b="1" dirty="0" smtClean="0"/>
              <a:t>.</a:t>
            </a:r>
            <a:endParaRPr lang="en-GB" sz="2400" dirty="0"/>
          </a:p>
          <a:p>
            <a:pPr marL="625475" indent="-265113"/>
            <a:r>
              <a:rPr lang="en-GB" altLang="en-US" sz="2400" dirty="0"/>
              <a:t>The myelin sheath is formed from special </a:t>
            </a:r>
            <a:r>
              <a:rPr lang="en-GB" altLang="en-US" sz="2400" b="1" dirty="0">
                <a:solidFill>
                  <a:srgbClr val="000099"/>
                </a:solidFill>
              </a:rPr>
              <a:t>glial cells </a:t>
            </a:r>
            <a:r>
              <a:rPr lang="en-GB" altLang="en-US" sz="2400" dirty="0"/>
              <a:t>which wind their membrane around the axon many times.</a:t>
            </a:r>
          </a:p>
          <a:p>
            <a:pPr marL="625475" lvl="0" indent="-265113"/>
            <a:r>
              <a:rPr lang="en-GB" sz="2400" dirty="0" smtClean="0"/>
              <a:t>The </a:t>
            </a:r>
            <a:r>
              <a:rPr lang="en-GB" sz="2400" dirty="0"/>
              <a:t>myelin sheath </a:t>
            </a:r>
            <a:r>
              <a:rPr lang="en-GB" sz="2400" b="1" dirty="0"/>
              <a:t>greatly</a:t>
            </a:r>
            <a:r>
              <a:rPr lang="en-GB" sz="2400" dirty="0"/>
              <a:t> </a:t>
            </a:r>
            <a:r>
              <a:rPr lang="en-GB" sz="2400" b="1" dirty="0"/>
              <a:t>increases the speed at which impulses are</a:t>
            </a:r>
            <a:r>
              <a:rPr lang="en-GB" sz="2400" dirty="0"/>
              <a:t> </a:t>
            </a:r>
            <a:r>
              <a:rPr lang="en-GB" sz="2400" b="1" dirty="0"/>
              <a:t>transmitted </a:t>
            </a:r>
            <a:r>
              <a:rPr lang="en-GB" sz="2400" dirty="0"/>
              <a:t>along a </a:t>
            </a:r>
            <a:r>
              <a:rPr lang="en-GB" sz="2400" dirty="0" smtClean="0"/>
              <a:t>neuron (from node to node).</a:t>
            </a:r>
          </a:p>
          <a:p>
            <a:pPr lvl="0"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909184" y="116632"/>
            <a:ext cx="3127311" cy="864096"/>
          </a:xfrm>
          <a:prstGeom prst="wedgeRoundRectCallout">
            <a:avLst>
              <a:gd name="adj1" fmla="val 27862"/>
              <a:gd name="adj2" fmla="val 58863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FYI: Nerves </a:t>
            </a:r>
            <a:r>
              <a:rPr lang="en-GB" dirty="0"/>
              <a:t>with </a:t>
            </a:r>
            <a:r>
              <a:rPr lang="en-GB" b="1" dirty="0"/>
              <a:t>no myelin sheath</a:t>
            </a:r>
            <a:r>
              <a:rPr lang="en-GB" dirty="0"/>
              <a:t> are described as being </a:t>
            </a:r>
            <a:r>
              <a:rPr lang="en-GB" b="1" dirty="0">
                <a:solidFill>
                  <a:srgbClr val="000099"/>
                </a:solidFill>
              </a:rPr>
              <a:t>unmyelinated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6" y="3501008"/>
            <a:ext cx="7620000" cy="28003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59832" y="4941168"/>
            <a:ext cx="1008112" cy="36004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Glial cell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52120" y="5805264"/>
            <a:ext cx="1656184" cy="357374"/>
          </a:xfrm>
          <a:prstGeom prst="roundRect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Nucleus of glial cell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09184" y="5301208"/>
            <a:ext cx="1008112" cy="36004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Glial cell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83536"/>
            <a:ext cx="8151375" cy="5657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41870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axon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7854" y="5661248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</a:rPr>
              <a:t>Myelin sheath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612" y="260316"/>
            <a:ext cx="298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Nucleus of glial cell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69722" y="783536"/>
            <a:ext cx="504056" cy="1575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3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>
                <a:latin typeface="Berlin Sans FB Demi" panose="020E0802020502020306" pitchFamily="34" charset="0"/>
              </a:rPr>
              <a:t>Quick Research homework…</a:t>
            </a:r>
            <a:endParaRPr lang="en-GB" b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GB" dirty="0" smtClean="0"/>
              <a:t>Find out about </a:t>
            </a:r>
            <a:r>
              <a:rPr lang="en-GB" b="1" dirty="0" smtClean="0"/>
              <a:t>glial cells </a:t>
            </a:r>
            <a:r>
              <a:rPr lang="en-GB" dirty="0" smtClean="0"/>
              <a:t>and the </a:t>
            </a:r>
            <a:r>
              <a:rPr lang="en-GB" b="1" dirty="0" smtClean="0"/>
              <a:t>blood brain barrier </a:t>
            </a:r>
            <a:r>
              <a:rPr lang="en-GB" dirty="0" smtClean="0"/>
              <a:t>(see page 254 of textbook).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3621" r="4965" b="7098"/>
          <a:stretch/>
        </p:blipFill>
        <p:spPr>
          <a:xfrm>
            <a:off x="2267744" y="2661728"/>
            <a:ext cx="4957864" cy="39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735" y="748120"/>
            <a:ext cx="8568952" cy="1873949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Myelination </a:t>
            </a:r>
            <a:r>
              <a:rPr lang="en-GB" altLang="en-US" dirty="0"/>
              <a:t>is </a:t>
            </a:r>
            <a:r>
              <a:rPr lang="en-GB" altLang="en-US" b="1" dirty="0"/>
              <a:t>not complete at birth</a:t>
            </a:r>
            <a:r>
              <a:rPr lang="en-GB" altLang="en-US" dirty="0"/>
              <a:t> but continues </a:t>
            </a:r>
            <a:r>
              <a:rPr lang="en-GB" altLang="en-US" dirty="0" smtClean="0"/>
              <a:t>from birth into adolescence.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 As </a:t>
            </a:r>
            <a:r>
              <a:rPr lang="en-GB" altLang="en-US" dirty="0"/>
              <a:t>a result </a:t>
            </a:r>
            <a:r>
              <a:rPr lang="en-GB" altLang="en-US" dirty="0" smtClean="0"/>
              <a:t>responses to stimuli in the </a:t>
            </a:r>
            <a:r>
              <a:rPr lang="en-GB" altLang="en-US" b="1" dirty="0" smtClean="0"/>
              <a:t>first two years </a:t>
            </a:r>
            <a:r>
              <a:rPr lang="en-GB" altLang="en-US" dirty="0" smtClean="0"/>
              <a:t>of life are </a:t>
            </a:r>
            <a:r>
              <a:rPr lang="en-GB" altLang="en-US" b="1" dirty="0" smtClean="0"/>
              <a:t>not as rapid or co-ordinated </a:t>
            </a:r>
            <a:r>
              <a:rPr lang="en-GB" altLang="en-US" dirty="0" smtClean="0"/>
              <a:t>as those of an older child or adult.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017" y="53284"/>
            <a:ext cx="6884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sz="4400" b="1" dirty="0" smtClean="0"/>
              <a:t>Myelination &amp; Development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140968"/>
            <a:ext cx="4554935" cy="30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8568952" cy="4824536"/>
          </a:xfrm>
        </p:spPr>
        <p:txBody>
          <a:bodyPr>
            <a:noAutofit/>
          </a:bodyPr>
          <a:lstStyle/>
          <a:p>
            <a:r>
              <a:rPr lang="en-GB" b="1" dirty="0" smtClean="0"/>
              <a:t>Certain diseases damage or destroy the myelin sheath causing a loss of co-ordination.  </a:t>
            </a:r>
          </a:p>
          <a:p>
            <a:r>
              <a:rPr lang="en-GB" dirty="0" smtClean="0"/>
              <a:t>These include: </a:t>
            </a:r>
            <a:r>
              <a:rPr lang="en-GB" b="1" dirty="0" smtClean="0"/>
              <a:t>Multiple </a:t>
            </a:r>
            <a:r>
              <a:rPr lang="en-GB" b="1" dirty="0"/>
              <a:t>Sclerosis (MS), Poliomyelitis (polio) or Tay-Sachs disease (TSD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267744" y="188640"/>
            <a:ext cx="5037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sz="4000" b="1" dirty="0" smtClean="0"/>
              <a:t>Myelination &amp; Disease</a:t>
            </a:r>
            <a:endParaRPr lang="en-GB" sz="4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498685" y="3193476"/>
            <a:ext cx="3355268" cy="795110"/>
          </a:xfrm>
          <a:prstGeom prst="wedgeRoundRectCallout">
            <a:avLst>
              <a:gd name="adj1" fmla="val -14059"/>
              <a:gd name="adj2" fmla="val -623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Find out more about these conditions on page 255</a:t>
            </a:r>
            <a:endParaRPr lang="en-GB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15" y="3556538"/>
            <a:ext cx="3246780" cy="315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93" y="4345718"/>
            <a:ext cx="2462014" cy="24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7" y="13905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Synaptic Cleft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" y="792003"/>
            <a:ext cx="9069981" cy="580526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Neurons are separated from each other by tiny microscopic gaps.</a:t>
            </a:r>
          </a:p>
          <a:p>
            <a:r>
              <a:rPr lang="en-GB" sz="2800" dirty="0" smtClean="0"/>
              <a:t>The </a:t>
            </a:r>
            <a:r>
              <a:rPr lang="en-GB" sz="2800" b="1" dirty="0" smtClean="0"/>
              <a:t>junction where two neurons meet </a:t>
            </a:r>
            <a:r>
              <a:rPr lang="en-GB" sz="2800" dirty="0" smtClean="0"/>
              <a:t>(</a:t>
            </a:r>
            <a:r>
              <a:rPr lang="en-GB" sz="2800" dirty="0"/>
              <a:t>axon on one cell and dendrite of the next</a:t>
            </a:r>
            <a:r>
              <a:rPr lang="en-GB" sz="2800" dirty="0" smtClean="0"/>
              <a:t>) </a:t>
            </a:r>
            <a:r>
              <a:rPr lang="en-GB" sz="2800" b="1" dirty="0" smtClean="0"/>
              <a:t>is called the </a:t>
            </a:r>
            <a:r>
              <a:rPr lang="en-GB" sz="2800" b="1" dirty="0" smtClean="0">
                <a:solidFill>
                  <a:srgbClr val="000099"/>
                </a:solidFill>
              </a:rPr>
              <a:t>synapse.</a:t>
            </a:r>
            <a:endParaRPr lang="en-GB" sz="2800" dirty="0" smtClean="0">
              <a:solidFill>
                <a:srgbClr val="000099"/>
              </a:solidFill>
            </a:endParaRPr>
          </a:p>
          <a:p>
            <a:r>
              <a:rPr lang="en-GB" sz="2800" dirty="0" smtClean="0"/>
              <a:t>The synapse allows the </a:t>
            </a:r>
            <a:r>
              <a:rPr lang="en-GB" sz="2800" b="1" dirty="0" smtClean="0"/>
              <a:t>transmission of nerve impulses </a:t>
            </a:r>
            <a:r>
              <a:rPr lang="en-GB" sz="2800" dirty="0" smtClean="0"/>
              <a:t>between neurons.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narrow space </a:t>
            </a:r>
            <a:r>
              <a:rPr lang="en-GB" sz="2800" dirty="0" smtClean="0"/>
              <a:t>which separates the </a:t>
            </a:r>
            <a:r>
              <a:rPr lang="en-GB" sz="2800" dirty="0"/>
              <a:t>plasma membranes of the two neurones is called the </a:t>
            </a:r>
            <a:r>
              <a:rPr lang="en-GB" sz="2800" b="1" dirty="0">
                <a:solidFill>
                  <a:srgbClr val="FF0000"/>
                </a:solidFill>
              </a:rPr>
              <a:t>synaptic </a:t>
            </a:r>
            <a:r>
              <a:rPr lang="en-GB" sz="2800" b="1" dirty="0" smtClean="0">
                <a:solidFill>
                  <a:srgbClr val="FF0000"/>
                </a:solidFill>
              </a:rPr>
              <a:t>cleft.  </a:t>
            </a:r>
          </a:p>
          <a:p>
            <a:r>
              <a:rPr lang="en-GB" sz="2800" b="1" dirty="0" smtClean="0"/>
              <a:t>Neurons connect with other neurons at the synaptic cleft.</a:t>
            </a:r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19675"/>
            <a:ext cx="35623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64" y="857925"/>
            <a:ext cx="8604448" cy="5328592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dirty="0"/>
              <a:t>The nerve cell before the synapse is called the </a:t>
            </a:r>
            <a:r>
              <a:rPr lang="en-GB" altLang="en-US" b="1" dirty="0"/>
              <a:t>presynaptic</a:t>
            </a:r>
            <a:r>
              <a:rPr lang="en-GB" altLang="en-US" dirty="0"/>
              <a:t> </a:t>
            </a:r>
            <a:r>
              <a:rPr lang="en-GB" altLang="en-US" dirty="0" smtClean="0"/>
              <a:t>neuron.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he </a:t>
            </a:r>
            <a:r>
              <a:rPr lang="en-GB" altLang="en-US" dirty="0"/>
              <a:t>one after the synapse </a:t>
            </a:r>
            <a:r>
              <a:rPr lang="en-GB" altLang="en-US" dirty="0" smtClean="0"/>
              <a:t>is called the </a:t>
            </a:r>
            <a:r>
              <a:rPr lang="en-GB" altLang="en-US" b="1" dirty="0"/>
              <a:t>postsynaptic</a:t>
            </a:r>
            <a:r>
              <a:rPr lang="en-GB" altLang="en-US" dirty="0"/>
              <a:t> </a:t>
            </a:r>
            <a:r>
              <a:rPr lang="en-GB" altLang="en-US" dirty="0" smtClean="0"/>
              <a:t>neuron. </a:t>
            </a:r>
          </a:p>
          <a:p>
            <a:r>
              <a:rPr lang="en-GB" altLang="en-US" dirty="0" smtClean="0"/>
              <a:t>Neurons also connect with </a:t>
            </a:r>
            <a:r>
              <a:rPr lang="en-GB" altLang="en-US" b="1" dirty="0" smtClean="0"/>
              <a:t>muscle fibres </a:t>
            </a:r>
            <a:r>
              <a:rPr lang="en-GB" altLang="en-US" dirty="0" smtClean="0"/>
              <a:t>and </a:t>
            </a:r>
            <a:r>
              <a:rPr lang="en-GB" altLang="en-US" b="1" dirty="0" smtClean="0"/>
              <a:t>endocrine glands </a:t>
            </a:r>
            <a:r>
              <a:rPr lang="en-GB" altLang="en-US" dirty="0" smtClean="0"/>
              <a:t>cells via spaces similar to synaptic clefts.</a:t>
            </a:r>
          </a:p>
          <a:p>
            <a:r>
              <a:rPr lang="en-GB" dirty="0"/>
              <a:t>For a nerve impulse to cross the synaptic cleft, chemicals called </a:t>
            </a:r>
            <a:r>
              <a:rPr lang="en-GB" b="1" dirty="0"/>
              <a:t>neurotransmitters</a:t>
            </a:r>
            <a:r>
              <a:rPr lang="en-GB" dirty="0"/>
              <a:t> have to enter the synapse</a:t>
            </a:r>
            <a:r>
              <a:rPr lang="en-GB" dirty="0" smtClean="0"/>
              <a:t>.</a:t>
            </a:r>
          </a:p>
          <a:p>
            <a:endParaRPr lang="en-GB" sz="4200" dirty="0" smtClean="0"/>
          </a:p>
          <a:p>
            <a:r>
              <a:rPr lang="en-GB" dirty="0" smtClean="0"/>
              <a:t>Neurotransmitters relay messages within and out with the brain from </a:t>
            </a:r>
            <a:r>
              <a:rPr lang="en-GB" dirty="0"/>
              <a:t>neuron to </a:t>
            </a:r>
            <a:r>
              <a:rPr lang="en-GB" dirty="0" smtClean="0"/>
              <a:t>neuron.</a:t>
            </a:r>
            <a:endParaRPr lang="en-GB" dirty="0"/>
          </a:p>
          <a:p>
            <a:r>
              <a:rPr lang="en-GB" dirty="0" smtClean="0"/>
              <a:t>Neurotransmitters are stored in </a:t>
            </a:r>
            <a:r>
              <a:rPr lang="en-GB" b="1" dirty="0" smtClean="0"/>
              <a:t>vesicles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59832" y="4133231"/>
            <a:ext cx="2520280" cy="615009"/>
          </a:xfrm>
          <a:prstGeom prst="wedgeRoundRectCallout">
            <a:avLst>
              <a:gd name="adj1" fmla="val -69576"/>
              <a:gd name="adj2" fmla="val -61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name any from a pervious unit?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52120" y="4101909"/>
            <a:ext cx="349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acetylcholine</a:t>
            </a:r>
            <a:r>
              <a:rPr lang="en-GB" altLang="en-US" dirty="0">
                <a:latin typeface="Tahoma" panose="020B0604030504040204" pitchFamily="34" charset="0"/>
              </a:rPr>
              <a:t> </a:t>
            </a:r>
            <a:r>
              <a:rPr lang="en-GB" altLang="en-US" dirty="0" smtClean="0">
                <a:latin typeface="Tahoma" panose="020B0604030504040204" pitchFamily="34" charset="0"/>
              </a:rPr>
              <a:t>  </a:t>
            </a:r>
            <a:r>
              <a:rPr lang="en-GB" altLang="en-US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noradrenaline </a:t>
            </a:r>
            <a:r>
              <a:rPr lang="en-GB" altLang="en-US" sz="1600" dirty="0" smtClean="0">
                <a:solidFill>
                  <a:srgbClr val="FF0000"/>
                </a:solidFill>
                <a:latin typeface="Tahoma" panose="020B0604030504040204" pitchFamily="34" charset="0"/>
              </a:rPr>
              <a:t>(norepinephrine) </a:t>
            </a:r>
            <a:endParaRPr lang="en-GB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76362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Neurotransmitters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425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1056" y="260648"/>
            <a:ext cx="7772400" cy="1008112"/>
          </a:xfrm>
          <a:solidFill>
            <a:srgbClr val="FFFF99"/>
          </a:solidFill>
        </p:spPr>
        <p:txBody>
          <a:bodyPr/>
          <a:lstStyle/>
          <a:p>
            <a:r>
              <a:rPr lang="en-GB" altLang="en-US" sz="6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Learning Intentions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323528" y="2060848"/>
            <a:ext cx="8425185" cy="4464050"/>
          </a:xfrm>
        </p:spPr>
        <p:txBody>
          <a:bodyPr>
            <a:normAutofit/>
          </a:bodyPr>
          <a:lstStyle/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Describe the structures and functions neurons.  </a:t>
            </a:r>
          </a:p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Name the different types of neurons. </a:t>
            </a:r>
          </a:p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escribe the structure and function of the myelin sheath.</a:t>
            </a:r>
          </a:p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Explain how nerve impulses are transmitted between neurons.</a:t>
            </a:r>
          </a:p>
          <a:p>
            <a:pPr marL="171450" lvl="1" eaLnBrk="1" hangingPunct="1">
              <a:spcBef>
                <a:spcPts val="750"/>
              </a:spcBef>
              <a:defRPr/>
            </a:pPr>
            <a:endParaRPr lang="en-GB" altLang="en-US" sz="3200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8276" y="692696"/>
            <a:ext cx="4619748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 smtClean="0">
                <a:latin typeface="+mn-lt"/>
              </a:rPr>
              <a:t>The </a:t>
            </a:r>
            <a:r>
              <a:rPr lang="en-GB" altLang="en-US" sz="1900" dirty="0">
                <a:latin typeface="+mn-lt"/>
              </a:rPr>
              <a:t>plasma membranes of the two </a:t>
            </a:r>
            <a:r>
              <a:rPr lang="en-GB" altLang="en-US" sz="1900" dirty="0" smtClean="0">
                <a:latin typeface="+mn-lt"/>
              </a:rPr>
              <a:t>neurons </a:t>
            </a:r>
            <a:r>
              <a:rPr lang="en-GB" altLang="en-US" sz="1900" dirty="0">
                <a:latin typeface="+mn-lt"/>
              </a:rPr>
              <a:t>at a synapse are very close to one another and the </a:t>
            </a:r>
            <a:r>
              <a:rPr lang="en-GB" altLang="en-US" sz="1900" b="1" dirty="0">
                <a:latin typeface="+mn-lt"/>
              </a:rPr>
              <a:t>axon </a:t>
            </a:r>
            <a:r>
              <a:rPr lang="en-GB" altLang="en-US" sz="1900" b="1" dirty="0" smtClean="0">
                <a:latin typeface="+mn-lt"/>
              </a:rPr>
              <a:t>endings</a:t>
            </a:r>
            <a:r>
              <a:rPr lang="en-GB" altLang="en-US" sz="1900" dirty="0" smtClean="0">
                <a:latin typeface="+mn-lt"/>
              </a:rPr>
              <a:t> </a:t>
            </a:r>
            <a:r>
              <a:rPr lang="en-GB" altLang="en-US" sz="1900" dirty="0">
                <a:latin typeface="+mn-lt"/>
              </a:rPr>
              <a:t>(synaptic knob) </a:t>
            </a:r>
            <a:r>
              <a:rPr lang="en-GB" altLang="en-US" sz="1900" dirty="0" smtClean="0">
                <a:latin typeface="+mn-lt"/>
              </a:rPr>
              <a:t>contain </a:t>
            </a:r>
            <a:r>
              <a:rPr lang="en-GB" altLang="en-US" sz="1900" dirty="0">
                <a:latin typeface="+mn-lt"/>
              </a:rPr>
              <a:t>a rich supply of </a:t>
            </a:r>
            <a:r>
              <a:rPr lang="en-GB" altLang="en-US" sz="1900" b="1" dirty="0">
                <a:latin typeface="+mn-lt"/>
              </a:rPr>
              <a:t>vesicles</a:t>
            </a:r>
            <a:r>
              <a:rPr lang="en-GB" altLang="en-US" sz="1900" dirty="0">
                <a:latin typeface="+mn-lt"/>
              </a:rPr>
              <a:t> full of one type of neurotransmitter.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>
                <a:latin typeface="+mn-lt"/>
              </a:rPr>
              <a:t>When a nerve impulse </a:t>
            </a:r>
            <a:r>
              <a:rPr lang="en-GB" altLang="en-US" sz="1900" dirty="0" smtClean="0">
                <a:latin typeface="+mn-lt"/>
              </a:rPr>
              <a:t>arrives at the </a:t>
            </a:r>
            <a:r>
              <a:rPr lang="en-GB" altLang="en-US" sz="1900" dirty="0">
                <a:latin typeface="+mn-lt"/>
              </a:rPr>
              <a:t>presynaptic membrane and reaches the axon endings it </a:t>
            </a:r>
            <a:r>
              <a:rPr lang="en-GB" altLang="en-US" sz="1900" b="1" dirty="0">
                <a:latin typeface="+mn-lt"/>
              </a:rPr>
              <a:t>stimulates several </a:t>
            </a:r>
            <a:r>
              <a:rPr lang="en-GB" altLang="en-US" sz="1900" b="1" dirty="0">
                <a:solidFill>
                  <a:srgbClr val="FF0000"/>
                </a:solidFill>
                <a:latin typeface="+mn-lt"/>
              </a:rPr>
              <a:t>vesicles</a:t>
            </a:r>
            <a:r>
              <a:rPr lang="en-GB" altLang="en-US" sz="1900" dirty="0">
                <a:latin typeface="+mn-lt"/>
              </a:rPr>
              <a:t> which move to </a:t>
            </a:r>
            <a:r>
              <a:rPr lang="en-GB" altLang="en-US" sz="1900" dirty="0" smtClean="0">
                <a:latin typeface="+mn-lt"/>
              </a:rPr>
              <a:t>and </a:t>
            </a:r>
            <a:r>
              <a:rPr lang="en-GB" altLang="en-US" sz="1900" b="1" dirty="0">
                <a:latin typeface="+mn-lt"/>
              </a:rPr>
              <a:t>fuse</a:t>
            </a:r>
            <a:r>
              <a:rPr lang="en-GB" altLang="en-US" sz="1900" dirty="0">
                <a:latin typeface="+mn-lt"/>
              </a:rPr>
              <a:t> with </a:t>
            </a:r>
            <a:r>
              <a:rPr lang="en-GB" altLang="en-US" sz="1900" dirty="0" smtClean="0">
                <a:latin typeface="+mn-lt"/>
              </a:rPr>
              <a:t>the </a:t>
            </a:r>
            <a:r>
              <a:rPr lang="en-GB" altLang="en-US" sz="1900" dirty="0">
                <a:latin typeface="+mn-lt"/>
              </a:rPr>
              <a:t>membrane.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 smtClean="0">
                <a:latin typeface="+mn-lt"/>
              </a:rPr>
              <a:t>The vesicles release their neurotransmitters into </a:t>
            </a:r>
            <a:r>
              <a:rPr lang="en-GB" altLang="en-US" sz="1900" dirty="0">
                <a:latin typeface="+mn-lt"/>
              </a:rPr>
              <a:t>the </a:t>
            </a:r>
            <a:r>
              <a:rPr lang="en-GB" altLang="en-US" sz="1900" b="1" dirty="0">
                <a:latin typeface="+mn-lt"/>
              </a:rPr>
              <a:t>synaptic cleft </a:t>
            </a:r>
            <a:r>
              <a:rPr lang="en-GB" altLang="en-US" sz="1900" i="1" dirty="0">
                <a:solidFill>
                  <a:srgbClr val="007635"/>
                </a:solidFill>
                <a:latin typeface="+mn-lt"/>
              </a:rPr>
              <a:t>(good example of </a:t>
            </a:r>
            <a:r>
              <a:rPr lang="en-GB" altLang="en-US" sz="1900" b="1" i="1" dirty="0">
                <a:solidFill>
                  <a:srgbClr val="007635"/>
                </a:solidFill>
                <a:latin typeface="+mn-lt"/>
              </a:rPr>
              <a:t>exocytosis</a:t>
            </a:r>
            <a:r>
              <a:rPr lang="en-GB" altLang="en-US" sz="1900" i="1" dirty="0">
                <a:solidFill>
                  <a:srgbClr val="007635"/>
                </a:solidFill>
                <a:latin typeface="+mn-lt"/>
              </a:rPr>
              <a:t>!).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i="1" dirty="0">
              <a:solidFill>
                <a:srgbClr val="0099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>
                <a:latin typeface="+mn-lt"/>
              </a:rPr>
              <a:t>The </a:t>
            </a:r>
            <a:r>
              <a:rPr lang="en-GB" altLang="en-US" sz="1900" dirty="0" smtClean="0">
                <a:latin typeface="+mn-lt"/>
              </a:rPr>
              <a:t>neurotransmitters </a:t>
            </a:r>
            <a:r>
              <a:rPr lang="en-GB" altLang="en-US" sz="1900" dirty="0">
                <a:latin typeface="+mn-lt"/>
              </a:rPr>
              <a:t>then </a:t>
            </a:r>
            <a:r>
              <a:rPr lang="en-GB" altLang="en-US" sz="1900" b="1" dirty="0" smtClean="0">
                <a:solidFill>
                  <a:srgbClr val="0000FF"/>
                </a:solidFill>
                <a:latin typeface="+mn-lt"/>
              </a:rPr>
              <a:t>diffuse</a:t>
            </a:r>
            <a:r>
              <a:rPr lang="en-GB" altLang="en-US" sz="19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altLang="en-US" sz="1900" dirty="0">
                <a:latin typeface="+mn-lt"/>
              </a:rPr>
              <a:t>across the </a:t>
            </a:r>
            <a:r>
              <a:rPr lang="en-GB" altLang="en-US" sz="1900" b="1" dirty="0" smtClean="0">
                <a:latin typeface="+mn-lt"/>
              </a:rPr>
              <a:t>cleft</a:t>
            </a:r>
            <a:r>
              <a:rPr lang="en-GB" altLang="en-US" sz="1900" dirty="0" smtClean="0">
                <a:latin typeface="+mn-lt"/>
              </a:rPr>
              <a:t> and bind with </a:t>
            </a:r>
            <a:r>
              <a:rPr lang="en-GB" altLang="en-US" sz="1900" b="1" dirty="0">
                <a:latin typeface="+mn-lt"/>
              </a:rPr>
              <a:t>receptor sites</a:t>
            </a:r>
            <a:r>
              <a:rPr lang="en-GB" altLang="en-US" sz="1900" dirty="0">
                <a:latin typeface="+mn-lt"/>
              </a:rPr>
              <a:t> on the membrane of the postsynaptic </a:t>
            </a:r>
            <a:r>
              <a:rPr lang="en-GB" altLang="en-US" sz="1900" dirty="0" smtClean="0">
                <a:latin typeface="+mn-lt"/>
              </a:rPr>
              <a:t>membrane </a:t>
            </a:r>
            <a:r>
              <a:rPr lang="en-GB" altLang="en-US" sz="1900" i="1" dirty="0" smtClean="0">
                <a:latin typeface="+mn-lt"/>
              </a:rPr>
              <a:t>(bit like a </a:t>
            </a:r>
            <a:r>
              <a:rPr lang="en-GB" altLang="en-US" sz="1900" i="1" dirty="0">
                <a:latin typeface="+mn-lt"/>
              </a:rPr>
              <a:t>lock and key)</a:t>
            </a:r>
            <a:r>
              <a:rPr lang="en-GB" altLang="en-US" sz="1900" dirty="0">
                <a:latin typeface="+mn-lt"/>
              </a:rPr>
              <a:t> which transmits the impulse through the postsynaptic </a:t>
            </a:r>
            <a:r>
              <a:rPr lang="en-GB" altLang="en-US" sz="1900" dirty="0" smtClean="0">
                <a:latin typeface="+mn-lt"/>
              </a:rPr>
              <a:t>neuron.</a:t>
            </a:r>
            <a:endParaRPr lang="en-GB" altLang="en-US" sz="1900" dirty="0">
              <a:latin typeface="+mn-lt"/>
            </a:endParaRPr>
          </a:p>
        </p:txBody>
      </p:sp>
      <p:pic>
        <p:nvPicPr>
          <p:cNvPr id="18435" name="Picture 5" descr="27-3 synap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692696"/>
            <a:ext cx="4440237" cy="561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364163" y="1124496"/>
            <a:ext cx="215900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732590" y="770203"/>
            <a:ext cx="2317922" cy="2445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084888" y="5733009"/>
            <a:ext cx="215900" cy="2174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6732589" y="3861048"/>
            <a:ext cx="2317922" cy="23764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1"/>
          <p:cNvSpPr/>
          <p:nvPr/>
        </p:nvSpPr>
        <p:spPr>
          <a:xfrm>
            <a:off x="1475656" y="-36407"/>
            <a:ext cx="617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 b="1" dirty="0"/>
              <a:t>Chemical transmission at a synapse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56" y="3215514"/>
            <a:ext cx="461665" cy="1483807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Motor neuron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48688" y="618962"/>
            <a:ext cx="400110" cy="1059016"/>
          </a:xfrm>
          <a:prstGeom prst="rect">
            <a:avLst/>
          </a:prstGeom>
          <a:solidFill>
            <a:srgbClr val="00B0F0"/>
          </a:solidFill>
        </p:spPr>
        <p:txBody>
          <a:bodyPr vert="vert270" wrap="square" rtlCol="0">
            <a:spAutoFit/>
          </a:bodyPr>
          <a:lstStyle/>
          <a:p>
            <a:r>
              <a:rPr lang="en-GB" sz="1400" dirty="0" smtClean="0"/>
              <a:t>inter neuron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797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456900" y="2062727"/>
            <a:ext cx="339502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Neurotransmitter combines </a:t>
            </a:r>
            <a:r>
              <a:rPr lang="en-GB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with receptor on....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1763688" y="895701"/>
            <a:ext cx="626469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postsynaptic neuron </a:t>
            </a:r>
            <a:r>
              <a:rPr lang="en-GB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is activated and impulse is transmitted along the neuron</a:t>
            </a:r>
            <a:endParaRPr lang="en-GB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59832" y="3683267"/>
            <a:ext cx="372127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Impulse reaches nerve (axon) endings of presynaptic neuron</a:t>
            </a:r>
            <a:endParaRPr lang="en-GB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9609" y="2247392"/>
            <a:ext cx="302433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neurotransmitter is released into cleft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6900" y="159596"/>
            <a:ext cx="8148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 b="1" dirty="0" smtClean="0">
                <a:solidFill>
                  <a:srgbClr val="FF0000"/>
                </a:solidFill>
              </a:rPr>
              <a:t>Key Points: </a:t>
            </a:r>
            <a:r>
              <a:rPr lang="en-GB" altLang="en-US" sz="3200" b="1" dirty="0" smtClean="0"/>
              <a:t>Chemical </a:t>
            </a:r>
            <a:r>
              <a:rPr lang="en-GB" altLang="en-US" sz="3200" b="1" dirty="0"/>
              <a:t>transmission at a synapse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71998" y="5303807"/>
            <a:ext cx="4248472" cy="1368152"/>
          </a:xfrm>
          <a:prstGeom prst="wedgeRoundRectCallout">
            <a:avLst>
              <a:gd name="adj1" fmla="val -7322"/>
              <a:gd name="adj2" fmla="val -76030"/>
              <a:gd name="adj3" fmla="val 16667"/>
            </a:avLst>
          </a:prstGeom>
          <a:solidFill>
            <a:srgbClr val="EB31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Use the jumbled statement to help you complete your summary flow diagram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751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935411" y="1887687"/>
            <a:ext cx="1655762" cy="475297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11560" y="836712"/>
            <a:ext cx="2303463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Direction of a nerve impulse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3698535" y="4392994"/>
            <a:ext cx="46197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Neurotransmitter combines </a:t>
            </a:r>
            <a:r>
              <a:rPr lang="en-GB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with receptor on....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3059833" y="5915428"/>
            <a:ext cx="587083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postsynaptic neuron </a:t>
            </a:r>
            <a:r>
              <a:rPr lang="en-GB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is activated and impulse is transmitted along the neuron</a:t>
            </a:r>
            <a:endParaRPr lang="en-GB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3466318" y="1761334"/>
            <a:ext cx="5040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Tahoma" panose="020B0604030504040204" pitchFamily="34" charset="0"/>
              </a:rPr>
              <a:t>Arrival of impulse causes vesicles to fuse with presynaptic membrane</a:t>
            </a:r>
            <a:endParaRPr lang="en-GB" altLang="en-US" sz="2000" dirty="0">
              <a:latin typeface="Tahoma" panose="020B060403050404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60497" y="835978"/>
            <a:ext cx="504031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Impulse reaches nerve (axon) endings of presynaptic neuron</a:t>
            </a:r>
            <a:endParaRPr lang="en-GB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17766" y="3556288"/>
            <a:ext cx="37374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Neurotransmitter diffuses </a:t>
            </a: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synaptic cleft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04674" y="5341464"/>
            <a:ext cx="49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Nerve endings of postsynaptic neuron</a:t>
            </a:r>
            <a:endParaRPr lang="en-GB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8869" y="2630932"/>
            <a:ext cx="389631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neurotransmitter is released into cleft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4674" y="868689"/>
            <a:ext cx="4567529" cy="774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211764" y="2715837"/>
            <a:ext cx="3456384" cy="702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965819" y="4463326"/>
            <a:ext cx="4206383" cy="702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31753" y="5976600"/>
            <a:ext cx="5726997" cy="70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6899" y="6835"/>
            <a:ext cx="8148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 b="1" dirty="0" smtClean="0"/>
              <a:t>Key Points: Chemical </a:t>
            </a:r>
            <a:r>
              <a:rPr lang="en-GB" altLang="en-US" sz="3200" b="1" dirty="0"/>
              <a:t>transmission at a synapse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1696805" y="2381541"/>
            <a:ext cx="2233928" cy="196966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Berlin Sans FB Demi" panose="020E0802020502020306" pitchFamily="34" charset="0"/>
              </a:rPr>
              <a:t>Learn</a:t>
            </a:r>
          </a:p>
          <a:p>
            <a:pPr algn="ctr"/>
            <a:r>
              <a:rPr lang="en-GB" b="1" dirty="0" smtClean="0">
                <a:latin typeface="Berlin Sans FB Demi" panose="020E0802020502020306" pitchFamily="34" charset="0"/>
              </a:rPr>
              <a:t>Me!</a:t>
            </a:r>
            <a:endParaRPr lang="en-GB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3528" y="191974"/>
            <a:ext cx="6215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</a:rPr>
              <a:t>Synapse animations</a:t>
            </a:r>
            <a:r>
              <a:rPr lang="en-GB" altLang="en-US" b="1" dirty="0" smtClean="0">
                <a:latin typeface="+mn-lt"/>
              </a:rPr>
              <a:t>....</a:t>
            </a:r>
            <a:endParaRPr lang="en-GB" altLang="en-US" b="1" dirty="0">
              <a:latin typeface="+mn-lt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11188" y="1022415"/>
            <a:ext cx="750093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www.bbc.co.uk/schools/gcsebitesize/science/aqa_pre_2011/human/thenervoussystemrev2.shtml</a:t>
            </a:r>
            <a:r>
              <a:rPr lang="en-GB" sz="2400" dirty="0" smtClean="0"/>
              <a:t> </a:t>
            </a:r>
            <a:endParaRPr lang="en-GB" altLang="en-US" sz="2400" dirty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11188" y="1976044"/>
            <a:ext cx="7572375" cy="83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GB" altLang="en-US" sz="2400" dirty="0" smtClean="0">
                <a:solidFill>
                  <a:srgbClr val="FF0000"/>
                </a:solidFill>
                <a:hlinkClick r:id="rId4"/>
              </a:rPr>
              <a:t>www.youtube.com/embed/XfeaMbTKdV8?modestbranding=1</a:t>
            </a:r>
            <a:r>
              <a:rPr lang="en-GB" altLang="en-US" sz="2400" dirty="0" smtClean="0">
                <a:solidFill>
                  <a:srgbClr val="FF0000"/>
                </a:solidFill>
              </a:rPr>
              <a:t> 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85875" y="2928938"/>
            <a:ext cx="6597650" cy="3595687"/>
            <a:chOff x="1000100" y="2643182"/>
            <a:chExt cx="6811524" cy="3809368"/>
          </a:xfrm>
        </p:grpSpPr>
        <p:pic>
          <p:nvPicPr>
            <p:cNvPr id="6" name="Picture 4" descr="http://www.txtwriter.com/Backgrounders/Drugaddiction/synaps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2643182"/>
              <a:ext cx="6811524" cy="379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71280" y="5929498"/>
              <a:ext cx="2215876" cy="52305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  <a:latin typeface="Arial Narrow" pitchFamily="34" charset="0"/>
                </a:rPr>
                <a:t>Enzyme that degrades neurotransmitter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9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1056" y="260648"/>
            <a:ext cx="7772400" cy="1008112"/>
          </a:xfrm>
          <a:solidFill>
            <a:srgbClr val="FFFF99"/>
          </a:solidFill>
        </p:spPr>
        <p:txBody>
          <a:bodyPr/>
          <a:lstStyle/>
          <a:p>
            <a:r>
              <a:rPr lang="en-GB" altLang="en-US" sz="6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Learning Intentions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323528" y="1556792"/>
            <a:ext cx="8425185" cy="4464050"/>
          </a:xfrm>
        </p:spPr>
        <p:txBody>
          <a:bodyPr>
            <a:normAutofit lnSpcReduction="10000"/>
          </a:bodyPr>
          <a:lstStyle/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Describe the two different ways neurotransmitters can be removed from the synaptic cleft.</a:t>
            </a:r>
          </a:p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Explain excitatory and inhibitory signals.</a:t>
            </a:r>
          </a:p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Explain weak stimuli and summation of stimuli.</a:t>
            </a:r>
          </a:p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Explain how neurons are arranged into different types of neural pathways</a:t>
            </a:r>
          </a:p>
          <a:p>
            <a:pPr marL="171450" lvl="1" eaLnBrk="1" hangingPunct="1">
              <a:spcBef>
                <a:spcPts val="750"/>
              </a:spcBef>
              <a:defRPr/>
            </a:pPr>
            <a:endParaRPr lang="en-GB" altLang="en-US" sz="3200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7" y="13905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Removal of neurotransmitters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00FF"/>
                </a:solidFill>
              </a:rPr>
              <a:t>After the synapse… </a:t>
            </a:r>
            <a:endParaRPr lang="en-GB" sz="2800" dirty="0">
              <a:solidFill>
                <a:srgbClr val="0000FF"/>
              </a:solidFill>
            </a:endParaRPr>
          </a:p>
          <a:p>
            <a:r>
              <a:rPr lang="en-GB" sz="2800" dirty="0" smtClean="0"/>
              <a:t>The </a:t>
            </a:r>
            <a:r>
              <a:rPr lang="en-GB" sz="2800" dirty="0"/>
              <a:t>postsynaptic membrane remains excited for a short period of </a:t>
            </a:r>
            <a:r>
              <a:rPr lang="en-GB" sz="2800" dirty="0" smtClean="0"/>
              <a:t>time.</a:t>
            </a:r>
            <a:endParaRPr lang="en-GB" sz="2800" dirty="0"/>
          </a:p>
          <a:p>
            <a:r>
              <a:rPr lang="en-GB" sz="2800" dirty="0"/>
              <a:t>Neurotransmitters are </a:t>
            </a:r>
            <a:r>
              <a:rPr lang="en-GB" sz="2800" b="1" dirty="0"/>
              <a:t>rapidly removed </a:t>
            </a:r>
            <a:r>
              <a:rPr lang="en-GB" sz="2800" b="1" dirty="0" smtClean="0"/>
              <a:t>from the synaptic cleft </a:t>
            </a:r>
            <a:r>
              <a:rPr lang="en-GB" sz="2800" dirty="0" smtClean="0"/>
              <a:t>once the </a:t>
            </a:r>
            <a:r>
              <a:rPr lang="en-GB" sz="2800" dirty="0"/>
              <a:t>impulse has been transmitted</a:t>
            </a:r>
          </a:p>
          <a:p>
            <a:r>
              <a:rPr lang="en-GB" sz="2800" dirty="0"/>
              <a:t>This </a:t>
            </a:r>
            <a:r>
              <a:rPr lang="en-GB" sz="2800" b="1" dirty="0">
                <a:solidFill>
                  <a:srgbClr val="FF0000"/>
                </a:solidFill>
              </a:rPr>
              <a:t>prevents continuous stimulation of postsynaptic </a:t>
            </a:r>
            <a:r>
              <a:rPr lang="en-GB" sz="2800" b="1" dirty="0" smtClean="0">
                <a:solidFill>
                  <a:srgbClr val="FF0000"/>
                </a:solidFill>
              </a:rPr>
              <a:t>neurons</a:t>
            </a:r>
            <a:r>
              <a:rPr lang="en-GB" sz="2800" b="1" dirty="0" smtClean="0"/>
              <a:t>.  </a:t>
            </a:r>
            <a:r>
              <a:rPr lang="en-GB" sz="2800" i="1" dirty="0" smtClean="0"/>
              <a:t>(It also allows the neuron to respond to new signals, making precise control possible).</a:t>
            </a:r>
            <a:endParaRPr lang="en-GB" sz="2800" i="1" dirty="0"/>
          </a:p>
          <a:p>
            <a:r>
              <a:rPr lang="en-GB" sz="2800" dirty="0"/>
              <a:t>Removal of neurotransmitters can be </a:t>
            </a:r>
            <a:r>
              <a:rPr lang="en-GB" sz="2800" dirty="0" smtClean="0"/>
              <a:t>achieved in two different ways…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83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Removal of Neurotransmitter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528391"/>
          </a:xfrm>
        </p:spPr>
        <p:txBody>
          <a:bodyPr>
            <a:normAutofit fontScale="55000" lnSpcReduction="20000"/>
          </a:bodyPr>
          <a:lstStyle/>
          <a:p>
            <a:pPr marL="163195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5100" b="1" dirty="0">
                <a:solidFill>
                  <a:srgbClr val="0000FF"/>
                </a:solidFill>
                <a:ea typeface="Times New Roman"/>
              </a:rPr>
              <a:t>Enzyme degradation</a:t>
            </a:r>
            <a:endParaRPr lang="en-GB" sz="5100" dirty="0">
              <a:solidFill>
                <a:srgbClr val="0000FF"/>
              </a:solidFill>
              <a:ea typeface="Times New Roman"/>
            </a:endParaRPr>
          </a:p>
          <a:p>
            <a:pPr lvl="1">
              <a:lnSpc>
                <a:spcPct val="150000"/>
              </a:lnSpc>
              <a:buFont typeface="Symbol"/>
              <a:buChar char=""/>
            </a:pPr>
            <a:r>
              <a:rPr lang="en-GB" sz="3800" dirty="0" smtClean="0">
                <a:ea typeface="Times New Roman"/>
              </a:rPr>
              <a:t>Some neurotransmitters can be </a:t>
            </a:r>
            <a:r>
              <a:rPr lang="en-GB" sz="3800" b="1" dirty="0">
                <a:solidFill>
                  <a:srgbClr val="FF1D1D"/>
                </a:solidFill>
                <a:ea typeface="Times New Roman"/>
              </a:rPr>
              <a:t>broken down </a:t>
            </a:r>
            <a:r>
              <a:rPr lang="en-GB" sz="3800" b="1" dirty="0">
                <a:ea typeface="Times New Roman"/>
              </a:rPr>
              <a:t>into </a:t>
            </a:r>
            <a:r>
              <a:rPr lang="en-GB" sz="3800" b="1" dirty="0">
                <a:solidFill>
                  <a:srgbClr val="FF1D1D"/>
                </a:solidFill>
                <a:ea typeface="Times New Roman"/>
              </a:rPr>
              <a:t>non-active products</a:t>
            </a:r>
            <a:r>
              <a:rPr lang="en-GB" sz="3800" dirty="0">
                <a:solidFill>
                  <a:srgbClr val="FF1D1D"/>
                </a:solidFill>
                <a:ea typeface="Times New Roman"/>
              </a:rPr>
              <a:t> </a:t>
            </a:r>
            <a:r>
              <a:rPr lang="en-GB" sz="3800" dirty="0">
                <a:ea typeface="Times New Roman"/>
              </a:rPr>
              <a:t>by </a:t>
            </a:r>
            <a:r>
              <a:rPr lang="en-GB" sz="3800" b="1" dirty="0">
                <a:ea typeface="Times New Roman"/>
              </a:rPr>
              <a:t>enzymes</a:t>
            </a:r>
            <a:r>
              <a:rPr lang="en-GB" sz="3800" dirty="0">
                <a:ea typeface="Times New Roman"/>
              </a:rPr>
              <a:t> in the postsynaptic </a:t>
            </a:r>
            <a:r>
              <a:rPr lang="en-GB" sz="3800" dirty="0" smtClean="0">
                <a:ea typeface="Times New Roman"/>
              </a:rPr>
              <a:t>membrane</a:t>
            </a:r>
          </a:p>
          <a:p>
            <a:pPr lvl="1">
              <a:lnSpc>
                <a:spcPct val="150000"/>
              </a:lnSpc>
              <a:buFont typeface="Symbol"/>
              <a:buChar char=""/>
            </a:pPr>
            <a:endParaRPr lang="en-GB" sz="1500" dirty="0">
              <a:ea typeface="Times New Roman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3800" dirty="0" smtClean="0">
                <a:ea typeface="Times New Roman"/>
              </a:rPr>
              <a:t>       e.g</a:t>
            </a:r>
            <a:r>
              <a:rPr lang="en-GB" sz="3800" dirty="0">
                <a:ea typeface="Times New Roman"/>
              </a:rPr>
              <a:t>. </a:t>
            </a:r>
            <a:r>
              <a:rPr lang="en-GB" sz="3800" b="1" dirty="0">
                <a:ea typeface="Times New Roman"/>
              </a:rPr>
              <a:t>acetylcholine</a:t>
            </a:r>
            <a:r>
              <a:rPr lang="en-GB" sz="3800" dirty="0">
                <a:ea typeface="Times New Roman"/>
              </a:rPr>
              <a:t>	  	 </a:t>
            </a:r>
            <a:r>
              <a:rPr lang="en-GB" sz="3800" b="1" dirty="0">
                <a:ea typeface="Times New Roman"/>
              </a:rPr>
              <a:t>non-active </a:t>
            </a:r>
            <a:r>
              <a:rPr lang="en-GB" sz="3800" b="1" dirty="0" smtClean="0">
                <a:ea typeface="Times New Roman"/>
              </a:rPr>
              <a:t>products.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200" dirty="0" smtClean="0">
              <a:ea typeface="Times New Roman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200" dirty="0">
              <a:ea typeface="Times New Roman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200" dirty="0" smtClean="0">
              <a:ea typeface="Times New Roman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400" dirty="0">
              <a:ea typeface="Times New Roman"/>
            </a:endParaRPr>
          </a:p>
          <a:p>
            <a:pPr lvl="1">
              <a:lnSpc>
                <a:spcPct val="150000"/>
              </a:lnSpc>
              <a:buFont typeface="Symbol"/>
              <a:buChar char=""/>
            </a:pPr>
            <a:r>
              <a:rPr lang="en-GB" sz="3800" dirty="0">
                <a:ea typeface="Times New Roman"/>
              </a:rPr>
              <a:t>The non-active products are </a:t>
            </a:r>
            <a:r>
              <a:rPr lang="en-GB" sz="3800" b="1" dirty="0">
                <a:ea typeface="Times New Roman"/>
              </a:rPr>
              <a:t>reabsorbed</a:t>
            </a:r>
            <a:r>
              <a:rPr lang="en-GB" sz="3800" dirty="0">
                <a:ea typeface="Times New Roman"/>
              </a:rPr>
              <a:t> by the presynaptic neurone and can be </a:t>
            </a:r>
            <a:r>
              <a:rPr lang="en-GB" sz="3800" b="1" dirty="0">
                <a:ea typeface="Times New Roman"/>
              </a:rPr>
              <a:t>resynthesised</a:t>
            </a:r>
            <a:r>
              <a:rPr lang="en-GB" sz="3800" dirty="0">
                <a:ea typeface="Times New Roman"/>
              </a:rPr>
              <a:t> or </a:t>
            </a:r>
            <a:r>
              <a:rPr lang="en-GB" sz="3800" b="1" dirty="0">
                <a:ea typeface="Times New Roman"/>
              </a:rPr>
              <a:t>stored in </a:t>
            </a:r>
            <a:r>
              <a:rPr lang="en-GB" sz="3800" b="1" dirty="0" smtClean="0">
                <a:ea typeface="Times New Roman"/>
              </a:rPr>
              <a:t>vesicles.</a:t>
            </a:r>
            <a:endParaRPr lang="en-GB" sz="3800" dirty="0">
              <a:ea typeface="Times New Roman"/>
            </a:endParaRPr>
          </a:p>
          <a:p>
            <a:pPr marL="173038" lvl="1" indent="0">
              <a:lnSpc>
                <a:spcPct val="150000"/>
              </a:lnSpc>
              <a:buNone/>
            </a:pPr>
            <a:endParaRPr lang="en-GB" sz="2400" dirty="0" smtClean="0">
              <a:ea typeface="Times New Roman"/>
            </a:endParaRPr>
          </a:p>
          <a:p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09208" y="3212976"/>
            <a:ext cx="15841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09208" y="2810392"/>
            <a:ext cx="155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cholinesterase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Removal of Neurotransmitter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04" y="1157419"/>
            <a:ext cx="8748464" cy="4525963"/>
          </a:xfrm>
        </p:spPr>
        <p:txBody>
          <a:bodyPr>
            <a:normAutofit/>
          </a:bodyPr>
          <a:lstStyle/>
          <a:p>
            <a:pPr marL="457200" lvl="1" indent="-371475">
              <a:lnSpc>
                <a:spcPct val="150000"/>
              </a:lnSpc>
              <a:buNone/>
            </a:pPr>
            <a:r>
              <a:rPr lang="en-GB" sz="3200" b="1" dirty="0" smtClean="0">
                <a:solidFill>
                  <a:srgbClr val="0000FF"/>
                </a:solidFill>
                <a:ea typeface="Times New Roman"/>
              </a:rPr>
              <a:t>Re-uptake of neurotransmitters</a:t>
            </a:r>
            <a:endParaRPr lang="en-GB" sz="3200" dirty="0">
              <a:solidFill>
                <a:srgbClr val="0000FF"/>
              </a:solidFill>
              <a:ea typeface="Times New Roman"/>
            </a:endParaRPr>
          </a:p>
          <a:p>
            <a:pPr marL="725488" lvl="0" indent="-284163">
              <a:buFont typeface="Symbol"/>
              <a:buChar char=""/>
            </a:pPr>
            <a:r>
              <a:rPr lang="en-GB" sz="2400" dirty="0" smtClean="0">
                <a:ea typeface="Times New Roman"/>
              </a:rPr>
              <a:t>Other neurotransmitter are </a:t>
            </a:r>
            <a:r>
              <a:rPr lang="en-GB" sz="2400" b="1" dirty="0">
                <a:ea typeface="Times New Roman"/>
              </a:rPr>
              <a:t>reabsorbed directly </a:t>
            </a:r>
            <a:r>
              <a:rPr lang="en-GB" sz="2400" dirty="0">
                <a:ea typeface="Times New Roman"/>
              </a:rPr>
              <a:t>by the presynaptic membrane and</a:t>
            </a:r>
            <a:r>
              <a:rPr lang="en-GB" sz="2400" b="1" dirty="0">
                <a:ea typeface="Times New Roman"/>
              </a:rPr>
              <a:t> stored in vesicles</a:t>
            </a:r>
            <a:r>
              <a:rPr lang="en-GB" sz="2400" dirty="0">
                <a:ea typeface="Times New Roman"/>
              </a:rPr>
              <a:t> for future </a:t>
            </a:r>
            <a:r>
              <a:rPr lang="en-GB" sz="2400" dirty="0" smtClean="0">
                <a:ea typeface="Times New Roman"/>
              </a:rPr>
              <a:t>use</a:t>
            </a:r>
            <a:endParaRPr lang="en-GB" sz="2400" dirty="0">
              <a:ea typeface="Times New Roman"/>
            </a:endParaRPr>
          </a:p>
          <a:p>
            <a:pPr marL="441325" lvl="0" indent="0">
              <a:buNone/>
            </a:pPr>
            <a:r>
              <a:rPr lang="en-GB" sz="2400" dirty="0" smtClean="0">
                <a:ea typeface="Times New Roman"/>
              </a:rPr>
              <a:t>     e.g</a:t>
            </a:r>
            <a:r>
              <a:rPr lang="en-GB" sz="2400" dirty="0">
                <a:ea typeface="Times New Roman"/>
              </a:rPr>
              <a:t>. </a:t>
            </a:r>
            <a:r>
              <a:rPr lang="en-GB" sz="2400" b="1" dirty="0" smtClean="0">
                <a:solidFill>
                  <a:srgbClr val="FF0000"/>
                </a:solidFill>
                <a:ea typeface="Times New Roman"/>
              </a:rPr>
              <a:t>noradrenaline</a:t>
            </a:r>
            <a:r>
              <a:rPr lang="en-GB" sz="2400" b="1" dirty="0" smtClean="0">
                <a:ea typeface="Times New Roman"/>
              </a:rPr>
              <a:t> </a:t>
            </a:r>
            <a:r>
              <a:rPr lang="en-GB" sz="2400" dirty="0" smtClean="0">
                <a:ea typeface="Times New Roman"/>
              </a:rPr>
              <a:t>(norepinephrine).</a:t>
            </a:r>
          </a:p>
          <a:p>
            <a:pPr marL="441325" lvl="0" indent="0">
              <a:spcBef>
                <a:spcPts val="0"/>
              </a:spcBef>
              <a:buNone/>
            </a:pPr>
            <a:endParaRPr lang="en-GB" sz="2400" dirty="0"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 smtClean="0">
                <a:ea typeface="Times New Roman"/>
              </a:rPr>
              <a:t>Energy for both of these processes is released from </a:t>
            </a:r>
            <a:r>
              <a:rPr lang="en-GB" sz="2400" b="1" dirty="0" smtClean="0">
                <a:ea typeface="Times New Roman"/>
              </a:rPr>
              <a:t>mitochondria</a:t>
            </a:r>
            <a:r>
              <a:rPr lang="en-GB" sz="2400" dirty="0" smtClean="0">
                <a:ea typeface="Times New Roman"/>
              </a:rPr>
              <a:t> which are abundant in the pre-synaptic cytoplasm.</a:t>
            </a:r>
            <a:endParaRPr lang="en-GB" sz="2400" dirty="0">
              <a:ea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6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1" y="130622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Excitatory and Inhibitory signals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08" y="1196752"/>
            <a:ext cx="8562191" cy="410445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 know that neurotransmitters bind with </a:t>
            </a:r>
            <a:r>
              <a:rPr lang="en-GB" sz="2800" b="1" dirty="0" smtClean="0"/>
              <a:t>receptors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It is the </a:t>
            </a:r>
            <a:r>
              <a:rPr lang="en-GB" sz="2800" b="1" dirty="0" smtClean="0">
                <a:solidFill>
                  <a:srgbClr val="FF0000"/>
                </a:solidFill>
              </a:rPr>
              <a:t>type of receptor </a:t>
            </a:r>
            <a:r>
              <a:rPr lang="en-GB" sz="2800" dirty="0" smtClean="0"/>
              <a:t>which determines whether a signal is </a:t>
            </a:r>
            <a:r>
              <a:rPr lang="en-GB" sz="2800" b="1" dirty="0" smtClean="0"/>
              <a:t>excitatory</a:t>
            </a:r>
            <a:r>
              <a:rPr lang="en-GB" sz="2800" dirty="0" smtClean="0"/>
              <a:t> or </a:t>
            </a:r>
            <a:r>
              <a:rPr lang="en-GB" sz="2800" b="1" dirty="0" smtClean="0"/>
              <a:t>inhibitory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A neuron can have </a:t>
            </a:r>
            <a:r>
              <a:rPr lang="en-GB" sz="2800" b="1" dirty="0" smtClean="0"/>
              <a:t>many synapses </a:t>
            </a:r>
            <a:r>
              <a:rPr lang="en-GB" sz="2800" dirty="0" smtClean="0"/>
              <a:t>with </a:t>
            </a:r>
            <a:r>
              <a:rPr lang="en-GB" sz="2800" b="1" dirty="0" smtClean="0"/>
              <a:t>other neurons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It is the </a:t>
            </a:r>
            <a:r>
              <a:rPr lang="en-GB" sz="2800" b="1" dirty="0" smtClean="0"/>
              <a:t>sum</a:t>
            </a:r>
            <a:r>
              <a:rPr lang="en-GB" sz="2800" dirty="0" smtClean="0"/>
              <a:t> of the excitatory and inhibitory signals that determines the </a:t>
            </a:r>
            <a:r>
              <a:rPr lang="en-GB" sz="2800" b="1" dirty="0" smtClean="0"/>
              <a:t>overall effect </a:t>
            </a:r>
            <a:r>
              <a:rPr lang="en-GB" sz="2800" dirty="0" smtClean="0"/>
              <a:t>and whether the impulse is passed on (‘fired’).</a:t>
            </a:r>
          </a:p>
        </p:txBody>
      </p:sp>
    </p:spTree>
    <p:extLst>
      <p:ext uri="{BB962C8B-B14F-4D97-AF65-F5344CB8AC3E}">
        <p14:creationId xmlns:p14="http://schemas.microsoft.com/office/powerpoint/2010/main" val="19224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026"/>
            <a:ext cx="6553150" cy="59189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35896" y="177026"/>
            <a:ext cx="3168352" cy="5513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Impulse arrives at synapse with </a:t>
            </a:r>
            <a:r>
              <a:rPr lang="en-GB" dirty="0" smtClean="0">
                <a:solidFill>
                  <a:srgbClr val="FF0000"/>
                </a:solidFill>
              </a:rPr>
              <a:t>excitatory</a:t>
            </a:r>
            <a:r>
              <a:rPr lang="en-GB" dirty="0" smtClean="0"/>
              <a:t> receptors 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  <a:latin typeface="Bodoni MT" panose="02070603080606020203" pitchFamily="18" charset="0"/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1760" y="5544658"/>
            <a:ext cx="3168352" cy="5513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Impulse arrives at synapse with </a:t>
            </a:r>
            <a:r>
              <a:rPr lang="en-GB" dirty="0" smtClean="0">
                <a:solidFill>
                  <a:srgbClr val="FF0000"/>
                </a:solidFill>
              </a:rPr>
              <a:t>inhibitory</a:t>
            </a:r>
            <a:r>
              <a:rPr lang="en-GB" dirty="0" smtClean="0"/>
              <a:t> receptors 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  <a:latin typeface="Bodoni MT" panose="02070603080606020203" pitchFamily="18" charset="0"/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24750" y="4941168"/>
            <a:ext cx="575642" cy="288032"/>
          </a:xfrm>
          <a:prstGeom prst="straightConnector1">
            <a:avLst/>
          </a:prstGeom>
          <a:ln w="57150">
            <a:solidFill>
              <a:srgbClr val="FF1D1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70612" y="5373216"/>
            <a:ext cx="2520280" cy="100811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1D1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Impulse passes to next neuron if the sum of the excitatory signals  exceeds the inhibitory ones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67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63" y="197513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Cells of the Nervous system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73" y="975611"/>
            <a:ext cx="9188890" cy="58052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nervous system consists of a complex network of </a:t>
            </a:r>
            <a:r>
              <a:rPr lang="en-GB" b="1" dirty="0" smtClean="0"/>
              <a:t>nerve cells </a:t>
            </a:r>
            <a:r>
              <a:rPr lang="en-GB" dirty="0" smtClean="0"/>
              <a:t>called </a:t>
            </a:r>
            <a:r>
              <a:rPr lang="en-GB" b="1" dirty="0" smtClean="0">
                <a:solidFill>
                  <a:srgbClr val="FF0000"/>
                </a:solidFill>
              </a:rPr>
              <a:t>neurons</a:t>
            </a:r>
            <a:r>
              <a:rPr lang="en-GB" dirty="0"/>
              <a:t> </a:t>
            </a:r>
            <a:r>
              <a:rPr lang="en-GB" dirty="0" smtClean="0"/>
              <a:t>which </a:t>
            </a:r>
            <a:r>
              <a:rPr lang="en-GB" b="1" dirty="0" smtClean="0"/>
              <a:t>receive and transmit </a:t>
            </a:r>
            <a:r>
              <a:rPr lang="en-GB" b="1" dirty="0" smtClean="0">
                <a:solidFill>
                  <a:srgbClr val="000099"/>
                </a:solidFill>
              </a:rPr>
              <a:t>electrical </a:t>
            </a:r>
            <a:r>
              <a:rPr lang="en-GB" b="1" dirty="0">
                <a:solidFill>
                  <a:srgbClr val="000099"/>
                </a:solidFill>
              </a:rPr>
              <a:t>impulses </a:t>
            </a:r>
            <a:r>
              <a:rPr lang="en-GB" dirty="0"/>
              <a:t>from one part of the body to </a:t>
            </a:r>
            <a:r>
              <a:rPr lang="en-GB" dirty="0" smtClean="0"/>
              <a:t>another.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– </a:t>
            </a:r>
            <a:r>
              <a:rPr lang="en-GB" i="1" dirty="0"/>
              <a:t>they are a means of communication and control.</a:t>
            </a:r>
          </a:p>
          <a:p>
            <a:r>
              <a:rPr lang="en-GB" dirty="0" smtClean="0"/>
              <a:t>In addition, </a:t>
            </a:r>
            <a:r>
              <a:rPr lang="en-GB" b="1" dirty="0" smtClean="0"/>
              <a:t>glial cells </a:t>
            </a:r>
            <a:r>
              <a:rPr lang="en-GB" dirty="0" smtClean="0"/>
              <a:t>support and maintain the neurons.</a:t>
            </a:r>
          </a:p>
          <a:p>
            <a:r>
              <a:rPr lang="en-GB" dirty="0" smtClean="0"/>
              <a:t>There </a:t>
            </a:r>
            <a:r>
              <a:rPr lang="en-GB" dirty="0"/>
              <a:t>are 3 types of neurones:</a:t>
            </a:r>
          </a:p>
          <a:p>
            <a:pPr marL="901700" indent="-365125">
              <a:buFont typeface="Wingdings" panose="05000000000000000000" pitchFamily="2" charset="2"/>
              <a:buChar char="Ø"/>
            </a:pPr>
            <a:r>
              <a:rPr lang="en-GB" sz="3900" b="1" dirty="0"/>
              <a:t>sensory</a:t>
            </a:r>
          </a:p>
          <a:p>
            <a:pPr marL="901700" indent="-365125">
              <a:buFont typeface="Wingdings" panose="05000000000000000000" pitchFamily="2" charset="2"/>
              <a:buChar char="Ø"/>
            </a:pPr>
            <a:r>
              <a:rPr lang="en-GB" sz="3900" b="1" dirty="0"/>
              <a:t>inter</a:t>
            </a:r>
          </a:p>
          <a:p>
            <a:pPr marL="901700" indent="-365125">
              <a:buFont typeface="Wingdings" panose="05000000000000000000" pitchFamily="2" charset="2"/>
              <a:buChar char="Ø"/>
            </a:pPr>
            <a:r>
              <a:rPr lang="en-GB" sz="3900" b="1" dirty="0" smtClean="0"/>
              <a:t>motor</a:t>
            </a:r>
            <a:endParaRPr lang="en-GB" sz="3900" b="1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387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28625" y="4507"/>
            <a:ext cx="852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latin typeface="+mn-lt"/>
              </a:rPr>
              <a:t>Example of inhibitory/excitatory effects: Acetylcholine</a:t>
            </a:r>
            <a:endParaRPr lang="en-GB" altLang="en-US" sz="2800" dirty="0">
              <a:latin typeface="+mn-lt"/>
            </a:endParaRPr>
          </a:p>
        </p:txBody>
      </p:sp>
      <p:grpSp>
        <p:nvGrpSpPr>
          <p:cNvPr id="31747" name="Group 11"/>
          <p:cNvGrpSpPr>
            <a:grpSpLocks/>
          </p:cNvGrpSpPr>
          <p:nvPr/>
        </p:nvGrpSpPr>
        <p:grpSpPr bwMode="auto">
          <a:xfrm>
            <a:off x="428625" y="1285875"/>
            <a:ext cx="5248275" cy="4210050"/>
            <a:chOff x="428596" y="1214422"/>
            <a:chExt cx="5462588" cy="4352925"/>
          </a:xfrm>
        </p:grpSpPr>
        <p:pic>
          <p:nvPicPr>
            <p:cNvPr id="31752" name="Picture 2" descr="C:\Users\Nicola\Documents\School work\Higher Human\Images\scans - unit 3\27-5 acetylcholin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214422"/>
              <a:ext cx="5462588" cy="435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3571319" y="4429875"/>
              <a:ext cx="2215769" cy="784577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00270" y="2429039"/>
              <a:ext cx="2214116" cy="78621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1755" name="TextBox 6"/>
            <p:cNvSpPr txBox="1">
              <a:spLocks noChangeArrowheads="1"/>
            </p:cNvSpPr>
            <p:nvPr/>
          </p:nvSpPr>
          <p:spPr bwMode="auto">
            <a:xfrm>
              <a:off x="2356860" y="1286642"/>
              <a:ext cx="2572671" cy="3151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latin typeface="Tahoma" panose="020B0604030504040204" pitchFamily="34" charset="0"/>
                </a:rPr>
                <a:t>Parasympathetic nerves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571500"/>
            <a:ext cx="80724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The diagram shows how the release of the </a:t>
            </a:r>
            <a:r>
              <a:rPr lang="en-GB" altLang="en-US" sz="2200" b="1" dirty="0">
                <a:latin typeface="+mn-lt"/>
              </a:rPr>
              <a:t>same neurotransmitter </a:t>
            </a:r>
            <a:r>
              <a:rPr lang="en-GB" altLang="en-US" sz="2200" dirty="0">
                <a:latin typeface="+mn-lt"/>
              </a:rPr>
              <a:t>at parasympathetic nerve endings results in </a:t>
            </a:r>
            <a:r>
              <a:rPr lang="en-GB" altLang="en-US" sz="2200" b="1" dirty="0">
                <a:latin typeface="+mn-lt"/>
              </a:rPr>
              <a:t>two different effects</a:t>
            </a:r>
            <a:r>
              <a:rPr lang="en-GB" altLang="en-US" sz="2200" dirty="0">
                <a:latin typeface="+mn-lt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0" y="1340941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Release of </a:t>
            </a:r>
            <a:r>
              <a:rPr lang="en-GB" altLang="en-US" sz="1800" b="1" dirty="0">
                <a:latin typeface="+mn-lt"/>
              </a:rPr>
              <a:t>acetylcholine</a:t>
            </a:r>
            <a:r>
              <a:rPr lang="en-GB" altLang="en-US" sz="1800" dirty="0">
                <a:latin typeface="+mn-lt"/>
              </a:rPr>
              <a:t> at a parasympathetic nerve’s neuro-effector junction with the </a:t>
            </a:r>
            <a:r>
              <a:rPr lang="en-GB" altLang="en-US" sz="1800" b="1" dirty="0">
                <a:solidFill>
                  <a:srgbClr val="FF0000"/>
                </a:solidFill>
                <a:latin typeface="+mn-lt"/>
              </a:rPr>
              <a:t>heart</a:t>
            </a:r>
            <a:r>
              <a:rPr lang="en-GB" altLang="en-US" sz="1800" dirty="0">
                <a:latin typeface="+mn-lt"/>
              </a:rPr>
              <a:t>, combines with </a:t>
            </a:r>
            <a:r>
              <a:rPr lang="en-GB" altLang="en-US" sz="1800" b="1" dirty="0">
                <a:solidFill>
                  <a:srgbClr val="009900"/>
                </a:solidFill>
                <a:latin typeface="+mn-lt"/>
              </a:rPr>
              <a:t>receptor sites</a:t>
            </a:r>
            <a:r>
              <a:rPr lang="en-GB" altLang="en-US" sz="1800" dirty="0">
                <a:latin typeface="+mn-lt"/>
              </a:rPr>
              <a:t> of the type which pass on an </a:t>
            </a:r>
            <a:r>
              <a:rPr lang="en-GB" altLang="en-US" sz="1800" b="1" dirty="0">
                <a:latin typeface="+mn-lt"/>
              </a:rPr>
              <a:t>inhibitory signal</a:t>
            </a:r>
            <a:r>
              <a:rPr lang="en-GB" altLang="en-US" sz="1800" dirty="0">
                <a:latin typeface="+mn-lt"/>
              </a:rPr>
              <a:t>.  As a result the rate and force of contraction of cardiac muscle </a:t>
            </a:r>
            <a:r>
              <a:rPr lang="en-GB" altLang="en-US" sz="1800" b="1" dirty="0">
                <a:latin typeface="+mn-lt"/>
              </a:rPr>
              <a:t>decreases</a:t>
            </a:r>
            <a:r>
              <a:rPr lang="en-GB" altLang="en-US" sz="1800" dirty="0">
                <a:latin typeface="+mn-lt"/>
              </a:rPr>
              <a:t>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84858" y="2996952"/>
            <a:ext cx="32146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Release of </a:t>
            </a:r>
            <a:r>
              <a:rPr lang="en-GB" altLang="en-US" sz="1800" b="1" dirty="0">
                <a:latin typeface="+mn-lt"/>
              </a:rPr>
              <a:t>acetylcholine</a:t>
            </a:r>
            <a:r>
              <a:rPr lang="en-GB" altLang="en-US" sz="1800" dirty="0">
                <a:latin typeface="+mn-lt"/>
              </a:rPr>
              <a:t> at a parasympathetic nerve’s neuro-effector junction with the </a:t>
            </a:r>
            <a:r>
              <a:rPr lang="en-GB" altLang="en-US" sz="1800" b="1" dirty="0">
                <a:solidFill>
                  <a:srgbClr val="0000FF"/>
                </a:solidFill>
                <a:latin typeface="+mn-lt"/>
              </a:rPr>
              <a:t>digestive tract’s muscle</a:t>
            </a:r>
            <a:r>
              <a:rPr lang="en-GB" altLang="en-US" sz="18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GB" altLang="en-US" sz="1800" dirty="0">
                <a:latin typeface="+mn-lt"/>
              </a:rPr>
              <a:t>combines with </a:t>
            </a:r>
            <a:r>
              <a:rPr lang="en-GB" altLang="en-US" sz="1800" b="1" dirty="0">
                <a:solidFill>
                  <a:srgbClr val="009900"/>
                </a:solidFill>
                <a:latin typeface="+mn-lt"/>
              </a:rPr>
              <a:t>receptor sites </a:t>
            </a:r>
            <a:r>
              <a:rPr lang="en-GB" altLang="en-US" sz="1800" dirty="0">
                <a:latin typeface="+mn-lt"/>
              </a:rPr>
              <a:t>of the type which pass on an </a:t>
            </a:r>
            <a:r>
              <a:rPr lang="en-GB" altLang="en-US" sz="1800" b="1" dirty="0">
                <a:latin typeface="+mn-lt"/>
              </a:rPr>
              <a:t>excitatory signal</a:t>
            </a:r>
            <a:r>
              <a:rPr lang="en-GB" altLang="en-US" sz="1800" dirty="0">
                <a:latin typeface="+mn-lt"/>
              </a:rPr>
              <a:t>.  As a result the rate of peristalsis </a:t>
            </a:r>
            <a:r>
              <a:rPr lang="en-GB" altLang="en-US" sz="1800" b="1" dirty="0">
                <a:latin typeface="+mn-lt"/>
              </a:rPr>
              <a:t>increases.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5572125"/>
            <a:ext cx="8429625" cy="110799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Therefore, the </a:t>
            </a:r>
            <a:r>
              <a:rPr lang="en-GB" altLang="en-US" sz="2200" b="1" dirty="0">
                <a:latin typeface="+mn-lt"/>
              </a:rPr>
              <a:t>type of signal </a:t>
            </a:r>
            <a:r>
              <a:rPr lang="en-GB" altLang="en-US" sz="2200" dirty="0">
                <a:latin typeface="+mn-lt"/>
              </a:rPr>
              <a:t>which is transmitted (either inhibitory or excitatory), depends on the type of </a:t>
            </a:r>
            <a:r>
              <a:rPr lang="en-GB" altLang="en-US" sz="2200" b="1" u="sng" dirty="0">
                <a:solidFill>
                  <a:srgbClr val="009900"/>
                </a:solidFill>
                <a:latin typeface="+mn-lt"/>
              </a:rPr>
              <a:t>RECEPTOR SITE</a:t>
            </a:r>
            <a:r>
              <a:rPr lang="en-GB" altLang="en-US" sz="2200" dirty="0">
                <a:latin typeface="+mn-lt"/>
              </a:rPr>
              <a:t> present in the </a:t>
            </a:r>
            <a:r>
              <a:rPr lang="en-GB" altLang="en-US" sz="2200" b="1" dirty="0">
                <a:latin typeface="+mn-lt"/>
              </a:rPr>
              <a:t>postsynaptic membrane </a:t>
            </a:r>
            <a:r>
              <a:rPr lang="en-GB" altLang="en-US" sz="2200" dirty="0">
                <a:latin typeface="+mn-lt"/>
              </a:rPr>
              <a:t>with which the neurotransmitter combines.</a:t>
            </a:r>
          </a:p>
        </p:txBody>
      </p:sp>
      <p:sp>
        <p:nvSpPr>
          <p:cNvPr id="2" name="Rectangle 1"/>
          <p:cNvSpPr/>
          <p:nvPr/>
        </p:nvSpPr>
        <p:spPr>
          <a:xfrm rot="21176802">
            <a:off x="1488133" y="2346084"/>
            <a:ext cx="6048672" cy="571872"/>
          </a:xfrm>
          <a:prstGeom prst="rect">
            <a:avLst/>
          </a:prstGeom>
          <a:solidFill>
            <a:srgbClr val="00B050"/>
          </a:solidFill>
          <a:ln w="57150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See also table 19.2 on page 257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89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3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451085" y="135216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</a:rPr>
              <a:t>Threshold</a:t>
            </a:r>
            <a:endParaRPr lang="en-GB" altLang="en-US" sz="2400" dirty="0">
              <a:latin typeface="+mn-lt"/>
            </a:endParaRPr>
          </a:p>
        </p:txBody>
      </p:sp>
      <p:sp>
        <p:nvSpPr>
          <p:cNvPr id="52230" name="Rectangle 1"/>
          <p:cNvSpPr>
            <a:spLocks noChangeArrowheads="1"/>
          </p:cNvSpPr>
          <p:nvPr/>
        </p:nvSpPr>
        <p:spPr bwMode="auto">
          <a:xfrm>
            <a:off x="451085" y="557258"/>
            <a:ext cx="86929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In order for an nerve impulse to be fired there is a </a:t>
            </a:r>
            <a:r>
              <a:rPr lang="en-GB" altLang="en-US" sz="2400" b="1" dirty="0">
                <a:latin typeface="+mn-lt"/>
              </a:rPr>
              <a:t>minimum number of neurotransmitter molecules</a:t>
            </a:r>
            <a:r>
              <a:rPr lang="en-GB" altLang="en-US" sz="2400" dirty="0">
                <a:latin typeface="+mn-lt"/>
              </a:rPr>
              <a:t> needed to transmit the nerve impulse across the </a:t>
            </a:r>
            <a:r>
              <a:rPr lang="en-GB" altLang="en-US" sz="2400" dirty="0" smtClean="0">
                <a:latin typeface="+mn-lt"/>
              </a:rPr>
              <a:t>synaptic cleft.  This is called the </a:t>
            </a:r>
            <a:r>
              <a:rPr lang="en-GB" altLang="en-US" sz="2400" b="1" dirty="0" smtClean="0">
                <a:latin typeface="+mn-lt"/>
              </a:rPr>
              <a:t>threshold</a:t>
            </a:r>
            <a:r>
              <a:rPr lang="en-GB" altLang="en-US" sz="2400" dirty="0" smtClean="0">
                <a:latin typeface="+mn-lt"/>
              </a:rPr>
              <a:t>.</a:t>
            </a:r>
            <a:endParaRPr lang="en-GB" altLang="en-US" sz="2400" dirty="0">
              <a:latin typeface="+mn-lt"/>
            </a:endParaRPr>
          </a:p>
        </p:txBody>
      </p:sp>
      <p:sp>
        <p:nvSpPr>
          <p:cNvPr id="52231" name="Rectangle 1"/>
          <p:cNvSpPr>
            <a:spLocks noChangeArrowheads="1"/>
          </p:cNvSpPr>
          <p:nvPr/>
        </p:nvSpPr>
        <p:spPr bwMode="auto">
          <a:xfrm>
            <a:off x="439938" y="1926876"/>
            <a:ext cx="83871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+mn-lt"/>
              </a:rPr>
              <a:t>Weak </a:t>
            </a:r>
            <a:r>
              <a:rPr lang="en-GB" altLang="en-US" sz="2400" b="1" dirty="0">
                <a:latin typeface="+mn-lt"/>
              </a:rPr>
              <a:t>stimuli</a:t>
            </a:r>
            <a:r>
              <a:rPr lang="en-GB" altLang="en-US" sz="2400" dirty="0">
                <a:latin typeface="+mn-lt"/>
              </a:rPr>
              <a:t> </a:t>
            </a:r>
            <a:r>
              <a:rPr lang="en-GB" altLang="en-US" sz="2400" dirty="0" smtClean="0">
                <a:latin typeface="+mn-lt"/>
              </a:rPr>
              <a:t>fail to release enough neurotransmitter molecules and so the impulse fails to be transmitted across the synaptic cleft to the postsynaptic neuron.</a:t>
            </a:r>
            <a:endParaRPr lang="en-GB" altLang="en-US" sz="2400" dirty="0">
              <a:latin typeface="+mn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1085" y="332402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+mn-lt"/>
              </a:rPr>
              <a:t>Summation </a:t>
            </a:r>
            <a:endParaRPr lang="en-GB" altLang="en-US" sz="2400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9566" y="3762345"/>
            <a:ext cx="83871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If </a:t>
            </a:r>
            <a:r>
              <a:rPr lang="en-GB" altLang="en-US" sz="2400" b="1" dirty="0" smtClean="0">
                <a:latin typeface="+mn-lt"/>
              </a:rPr>
              <a:t>many weak stimuli </a:t>
            </a:r>
            <a:r>
              <a:rPr lang="en-GB" altLang="en-US" sz="2400" dirty="0" smtClean="0">
                <a:latin typeface="+mn-lt"/>
              </a:rPr>
              <a:t>reach a target neuron together, then their effect can be </a:t>
            </a: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summated</a:t>
            </a:r>
            <a:r>
              <a:rPr lang="en-GB" altLang="en-US" sz="2400" dirty="0" smtClean="0">
                <a:latin typeface="+mn-lt"/>
              </a:rPr>
              <a:t> (added together) so that threshold is reached and an impulse can be triggered.</a:t>
            </a:r>
            <a:endParaRPr lang="en-GB" altLang="en-US" sz="2400" dirty="0">
              <a:latin typeface="+mn-lt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932040" y="5085184"/>
            <a:ext cx="2160240" cy="864096"/>
          </a:xfrm>
          <a:prstGeom prst="wedgeEllipseCallout">
            <a:avLst>
              <a:gd name="adj1" fmla="val -65689"/>
              <a:gd name="adj2" fmla="val -67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Learn!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749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23850" y="165231"/>
            <a:ext cx="8568630" cy="33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76176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>
                <a:latin typeface="+mn-lt"/>
              </a:rPr>
              <a:t>Frequency of impulses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Impulses are </a:t>
            </a:r>
            <a:r>
              <a:rPr lang="en-GB" altLang="en-US" sz="2400" b="1" dirty="0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‘all or none’.</a:t>
            </a: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  If enough neurotransmitter is released to reach 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threshold</a:t>
            </a: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 the impulse is fired.  Each nerve impulse transmitted is </a:t>
            </a:r>
            <a:r>
              <a:rPr lang="en-GB" altLang="en-US" sz="2400" b="1" dirty="0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EQUAL</a:t>
            </a: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 in size.</a:t>
            </a:r>
            <a:endParaRPr lang="en-GB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The number of impulses transmitted per second i.e. </a:t>
            </a:r>
            <a:r>
              <a:rPr lang="en-GB" altLang="en-US" sz="2400" dirty="0">
                <a:solidFill>
                  <a:srgbClr val="0000FF"/>
                </a:solidFill>
                <a:latin typeface="+mn-lt"/>
              </a:rPr>
              <a:t>the </a:t>
            </a:r>
            <a:r>
              <a:rPr lang="en-GB" altLang="en-US" sz="2400" b="1" dirty="0">
                <a:solidFill>
                  <a:srgbClr val="0000FF"/>
                </a:solidFill>
                <a:latin typeface="+mn-lt"/>
              </a:rPr>
              <a:t>frequency</a:t>
            </a:r>
            <a:r>
              <a:rPr lang="en-GB" altLang="en-US" sz="2400" dirty="0">
                <a:solidFill>
                  <a:srgbClr val="0000FF"/>
                </a:solidFill>
                <a:latin typeface="+mn-lt"/>
              </a:rPr>
              <a:t>, determines the </a:t>
            </a:r>
            <a:r>
              <a:rPr lang="en-GB" altLang="en-US" sz="2400" b="1" dirty="0">
                <a:solidFill>
                  <a:srgbClr val="0000FF"/>
                </a:solidFill>
                <a:latin typeface="+mn-lt"/>
              </a:rPr>
              <a:t>intensity</a:t>
            </a:r>
            <a:r>
              <a:rPr lang="en-GB" altLang="en-US" sz="2400" dirty="0">
                <a:solidFill>
                  <a:srgbClr val="0000FF"/>
                </a:solidFill>
                <a:latin typeface="+mn-lt"/>
              </a:rPr>
              <a:t> of the stimulus.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For example, in relation to a sound stimulus:</a:t>
            </a: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-862013" y="2454275"/>
            <a:ext cx="5397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3619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-862013" y="2454275"/>
            <a:ext cx="5397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3619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6"/>
          <p:cNvSpPr>
            <a:spLocks noChangeArrowheads="1"/>
          </p:cNvSpPr>
          <p:nvPr/>
        </p:nvSpPr>
        <p:spPr bwMode="auto">
          <a:xfrm>
            <a:off x="-862013" y="2454275"/>
            <a:ext cx="5397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3619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34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84011"/>
              </p:ext>
            </p:extLst>
          </p:nvPr>
        </p:nvGraphicFramePr>
        <p:xfrm>
          <a:off x="1258888" y="3860800"/>
          <a:ext cx="6434139" cy="822638"/>
        </p:xfrm>
        <a:graphic>
          <a:graphicData uri="http://schemas.openxmlformats.org/drawingml/2006/table">
            <a:tbl>
              <a:tblPr/>
              <a:tblGrid>
                <a:gridCol w="208270"/>
                <a:gridCol w="1041349"/>
                <a:gridCol w="576235"/>
                <a:gridCol w="1123894"/>
                <a:gridCol w="603220"/>
                <a:gridCol w="1081034"/>
                <a:gridCol w="576235"/>
                <a:gridCol w="122390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559" marB="4555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Loud stimulus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5" marR="91435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High impulse frequency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5" marR="91435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Many impulses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5" marR="91435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Brain perceives the sound as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‘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loud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’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5" marR="91435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684213" y="5011708"/>
            <a:ext cx="4359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The converse applies to a quiet stimulus.</a:t>
            </a:r>
            <a:endParaRPr lang="en-GB" altLang="en-US" sz="2000">
              <a:latin typeface="+mn-lt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3" y="22940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Weak Stimuli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0" y="801038"/>
            <a:ext cx="8424936" cy="580526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Summation of weak stimuli can release enough neurotransmitter so that threshold is reached and an impulse is triggered.</a:t>
            </a:r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5" y="2420888"/>
            <a:ext cx="7917819" cy="383199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7452320" y="372547"/>
            <a:ext cx="1152128" cy="432048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Key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4536504" cy="70609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Find out about….</a:t>
            </a:r>
            <a:endParaRPr lang="en-GB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Working  with your partner, each of you should research one of the following…..</a:t>
            </a:r>
          </a:p>
          <a:p>
            <a:pPr marL="0" indent="0">
              <a:buNone/>
            </a:pPr>
            <a:endParaRPr lang="en-GB" sz="14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Curare</a:t>
            </a:r>
          </a:p>
          <a:p>
            <a:r>
              <a:rPr lang="en-GB" dirty="0" smtClean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Strychnine</a:t>
            </a:r>
          </a:p>
          <a:p>
            <a:endParaRPr lang="en-GB" sz="16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…..then be ready to share key points.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See page 259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968"/>
            <a:ext cx="1905000" cy="1409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57800" y="49004"/>
            <a:ext cx="3117276" cy="64369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Related Topic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80920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Collect a white board.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Test yourself by trying the questions on page 259 of the textbook, without your notes.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064896" cy="584775"/>
          </a:xfrm>
          <a:prstGeom prst="rect">
            <a:avLst/>
          </a:prstGeom>
          <a:solidFill>
            <a:srgbClr val="FFFF29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Testing your knowledge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502"/>
            <a:ext cx="8229600" cy="1143000"/>
          </a:xfrm>
        </p:spPr>
        <p:txBody>
          <a:bodyPr/>
          <a:lstStyle/>
          <a:p>
            <a:r>
              <a:rPr lang="en-GB" b="1" dirty="0" smtClean="0"/>
              <a:t>Extended Answer Question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Describe the function and mechanism of neurotransmitter action at the synapse.</a:t>
            </a:r>
          </a:p>
          <a:p>
            <a:pPr marL="0" lvl="8" indent="363538">
              <a:buNone/>
            </a:pP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sz="3200" dirty="0" smtClean="0"/>
              <a:t>				(</a:t>
            </a:r>
            <a:r>
              <a:rPr lang="en-GB" sz="3200" dirty="0"/>
              <a:t>7</a:t>
            </a:r>
            <a:r>
              <a:rPr lang="en-GB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20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9388" y="-209"/>
            <a:ext cx="8748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600" b="1" dirty="0" smtClean="0">
                <a:latin typeface="Tahoma" panose="020B0604030504040204" pitchFamily="34" charset="0"/>
              </a:rPr>
              <a:t>Marking Scheme</a:t>
            </a:r>
            <a:r>
              <a:rPr lang="en-GB" altLang="en-US" dirty="0" smtClean="0">
                <a:latin typeface="Tahoma" panose="020B0604030504040204" pitchFamily="34" charset="0"/>
              </a:rPr>
              <a:t>  </a:t>
            </a:r>
            <a:endParaRPr lang="en-GB" altLang="en-US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/>
          <a:stretch/>
        </p:blipFill>
        <p:spPr bwMode="auto">
          <a:xfrm>
            <a:off x="431540" y="764704"/>
            <a:ext cx="8244408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95288" y="115888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</a:rPr>
              <a:t>Complex Neural Pathways</a:t>
            </a:r>
            <a:r>
              <a:rPr lang="en-GB" altLang="en-US" sz="2000" b="1" dirty="0">
                <a:latin typeface="Tahoma" panose="020B0604030504040204" pitchFamily="34" charset="0"/>
              </a:rPr>
              <a:t> </a:t>
            </a:r>
            <a:endParaRPr lang="en-GB" altLang="en-US" sz="2000" dirty="0"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1520" y="1340282"/>
            <a:ext cx="5400873" cy="3024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Diverging neural pathways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This is where 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one</a:t>
            </a:r>
            <a:r>
              <a:rPr lang="en-GB" altLang="en-US" sz="2400" b="1" dirty="0">
                <a:latin typeface="Arial" panose="020B0604020202020204" pitchFamily="34" charset="0"/>
              </a:rPr>
              <a:t> </a:t>
            </a:r>
            <a:r>
              <a:rPr lang="en-GB" altLang="en-US" sz="2400" b="1" dirty="0" smtClean="0">
                <a:latin typeface="Arial" panose="020B0604020202020204" pitchFamily="34" charset="0"/>
              </a:rPr>
              <a:t>neuron </a:t>
            </a:r>
            <a:r>
              <a:rPr lang="en-GB" altLang="en-US" sz="2400" dirty="0">
                <a:latin typeface="Arial" panose="020B0604020202020204" pitchFamily="34" charset="0"/>
              </a:rPr>
              <a:t>is </a:t>
            </a:r>
            <a:r>
              <a:rPr lang="en-GB" altLang="en-US" sz="2400" b="1" i="1" dirty="0">
                <a:latin typeface="Arial" panose="020B0604020202020204" pitchFamily="34" charset="0"/>
              </a:rPr>
              <a:t>linked</a:t>
            </a:r>
            <a:r>
              <a:rPr lang="en-GB" altLang="en-US" sz="2400" dirty="0">
                <a:latin typeface="Arial" panose="020B0604020202020204" pitchFamily="34" charset="0"/>
              </a:rPr>
              <a:t> to </a:t>
            </a:r>
            <a:r>
              <a:rPr lang="en-GB" altLang="en-US" sz="2400" b="1" dirty="0">
                <a:latin typeface="Arial" panose="020B0604020202020204" pitchFamily="34" charset="0"/>
              </a:rPr>
              <a:t>several </a:t>
            </a:r>
            <a:r>
              <a:rPr lang="en-GB" altLang="en-US" sz="2400" b="1" dirty="0" smtClean="0">
                <a:latin typeface="Arial" panose="020B0604020202020204" pitchFamily="34" charset="0"/>
              </a:rPr>
              <a:t>neurons</a:t>
            </a:r>
            <a:r>
              <a:rPr lang="en-GB" altLang="en-US" sz="2400" b="1" dirty="0">
                <a:latin typeface="Arial" panose="020B0604020202020204" pitchFamily="34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This allows </a:t>
            </a:r>
            <a:r>
              <a:rPr lang="en-GB" altLang="en-US" sz="2400" b="1" dirty="0">
                <a:latin typeface="Arial" panose="020B0604020202020204" pitchFamily="34" charset="0"/>
              </a:rPr>
              <a:t>impulses from the CNS to be sent to </a:t>
            </a:r>
            <a:r>
              <a:rPr lang="en-GB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several destinations </a:t>
            </a:r>
            <a:r>
              <a:rPr lang="en-GB" altLang="en-US" sz="2400" dirty="0">
                <a:latin typeface="Arial" panose="020B0604020202020204" pitchFamily="34" charset="0"/>
              </a:rPr>
              <a:t>(effectors/ muscles)</a:t>
            </a:r>
            <a:r>
              <a:rPr lang="en-GB" altLang="en-US" sz="2400" b="1" dirty="0">
                <a:latin typeface="Arial" panose="020B0604020202020204" pitchFamily="34" charset="0"/>
              </a:rPr>
              <a:t> </a:t>
            </a:r>
            <a:r>
              <a:rPr lang="en-GB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at the same time</a:t>
            </a:r>
            <a:r>
              <a:rPr lang="en-GB" altLang="en-US" sz="2400" b="1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pic>
        <p:nvPicPr>
          <p:cNvPr id="12294" name="Picture 6" descr="27-6 div neural path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54138"/>
            <a:ext cx="1976438" cy="4752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313" y="692150"/>
            <a:ext cx="820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Enable the nervous system to carryout its many complex functions.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72041" y="6125663"/>
            <a:ext cx="2732088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Diagrams must show </a:t>
            </a:r>
            <a:r>
              <a:rPr lang="en-GB" alt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direction of </a:t>
            </a:r>
            <a:r>
              <a:rPr lang="en-GB" alt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impulse</a:t>
            </a:r>
            <a:endParaRPr lang="en-GB" altLang="en-US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4686" y="1358936"/>
            <a:ext cx="6516216" cy="648072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What does diverge mean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957081" y="2108576"/>
            <a:ext cx="7283632" cy="697634"/>
          </a:xfrm>
          <a:prstGeom prst="roundRect">
            <a:avLst/>
          </a:prstGeom>
          <a:solidFill>
            <a:srgbClr val="EB3181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To branch out from a common point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206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6" grpId="0" animBg="1"/>
      <p:bldP spid="3" grpId="0" animBg="1"/>
      <p:bldP spid="3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244485"/>
            <a:ext cx="8572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Examples of a 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diverging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pathways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latin typeface="Arial" panose="020B0604020202020204" pitchFamily="34" charset="0"/>
              </a:rPr>
              <a:t>F</a:t>
            </a:r>
            <a:r>
              <a:rPr lang="en-GB" altLang="en-US" sz="2400" b="1" dirty="0" smtClean="0">
                <a:latin typeface="Arial" panose="020B0604020202020204" pitchFamily="34" charset="0"/>
              </a:rPr>
              <a:t>ine </a:t>
            </a:r>
            <a:r>
              <a:rPr lang="en-GB" altLang="en-US" sz="2400" b="1" dirty="0">
                <a:latin typeface="Arial" panose="020B0604020202020204" pitchFamily="34" charset="0"/>
              </a:rPr>
              <a:t>motor control</a:t>
            </a:r>
            <a:r>
              <a:rPr lang="en-GB" altLang="en-US" sz="2400" dirty="0">
                <a:latin typeface="Arial" panose="020B0604020202020204" pitchFamily="34" charset="0"/>
              </a:rPr>
              <a:t> e.g. of the hands when playing the piano and</a:t>
            </a:r>
            <a:r>
              <a:rPr lang="en-GB" altLang="en-US" sz="2400" b="1" dirty="0">
                <a:latin typeface="Arial" panose="020B0604020202020204" pitchFamily="34" charset="0"/>
              </a:rPr>
              <a:t> temperature control.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258" y="3842970"/>
            <a:ext cx="1871662" cy="1311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latin typeface="Trebuchet MS" pitchFamily="34" charset="0"/>
              </a:rPr>
              <a:t>Hypothalamus</a:t>
            </a:r>
            <a:r>
              <a:rPr lang="en-GB" sz="2000" dirty="0">
                <a:latin typeface="Trebuchet MS" pitchFamily="34" charset="0"/>
              </a:rPr>
              <a:t> detects e.g. drop in temperature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258" y="2258645"/>
            <a:ext cx="178593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latin typeface="Trebuchet MS" pitchFamily="34" charset="0"/>
              </a:rPr>
              <a:t>Motor area       </a:t>
            </a:r>
            <a:r>
              <a:rPr lang="en-GB" sz="2000" dirty="0">
                <a:latin typeface="Trebuchet MS" pitchFamily="34" charset="0"/>
              </a:rPr>
              <a:t>in the cerebrum</a:t>
            </a:r>
          </a:p>
        </p:txBody>
      </p:sp>
      <p:sp>
        <p:nvSpPr>
          <p:cNvPr id="5" name="Pentagon 4"/>
          <p:cNvSpPr/>
          <p:nvPr/>
        </p:nvSpPr>
        <p:spPr>
          <a:xfrm>
            <a:off x="2054920" y="2185620"/>
            <a:ext cx="2357438" cy="1285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b="1">
                <a:solidFill>
                  <a:srgbClr val="FFFFFF"/>
                </a:solidFill>
                <a:latin typeface="Trebuchet MS" pitchFamily="34" charset="0"/>
              </a:rPr>
              <a:t>Nerve impulses  sent to </a:t>
            </a:r>
            <a:r>
              <a:rPr lang="en-GB" sz="1600" b="1" u="sng">
                <a:solidFill>
                  <a:srgbClr val="FF0000"/>
                </a:solidFill>
                <a:latin typeface="Trebuchet MS" pitchFamily="34" charset="0"/>
              </a:rPr>
              <a:t>several muscles</a:t>
            </a:r>
            <a:r>
              <a:rPr lang="en-GB" sz="1600" b="1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1600" b="1">
                <a:solidFill>
                  <a:srgbClr val="FFFFFF"/>
                </a:solidFill>
                <a:latin typeface="Trebuchet MS" pitchFamily="34" charset="0"/>
              </a:rPr>
              <a:t>at the </a:t>
            </a:r>
            <a:r>
              <a:rPr lang="en-GB" sz="1600" b="1" u="sng">
                <a:solidFill>
                  <a:schemeClr val="tx1"/>
                </a:solidFill>
                <a:latin typeface="Trebuchet MS" pitchFamily="34" charset="0"/>
              </a:rPr>
              <a:t>same time</a:t>
            </a:r>
          </a:p>
        </p:txBody>
      </p:sp>
      <p:sp>
        <p:nvSpPr>
          <p:cNvPr id="6" name="Pentagon 5"/>
          <p:cNvSpPr/>
          <p:nvPr/>
        </p:nvSpPr>
        <p:spPr>
          <a:xfrm>
            <a:off x="2127945" y="3914407"/>
            <a:ext cx="2286000" cy="12144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b="1">
                <a:solidFill>
                  <a:srgbClr val="FFFFFF"/>
                </a:solidFill>
                <a:latin typeface="Trebuchet MS" pitchFamily="34" charset="0"/>
              </a:rPr>
              <a:t>Nerve impulses sent to </a:t>
            </a:r>
            <a:r>
              <a:rPr lang="en-GB" sz="1600" b="1" u="sng">
                <a:solidFill>
                  <a:srgbClr val="FF0000"/>
                </a:solidFill>
                <a:latin typeface="Trebuchet MS" pitchFamily="34" charset="0"/>
              </a:rPr>
              <a:t>several effectors</a:t>
            </a:r>
            <a:r>
              <a:rPr lang="en-GB" sz="1600" b="1">
                <a:solidFill>
                  <a:srgbClr val="FFFFFF"/>
                </a:solidFill>
                <a:latin typeface="Trebuchet MS" pitchFamily="34" charset="0"/>
              </a:rPr>
              <a:t> at the </a:t>
            </a:r>
            <a:r>
              <a:rPr lang="en-GB" sz="1600" b="1" u="sng">
                <a:solidFill>
                  <a:schemeClr val="tx1"/>
                </a:solidFill>
                <a:latin typeface="Trebuchet MS" pitchFamily="34" charset="0"/>
              </a:rPr>
              <a:t>same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408" y="2258645"/>
            <a:ext cx="2071687" cy="13144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dirty="0">
                <a:latin typeface="Trebuchet MS" pitchFamily="34" charset="0"/>
              </a:rPr>
              <a:t>      </a:t>
            </a:r>
            <a:r>
              <a:rPr lang="en-GB" sz="1600" b="1" i="1" dirty="0">
                <a:solidFill>
                  <a:srgbClr val="0000FF"/>
                </a:solidFill>
                <a:latin typeface="Trebuchet MS" pitchFamily="34" charset="0"/>
              </a:rPr>
              <a:t>EFFECTORS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600" dirty="0">
                <a:latin typeface="Trebuchet MS" pitchFamily="34" charset="0"/>
              </a:rPr>
              <a:t> Upper arm muscles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600" dirty="0">
                <a:latin typeface="Trebuchet MS" pitchFamily="34" charset="0"/>
              </a:rPr>
              <a:t> Forearm muscles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600" dirty="0">
                <a:latin typeface="Trebuchet MS" pitchFamily="34" charset="0"/>
              </a:rPr>
              <a:t> Hand muscles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600" dirty="0">
                <a:latin typeface="Trebuchet MS" pitchFamily="34" charset="0"/>
              </a:rPr>
              <a:t> Finger muscles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1408" y="3985845"/>
            <a:ext cx="2071687" cy="1069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dirty="0">
                <a:latin typeface="Trebuchet MS" pitchFamily="34" charset="0"/>
              </a:rPr>
              <a:t>       </a:t>
            </a:r>
            <a:r>
              <a:rPr lang="en-GB" sz="1600" b="1" i="1" dirty="0">
                <a:solidFill>
                  <a:srgbClr val="0000FF"/>
                </a:solidFill>
                <a:latin typeface="Trebuchet MS" pitchFamily="34" charset="0"/>
              </a:rPr>
              <a:t>EFFECTORS</a:t>
            </a:r>
            <a:endParaRPr lang="en-GB" sz="1600" dirty="0">
              <a:solidFill>
                <a:srgbClr val="0000FF"/>
              </a:solidFill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600" dirty="0">
                <a:latin typeface="Trebuchet MS" pitchFamily="34" charset="0"/>
              </a:rPr>
              <a:t> sweat glands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600" dirty="0">
                <a:latin typeface="Trebuchet MS" pitchFamily="34" charset="0"/>
              </a:rPr>
              <a:t> skin arterioles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600" dirty="0">
                <a:latin typeface="Trebuchet MS" pitchFamily="34" charset="0"/>
              </a:rPr>
              <a:t> skeletal muscles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3433" y="2363419"/>
            <a:ext cx="2160587" cy="1069975"/>
          </a:xfrm>
          <a:prstGeom prst="rect">
            <a:avLst/>
          </a:prstGeom>
          <a:solidFill>
            <a:srgbClr val="DAD2E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rebuchet MS" panose="020B0603020202020204" pitchFamily="34" charset="0"/>
              </a:rPr>
              <a:t>Permits finger muscles to work in a </a:t>
            </a:r>
            <a:r>
              <a:rPr lang="en-GB" altLang="en-US" sz="1600" b="1" dirty="0">
                <a:latin typeface="Trebuchet MS" panose="020B0603020202020204" pitchFamily="34" charset="0"/>
              </a:rPr>
              <a:t>co-ordinated</a:t>
            </a:r>
            <a:r>
              <a:rPr lang="en-GB" altLang="en-US" sz="1600" dirty="0">
                <a:latin typeface="Trebuchet MS" panose="020B0603020202020204" pitchFamily="34" charset="0"/>
              </a:rPr>
              <a:t> way (</a:t>
            </a:r>
            <a:r>
              <a:rPr lang="en-GB" altLang="en-US" sz="1600" b="1" dirty="0">
                <a:latin typeface="Trebuchet MS" panose="020B0603020202020204" pitchFamily="34" charset="0"/>
              </a:rPr>
              <a:t>fine motor control</a:t>
            </a:r>
            <a:r>
              <a:rPr lang="en-GB" altLang="en-US" sz="16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91995" y="3914407"/>
            <a:ext cx="2071688" cy="1314450"/>
          </a:xfrm>
          <a:prstGeom prst="rect">
            <a:avLst/>
          </a:prstGeom>
          <a:solidFill>
            <a:srgbClr val="DAD2E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rebuchet MS" panose="020B0603020202020204" pitchFamily="34" charset="0"/>
              </a:rPr>
              <a:t>Permits effectors to work together in a </a:t>
            </a:r>
            <a:r>
              <a:rPr lang="en-GB" altLang="en-US" sz="1600" b="1" dirty="0">
                <a:latin typeface="Trebuchet MS" panose="020B0603020202020204" pitchFamily="34" charset="0"/>
              </a:rPr>
              <a:t>co-ordinated</a:t>
            </a:r>
            <a:r>
              <a:rPr lang="en-GB" altLang="en-US" sz="1600" dirty="0">
                <a:latin typeface="Trebuchet MS" panose="020B0603020202020204" pitchFamily="34" charset="0"/>
              </a:rPr>
              <a:t> way in order to increase 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36666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95" y="130622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Structure of Neurons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73" y="1196752"/>
            <a:ext cx="9188890" cy="5805264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3 types of neurone share the same basic structures:</a:t>
            </a:r>
          </a:p>
          <a:p>
            <a:pPr marL="450850" indent="0">
              <a:buNone/>
            </a:pPr>
            <a:r>
              <a:rPr lang="en-GB" b="1" dirty="0" smtClean="0"/>
              <a:t>1. a </a:t>
            </a:r>
            <a:r>
              <a:rPr lang="en-GB" b="1" dirty="0"/>
              <a:t>cell </a:t>
            </a:r>
            <a:r>
              <a:rPr lang="en-GB" b="1" dirty="0" smtClean="0"/>
              <a:t>body </a:t>
            </a:r>
          </a:p>
          <a:p>
            <a:pPr marL="450850" indent="0">
              <a:buNone/>
            </a:pPr>
            <a:r>
              <a:rPr lang="en-GB" b="1" dirty="0" smtClean="0"/>
              <a:t>2. </a:t>
            </a:r>
            <a:r>
              <a:rPr lang="en-GB" b="1" dirty="0"/>
              <a:t>one </a:t>
            </a:r>
            <a:r>
              <a:rPr lang="en-GB" b="1" dirty="0" smtClean="0"/>
              <a:t>axon</a:t>
            </a:r>
            <a:endParaRPr lang="en-GB" b="1" dirty="0"/>
          </a:p>
          <a:p>
            <a:pPr marL="0" indent="450850">
              <a:buNone/>
            </a:pPr>
            <a:r>
              <a:rPr lang="en-GB" b="1" dirty="0" smtClean="0"/>
              <a:t>3</a:t>
            </a:r>
            <a:r>
              <a:rPr lang="en-GB" b="1" dirty="0"/>
              <a:t>. several dendrites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5" y="2996952"/>
            <a:ext cx="4629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i="1" dirty="0" smtClean="0"/>
              <a:t>These are thread </a:t>
            </a:r>
            <a:r>
              <a:rPr lang="en-GB" sz="2000" i="1" dirty="0"/>
              <a:t>like cytoplasmic extensions </a:t>
            </a:r>
            <a:r>
              <a:rPr lang="en-GB" sz="2000" i="1" dirty="0" smtClean="0"/>
              <a:t>(called fibres) of the cell body.</a:t>
            </a:r>
            <a:endParaRPr lang="en-GB" sz="2000" i="1" dirty="0"/>
          </a:p>
        </p:txBody>
      </p:sp>
      <p:sp>
        <p:nvSpPr>
          <p:cNvPr id="6" name="Right Brace 5"/>
          <p:cNvSpPr/>
          <p:nvPr/>
        </p:nvSpPr>
        <p:spPr>
          <a:xfrm>
            <a:off x="4188686" y="2996952"/>
            <a:ext cx="239298" cy="7920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95536" y="436191"/>
            <a:ext cx="8569325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>
                <a:latin typeface="Candara" panose="020E0502030303020204" pitchFamily="34" charset="0"/>
              </a:rPr>
              <a:t>Exam question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andara" panose="020E0502030303020204" pitchFamily="34" charset="0"/>
              </a:rPr>
              <a:t>Explain how diverging pathways allow humans to perform a task such as threading a needle (2 marks).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832" y="1988840"/>
            <a:ext cx="856932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FF0000"/>
                </a:solidFill>
              </a:rPr>
              <a:t>Nerve impulse is transmitted to </a:t>
            </a:r>
            <a:r>
              <a:rPr lang="en-GB" altLang="en-US" sz="3200" dirty="0" smtClean="0">
                <a:solidFill>
                  <a:srgbClr val="FF0000"/>
                </a:solidFill>
              </a:rPr>
              <a:t>several points/destinations/effectors </a:t>
            </a:r>
            <a:r>
              <a:rPr lang="en-GB" altLang="en-US" sz="3200" dirty="0">
                <a:solidFill>
                  <a:srgbClr val="FF0000"/>
                </a:solidFill>
              </a:rPr>
              <a:t>at the same time/simultaneously (1mk</a:t>
            </a:r>
            <a:r>
              <a:rPr lang="en-GB" altLang="en-US" sz="3200" dirty="0" smtClean="0">
                <a:solidFill>
                  <a:srgbClr val="FF0000"/>
                </a:solidFill>
              </a:rPr>
              <a:t>)</a:t>
            </a:r>
          </a:p>
          <a:p>
            <a:endParaRPr lang="en-GB" altLang="en-US" sz="11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FF0000"/>
                </a:solidFill>
              </a:rPr>
              <a:t>This permits finger muscles to work in a coordinated way/permits fine motor control (1mk) </a:t>
            </a:r>
          </a:p>
        </p:txBody>
      </p:sp>
    </p:spTree>
    <p:extLst>
      <p:ext uri="{BB962C8B-B14F-4D97-AF65-F5344CB8AC3E}">
        <p14:creationId xmlns:p14="http://schemas.microsoft.com/office/powerpoint/2010/main" val="24343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1521" y="765175"/>
            <a:ext cx="5112568" cy="39599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Converging Neural pathways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This has </a:t>
            </a:r>
            <a:r>
              <a:rPr lang="en-GB" altLang="en-US" sz="2000" b="1" dirty="0">
                <a:latin typeface="Arial" panose="020B0604020202020204" pitchFamily="34" charset="0"/>
              </a:rPr>
              <a:t>several </a:t>
            </a:r>
            <a:r>
              <a:rPr lang="en-GB" altLang="en-US" sz="2000" b="1" dirty="0" smtClean="0">
                <a:latin typeface="Arial" panose="020B0604020202020204" pitchFamily="34" charset="0"/>
              </a:rPr>
              <a:t>neurons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come together</a:t>
            </a:r>
            <a:r>
              <a:rPr lang="en-GB" altLang="en-US" sz="2000" b="1" dirty="0">
                <a:latin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</a:rPr>
              <a:t> and </a:t>
            </a:r>
            <a:r>
              <a:rPr lang="en-GB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link</a:t>
            </a:r>
            <a:r>
              <a:rPr lang="en-GB" altLang="en-US" sz="2000" b="1" dirty="0" smtClean="0">
                <a:latin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</a:rPr>
              <a:t>to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one </a:t>
            </a:r>
            <a:r>
              <a:rPr lang="en-GB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neuron</a:t>
            </a:r>
            <a:r>
              <a:rPr lang="en-GB" altLang="en-US" sz="2000" dirty="0" smtClean="0">
                <a:latin typeface="Arial" panose="020B0604020202020204" pitchFamily="34" charset="0"/>
              </a:rPr>
              <a:t>.  </a:t>
            </a: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This allows </a:t>
            </a:r>
            <a:r>
              <a:rPr lang="en-GB" altLang="en-US" sz="2000" b="1" dirty="0" smtClean="0">
                <a:latin typeface="Arial" panose="020B0604020202020204" pitchFamily="34" charset="0"/>
              </a:rPr>
              <a:t>neurotransmitters from </a:t>
            </a:r>
            <a:r>
              <a:rPr lang="en-GB" altLang="en-US" sz="2000" b="1" dirty="0">
                <a:latin typeface="Arial" panose="020B0604020202020204" pitchFamily="34" charset="0"/>
              </a:rPr>
              <a:t>a number of nerve cells to be brought together </a:t>
            </a:r>
            <a:r>
              <a:rPr lang="en-GB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making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it more likely </a:t>
            </a:r>
            <a:r>
              <a:rPr lang="en-GB" altLang="en-US" sz="2000" dirty="0" smtClean="0">
                <a:latin typeface="Arial" panose="020B0604020202020204" pitchFamily="34" charset="0"/>
              </a:rPr>
              <a:t>that </a:t>
            </a:r>
            <a:r>
              <a:rPr lang="en-GB" altLang="en-US" sz="2000" dirty="0">
                <a:latin typeface="Arial" panose="020B0604020202020204" pitchFamily="34" charset="0"/>
              </a:rPr>
              <a:t>the </a:t>
            </a:r>
            <a:r>
              <a:rPr lang="en-GB" altLang="en-US" sz="2000" dirty="0" smtClean="0">
                <a:latin typeface="Arial" panose="020B0604020202020204" pitchFamily="34" charset="0"/>
              </a:rPr>
              <a:t>threshold is reached and the impulse is triggered.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Arial" panose="020B0604020202020204" pitchFamily="34" charset="0"/>
              </a:rPr>
              <a:t>Converging neural pathways </a:t>
            </a:r>
            <a:r>
              <a:rPr lang="en-GB" altLang="en-US" sz="2000" b="1" dirty="0" smtClean="0">
                <a:latin typeface="Arial" panose="020B0604020202020204" pitchFamily="34" charset="0"/>
              </a:rPr>
              <a:t>increase the sensitivity to excitatory or inhibitory signals</a:t>
            </a:r>
            <a:r>
              <a:rPr lang="en-GB" altLang="en-US" sz="2000" dirty="0" smtClean="0">
                <a:latin typeface="Arial" panose="020B0604020202020204" pitchFamily="34" charset="0"/>
              </a:rPr>
              <a:t>.</a:t>
            </a: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pic>
        <p:nvPicPr>
          <p:cNvPr id="13317" name="Picture 5" descr="27-7 conv neural path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3005138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25" y="5732463"/>
            <a:ext cx="3024188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Diagrams must show </a:t>
            </a:r>
            <a:r>
              <a:rPr lang="en-GB" altLang="en-US" sz="20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direction of impulse.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4644008" y="222610"/>
            <a:ext cx="3600400" cy="721221"/>
          </a:xfrm>
          <a:prstGeom prst="wedgeEllipseCallout">
            <a:avLst>
              <a:gd name="adj1" fmla="val -45966"/>
              <a:gd name="adj2" fmla="val 2510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“Summation” </a:t>
            </a:r>
            <a:endParaRPr lang="en-GB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42636" y="1862144"/>
            <a:ext cx="6516216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What does converge mean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957081" y="2852936"/>
            <a:ext cx="7287327" cy="1320424"/>
          </a:xfrm>
          <a:prstGeom prst="roundRect">
            <a:avLst/>
          </a:prstGeom>
          <a:solidFill>
            <a:srgbClr val="EB3181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To come together and meet at a common point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169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1520" y="1631794"/>
            <a:ext cx="4537075" cy="40608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The nerve impulse transmitted by one </a:t>
            </a:r>
            <a:r>
              <a:rPr lang="en-GB" altLang="en-US" sz="2000" b="1" u="sng" dirty="0">
                <a:latin typeface="Arial" panose="020B0604020202020204" pitchFamily="34" charset="0"/>
              </a:rPr>
              <a:t>rod</a:t>
            </a:r>
            <a:r>
              <a:rPr lang="en-GB" altLang="en-US" sz="2000" dirty="0">
                <a:latin typeface="Arial" panose="020B0604020202020204" pitchFamily="34" charset="0"/>
              </a:rPr>
              <a:t> in dim light is </a:t>
            </a:r>
            <a:r>
              <a:rPr lang="en-GB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weak</a:t>
            </a:r>
            <a:r>
              <a:rPr lang="en-GB" altLang="en-US" sz="2000" dirty="0">
                <a:latin typeface="Arial" panose="020B0604020202020204" pitchFamily="34" charset="0"/>
              </a:rPr>
              <a:t> and would fail to reach threshold so the transmission of the impulse would not occur.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However the </a:t>
            </a:r>
            <a:r>
              <a:rPr lang="en-GB" altLang="en-US" sz="2000" b="1" dirty="0">
                <a:latin typeface="Arial" panose="020B0604020202020204" pitchFamily="34" charset="0"/>
              </a:rPr>
              <a:t>convergent arrangement</a:t>
            </a:r>
            <a:r>
              <a:rPr lang="en-GB" altLang="en-US" sz="2000" dirty="0">
                <a:latin typeface="Arial" panose="020B0604020202020204" pitchFamily="34" charset="0"/>
              </a:rPr>
              <a:t> of 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several rods</a:t>
            </a:r>
            <a:r>
              <a:rPr lang="en-GB" altLang="en-US" sz="2000" dirty="0">
                <a:latin typeface="Arial" panose="020B0604020202020204" pitchFamily="34" charset="0"/>
              </a:rPr>
              <a:t> allow </a:t>
            </a:r>
            <a:r>
              <a:rPr lang="en-GB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many impulses</a:t>
            </a:r>
            <a:r>
              <a:rPr lang="en-GB" altLang="en-US" sz="2000" b="1" dirty="0" smtClean="0"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</a:rPr>
              <a:t>to be transmitted </a:t>
            </a:r>
            <a:r>
              <a:rPr lang="en-GB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at the same time</a:t>
            </a:r>
            <a:r>
              <a:rPr lang="en-GB" altLang="en-US" sz="2000" dirty="0">
                <a:latin typeface="Arial" panose="020B0604020202020204" pitchFamily="34" charset="0"/>
              </a:rPr>
              <a:t> releasing enough </a:t>
            </a:r>
            <a:r>
              <a:rPr lang="en-GB" altLang="en-US" sz="2000" u="sng" dirty="0">
                <a:latin typeface="Arial" panose="020B0604020202020204" pitchFamily="34" charset="0"/>
              </a:rPr>
              <a:t>neurotransmitter</a:t>
            </a:r>
            <a:r>
              <a:rPr lang="en-GB" altLang="en-US" sz="2000" dirty="0">
                <a:latin typeface="Arial" panose="020B0604020202020204" pitchFamily="34" charset="0"/>
              </a:rPr>
              <a:t> to reach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threshold</a:t>
            </a:r>
            <a:r>
              <a:rPr lang="en-GB" altLang="en-US" sz="2000" dirty="0">
                <a:latin typeface="Arial" panose="020B0604020202020204" pitchFamily="34" charset="0"/>
              </a:rPr>
              <a:t>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The impulse crosses the synapse and is then transmitted via the optic nerve to the brain</a:t>
            </a:r>
            <a:r>
              <a:rPr lang="en-GB" altLang="en-US" sz="16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4341" name="Picture 5" descr="27-8 rods and c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455987" cy="5691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51520" y="116632"/>
            <a:ext cx="813690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 of a converging neural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endParaRPr lang="en-GB" altLang="en-US" sz="2000" b="1" dirty="0" smtClean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 smtClean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smtClean="0">
                <a:latin typeface="Tahoma" panose="020B0604030504040204" pitchFamily="34" charset="0"/>
              </a:rPr>
              <a:t>Rods </a:t>
            </a:r>
            <a:r>
              <a:rPr lang="en-GB" altLang="en-US" sz="2000" b="1" dirty="0">
                <a:latin typeface="Tahoma" panose="020B0604030504040204" pitchFamily="34" charset="0"/>
              </a:rPr>
              <a:t>in Retina of eye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77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3680"/>
            <a:ext cx="1752600" cy="40386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4263" y="188640"/>
            <a:ext cx="5400873" cy="38164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Reverberating neural </a:t>
            </a:r>
            <a:r>
              <a:rPr lang="en-GB" alt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pathways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 panose="020B0604020202020204" pitchFamily="34" charset="0"/>
              </a:rPr>
              <a:t>N</a:t>
            </a:r>
            <a:r>
              <a:rPr lang="en-GB" sz="2000" dirty="0" smtClean="0">
                <a:latin typeface="+mn-lt"/>
                <a:ea typeface="Times New Roman"/>
              </a:rPr>
              <a:t>eurons </a:t>
            </a:r>
            <a:r>
              <a:rPr lang="en-GB" sz="2000" b="1" dirty="0">
                <a:latin typeface="+mn-lt"/>
                <a:ea typeface="Times New Roman"/>
              </a:rPr>
              <a:t>later</a:t>
            </a:r>
            <a:r>
              <a:rPr lang="en-GB" sz="2000" dirty="0">
                <a:latin typeface="+mn-lt"/>
                <a:ea typeface="Times New Roman"/>
              </a:rPr>
              <a:t> in a neural pathway possess </a:t>
            </a:r>
            <a:r>
              <a:rPr lang="en-GB" sz="2000" b="1" dirty="0">
                <a:latin typeface="+mn-lt"/>
                <a:ea typeface="Times New Roman"/>
              </a:rPr>
              <a:t>axon branches </a:t>
            </a:r>
            <a:r>
              <a:rPr lang="en-GB" sz="2000" dirty="0">
                <a:latin typeface="+mn-lt"/>
                <a:ea typeface="Times New Roman"/>
              </a:rPr>
              <a:t>that </a:t>
            </a:r>
            <a:r>
              <a:rPr lang="en-GB" sz="2000" b="1" dirty="0">
                <a:solidFill>
                  <a:srgbClr val="0000FF"/>
                </a:solidFill>
                <a:latin typeface="+mn-lt"/>
                <a:ea typeface="Times New Roman"/>
              </a:rPr>
              <a:t>form synapses </a:t>
            </a:r>
            <a:r>
              <a:rPr lang="en-GB" sz="2000" dirty="0">
                <a:latin typeface="+mn-lt"/>
                <a:ea typeface="Times New Roman"/>
              </a:rPr>
              <a:t>with neurones </a:t>
            </a:r>
            <a:r>
              <a:rPr lang="en-GB" sz="2000" b="1" dirty="0">
                <a:latin typeface="+mn-lt"/>
                <a:ea typeface="Times New Roman"/>
              </a:rPr>
              <a:t>earlier</a:t>
            </a:r>
            <a:r>
              <a:rPr lang="en-GB" sz="2000" dirty="0">
                <a:latin typeface="+mn-lt"/>
                <a:ea typeface="Times New Roman"/>
              </a:rPr>
              <a:t> in the </a:t>
            </a:r>
            <a:r>
              <a:rPr lang="en-GB" sz="2000" dirty="0" smtClean="0">
                <a:latin typeface="+mn-lt"/>
                <a:ea typeface="Times New Roman"/>
              </a:rPr>
              <a:t>pathway.</a:t>
            </a:r>
            <a:endParaRPr lang="en-GB" sz="2000" dirty="0">
              <a:latin typeface="+mn-lt"/>
              <a:ea typeface="Times New Roman"/>
            </a:endParaRPr>
          </a:p>
          <a:p>
            <a:pPr marL="342900" indent="-342900"/>
            <a:r>
              <a:rPr lang="en-GB" sz="2000" dirty="0" smtClean="0">
                <a:latin typeface="+mn-lt"/>
                <a:ea typeface="Times New Roman"/>
              </a:rPr>
              <a:t>This can be used to send the impulse back through the circuit.</a:t>
            </a:r>
            <a:endParaRPr lang="en-GB" sz="2000" dirty="0">
              <a:latin typeface="+mn-lt"/>
              <a:ea typeface="Times New Roman"/>
            </a:endParaRPr>
          </a:p>
          <a:p>
            <a:pPr marL="342900" indent="-342900"/>
            <a:r>
              <a:rPr lang="en-GB" sz="2000" dirty="0" smtClean="0">
                <a:latin typeface="+mn-lt"/>
                <a:ea typeface="Times New Roman"/>
              </a:rPr>
              <a:t>Impulses can therefore be recycled back through the pathway </a:t>
            </a:r>
            <a:r>
              <a:rPr lang="en-GB" sz="2000" b="1" dirty="0" smtClean="0">
                <a:latin typeface="+mn-lt"/>
                <a:ea typeface="Times New Roman"/>
              </a:rPr>
              <a:t>continuously</a:t>
            </a:r>
            <a:r>
              <a:rPr lang="en-GB" sz="2000" dirty="0" smtClean="0">
                <a:latin typeface="+mn-lt"/>
                <a:ea typeface="Times New Roman"/>
              </a:rPr>
              <a:t> which brings about repeated activities e.g. </a:t>
            </a:r>
            <a:r>
              <a:rPr lang="en-GB" sz="2000" b="1" dirty="0" smtClean="0">
                <a:latin typeface="+mn-lt"/>
                <a:ea typeface="Times New Roman"/>
              </a:rPr>
              <a:t>breathing</a:t>
            </a:r>
            <a:r>
              <a:rPr lang="en-GB" sz="2000" dirty="0" smtClean="0">
                <a:latin typeface="+mn-lt"/>
                <a:ea typeface="Times New Roman"/>
              </a:rPr>
              <a:t> </a:t>
            </a:r>
            <a:r>
              <a:rPr lang="en-GB" sz="2000" b="1" dirty="0" smtClean="0">
                <a:latin typeface="+mn-lt"/>
                <a:ea typeface="Times New Roman"/>
              </a:rPr>
              <a:t>movements</a:t>
            </a:r>
            <a:r>
              <a:rPr lang="en-GB" sz="2000" dirty="0" smtClean="0">
                <a:latin typeface="+mn-lt"/>
                <a:ea typeface="Times New Roman"/>
              </a:rPr>
              <a:t> which repeats for a lifetime. </a:t>
            </a: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30496" y="1183377"/>
            <a:ext cx="108012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Impulse is recycled allowing continuous stimulation </a:t>
            </a:r>
            <a:endParaRPr lang="en-GB" sz="1400" dirty="0"/>
          </a:p>
        </p:txBody>
      </p:sp>
      <p:sp>
        <p:nvSpPr>
          <p:cNvPr id="10" name="Down Arrow 9"/>
          <p:cNvSpPr/>
          <p:nvPr/>
        </p:nvSpPr>
        <p:spPr>
          <a:xfrm>
            <a:off x="8048764" y="1336372"/>
            <a:ext cx="144016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8050956" y="2704326"/>
            <a:ext cx="144016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8048764" y="3810913"/>
            <a:ext cx="144016" cy="28803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flipV="1">
            <a:off x="7533580" y="2337936"/>
            <a:ext cx="171636" cy="2796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flipV="1">
            <a:off x="7468672" y="1336372"/>
            <a:ext cx="171636" cy="2796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84" y="4286666"/>
            <a:ext cx="2343150" cy="1952625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8048764" y="66009"/>
            <a:ext cx="144016" cy="28803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7870" y="6114926"/>
            <a:ext cx="247931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Breathing muscles continuous in their action</a:t>
            </a:r>
            <a:endParaRPr lang="en-GB" altLang="en-US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9999"/>
            <a:ext cx="9144001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325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Extended Answer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823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4" y="9306"/>
            <a:ext cx="7610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4" y="3212976"/>
            <a:ext cx="72294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80920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Collect a white board.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Test yourself by trying the questions on page 267 of the textbook, without your notes.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064896" cy="584775"/>
          </a:xfrm>
          <a:prstGeom prst="rect">
            <a:avLst/>
          </a:prstGeom>
          <a:solidFill>
            <a:srgbClr val="FFFF29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Testing your knowledge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1056" y="260648"/>
            <a:ext cx="7772400" cy="1008112"/>
          </a:xfrm>
          <a:solidFill>
            <a:srgbClr val="FFFF99"/>
          </a:solidFill>
        </p:spPr>
        <p:txBody>
          <a:bodyPr/>
          <a:lstStyle/>
          <a:p>
            <a:r>
              <a:rPr lang="en-GB" altLang="en-US" sz="6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Learning Intentions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611560" y="1988840"/>
            <a:ext cx="8425185" cy="4464050"/>
          </a:xfrm>
        </p:spPr>
        <p:txBody>
          <a:bodyPr>
            <a:normAutofit/>
          </a:bodyPr>
          <a:lstStyle/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investigate neurotransmitters, mood and behaviour.</a:t>
            </a:r>
          </a:p>
          <a:p>
            <a:pPr marL="450850" indent="-45085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investigate the action of recreational drugs.</a:t>
            </a:r>
            <a:endParaRPr lang="en-GB" altLang="en-US" sz="3600" dirty="0" smtClean="0">
              <a:latin typeface="Comic Sans MS" panose="030F0702030302020204" pitchFamily="66" charset="0"/>
            </a:endParaRPr>
          </a:p>
          <a:p>
            <a:pPr marL="171450" lvl="1" eaLnBrk="1" hangingPunct="1">
              <a:spcBef>
                <a:spcPts val="750"/>
              </a:spcBef>
              <a:defRPr/>
            </a:pPr>
            <a:endParaRPr lang="en-GB" altLang="en-US" sz="3200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28384" cy="108012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600" b="1" dirty="0" smtClean="0"/>
              <a:t>Neurotransmitters, mood and </a:t>
            </a:r>
            <a:r>
              <a:rPr lang="en-GB" sz="3600" b="1" dirty="0"/>
              <a:t>b</a:t>
            </a:r>
            <a:r>
              <a:rPr lang="en-GB" sz="3600" b="1" dirty="0" smtClean="0"/>
              <a:t>ehaviour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&amp; The mode of </a:t>
            </a:r>
            <a:r>
              <a:rPr lang="en-GB" sz="3600" b="1" dirty="0"/>
              <a:t>action of recreational </a:t>
            </a:r>
            <a:r>
              <a:rPr lang="en-GB" sz="3600" b="1" dirty="0" smtClean="0"/>
              <a:t>drugs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5"/>
            <a:ext cx="8229600" cy="4032448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Collect: </a:t>
            </a:r>
          </a:p>
          <a:p>
            <a:r>
              <a:rPr lang="en-GB" dirty="0" smtClean="0"/>
              <a:t>Pupil handout </a:t>
            </a:r>
          </a:p>
          <a:p>
            <a:r>
              <a:rPr lang="en-GB" dirty="0" smtClean="0"/>
              <a:t>A3 info sheet (extract from bright red book)</a:t>
            </a:r>
          </a:p>
          <a:p>
            <a:r>
              <a:rPr lang="en-GB" dirty="0" smtClean="0"/>
              <a:t>Textbook pages 267-278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Take your time to read the available resources and study the diagrams – make brief notes for each section on your handout.</a:t>
            </a:r>
          </a:p>
        </p:txBody>
      </p:sp>
    </p:spTree>
    <p:extLst>
      <p:ext uri="{BB962C8B-B14F-4D97-AF65-F5344CB8AC3E}">
        <p14:creationId xmlns:p14="http://schemas.microsoft.com/office/powerpoint/2010/main" val="10108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5544616" cy="70609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Find out about….</a:t>
            </a:r>
            <a:endParaRPr lang="en-GB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06489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Working  with your group, each of you should research one of the following…..</a:t>
            </a:r>
          </a:p>
          <a:p>
            <a:pPr marL="0" indent="0">
              <a:buNone/>
            </a:pPr>
            <a:endParaRPr lang="en-GB" sz="14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Cocaine</a:t>
            </a:r>
          </a:p>
          <a:p>
            <a:r>
              <a:rPr lang="en-GB" dirty="0" smtClean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Cannabis</a:t>
            </a:r>
          </a:p>
          <a:p>
            <a:r>
              <a:rPr lang="en-GB" dirty="0" smtClean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Ecstasy (NDMA)</a:t>
            </a:r>
          </a:p>
          <a:p>
            <a:r>
              <a:rPr lang="en-GB" dirty="0" smtClean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Alcohol </a:t>
            </a:r>
          </a:p>
          <a:p>
            <a:r>
              <a:rPr lang="en-GB" dirty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</a:t>
            </a:r>
            <a:r>
              <a:rPr lang="en-GB" dirty="0" smtClean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icotine</a:t>
            </a:r>
          </a:p>
          <a:p>
            <a:endParaRPr lang="en-GB" sz="16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531813" indent="0">
              <a:buNone/>
            </a:pPr>
            <a:r>
              <a:rPr lang="en-GB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…..then be ready to share key points.</a:t>
            </a:r>
          </a:p>
          <a:p>
            <a:pPr marL="531813" indent="0">
              <a:buNone/>
            </a:pPr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See page 272-274 onwards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7119"/>
            <a:ext cx="2204864" cy="16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2" y="2359161"/>
            <a:ext cx="8682536" cy="3767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5576" y="5733253"/>
            <a:ext cx="1944365" cy="5754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Sensory neuron</a:t>
            </a:r>
            <a:endParaRPr lang="en-GB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442588" y="5733254"/>
            <a:ext cx="1782335" cy="575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 neuron</a:t>
            </a:r>
            <a:endParaRPr lang="en-GB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164773" y="5733252"/>
            <a:ext cx="1863611" cy="5754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Motor neuron</a:t>
            </a:r>
            <a:endParaRPr lang="en-GB" sz="20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03648" y="1052736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The direction in which a nerve impulse travels is always: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046507" y="1884199"/>
            <a:ext cx="792162" cy="2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5271041" y="1884199"/>
            <a:ext cx="727075" cy="2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47326" y="1668299"/>
            <a:ext cx="144780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i="1">
                <a:solidFill>
                  <a:srgbClr val="009900"/>
                </a:solidFill>
                <a:latin typeface="Tahoma" panose="020B0604030504040204" pitchFamily="34" charset="0"/>
              </a:rPr>
              <a:t>dendrites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851571" y="1668299"/>
            <a:ext cx="148887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i="1" dirty="0">
                <a:solidFill>
                  <a:srgbClr val="009900"/>
                </a:solidFill>
                <a:latin typeface="Tahoma" panose="020B0604030504040204" pitchFamily="34" charset="0"/>
              </a:rPr>
              <a:t>cell body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29129" y="1664478"/>
            <a:ext cx="9362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i="1" dirty="0">
                <a:solidFill>
                  <a:srgbClr val="009900"/>
                </a:solidFill>
                <a:latin typeface="Tahoma" panose="020B0604030504040204" pitchFamily="34" charset="0"/>
              </a:rPr>
              <a:t>axon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8195" y="130622"/>
            <a:ext cx="8699446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Direction of nerve impulse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520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 autoUpdateAnimBg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702"/>
            <a:ext cx="5844120" cy="6418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76368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Practice Questions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337376" y="4437112"/>
            <a:ext cx="669674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</a:rPr>
              <a:t>Enough / increased/more/a higher concentration </a:t>
            </a:r>
            <a:r>
              <a:rPr lang="en-GB" dirty="0">
                <a:solidFill>
                  <a:srgbClr val="FF0000"/>
                </a:solidFill>
              </a:rPr>
              <a:t>of </a:t>
            </a:r>
            <a:r>
              <a:rPr lang="en-GB" u="sng" dirty="0">
                <a:solidFill>
                  <a:srgbClr val="FF0000"/>
                </a:solidFill>
              </a:rPr>
              <a:t>dopamine /neurotransmitter</a:t>
            </a:r>
            <a:r>
              <a:rPr lang="en-GB" dirty="0">
                <a:solidFill>
                  <a:srgbClr val="FF0000"/>
                </a:solidFill>
              </a:rPr>
              <a:t> (is released) to trigger an impulse/reach threshold.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00FF"/>
                </a:solidFill>
              </a:rPr>
              <a:t>or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Many/a series </a:t>
            </a:r>
            <a:r>
              <a:rPr lang="en-GB" dirty="0">
                <a:solidFill>
                  <a:srgbClr val="FF0000"/>
                </a:solidFill>
              </a:rPr>
              <a:t>of </a:t>
            </a:r>
            <a:r>
              <a:rPr lang="en-GB" u="sng" dirty="0">
                <a:solidFill>
                  <a:srgbClr val="FF0000"/>
                </a:solidFill>
              </a:rPr>
              <a:t>weak stimuli </a:t>
            </a:r>
            <a:r>
              <a:rPr lang="en-GB" dirty="0">
                <a:solidFill>
                  <a:srgbClr val="FF0000"/>
                </a:solidFill>
              </a:rPr>
              <a:t>trigger an impulse/reach threshold.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5972" y="5589511"/>
            <a:ext cx="59709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provides </a:t>
            </a:r>
            <a:r>
              <a:rPr lang="en-GB" u="sng" dirty="0">
                <a:solidFill>
                  <a:srgbClr val="FF0000"/>
                </a:solidFill>
              </a:rPr>
              <a:t>energy/ATP</a:t>
            </a:r>
            <a:r>
              <a:rPr lang="en-GB" dirty="0">
                <a:solidFill>
                  <a:srgbClr val="FF0000"/>
                </a:solidFill>
              </a:rPr>
              <a:t> to make/ release neurotransmitter or dopamine/form vesicles/allow vesicles to move/allow vesicles to fuse with the membrane/to reuptake neurotransmitter. </a:t>
            </a:r>
          </a:p>
        </p:txBody>
      </p:sp>
    </p:spTree>
    <p:extLst>
      <p:ext uri="{BB962C8B-B14F-4D97-AF65-F5344CB8AC3E}">
        <p14:creationId xmlns:p14="http://schemas.microsoft.com/office/powerpoint/2010/main" val="25692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7848621" cy="339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1556792"/>
            <a:ext cx="712854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(Cocaine) blocks/inhibits/acts as an antagonist to the re-uptake </a:t>
            </a:r>
            <a:r>
              <a:rPr lang="en-GB" sz="2400" u="sng" dirty="0">
                <a:solidFill>
                  <a:srgbClr val="FF0000"/>
                </a:solidFill>
              </a:rPr>
              <a:t>proteins</a:t>
            </a:r>
            <a:r>
              <a:rPr lang="en-GB" sz="2400" dirty="0">
                <a:solidFill>
                  <a:srgbClr val="FF0000"/>
                </a:solidFill>
              </a:rPr>
              <a:t>.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0000FF"/>
                </a:solidFill>
              </a:rPr>
              <a:t>or </a:t>
            </a:r>
            <a:r>
              <a:rPr lang="en-GB" sz="2400" dirty="0">
                <a:solidFill>
                  <a:srgbClr val="FF0000"/>
                </a:solidFill>
              </a:rPr>
              <a:t>(Cocaine) prevents the </a:t>
            </a:r>
            <a:r>
              <a:rPr lang="en-GB" sz="2400" u="sng" dirty="0">
                <a:solidFill>
                  <a:srgbClr val="FF0000"/>
                </a:solidFill>
              </a:rPr>
              <a:t>proteins</a:t>
            </a:r>
            <a:r>
              <a:rPr lang="en-GB" sz="2400" dirty="0">
                <a:solidFill>
                  <a:srgbClr val="FF0000"/>
                </a:solidFill>
              </a:rPr>
              <a:t> from reabsorbing/taking up/ removing dopamine. </a:t>
            </a:r>
            <a:r>
              <a:rPr lang="en-GB" sz="2400" dirty="0" smtClean="0">
                <a:solidFill>
                  <a:srgbClr val="FF0000"/>
                </a:solidFill>
              </a:rPr>
              <a:t>     </a:t>
            </a:r>
            <a:r>
              <a:rPr lang="en-GB" sz="2400" dirty="0" smtClean="0">
                <a:solidFill>
                  <a:srgbClr val="0000FF"/>
                </a:solidFill>
              </a:rPr>
              <a:t>1 mark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3386432"/>
            <a:ext cx="720054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Dopamine/neurotransmitter remains in the synapse/at the receptors. 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or</a:t>
            </a:r>
            <a:r>
              <a:rPr lang="en-GB" sz="2400" dirty="0" smtClean="0">
                <a:solidFill>
                  <a:srgbClr val="FF0000"/>
                </a:solidFill>
              </a:rPr>
              <a:t> Dopamine/neurotransmitter continues to stimulate receptors/fire impulses. </a:t>
            </a:r>
            <a:r>
              <a:rPr lang="en-GB" sz="2400" dirty="0">
                <a:solidFill>
                  <a:srgbClr val="0000FF"/>
                </a:solidFill>
              </a:rPr>
              <a:t>1 mark  </a:t>
            </a:r>
          </a:p>
        </p:txBody>
      </p:sp>
    </p:spTree>
    <p:extLst>
      <p:ext uri="{BB962C8B-B14F-4D97-AF65-F5344CB8AC3E}">
        <p14:creationId xmlns:p14="http://schemas.microsoft.com/office/powerpoint/2010/main" val="29693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9512" y="325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Extended Answer Question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8092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Describe how recreational drugs can affect the brain. 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							  (8)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732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7991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5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80920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Collect a white board.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Test yourself by trying the questions on page 279 of the textbook, </a:t>
            </a:r>
            <a:r>
              <a:rPr lang="en-GB" sz="3200" b="1" dirty="0" smtClean="0">
                <a:solidFill>
                  <a:srgbClr val="FF0000"/>
                </a:solidFill>
              </a:rPr>
              <a:t>without your notes!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064896" cy="584775"/>
          </a:xfrm>
          <a:prstGeom prst="rect">
            <a:avLst/>
          </a:prstGeom>
          <a:solidFill>
            <a:srgbClr val="FFFF29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Testing your knowledge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512" y="27293"/>
            <a:ext cx="648072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Tahoma" panose="020B0604030504040204" pitchFamily="34" charset="0"/>
              </a:rPr>
              <a:t>Dendrite</a:t>
            </a:r>
            <a:r>
              <a:rPr lang="en-GB" altLang="en-US" sz="3600" b="1" dirty="0">
                <a:solidFill>
                  <a:srgbClr val="FF0000"/>
                </a:solidFill>
                <a:latin typeface="Tahoma" panose="020B0604030504040204" pitchFamily="34" charset="0"/>
              </a:rPr>
              <a:t>s</a:t>
            </a:r>
            <a:endParaRPr lang="en-GB" altLang="en-US" sz="3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nerve fibre</a:t>
            </a:r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s</a:t>
            </a:r>
            <a:r>
              <a:rPr lang="en-GB" altLang="en-US" sz="2000" dirty="0">
                <a:latin typeface="Tahoma" panose="020B0604030504040204" pitchFamily="34" charset="0"/>
              </a:rPr>
              <a:t> which receives impulses and passes them </a:t>
            </a:r>
            <a:r>
              <a:rPr lang="en-GB" altLang="en-US" sz="2800" b="1" dirty="0" err="1" smtClean="0">
                <a:latin typeface="Tahoma" panose="020B0604030504040204" pitchFamily="34" charset="0"/>
              </a:rPr>
              <a:t>toward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S</a:t>
            </a:r>
            <a:r>
              <a:rPr lang="en-GB" altLang="en-US" sz="2000" b="1" i="1" dirty="0" smtClean="0">
                <a:latin typeface="Tahoma" panose="020B0604030504040204" pitchFamily="34" charset="0"/>
              </a:rPr>
              <a:t>  </a:t>
            </a:r>
            <a:r>
              <a:rPr lang="en-GB" altLang="en-US" sz="2000" dirty="0">
                <a:latin typeface="Tahoma" panose="020B0604030504040204" pitchFamily="34" charset="0"/>
              </a:rPr>
              <a:t>the cell body</a:t>
            </a:r>
            <a:r>
              <a:rPr lang="en-GB" altLang="en-US" sz="2000" dirty="0" smtClean="0">
                <a:latin typeface="Tahoma" panose="020B0604030504040204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00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Tahoma" panose="020B0604030504040204" pitchFamily="34" charset="0"/>
              </a:rPr>
              <a:t>Cell </a:t>
            </a:r>
            <a:r>
              <a:rPr lang="en-GB" altLang="en-US" sz="3600" b="1" dirty="0" smtClean="0">
                <a:latin typeface="Tahoma" panose="020B0604030504040204" pitchFamily="34" charset="0"/>
              </a:rPr>
              <a:t>body</a:t>
            </a:r>
            <a:endParaRPr lang="en-GB" altLang="en-US" sz="360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contains the nucleus and most of the cytoplasm.  Synthesises </a:t>
            </a:r>
            <a:r>
              <a:rPr lang="en-GB" altLang="en-US" sz="2000" b="1" dirty="0">
                <a:latin typeface="Tahoma" panose="020B0604030504040204" pitchFamily="34" charset="0"/>
              </a:rPr>
              <a:t>neurotransmitters</a:t>
            </a:r>
            <a:r>
              <a:rPr lang="en-GB" altLang="en-US" sz="2000" dirty="0">
                <a:latin typeface="Tahoma" panose="020B0604030504040204" pitchFamily="34" charset="0"/>
              </a:rPr>
              <a:t>.  </a:t>
            </a:r>
            <a:endParaRPr lang="en-GB" altLang="en-US" sz="2000" dirty="0" smtClean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00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solidFill>
                  <a:srgbClr val="000099"/>
                </a:solidFill>
                <a:latin typeface="Tahoma" panose="020B0604030504040204" pitchFamily="34" charset="0"/>
              </a:rPr>
              <a:t>A</a:t>
            </a:r>
            <a:r>
              <a:rPr lang="en-GB" altLang="en-US" sz="3600" b="1" dirty="0">
                <a:latin typeface="Tahoma" panose="020B0604030504040204" pitchFamily="34" charset="0"/>
              </a:rPr>
              <a:t>xon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a single nerve fibre which carries impulses </a:t>
            </a:r>
            <a:r>
              <a:rPr lang="en-GB" altLang="en-US" sz="2800" b="1" u="sng" dirty="0" smtClean="0">
                <a:solidFill>
                  <a:srgbClr val="000099"/>
                </a:solidFill>
                <a:latin typeface="Tahoma" panose="020B0604030504040204" pitchFamily="34" charset="0"/>
              </a:rPr>
              <a:t>A</a:t>
            </a:r>
            <a:r>
              <a:rPr lang="en-GB" altLang="en-US" sz="2800" b="1" u="sng" dirty="0" smtClean="0">
                <a:latin typeface="Tahoma" panose="020B0604030504040204" pitchFamily="34" charset="0"/>
              </a:rPr>
              <a:t>way</a:t>
            </a:r>
            <a:r>
              <a:rPr lang="en-GB" altLang="en-US" sz="2000" b="1" i="1" u="sng" dirty="0" smtClean="0">
                <a:latin typeface="Tahoma" panose="020B0604030504040204" pitchFamily="34" charset="0"/>
              </a:rPr>
              <a:t> </a:t>
            </a:r>
            <a:r>
              <a:rPr lang="en-GB" altLang="en-US" sz="2000" dirty="0" smtClean="0">
                <a:latin typeface="Tahoma" panose="020B0604030504040204" pitchFamily="34" charset="0"/>
              </a:rPr>
              <a:t> </a:t>
            </a:r>
            <a:r>
              <a:rPr lang="en-GB" altLang="en-US" sz="2000" dirty="0">
                <a:latin typeface="Tahoma" panose="020B0604030504040204" pitchFamily="34" charset="0"/>
              </a:rPr>
              <a:t>from a cell body onto the </a:t>
            </a:r>
            <a:r>
              <a:rPr lang="en-GB" altLang="en-US" sz="2000" b="1" dirty="0">
                <a:latin typeface="Tahoma" panose="020B0604030504040204" pitchFamily="34" charset="0"/>
              </a:rPr>
              <a:t>next neurone </a:t>
            </a:r>
            <a:r>
              <a:rPr lang="en-GB" altLang="en-US" sz="2000" dirty="0">
                <a:latin typeface="Tahoma" panose="020B0604030504040204" pitchFamily="34" charset="0"/>
              </a:rPr>
              <a:t>in the sequence or to the effector.  The axon ends at a </a:t>
            </a:r>
            <a:r>
              <a:rPr lang="en-GB" altLang="en-US" sz="2000" dirty="0" smtClean="0">
                <a:latin typeface="Tahoma" panose="020B0604030504040204" pitchFamily="34" charset="0"/>
              </a:rPr>
              <a:t>junction called </a:t>
            </a:r>
            <a:r>
              <a:rPr lang="en-GB" altLang="en-US" sz="2000" dirty="0">
                <a:latin typeface="Tahoma" panose="020B0604030504040204" pitchFamily="34" charset="0"/>
              </a:rPr>
              <a:t>the </a:t>
            </a:r>
            <a:r>
              <a:rPr lang="en-GB" altLang="en-US" sz="2000" b="1" dirty="0" smtClean="0">
                <a:latin typeface="Tahoma" panose="020B0604030504040204" pitchFamily="34" charset="0"/>
              </a:rPr>
              <a:t>synapse.</a:t>
            </a:r>
            <a:endParaRPr lang="en-GB" altLang="en-US" sz="2000" i="1" dirty="0">
              <a:latin typeface="Tahoma" panose="020B060403050404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987271" y="1580451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2964430" y="3709673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80"/>
          <a:stretch/>
        </p:blipFill>
        <p:spPr>
          <a:xfrm>
            <a:off x="6523952" y="1556792"/>
            <a:ext cx="2576816" cy="373293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6685452" y="3277625"/>
            <a:ext cx="288032" cy="864096"/>
          </a:xfrm>
          <a:prstGeom prst="downArrow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 autoUpdateAnimBg="0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88640"/>
            <a:ext cx="2153544" cy="644691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8195" y="130622"/>
            <a:ext cx="5509949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Sensory Neuron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304" y="1196752"/>
            <a:ext cx="56888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These neurones pass information from </a:t>
            </a:r>
            <a:r>
              <a:rPr lang="en-GB" altLang="en-US" sz="2000" b="1" dirty="0">
                <a:solidFill>
                  <a:srgbClr val="000099"/>
                </a:solidFill>
                <a:latin typeface="Tahoma" panose="020B0604030504040204" pitchFamily="34" charset="0"/>
              </a:rPr>
              <a:t>sense receptors </a:t>
            </a:r>
            <a:r>
              <a:rPr lang="en-GB" altLang="en-US" sz="2000" dirty="0" smtClean="0">
                <a:latin typeface="Tahoma" panose="020B0604030504040204" pitchFamily="34" charset="0"/>
              </a:rPr>
              <a:t>to </a:t>
            </a:r>
            <a:r>
              <a:rPr lang="en-GB" altLang="en-US" sz="2000" dirty="0">
                <a:latin typeface="Tahoma" panose="020B0604030504040204" pitchFamily="34" charset="0"/>
              </a:rPr>
              <a:t>neurones in the central nervous system (CNS).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A single dendrite receives information from sense receptors and transmits a nerve impulse towards the cell body.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From the cell body, a single axon carries the nerve impulse into the spinal cord where the impulse is transmitted to the dendrites of </a:t>
            </a:r>
            <a:r>
              <a:rPr lang="en-GB" altLang="en-US" sz="2000" dirty="0" smtClean="0">
                <a:latin typeface="Tahoma" panose="020B0604030504040204" pitchFamily="34" charset="0"/>
              </a:rPr>
              <a:t>an inter neurone</a:t>
            </a:r>
            <a:r>
              <a:rPr lang="en-GB" altLang="en-US" sz="2000" dirty="0">
                <a:latin typeface="Tahoma" panose="020B0604030504040204" pitchFamily="34" charset="0"/>
              </a:rPr>
              <a:t>. </a:t>
            </a:r>
            <a:endParaRPr lang="en-GB" altLang="en-US" sz="2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812360" y="1412776"/>
            <a:ext cx="1224136" cy="504056"/>
          </a:xfrm>
          <a:prstGeom prst="wedgeRoundRectCallout">
            <a:avLst>
              <a:gd name="adj1" fmla="val -32038"/>
              <a:gd name="adj2" fmla="val -137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e.g. in the skin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7013576" y="1844824"/>
            <a:ext cx="288032" cy="864096"/>
          </a:xfrm>
          <a:prstGeom prst="downArrow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7013576" y="3513594"/>
            <a:ext cx="288032" cy="864096"/>
          </a:xfrm>
          <a:prstGeom prst="downArrow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2516" y="281787"/>
            <a:ext cx="4414378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Inter Neuron</a:t>
            </a:r>
            <a:endParaRPr lang="en-GB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1349" y="1196678"/>
            <a:ext cx="46126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 impulses from sensory neurone to the motor neurone.  Found</a:t>
            </a:r>
            <a:r>
              <a:rPr lang="en-GB" altLang="en-US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completely within the CNS</a:t>
            </a:r>
            <a:r>
              <a:rPr lang="en-GB" altLang="en-US" sz="2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1349" y="2485928"/>
            <a:ext cx="4176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vary in shape but, in general, have several dendrites and an axon extending from the cell body, allowing impulses to be passed to a large number of other </a:t>
            </a:r>
            <a:r>
              <a:rPr lang="en-GB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neurons.</a:t>
            </a:r>
            <a:endParaRPr lang="en-GB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4105275" cy="27717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7524328" y="1340768"/>
            <a:ext cx="288032" cy="864096"/>
          </a:xfrm>
          <a:prstGeom prst="downArrow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7524328" y="3175293"/>
            <a:ext cx="288032" cy="864096"/>
          </a:xfrm>
          <a:prstGeom prst="downArrow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552" y="1124744"/>
            <a:ext cx="5113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>
                <a:latin typeface="Tahoma" panose="020B0604030504040204" pitchFamily="34" charset="0"/>
              </a:rPr>
              <a:t>Transmit impulses </a:t>
            </a:r>
            <a:r>
              <a:rPr lang="en-GB" altLang="en-US" sz="2000" dirty="0">
                <a:latin typeface="Tahoma" panose="020B0604030504040204" pitchFamily="34" charset="0"/>
              </a:rPr>
              <a:t>from the</a:t>
            </a:r>
            <a:r>
              <a:rPr lang="en-GB" alt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GB" altLang="en-US" sz="2000" b="1" dirty="0">
                <a:latin typeface="Tahoma" panose="020B0604030504040204" pitchFamily="34" charset="0"/>
              </a:rPr>
              <a:t>CNS</a:t>
            </a:r>
            <a:r>
              <a:rPr lang="en-GB" altLang="en-US" sz="2000" dirty="0">
                <a:latin typeface="Tahoma" panose="020B0604030504040204" pitchFamily="34" charset="0"/>
              </a:rPr>
              <a:t> to an </a:t>
            </a:r>
            <a:r>
              <a:rPr lang="en-GB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effector </a:t>
            </a:r>
            <a:r>
              <a:rPr lang="en-GB" altLang="en-US" sz="2000" b="1" dirty="0">
                <a:solidFill>
                  <a:srgbClr val="0000FF"/>
                </a:solidFill>
                <a:latin typeface="Tahoma" panose="020B0604030504040204" pitchFamily="34" charset="0"/>
              </a:rPr>
              <a:t>organ</a:t>
            </a:r>
            <a:r>
              <a:rPr lang="en-GB" altLang="en-US" sz="20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GB" altLang="en-US" sz="2000" dirty="0">
                <a:latin typeface="Tahoma" panose="020B0604030504040204" pitchFamily="34" charset="0"/>
              </a:rPr>
              <a:t>(</a:t>
            </a:r>
            <a:r>
              <a:rPr lang="en-GB" altLang="en-US" sz="2000" dirty="0" smtClean="0">
                <a:latin typeface="Tahoma" panose="020B0604030504040204" pitchFamily="34" charset="0"/>
              </a:rPr>
              <a:t>muscle </a:t>
            </a:r>
            <a:r>
              <a:rPr lang="en-GB" altLang="en-US" sz="2000" dirty="0">
                <a:latin typeface="Tahoma" panose="020B0604030504040204" pitchFamily="34" charset="0"/>
              </a:rPr>
              <a:t>or </a:t>
            </a:r>
            <a:r>
              <a:rPr lang="en-GB" altLang="en-US" sz="2000" dirty="0" smtClean="0">
                <a:latin typeface="Tahoma" panose="020B0604030504040204" pitchFamily="34" charset="0"/>
              </a:rPr>
              <a:t>gland).</a:t>
            </a:r>
            <a:endParaRPr lang="en-GB" altLang="en-US" sz="2000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677" y="1971174"/>
            <a:ext cx="463237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ahoma" panose="020B0604030504040204" pitchFamily="34" charset="0"/>
              </a:rPr>
              <a:t>These the cell body and several short dendrites lie embedded in the CNS.  One axon extends from the cell body, passing out of the CNS to reach the effector organ.</a:t>
            </a:r>
            <a:endParaRPr lang="en-GB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692696"/>
            <a:ext cx="2568430" cy="55975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58402" y="147802"/>
            <a:ext cx="5509949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Motor Neuron</a:t>
            </a:r>
            <a:endParaRPr lang="en-GB" b="1" dirty="0"/>
          </a:p>
        </p:txBody>
      </p:sp>
      <p:sp>
        <p:nvSpPr>
          <p:cNvPr id="11" name="Down Arrow 10"/>
          <p:cNvSpPr/>
          <p:nvPr/>
        </p:nvSpPr>
        <p:spPr>
          <a:xfrm>
            <a:off x="6876256" y="3471377"/>
            <a:ext cx="288032" cy="864096"/>
          </a:xfrm>
          <a:prstGeom prst="downArrow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984886" y="1898556"/>
            <a:ext cx="288032" cy="864096"/>
          </a:xfrm>
          <a:prstGeom prst="downArrow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ular Callout 3"/>
          <p:cNvSpPr/>
          <p:nvPr/>
        </p:nvSpPr>
        <p:spPr>
          <a:xfrm>
            <a:off x="1679751" y="4509120"/>
            <a:ext cx="4056306" cy="1584176"/>
          </a:xfrm>
          <a:prstGeom prst="wedgeRoundRectCallout">
            <a:avLst>
              <a:gd name="adj1" fmla="val 86244"/>
              <a:gd name="adj2" fmla="val -15395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en-US" sz="2000" dirty="0">
                <a:latin typeface="Berlin Sans FB" panose="020E0602020502020306" pitchFamily="34" charset="0"/>
              </a:rPr>
              <a:t>Some axons of motor neurones are extremely long (over 1 metre), extending from the spinal cord to the muscles and glands at the tips of your fingers and toes</a:t>
            </a:r>
            <a:r>
              <a:rPr lang="en-GB" altLang="en-US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3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5586</TotalTime>
  <Words>3839</Words>
  <Application>Microsoft Office PowerPoint</Application>
  <PresentationFormat>On-screen Show (4:3)</PresentationFormat>
  <Paragraphs>435</Paragraphs>
  <Slides>54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1" baseType="lpstr">
      <vt:lpstr>Aharoni</vt:lpstr>
      <vt:lpstr>Arial</vt:lpstr>
      <vt:lpstr>Arial Narrow</vt:lpstr>
      <vt:lpstr>Berlin Sans FB</vt:lpstr>
      <vt:lpstr>Berlin Sans FB Demi</vt:lpstr>
      <vt:lpstr>Bodoni MT</vt:lpstr>
      <vt:lpstr>Calibri</vt:lpstr>
      <vt:lpstr>Candara</vt:lpstr>
      <vt:lpstr>Century Gothic</vt:lpstr>
      <vt:lpstr>Comic Sans MS</vt:lpstr>
      <vt:lpstr>Segoe UI Semibold</vt:lpstr>
      <vt:lpstr>Symbol</vt:lpstr>
      <vt:lpstr>Tahoma</vt:lpstr>
      <vt:lpstr>Times New Roman</vt:lpstr>
      <vt:lpstr>Trebuchet MS</vt:lpstr>
      <vt:lpstr>Wingdings</vt:lpstr>
      <vt:lpstr>Office Theme</vt:lpstr>
      <vt:lpstr>The cells of the nervous system and neurotransmitters at synapses</vt:lpstr>
      <vt:lpstr>Learning Intentions</vt:lpstr>
      <vt:lpstr>Cells of the Nervous system</vt:lpstr>
      <vt:lpstr>Structure of Neurons</vt:lpstr>
      <vt:lpstr>Direction of nerve impulse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Glial cells</vt:lpstr>
      <vt:lpstr>PowerPoint Presentation</vt:lpstr>
      <vt:lpstr>PowerPoint Presentation</vt:lpstr>
      <vt:lpstr>Quick Research homework…</vt:lpstr>
      <vt:lpstr>PowerPoint Presentation</vt:lpstr>
      <vt:lpstr>PowerPoint Presentation</vt:lpstr>
      <vt:lpstr>Synaptic Cleft</vt:lpstr>
      <vt:lpstr>Neurotransmitters</vt:lpstr>
      <vt:lpstr>PowerPoint Presentation</vt:lpstr>
      <vt:lpstr>PowerPoint Presentation</vt:lpstr>
      <vt:lpstr>PowerPoint Presentation</vt:lpstr>
      <vt:lpstr>PowerPoint Presentation</vt:lpstr>
      <vt:lpstr>Learning Intentions</vt:lpstr>
      <vt:lpstr>Removal of neurotransmitters</vt:lpstr>
      <vt:lpstr>Removal of Neurotransmitter </vt:lpstr>
      <vt:lpstr>Removal of Neurotransmitter </vt:lpstr>
      <vt:lpstr>Excitatory and Inhibitory signals</vt:lpstr>
      <vt:lpstr>PowerPoint Presentation</vt:lpstr>
      <vt:lpstr>PowerPoint Presentation</vt:lpstr>
      <vt:lpstr>PowerPoint Presentation</vt:lpstr>
      <vt:lpstr>PowerPoint Presentation</vt:lpstr>
      <vt:lpstr>Weak Stimuli</vt:lpstr>
      <vt:lpstr>Find out about….</vt:lpstr>
      <vt:lpstr>PowerPoint Presentation</vt:lpstr>
      <vt:lpstr>Extended Answer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Intentions</vt:lpstr>
      <vt:lpstr>Neurotransmitters, mood and behaviour &amp; The mode of action of recreational drugs</vt:lpstr>
      <vt:lpstr>Find out about….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in humans</dc:title>
  <dc:creator>John F</dc:creator>
  <cp:lastModifiedBy>Lynne Hamill</cp:lastModifiedBy>
  <cp:revision>615</cp:revision>
  <cp:lastPrinted>2016-04-18T12:09:45Z</cp:lastPrinted>
  <dcterms:created xsi:type="dcterms:W3CDTF">2013-12-14T22:03:33Z</dcterms:created>
  <dcterms:modified xsi:type="dcterms:W3CDTF">2018-05-22T09:33:13Z</dcterms:modified>
</cp:coreProperties>
</file>