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0" r:id="rId37"/>
    <p:sldId id="292" r:id="rId38"/>
    <p:sldId id="293" r:id="rId39"/>
    <p:sldId id="294" r:id="rId40"/>
    <p:sldId id="295"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8ECFB5E-16DA-4727-A960-E77BAC8EDB83}" type="datetimeFigureOut">
              <a:rPr lang="en-GB"/>
              <a:pPr>
                <a:defRPr/>
              </a:pPr>
              <a:t>25/09/2013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97ED922-AAC1-49D1-AFBA-17206634542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This short unit addresses the RERC 4-12a</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7825B5-5A2D-458F-9167-E54065309D05}" type="slidenum">
              <a:rPr lang="en-GB"/>
              <a:pPr fontAlgn="base">
                <a:spcBef>
                  <a:spcPct val="0"/>
                </a:spcBef>
                <a:spcAft>
                  <a:spcPct val="0"/>
                </a:spcAft>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This is the beginning of the second lesson in this short unit. We will be looking at the some examples of people who have ‘heard’ God’s call and acted upon it in some way to make the world a better place. You might like to begin by asking if the pupils can name the individuals on this slide, all people who have publically acknowledged their faith in God. They are: Kaká (Brazilian footballer), Dietrich Boenhoffer, Mother Theresa, Pope John Paul II and Magnus MacFarlane-Barrow (founder of Mary’s Meals).</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32B55E-250E-4484-94D4-21E62AF0AA46}" type="slidenum">
              <a:rPr lang="en-GB"/>
              <a:pPr fontAlgn="base">
                <a:spcBef>
                  <a:spcPct val="0"/>
                </a:spcBef>
                <a:spcAft>
                  <a:spcPct val="0"/>
                </a:spcAft>
                <a:defRPr/>
              </a:pPr>
              <a:t>19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As a starter pupils are asked simply: what do they think happened next with each of these 6 photographs.</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506908-BEB6-4626-A95F-36ADFEF0C9D8}" type="slidenum">
              <a:rPr lang="en-GB"/>
              <a:pPr fontAlgn="base">
                <a:spcBef>
                  <a:spcPct val="0"/>
                </a:spcBef>
                <a:spcAft>
                  <a:spcPct val="0"/>
                </a:spcAft>
                <a:defRPr/>
              </a:pPr>
              <a:t>20</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At this point in the lesson it is important to open discussion up to consider the issue of ‘hearing’ God. What does it mean? What is it like to ‘hear’ God speak? Has anyone in this group heard God, or listened to God or know anyone who has? What happened? There should be an emphasis on the term ‘Christian witness’ to make clear to pupils that these are individuals who seek to live their Christian faith in the real world. </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A920F8-AC0B-4B19-9A46-3E502A8C7DB0}" type="slidenum">
              <a:rPr lang="en-GB"/>
              <a:pPr fontAlgn="base">
                <a:spcBef>
                  <a:spcPct val="0"/>
                </a:spcBef>
                <a:spcAft>
                  <a:spcPct val="0"/>
                </a:spcAft>
                <a:defRPr/>
              </a:pPr>
              <a:t>26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Archbishop Oscar Romero is one such individual and we shall be investigating his life during this lesson.</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838C69-F3A0-450D-9376-74A9DBA11759}" type="slidenum">
              <a:rPr lang="en-GB"/>
              <a:pPr fontAlgn="base">
                <a:spcBef>
                  <a:spcPct val="0"/>
                </a:spcBef>
                <a:spcAft>
                  <a:spcPct val="0"/>
                </a:spcAft>
                <a:defRPr/>
              </a:pPr>
              <a:t>27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SCIAF video clip is a useful explanation of the life of Romero and his ultimate sacrifice. It should help pupils to understand what happened in his life, how he responded to the call of God, the challenges it brought and its effects on how he is remembered today by the Salvadoran people.</a:t>
            </a: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D5AC84-D903-4795-9FE8-07F3DD40FE39}" type="slidenum">
              <a:rPr lang="en-GB"/>
              <a:pPr fontAlgn="base">
                <a:spcBef>
                  <a:spcPct val="0"/>
                </a:spcBef>
                <a:spcAft>
                  <a:spcPct val="0"/>
                </a:spcAft>
                <a:defRPr/>
              </a:pPr>
              <a:t>34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Using the slide which follows, the main task for pupils to engage in is the creation of a timeline of the major events of Romero’s life.</a:t>
            </a:r>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CD3A63-C093-4CEF-B61C-F19344742024}" type="slidenum">
              <a:rPr lang="en-GB"/>
              <a:pPr fontAlgn="base">
                <a:spcBef>
                  <a:spcPct val="0"/>
                </a:spcBef>
                <a:spcAft>
                  <a:spcPct val="0"/>
                </a:spcAft>
                <a:defRPr/>
              </a:pPr>
              <a:t>35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Before leaving pupils are asked to complete a post-it. They should write something they have learned about Romero’s life and something they would like to know more about.</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CCADA1-6644-42E6-BF50-FF6B165D56F1}" type="slidenum">
              <a:rPr lang="en-GB"/>
              <a:pPr fontAlgn="base">
                <a:spcBef>
                  <a:spcPct val="0"/>
                </a:spcBef>
                <a:spcAft>
                  <a:spcPct val="0"/>
                </a:spcAft>
                <a:defRPr/>
              </a:pPr>
              <a:t>37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Working in groups the class is asked to produce 10 minute presentation on the life of Archbishop Romero. If there is access to computers this might take the form of PowerPoint presentation, if not then large, colourful posters might be as effective. It might even be possible to arrange an S3 assembly on the theme of Romero’s life which one or two groups could actually present to their peers. If using computers limit pupils to the following  websites: http://www.uscatholic.org/oscar_romero &amp; http://www.romerotrust.org.uk/ </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4A4E07-4D45-4418-BC0E-4500028E66F4}" type="slidenum">
              <a:rPr lang="en-GB"/>
              <a:pPr fontAlgn="base">
                <a:spcBef>
                  <a:spcPct val="0"/>
                </a:spcBef>
                <a:spcAft>
                  <a:spcPct val="0"/>
                </a:spcAft>
                <a:defRPr/>
              </a:pPr>
              <a:t>38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668F32-4965-43BC-BD0B-80FE3B4A116F}" type="slidenum">
              <a:rPr lang="en-GB"/>
              <a:pPr fontAlgn="base">
                <a:spcBef>
                  <a:spcPct val="0"/>
                </a:spcBef>
                <a:spcAft>
                  <a:spcPct val="0"/>
                </a:spcAft>
                <a:defRPr/>
              </a:pPr>
              <a:t>39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It is important to complete this unit of work by giving pupil’s the opportunity to be clear about their contribution to the work of their group as well as identify their personal response to the events of Romero’s life. We are looking for their reaction to what they have learned about those events and what they think about his life.</a:t>
            </a:r>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6BE1A2-F6A9-4618-B4C5-609CCF56E127}" type="slidenum">
              <a:rPr lang="en-GB"/>
              <a:pPr fontAlgn="base">
                <a:spcBef>
                  <a:spcPct val="0"/>
                </a:spcBef>
                <a:spcAft>
                  <a:spcPct val="0"/>
                </a:spcAft>
                <a:defRPr/>
              </a:pPr>
              <a:t>40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At this point the class is given the opportunity to select one of these Prophets to briefly study. The following slides will be selected according to the class choice i.e. if they pick Moses use the Moses slide, if Abraham then move onto the appropriate slides.</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B1D16F-8259-4EBF-A46C-7F1227FFF7E6}" type="slidenum">
              <a:rPr lang="en-GB"/>
              <a:pPr fontAlgn="base">
                <a:spcBef>
                  <a:spcPct val="0"/>
                </a:spcBef>
                <a:spcAft>
                  <a:spcPct val="0"/>
                </a:spcAft>
                <a:defRPr/>
              </a:pPr>
              <a:t>10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Use the link to connect to a short internet description of Moses’ life from being saved in the basket as a baby to settling down far from Egypt in the land of Midian. He was in exile and knew he could never return to Egypt where he had been brought up for fear of his life. Yet despite this he lived a peaceful life in the idyllic land he now found himself in until that fateful day when he came across the burning bush.</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79AA13-2AAD-4BFE-B9FE-33CF6E0803A9}" type="slidenum">
              <a:rPr lang="en-GB"/>
              <a:pPr fontAlgn="base">
                <a:spcBef>
                  <a:spcPct val="0"/>
                </a:spcBef>
                <a:spcAft>
                  <a:spcPct val="0"/>
                </a:spcAft>
                <a:defRPr/>
              </a:pPr>
              <a:t>12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After showing the 4 minute animation explain that Moses then went back to Egypt and confronted Pharaoh. With the help of God he brought 10 plagues on the Egyptian people before he was finally allowed to set the Israelite free from their captivity. They would spend 40 years in the wilderness before coming to the Promised Land.</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30A707-A955-469E-A5AD-EFB9F74C891F}" type="slidenum">
              <a:rPr lang="en-GB"/>
              <a:pPr fontAlgn="base">
                <a:spcBef>
                  <a:spcPct val="0"/>
                </a:spcBef>
                <a:spcAft>
                  <a:spcPct val="0"/>
                </a:spcAft>
                <a:defRPr/>
              </a:pPr>
              <a:t>13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Pupils should be asked to write as detailed an account as possible of the events, trying to make clear: 1) that they understand how God spoke to Moses; 2) what God said to Moses; and 3) the impact this had on Moses from that moment onwards.</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AC0C9C-12AE-484E-93C8-B924253F8D72}" type="slidenum">
              <a:rPr lang="en-GB"/>
              <a:pPr fontAlgn="base">
                <a:spcBef>
                  <a:spcPct val="0"/>
                </a:spcBef>
                <a:spcAft>
                  <a:spcPct val="0"/>
                </a:spcAft>
                <a:defRPr/>
              </a:pPr>
              <a:t>14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emphasis here is that Abraham was a man of great Faith. Living some 3500 years ago in a world very different from our own, where the common religion was pantheistic, worshipping many gods, Abraham was unique to believe that God was One, and could speak to him personally. At an elderly age he was asked to leave all he knew behind and travel with his entire family to a far away land he knew nothing about. He was told he would father a great nation – but old himself and married to an elderly woman it is little wonder he doubted this part of the promise. But he did indeed have a son with his wife Sarah, starting a family which would become the people of Israel.</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376A79-7781-48E4-9679-E490AD0507F5}" type="slidenum">
              <a:rPr lang="en-GB"/>
              <a:pPr fontAlgn="base">
                <a:spcBef>
                  <a:spcPct val="0"/>
                </a:spcBef>
                <a:spcAft>
                  <a:spcPct val="0"/>
                </a:spcAft>
                <a:defRPr/>
              </a:pPr>
              <a:t>15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Use the link to connect to a short internet description of Moses’ life from being saved in the basket as a baby to settling down far from Egypt in the land of Midian. He was in exile and knew he could never return to Egypt where he had been brought up for fear of his life. Yet despite this he lived a peaceful life in the idyllic land he now found himself in until that fateful day when he came across the burning bush.</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758679-00E7-4B02-9A3F-F422D6CB1025}" type="slidenum">
              <a:rPr lang="en-GB"/>
              <a:pPr fontAlgn="base">
                <a:spcBef>
                  <a:spcPct val="0"/>
                </a:spcBef>
                <a:spcAft>
                  <a:spcPct val="0"/>
                </a:spcAft>
                <a:defRPr/>
              </a:pPr>
              <a:t>16</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After showing the 4 minute animation explain that Moses then went back to Egypt and confronted Pharaoh. With the help of God he brought 10 plagues on the Egyptian people before he was finally allowed to set the Israelite free from their captivity. They would spend 40 years in the wilderness before coming to the Promised Land.</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56D0B2-3E87-426D-BD4A-A293235339D9}" type="slidenum">
              <a:rPr lang="en-GB"/>
              <a:pPr fontAlgn="base">
                <a:spcBef>
                  <a:spcPct val="0"/>
                </a:spcBef>
                <a:spcAft>
                  <a:spcPct val="0"/>
                </a:spcAft>
                <a:defRPr/>
              </a:pPr>
              <a:t>17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Pupils should be asked to write as detailed an account as possible of the events, trying to make clear: 1) that they understand how God spoke to Moses; 2) what God said to Moses; and 3) the impact this had on Moses from that moment onwards.</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7120F4-6D59-4791-93F3-6FE511D700DA}" type="slidenum">
              <a:rPr lang="en-GB"/>
              <a:pPr fontAlgn="base">
                <a:spcBef>
                  <a:spcPct val="0"/>
                </a:spcBef>
                <a:spcAft>
                  <a:spcPct val="0"/>
                </a:spcAft>
                <a:defRPr/>
              </a:pPr>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17513" y="304800"/>
            <a:ext cx="8308975" cy="1096963"/>
          </a:xfrm>
          <a:effectLst>
            <a:outerShdw dist="17961" dir="2700000" algn="ctr" rotWithShape="0">
              <a:srgbClr val="000000"/>
            </a:outerShdw>
          </a:effectLst>
        </p:spPr>
        <p:txBody>
          <a:bodyPr/>
          <a:lstStyle>
            <a:lvl1pPr algn="l">
              <a:defRPr sz="4600">
                <a:solidFill>
                  <a:srgbClr val="FFFFFF"/>
                </a:solidFill>
              </a:defRPr>
            </a:lvl1pPr>
          </a:lstStyle>
          <a:p>
            <a:r>
              <a:rPr lang="en-US" smtClean="0"/>
              <a:t>Click to edit Master title style</a:t>
            </a:r>
            <a:endParaRPr lang="en-GB"/>
          </a:p>
        </p:txBody>
      </p:sp>
      <p:sp>
        <p:nvSpPr>
          <p:cNvPr id="4099" name="Rectangle 3"/>
          <p:cNvSpPr>
            <a:spLocks noGrp="1" noChangeArrowheads="1"/>
          </p:cNvSpPr>
          <p:nvPr>
            <p:ph type="subTitle" idx="1"/>
          </p:nvPr>
        </p:nvSpPr>
        <p:spPr>
          <a:xfrm>
            <a:off x="417513" y="1401763"/>
            <a:ext cx="6135687" cy="655637"/>
          </a:xfrm>
          <a:effectLst>
            <a:outerShdw dist="17961" dir="2700000" algn="ctr" rotWithShape="0">
              <a:srgbClr val="000000"/>
            </a:outerShdw>
          </a:effectLst>
        </p:spPr>
        <p:txBody>
          <a:bodyPr/>
          <a:lstStyle>
            <a:lvl1pPr marL="0" indent="0">
              <a:buFontTx/>
              <a:buNone/>
              <a:defRPr sz="2400">
                <a:solidFill>
                  <a:srgbClr val="FFFFFF"/>
                </a:solidFill>
              </a:defRPr>
            </a:lvl1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fld id="{77FDDFA1-7D60-4D00-A73B-9672FF22A9FA}" type="datetimeFigureOut">
              <a:rPr lang="en-GB"/>
              <a:pPr>
                <a:defRPr/>
              </a:pPr>
              <a:t>25/09/2013</a:t>
            </a:fld>
            <a:endParaRPr lang="en-GB"/>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EAF98970-EF93-4166-8661-2B3F42587034}" type="slidenum">
              <a:rPr lang="en-GB"/>
              <a:pPr>
                <a:defRPr/>
              </a:pPr>
              <a:t>‹#›</a:t>
            </a:fld>
            <a:endParaRPr lang="en-GB"/>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C7E26A4-1204-4959-B1DA-D87026763DA0}" type="datetimeFigureOut">
              <a:rPr lang="en-GB"/>
              <a:pPr>
                <a:defRPr/>
              </a:pPr>
              <a:t>25/09/2013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6C61ED-39D6-4EC0-A11A-F5BE82D69276}" type="slidenum">
              <a:rPr lang="en-GB"/>
              <a:pPr>
                <a:defRPr/>
              </a:pPr>
              <a:t>‹#›</a:t>
            </a:fld>
            <a:endParaRPr lang="en-GB"/>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81000"/>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F21BC6B-D9B7-455E-9A33-2D83FF9B4E5A}" type="datetimeFigureOut">
              <a:rPr lang="en-GB"/>
              <a:pPr>
                <a:defRPr/>
              </a:pPr>
              <a:t>25/09/2013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9BAE529-F128-4567-8491-B6CC47EDA2F7}" type="slidenum">
              <a:rPr lang="en-GB"/>
              <a:pPr>
                <a:defRPr/>
              </a:pPr>
              <a:t>‹#›</a:t>
            </a:fld>
            <a:endParaRPr lang="en-GB"/>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73FF56C-8DC1-4179-9E3C-DCFE17A9AEF7}" type="datetimeFigureOut">
              <a:rPr lang="en-GB"/>
              <a:pPr>
                <a:defRPr/>
              </a:pPr>
              <a:t>25/09/2013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BAA3A5E-9711-4EEA-8DA9-F2FBF23CDCF2}" type="slidenum">
              <a:rPr lang="en-GB"/>
              <a:pPr>
                <a:defRPr/>
              </a:pPr>
              <a:t>‹#›</a:t>
            </a:fld>
            <a:endParaRPr lang="en-GB"/>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2ABF986-5119-45EE-8DAD-E58601EFEBE9}" type="datetimeFigureOut">
              <a:rPr lang="en-GB"/>
              <a:pPr>
                <a:defRPr/>
              </a:pPr>
              <a:t>25/09/2013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B6D8A07-0A06-481A-B4A8-E94ABBFD5B74}" type="slidenum">
              <a:rPr lang="en-GB"/>
              <a:pPr>
                <a:defRPr/>
              </a:pPr>
              <a:t>‹#›</a:t>
            </a:fld>
            <a:endParaRPr lang="en-GB"/>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4DC5A06-7219-4B8B-A37A-8DA3A8443B04}" type="datetimeFigureOut">
              <a:rPr lang="en-GB"/>
              <a:pPr>
                <a:defRPr/>
              </a:pPr>
              <a:t>25/09/2013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4CA9B8C-963C-41A9-B019-58AB5FC70B7A}" type="slidenum">
              <a:rPr lang="en-GB"/>
              <a:pPr>
                <a:defRPr/>
              </a:pPr>
              <a:t>‹#›</a:t>
            </a:fld>
            <a:endParaRPr lang="en-GB"/>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4FB40F3-FE5F-4BE4-AB14-0B41B234FA85}" type="datetimeFigureOut">
              <a:rPr lang="en-GB"/>
              <a:pPr>
                <a:defRPr/>
              </a:pPr>
              <a:t>25/09/2013</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6D10C9C-A2EF-4824-91C1-2D09BF754A8A}" type="slidenum">
              <a:rPr lang="en-GB"/>
              <a:pPr>
                <a:defRPr/>
              </a:pPr>
              <a:t>‹#›</a:t>
            </a:fld>
            <a:endParaRPr lang="en-GB"/>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100BD527-B774-4FC7-B5AA-D0584FCCA15C}" type="datetimeFigureOut">
              <a:rPr lang="en-GB"/>
              <a:pPr>
                <a:defRPr/>
              </a:pPr>
              <a:t>25/09/2013</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58BA39C-B98D-4C3D-914E-1C410A5EF0DF}" type="slidenum">
              <a:rPr lang="en-GB"/>
              <a:pPr>
                <a:defRPr/>
              </a:pPr>
              <a:t>‹#›</a:t>
            </a:fld>
            <a:endParaRPr lang="en-GB"/>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EF87D1-9EE8-4825-81D8-66463CCDA12E}" type="datetimeFigureOut">
              <a:rPr lang="en-GB"/>
              <a:pPr>
                <a:defRPr/>
              </a:pPr>
              <a:t>25/09/2013</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5F2DE5F-8998-4CAD-9921-D4DAB49F7002}" type="slidenum">
              <a:rPr lang="en-GB"/>
              <a:pPr>
                <a:defRPr/>
              </a:pPr>
              <a:t>‹#›</a:t>
            </a:fld>
            <a:endParaRPr lang="en-GB"/>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0AB9028-A64E-445A-A80D-012090CA2F4B}" type="datetimeFigureOut">
              <a:rPr lang="en-GB"/>
              <a:pPr>
                <a:defRPr/>
              </a:pPr>
              <a:t>25/09/2013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5BEA1A1-82CE-4A90-917D-89C13D0D8A24}" type="slidenum">
              <a:rPr lang="en-GB"/>
              <a:pPr>
                <a:defRPr/>
              </a:pPr>
              <a:t>‹#›</a:t>
            </a:fld>
            <a:endParaRPr lang="en-GB"/>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7A76957-64D4-4F1D-B1F1-73B5F1019457}" type="datetimeFigureOut">
              <a:rPr lang="en-GB"/>
              <a:pPr>
                <a:defRPr/>
              </a:pPr>
              <a:t>25/09/2013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6D3ED31-ED0C-4F95-9523-D7FF9B073378}" type="slidenum">
              <a:rPr lang="en-GB"/>
              <a:pPr>
                <a:defRPr/>
              </a:pPr>
              <a:t>‹#›</a:t>
            </a:fld>
            <a:endParaRPr lang="en-GB"/>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60937976-4C85-44D9-B859-A0540EFCEF35}" type="datetimeFigureOut">
              <a:rPr lang="en-GB"/>
              <a:pPr>
                <a:defRPr/>
              </a:pPr>
              <a:t>25/09/2013</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21A58C40-EF41-4657-B23E-F2632D2AC03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edge/>
  </p:transition>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biblelessonsite.org/slideshow14.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youtube.com/watch?v=LZpYMr-Ed0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s8koGvJnIXc&amp;feature=related"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bbc.co.uk/learningzone/clips/abraham-and-isaac/3662.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File:Kak%C3%A1_2012.jpg" TargetMode="External"/><Relationship Id="rId3" Type="http://schemas.openxmlformats.org/officeDocument/2006/relationships/hyperlink" Target="http://www.biographyonline.net/spiritual/pope-john-paul.html" TargetMode="External"/><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biographyonline.net/nobelprize/mother_teresa.html" TargetMode="External"/><Relationship Id="rId4" Type="http://schemas.openxmlformats.org/officeDocument/2006/relationships/image" Target="../media/image19.jpe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ww.bbc.co.uk/learningzone/clips/oscar-romero-a-modern-martyr/2870.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7.gif"/><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defRPr/>
            </a:pPr>
            <a:r>
              <a:rPr lang="en-GB" dirty="0" smtClean="0"/>
              <a:t>God Speaks to His People</a:t>
            </a:r>
            <a:endParaRPr lang="en-GB"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dirty="0" smtClean="0"/>
              <a:t>Time for choice – choose one of these Old Testament Prophets to investigate </a:t>
            </a:r>
            <a:endParaRPr lang="en-GB" dirty="0"/>
          </a:p>
        </p:txBody>
      </p:sp>
      <p:sp>
        <p:nvSpPr>
          <p:cNvPr id="24578" name="Text Placeholder 4"/>
          <p:cNvSpPr>
            <a:spLocks noGrp="1"/>
          </p:cNvSpPr>
          <p:nvPr>
            <p:ph type="body" idx="1"/>
          </p:nvPr>
        </p:nvSpPr>
        <p:spPr/>
        <p:txBody>
          <a:bodyPr/>
          <a:lstStyle/>
          <a:p>
            <a:pPr eaLnBrk="1" hangingPunct="1"/>
            <a:r>
              <a:rPr lang="en-GB" smtClean="0"/>
              <a:t>Moses</a:t>
            </a:r>
          </a:p>
        </p:txBody>
      </p:sp>
      <p:sp>
        <p:nvSpPr>
          <p:cNvPr id="24579" name="Text Placeholder 5"/>
          <p:cNvSpPr>
            <a:spLocks noGrp="1"/>
          </p:cNvSpPr>
          <p:nvPr>
            <p:ph type="body" sz="quarter" idx="3"/>
          </p:nvPr>
        </p:nvSpPr>
        <p:spPr/>
        <p:txBody>
          <a:bodyPr/>
          <a:lstStyle/>
          <a:p>
            <a:pPr eaLnBrk="1" hangingPunct="1"/>
            <a:r>
              <a:rPr lang="en-GB" smtClean="0"/>
              <a:t>Abraham</a:t>
            </a:r>
          </a:p>
        </p:txBody>
      </p:sp>
      <p:pic>
        <p:nvPicPr>
          <p:cNvPr id="24580" name="Content Placeholder 8" descr="abraham.jpg"/>
          <p:cNvPicPr>
            <a:picLocks noGrp="1" noChangeAspect="1"/>
          </p:cNvPicPr>
          <p:nvPr>
            <p:ph sz="quarter" idx="4"/>
          </p:nvPr>
        </p:nvPicPr>
        <p:blipFill>
          <a:blip r:embed="rId3"/>
          <a:srcRect/>
          <a:stretch>
            <a:fillRect/>
          </a:stretch>
        </p:blipFill>
        <p:spPr>
          <a:xfrm>
            <a:off x="5032375" y="2644775"/>
            <a:ext cx="2419350" cy="3405188"/>
          </a:xfrm>
        </p:spPr>
      </p:pic>
      <p:pic>
        <p:nvPicPr>
          <p:cNvPr id="24581" name="Content Placeholder 7" descr="Moses on the mount.jpg"/>
          <p:cNvPicPr>
            <a:picLocks noGrp="1" noChangeAspect="1"/>
          </p:cNvPicPr>
          <p:nvPr>
            <p:ph sz="half" idx="2"/>
          </p:nvPr>
        </p:nvPicPr>
        <p:blipFill>
          <a:blip r:embed="rId4"/>
          <a:srcRect/>
          <a:stretch>
            <a:fillRect/>
          </a:stretch>
        </p:blipFill>
        <p:spPr>
          <a:xfrm>
            <a:off x="1187450" y="2565400"/>
            <a:ext cx="2401888" cy="3424238"/>
          </a:xfrm>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GB" smtClean="0"/>
              <a:t>Moses</a:t>
            </a:r>
          </a:p>
        </p:txBody>
      </p:sp>
      <p:pic>
        <p:nvPicPr>
          <p:cNvPr id="26626" name="Content Placeholder 4" descr="moses in basket.jpg"/>
          <p:cNvPicPr>
            <a:picLocks noGrp="1" noChangeAspect="1"/>
          </p:cNvPicPr>
          <p:nvPr>
            <p:ph idx="1"/>
          </p:nvPr>
        </p:nvPicPr>
        <p:blipFill>
          <a:blip r:embed="rId2"/>
          <a:srcRect/>
          <a:stretch>
            <a:fillRect/>
          </a:stretch>
        </p:blipFill>
        <p:spPr>
          <a:xfrm>
            <a:off x="5124450" y="2133600"/>
            <a:ext cx="3263900" cy="4203700"/>
          </a:xfrm>
        </p:spPr>
      </p:pic>
      <p:sp>
        <p:nvSpPr>
          <p:cNvPr id="4" name="Text Placeholder 3"/>
          <p:cNvSpPr>
            <a:spLocks noGrp="1"/>
          </p:cNvSpPr>
          <p:nvPr>
            <p:ph type="body" sz="half" idx="2"/>
          </p:nvPr>
        </p:nvSpPr>
        <p:spPr>
          <a:xfrm>
            <a:off x="468313" y="1916113"/>
            <a:ext cx="3887787" cy="4691062"/>
          </a:xfrm>
        </p:spPr>
        <p:txBody>
          <a:bodyPr/>
          <a:lstStyle/>
          <a:p>
            <a:pPr eaLnBrk="1" hangingPunct="1">
              <a:buFontTx/>
              <a:buChar char="•"/>
            </a:pPr>
            <a:r>
              <a:rPr lang="en-GB" sz="1600" smtClean="0"/>
              <a:t>Knowing the story of Moses is crucial to understanding how the Bible describes God communicating with human beings</a:t>
            </a:r>
          </a:p>
          <a:p>
            <a:pPr eaLnBrk="1" hangingPunct="1">
              <a:buFontTx/>
              <a:buChar char="•"/>
            </a:pPr>
            <a:r>
              <a:rPr lang="en-GB" sz="1600" smtClean="0"/>
              <a:t>He lived in a time of great difficulty for the People of Israel, held captive in Egypt</a:t>
            </a:r>
          </a:p>
          <a:p>
            <a:pPr eaLnBrk="1" hangingPunct="1">
              <a:buFontTx/>
              <a:buChar char="•"/>
            </a:pPr>
            <a:r>
              <a:rPr lang="en-GB" sz="1600" smtClean="0"/>
              <a:t>Pharaoh, the Egyptian leader, in fear and hatred of these people, wanted to kill all male Israelite children</a:t>
            </a:r>
          </a:p>
          <a:p>
            <a:pPr eaLnBrk="1" hangingPunct="1">
              <a:buFontTx/>
              <a:buChar char="•"/>
            </a:pPr>
            <a:r>
              <a:rPr lang="en-GB" sz="1600" smtClean="0"/>
              <a:t>Moses mother, in fear of his life, hid him in a basket among the reeds by the River Nile</a:t>
            </a:r>
          </a:p>
          <a:p>
            <a:pPr eaLnBrk="1" hangingPunct="1">
              <a:buFontTx/>
              <a:buChar char="•"/>
            </a:pPr>
            <a:r>
              <a:rPr lang="en-GB" sz="1600" smtClean="0"/>
              <a:t>By chance, Pharaoh’s daughter found him, and brought him up as her own</a:t>
            </a:r>
          </a:p>
          <a:p>
            <a:pPr eaLnBrk="1" hangingPunct="1">
              <a:buFontTx/>
              <a:buChar char="•"/>
            </a:pPr>
            <a:r>
              <a:rPr lang="en-GB" sz="1600" smtClean="0"/>
              <a:t>Moses was therefore spared the brutal life of the Israelites and enjoyed the upbringing of Pharaoh’s family and royalty</a:t>
            </a:r>
          </a:p>
          <a:p>
            <a:pPr eaLnBrk="1" hangingPunct="1">
              <a:buFontTx/>
              <a:buChar char="•"/>
            </a:pPr>
            <a:endParaRPr lang="en-GB" sz="160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GB" sz="3600" smtClean="0"/>
              <a:t>From comfort to exile the happiness</a:t>
            </a:r>
          </a:p>
        </p:txBody>
      </p:sp>
      <p:sp>
        <p:nvSpPr>
          <p:cNvPr id="27650" name="Rectangle 2"/>
          <p:cNvSpPr>
            <a:spLocks noChangeArrowheads="1"/>
          </p:cNvSpPr>
          <p:nvPr/>
        </p:nvSpPr>
        <p:spPr bwMode="auto">
          <a:xfrm>
            <a:off x="2319338" y="3244850"/>
            <a:ext cx="4570412" cy="368300"/>
          </a:xfrm>
          <a:prstGeom prst="rect">
            <a:avLst/>
          </a:prstGeom>
          <a:noFill/>
          <a:ln w="9525">
            <a:noFill/>
            <a:miter lim="800000"/>
            <a:headEnd/>
            <a:tailEnd/>
          </a:ln>
        </p:spPr>
        <p:txBody>
          <a:bodyPr wrap="none">
            <a:spAutoFit/>
          </a:bodyPr>
          <a:lstStyle/>
          <a:p>
            <a:r>
              <a:rPr lang="en-GB">
                <a:hlinkClick r:id="rId3"/>
              </a:rPr>
              <a:t>http://biblelessonsite.org/slideshow14.html</a:t>
            </a:r>
            <a:r>
              <a:rPr lang="en-GB"/>
              <a:t> </a:t>
            </a: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GB" smtClean="0"/>
              <a:t>God speaks to Moses</a:t>
            </a:r>
          </a:p>
        </p:txBody>
      </p:sp>
      <p:pic>
        <p:nvPicPr>
          <p:cNvPr id="29698" name="Content Placeholder 5" descr="moses and bush.bmp"/>
          <p:cNvPicPr>
            <a:picLocks noGrp="1" noChangeAspect="1"/>
          </p:cNvPicPr>
          <p:nvPr>
            <p:ph idx="1"/>
          </p:nvPr>
        </p:nvPicPr>
        <p:blipFill>
          <a:blip r:embed="rId3"/>
          <a:srcRect/>
          <a:stretch>
            <a:fillRect/>
          </a:stretch>
        </p:blipFill>
        <p:spPr>
          <a:xfrm>
            <a:off x="708025" y="2636838"/>
            <a:ext cx="3748088" cy="2808287"/>
          </a:xfrm>
        </p:spPr>
      </p:pic>
      <p:sp>
        <p:nvSpPr>
          <p:cNvPr id="29699" name="Rectangle 6"/>
          <p:cNvSpPr>
            <a:spLocks noChangeArrowheads="1"/>
          </p:cNvSpPr>
          <p:nvPr/>
        </p:nvSpPr>
        <p:spPr bwMode="auto">
          <a:xfrm>
            <a:off x="4787900" y="3068638"/>
            <a:ext cx="3600450" cy="646112"/>
          </a:xfrm>
          <a:prstGeom prst="rect">
            <a:avLst/>
          </a:prstGeom>
          <a:noFill/>
          <a:ln w="9525">
            <a:noFill/>
            <a:miter lim="800000"/>
            <a:headEnd/>
            <a:tailEnd/>
          </a:ln>
        </p:spPr>
        <p:txBody>
          <a:bodyPr>
            <a:spAutoFit/>
          </a:bodyPr>
          <a:lstStyle/>
          <a:p>
            <a:r>
              <a:rPr lang="en-GB">
                <a:hlinkClick r:id="rId4"/>
              </a:rPr>
              <a:t>http://www.youtube.com/watch?v=LZpYMr-Ed0Q</a:t>
            </a:r>
            <a:r>
              <a:rPr lang="en-GB"/>
              <a:t> </a:t>
            </a: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GB" sz="3200" u="sng" smtClean="0"/>
              <a:t>Task:</a:t>
            </a:r>
            <a:r>
              <a:rPr lang="en-GB" sz="3200" smtClean="0"/>
              <a:t> You are a journalist working for an online newspaper. You have to write an account of what has happened to Moses. </a:t>
            </a:r>
          </a:p>
        </p:txBody>
      </p:sp>
      <p:sp>
        <p:nvSpPr>
          <p:cNvPr id="3" name="Content Placeholder 2"/>
          <p:cNvSpPr>
            <a:spLocks noGrp="1"/>
          </p:cNvSpPr>
          <p:nvPr>
            <p:ph sz="half" idx="1"/>
          </p:nvPr>
        </p:nvSpPr>
        <p:spPr/>
        <p:txBody>
          <a:bodyPr/>
          <a:lstStyle/>
          <a:p>
            <a:pPr marL="514350" indent="-514350" eaLnBrk="1" hangingPunct="1">
              <a:buFontTx/>
              <a:buAutoNum type="arabicPeriod"/>
            </a:pPr>
            <a:r>
              <a:rPr lang="en-GB" smtClean="0"/>
              <a:t>Explain the story in as much detail as possible</a:t>
            </a:r>
          </a:p>
          <a:p>
            <a:pPr marL="514350" indent="-514350" eaLnBrk="1" hangingPunct="1">
              <a:buFontTx/>
              <a:buAutoNum type="arabicPeriod"/>
            </a:pPr>
            <a:r>
              <a:rPr lang="en-GB" smtClean="0"/>
              <a:t>Be clear about what Moses heard God say</a:t>
            </a:r>
          </a:p>
          <a:p>
            <a:pPr marL="514350" indent="-514350" eaLnBrk="1" hangingPunct="1">
              <a:buFontTx/>
              <a:buAutoNum type="arabicPeriod"/>
            </a:pPr>
            <a:r>
              <a:rPr lang="en-GB" smtClean="0"/>
              <a:t>Describe the impact</a:t>
            </a:r>
          </a:p>
          <a:p>
            <a:pPr marL="514350" indent="-514350" eaLnBrk="1" hangingPunct="1">
              <a:buFontTx/>
              <a:buAutoNum type="arabicPeriod"/>
            </a:pPr>
            <a:r>
              <a:rPr lang="en-GB" smtClean="0"/>
              <a:t>Give your personal response to the story </a:t>
            </a:r>
          </a:p>
        </p:txBody>
      </p:sp>
      <p:pic>
        <p:nvPicPr>
          <p:cNvPr id="31747" name="Content Placeholder 4" descr="newspaper template.jpg"/>
          <p:cNvPicPr>
            <a:picLocks noGrp="1" noChangeAspect="1"/>
          </p:cNvPicPr>
          <p:nvPr>
            <p:ph sz="half" idx="2"/>
          </p:nvPr>
        </p:nvPicPr>
        <p:blipFill>
          <a:blip r:embed="rId3"/>
          <a:srcRect/>
          <a:stretch>
            <a:fillRect/>
          </a:stretch>
        </p:blipFill>
        <p:spPr>
          <a:xfrm>
            <a:off x="4648200" y="2462213"/>
            <a:ext cx="4038600" cy="3028950"/>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GB" smtClean="0"/>
              <a:t>Abraham</a:t>
            </a:r>
          </a:p>
        </p:txBody>
      </p:sp>
      <p:sp>
        <p:nvSpPr>
          <p:cNvPr id="4" name="Text Placeholder 3"/>
          <p:cNvSpPr>
            <a:spLocks noGrp="1"/>
          </p:cNvSpPr>
          <p:nvPr>
            <p:ph type="body" sz="half" idx="2"/>
          </p:nvPr>
        </p:nvSpPr>
        <p:spPr>
          <a:xfrm>
            <a:off x="323850" y="1628775"/>
            <a:ext cx="4176713" cy="4978400"/>
          </a:xfrm>
        </p:spPr>
        <p:txBody>
          <a:bodyPr/>
          <a:lstStyle/>
          <a:p>
            <a:pPr eaLnBrk="1" hangingPunct="1">
              <a:buFontTx/>
              <a:buChar char="•"/>
            </a:pPr>
            <a:r>
              <a:rPr lang="en-GB" sz="1600" smtClean="0"/>
              <a:t>Abraham was born in </a:t>
            </a:r>
            <a:r>
              <a:rPr lang="en-GB" sz="1600" i="1" smtClean="0"/>
              <a:t>Ur</a:t>
            </a:r>
            <a:r>
              <a:rPr lang="en-GB" sz="1600" smtClean="0"/>
              <a:t>, a city in Babylonia, although he moved to Haran with his family. </a:t>
            </a:r>
          </a:p>
          <a:p>
            <a:pPr eaLnBrk="1" hangingPunct="1">
              <a:buFontTx/>
              <a:buChar char="•"/>
            </a:pPr>
            <a:r>
              <a:rPr lang="en-GB" sz="1600" smtClean="0"/>
              <a:t>God </a:t>
            </a:r>
            <a:r>
              <a:rPr lang="en-GB" sz="1600" i="1" smtClean="0"/>
              <a:t>called</a:t>
            </a:r>
            <a:r>
              <a:rPr lang="en-GB" sz="1600" smtClean="0"/>
              <a:t> Abraham to leave his homeland even though he was 75 years old.</a:t>
            </a:r>
          </a:p>
          <a:p>
            <a:pPr eaLnBrk="1" hangingPunct="1">
              <a:buFontTx/>
              <a:buChar char="•"/>
            </a:pPr>
            <a:r>
              <a:rPr lang="en-GB" sz="1600" smtClean="0"/>
              <a:t>God </a:t>
            </a:r>
            <a:r>
              <a:rPr lang="en-GB" sz="1600" i="1" smtClean="0"/>
              <a:t>called</a:t>
            </a:r>
            <a:r>
              <a:rPr lang="en-GB" sz="1600" smtClean="0"/>
              <a:t> Abraham to trust him and go on the long journey to Canaan. When he arrived God </a:t>
            </a:r>
            <a:r>
              <a:rPr lang="en-GB" sz="1600" i="1" smtClean="0"/>
              <a:t>promised</a:t>
            </a:r>
            <a:r>
              <a:rPr lang="en-GB" sz="1600" smtClean="0"/>
              <a:t> Abraham that he would have many descendants – ‘as many descendants as there are stars in the sky or grains of sand along the seashore’ (</a:t>
            </a:r>
            <a:r>
              <a:rPr lang="en-GB" sz="1600" i="1" smtClean="0"/>
              <a:t>Gen</a:t>
            </a:r>
            <a:r>
              <a:rPr lang="en-GB" sz="1600" smtClean="0"/>
              <a:t>. 22:17) – and that He would give them this land. </a:t>
            </a:r>
          </a:p>
          <a:p>
            <a:pPr eaLnBrk="1" hangingPunct="1">
              <a:buFontTx/>
              <a:buChar char="•"/>
            </a:pPr>
            <a:r>
              <a:rPr lang="en-GB" sz="1600" smtClean="0"/>
              <a:t>Thinking it was impossible to have children with Sarah, Abraham had a son with the slave girl </a:t>
            </a:r>
            <a:r>
              <a:rPr lang="en-GB" sz="1600" i="1" smtClean="0"/>
              <a:t>Hagar</a:t>
            </a:r>
            <a:r>
              <a:rPr lang="en-GB" sz="1600" smtClean="0"/>
              <a:t> whom he called </a:t>
            </a:r>
            <a:r>
              <a:rPr lang="en-GB" sz="1600" i="1" smtClean="0"/>
              <a:t>Ishmael</a:t>
            </a:r>
            <a:r>
              <a:rPr lang="en-GB" sz="1600" smtClean="0"/>
              <a:t>. Sarah’s age, however, was not a barrier to God’s plan and she and Abraham had a son called </a:t>
            </a:r>
            <a:r>
              <a:rPr lang="en-GB" sz="1600" i="1" smtClean="0"/>
              <a:t>Isaac</a:t>
            </a:r>
            <a:r>
              <a:rPr lang="en-GB" sz="1600" smtClean="0"/>
              <a:t>.</a:t>
            </a:r>
          </a:p>
          <a:p>
            <a:pPr eaLnBrk="1" hangingPunct="1"/>
            <a:r>
              <a:rPr lang="en-GB" sz="1600" smtClean="0"/>
              <a:t> </a:t>
            </a:r>
          </a:p>
          <a:p>
            <a:pPr eaLnBrk="1" hangingPunct="1">
              <a:buFontTx/>
              <a:buChar char="•"/>
            </a:pPr>
            <a:endParaRPr lang="en-GB" sz="1600" smtClean="0"/>
          </a:p>
          <a:p>
            <a:pPr eaLnBrk="1" hangingPunct="1">
              <a:buFontTx/>
              <a:buChar char="•"/>
            </a:pPr>
            <a:endParaRPr lang="en-GB" sz="1600" smtClean="0"/>
          </a:p>
        </p:txBody>
      </p:sp>
      <p:pic>
        <p:nvPicPr>
          <p:cNvPr id="33795" name="Content Placeholder 6" descr="haran_map.jpg"/>
          <p:cNvPicPr>
            <a:picLocks noGrp="1" noChangeAspect="1"/>
          </p:cNvPicPr>
          <p:nvPr>
            <p:ph idx="1"/>
          </p:nvPr>
        </p:nvPicPr>
        <p:blipFill>
          <a:blip r:embed="rId3"/>
          <a:srcRect/>
          <a:stretch>
            <a:fillRect/>
          </a:stretch>
        </p:blipFill>
        <p:spPr>
          <a:xfrm>
            <a:off x="4427538" y="2349500"/>
            <a:ext cx="4295775" cy="3133725"/>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GB" sz="3600" smtClean="0"/>
              <a:t>God asks Abraham to sacrifice his son Isaac</a:t>
            </a:r>
          </a:p>
        </p:txBody>
      </p:sp>
      <p:sp>
        <p:nvSpPr>
          <p:cNvPr id="35842" name="Rectangle 3"/>
          <p:cNvSpPr>
            <a:spLocks noChangeArrowheads="1"/>
          </p:cNvSpPr>
          <p:nvPr/>
        </p:nvSpPr>
        <p:spPr bwMode="auto">
          <a:xfrm>
            <a:off x="1042988" y="3105150"/>
            <a:ext cx="6913562" cy="369888"/>
          </a:xfrm>
          <a:prstGeom prst="rect">
            <a:avLst/>
          </a:prstGeom>
          <a:noFill/>
          <a:ln w="9525">
            <a:noFill/>
            <a:miter lim="800000"/>
            <a:headEnd/>
            <a:tailEnd/>
          </a:ln>
        </p:spPr>
        <p:txBody>
          <a:bodyPr>
            <a:spAutoFit/>
          </a:bodyPr>
          <a:lstStyle/>
          <a:p>
            <a:r>
              <a:rPr lang="en-GB">
                <a:hlinkClick r:id="rId3"/>
              </a:rPr>
              <a:t>http://www.youtube.com/watch?v=s8koGvJnIXc&amp;feature=related</a:t>
            </a:r>
            <a:r>
              <a:rPr lang="en-GB"/>
              <a:t> </a:t>
            </a: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GB" smtClean="0"/>
              <a:t>Making sense of the Abraham-Isaac story</a:t>
            </a:r>
          </a:p>
        </p:txBody>
      </p:sp>
      <p:sp>
        <p:nvSpPr>
          <p:cNvPr id="37890" name="Rectangle 4"/>
          <p:cNvSpPr>
            <a:spLocks noChangeArrowheads="1"/>
          </p:cNvSpPr>
          <p:nvPr/>
        </p:nvSpPr>
        <p:spPr bwMode="auto">
          <a:xfrm>
            <a:off x="4716463" y="3213100"/>
            <a:ext cx="3959225" cy="646113"/>
          </a:xfrm>
          <a:prstGeom prst="rect">
            <a:avLst/>
          </a:prstGeom>
          <a:noFill/>
          <a:ln w="9525">
            <a:noFill/>
            <a:miter lim="800000"/>
            <a:headEnd/>
            <a:tailEnd/>
          </a:ln>
        </p:spPr>
        <p:txBody>
          <a:bodyPr>
            <a:spAutoFit/>
          </a:bodyPr>
          <a:lstStyle/>
          <a:p>
            <a:r>
              <a:rPr lang="en-GB">
                <a:hlinkClick r:id="rId3"/>
              </a:rPr>
              <a:t>http://www.bbc.co.uk/learningzone/clips/abraham-and-isaac/3662.html</a:t>
            </a:r>
            <a:r>
              <a:rPr lang="en-GB"/>
              <a:t> </a:t>
            </a:r>
          </a:p>
        </p:txBody>
      </p:sp>
      <p:pic>
        <p:nvPicPr>
          <p:cNvPr id="37891" name="Content Placeholder 10" descr="abraham_isaac_1.jpg"/>
          <p:cNvPicPr>
            <a:picLocks noGrp="1" noChangeAspect="1"/>
          </p:cNvPicPr>
          <p:nvPr>
            <p:ph idx="1"/>
          </p:nvPr>
        </p:nvPicPr>
        <p:blipFill>
          <a:blip r:embed="rId4"/>
          <a:srcRect/>
          <a:stretch>
            <a:fillRect/>
          </a:stretch>
        </p:blipFill>
        <p:spPr>
          <a:xfrm>
            <a:off x="611188" y="1844675"/>
            <a:ext cx="3594100" cy="4297363"/>
          </a:xfrm>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79388" y="381000"/>
            <a:ext cx="8713787" cy="1143000"/>
          </a:xfrm>
        </p:spPr>
        <p:txBody>
          <a:bodyPr/>
          <a:lstStyle/>
          <a:p>
            <a:pPr eaLnBrk="1" hangingPunct="1"/>
            <a:r>
              <a:rPr lang="en-GB" sz="3200" u="sng" smtClean="0"/>
              <a:t>Task:</a:t>
            </a:r>
            <a:r>
              <a:rPr lang="en-GB" sz="3200" smtClean="0"/>
              <a:t> You are a journalist working for an online newspaper. You have to write an account of what has happened to Abraham. </a:t>
            </a:r>
          </a:p>
        </p:txBody>
      </p:sp>
      <p:sp>
        <p:nvSpPr>
          <p:cNvPr id="3" name="Content Placeholder 2"/>
          <p:cNvSpPr>
            <a:spLocks noGrp="1"/>
          </p:cNvSpPr>
          <p:nvPr>
            <p:ph sz="half" idx="1"/>
          </p:nvPr>
        </p:nvSpPr>
        <p:spPr/>
        <p:txBody>
          <a:bodyPr/>
          <a:lstStyle/>
          <a:p>
            <a:pPr marL="514350" indent="-514350" eaLnBrk="1" hangingPunct="1">
              <a:buFontTx/>
              <a:buAutoNum type="arabicPeriod"/>
            </a:pPr>
            <a:r>
              <a:rPr lang="en-GB" smtClean="0"/>
              <a:t>Explain the story in as much detail as possible</a:t>
            </a:r>
          </a:p>
          <a:p>
            <a:pPr marL="514350" indent="-514350" eaLnBrk="1" hangingPunct="1">
              <a:buFontTx/>
              <a:buAutoNum type="arabicPeriod"/>
            </a:pPr>
            <a:r>
              <a:rPr lang="en-GB" smtClean="0"/>
              <a:t>Be clear about what Abraham heard God say</a:t>
            </a:r>
          </a:p>
          <a:p>
            <a:pPr marL="514350" indent="-514350" eaLnBrk="1" hangingPunct="1">
              <a:buFontTx/>
              <a:buAutoNum type="arabicPeriod"/>
            </a:pPr>
            <a:r>
              <a:rPr lang="en-GB" smtClean="0"/>
              <a:t>Describe the impact</a:t>
            </a:r>
          </a:p>
          <a:p>
            <a:pPr marL="514350" indent="-514350" eaLnBrk="1" hangingPunct="1">
              <a:buFontTx/>
              <a:buAutoNum type="arabicPeriod"/>
            </a:pPr>
            <a:r>
              <a:rPr lang="en-GB" smtClean="0"/>
              <a:t>Give your personal response to the story </a:t>
            </a:r>
          </a:p>
        </p:txBody>
      </p:sp>
      <p:pic>
        <p:nvPicPr>
          <p:cNvPr id="39939" name="Content Placeholder 4" descr="newspaper template.jpg"/>
          <p:cNvPicPr>
            <a:picLocks noGrp="1" noChangeAspect="1"/>
          </p:cNvPicPr>
          <p:nvPr>
            <p:ph sz="half" idx="2"/>
          </p:nvPr>
        </p:nvPicPr>
        <p:blipFill>
          <a:blip r:embed="rId3"/>
          <a:srcRect/>
          <a:stretch>
            <a:fillRect/>
          </a:stretch>
        </p:blipFill>
        <p:spPr>
          <a:xfrm>
            <a:off x="4648200" y="2462213"/>
            <a:ext cx="4038600" cy="3028950"/>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0" y="381000"/>
            <a:ext cx="8229600" cy="1143000"/>
          </a:xfrm>
        </p:spPr>
        <p:txBody>
          <a:bodyPr/>
          <a:lstStyle/>
          <a:p>
            <a:pPr eaLnBrk="1" hangingPunct="1"/>
            <a:r>
              <a:rPr lang="en-GB" smtClean="0"/>
              <a:t>Modern stories of people who have ‘heard’ God speak to them</a:t>
            </a:r>
          </a:p>
        </p:txBody>
      </p:sp>
      <p:pic>
        <p:nvPicPr>
          <p:cNvPr id="41987" name="Picture 4" descr="king">
            <a:hlinkClick r:id="rId3"/>
          </p:cNvPr>
          <p:cNvPicPr>
            <a:picLocks noChangeAspect="1" noChangeArrowheads="1"/>
          </p:cNvPicPr>
          <p:nvPr/>
        </p:nvPicPr>
        <p:blipFill>
          <a:blip r:embed="rId4"/>
          <a:srcRect/>
          <a:stretch>
            <a:fillRect/>
          </a:stretch>
        </p:blipFill>
        <p:spPr bwMode="auto">
          <a:xfrm>
            <a:off x="7164388" y="1773238"/>
            <a:ext cx="1655762" cy="2020887"/>
          </a:xfrm>
          <a:prstGeom prst="rect">
            <a:avLst/>
          </a:prstGeom>
          <a:noFill/>
          <a:ln w="9525">
            <a:noFill/>
            <a:miter lim="800000"/>
            <a:headEnd/>
            <a:tailEnd/>
          </a:ln>
        </p:spPr>
      </p:pic>
      <p:pic>
        <p:nvPicPr>
          <p:cNvPr id="41988" name="Picture 6" descr="king">
            <a:hlinkClick r:id="rId5"/>
          </p:cNvPr>
          <p:cNvPicPr>
            <a:picLocks noChangeAspect="1" noChangeArrowheads="1"/>
          </p:cNvPicPr>
          <p:nvPr/>
        </p:nvPicPr>
        <p:blipFill>
          <a:blip r:embed="rId6"/>
          <a:srcRect/>
          <a:stretch>
            <a:fillRect/>
          </a:stretch>
        </p:blipFill>
        <p:spPr bwMode="auto">
          <a:xfrm>
            <a:off x="3563938" y="1844675"/>
            <a:ext cx="2016125" cy="2519363"/>
          </a:xfrm>
          <a:prstGeom prst="rect">
            <a:avLst/>
          </a:prstGeom>
          <a:noFill/>
          <a:ln w="9525">
            <a:noFill/>
            <a:miter lim="800000"/>
            <a:headEnd/>
            <a:tailEnd/>
          </a:ln>
        </p:spPr>
      </p:pic>
      <p:pic>
        <p:nvPicPr>
          <p:cNvPr id="41989" name="Picture 8" descr="http://i.telegraph.co.uk/multimedia/archive/01243/Magnus1_1243873c.jpg"/>
          <p:cNvPicPr>
            <a:picLocks noChangeAspect="1" noChangeArrowheads="1"/>
          </p:cNvPicPr>
          <p:nvPr/>
        </p:nvPicPr>
        <p:blipFill>
          <a:blip r:embed="rId7"/>
          <a:srcRect/>
          <a:stretch>
            <a:fillRect/>
          </a:stretch>
        </p:blipFill>
        <p:spPr bwMode="auto">
          <a:xfrm>
            <a:off x="4427538" y="4221163"/>
            <a:ext cx="3671887" cy="2298700"/>
          </a:xfrm>
          <a:prstGeom prst="rect">
            <a:avLst/>
          </a:prstGeom>
          <a:noFill/>
          <a:ln w="9525">
            <a:noFill/>
            <a:miter lim="800000"/>
            <a:headEnd/>
            <a:tailEnd/>
          </a:ln>
        </p:spPr>
      </p:pic>
      <p:pic>
        <p:nvPicPr>
          <p:cNvPr id="41990" name="Picture 10" descr="Kaká 2012.jpg">
            <a:hlinkClick r:id="rId8"/>
          </p:cNvPr>
          <p:cNvPicPr>
            <a:picLocks noChangeAspect="1" noChangeArrowheads="1"/>
          </p:cNvPicPr>
          <p:nvPr/>
        </p:nvPicPr>
        <p:blipFill>
          <a:blip r:embed="rId9"/>
          <a:srcRect/>
          <a:stretch>
            <a:fillRect/>
          </a:stretch>
        </p:blipFill>
        <p:spPr bwMode="auto">
          <a:xfrm>
            <a:off x="250825" y="2349500"/>
            <a:ext cx="2381250" cy="34194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GB" smtClean="0"/>
              <a:t>1. How God ‘spoke’ to people in the past</a:t>
            </a:r>
          </a:p>
        </p:txBody>
      </p:sp>
      <p:pic>
        <p:nvPicPr>
          <p:cNvPr id="16386" name="Content Placeholder 3" descr="imagesCA3T6U6I.jpg"/>
          <p:cNvPicPr>
            <a:picLocks noGrp="1" noChangeAspect="1"/>
          </p:cNvPicPr>
          <p:nvPr>
            <p:ph idx="1"/>
          </p:nvPr>
        </p:nvPicPr>
        <p:blipFill>
          <a:blip r:embed="rId2"/>
          <a:srcRect/>
          <a:stretch>
            <a:fillRect/>
          </a:stretch>
        </p:blipFill>
        <p:spPr>
          <a:xfrm>
            <a:off x="684213" y="1700213"/>
            <a:ext cx="2328862" cy="3313112"/>
          </a:xfrm>
        </p:spPr>
      </p:pic>
      <p:pic>
        <p:nvPicPr>
          <p:cNvPr id="16387" name="Picture 2" descr="http://data.whicdn.com/images/9140779/tumblr_lk62gxVRh11qdzyszo1_500_large.png"/>
          <p:cNvPicPr>
            <a:picLocks noChangeAspect="1" noChangeArrowheads="1"/>
          </p:cNvPicPr>
          <p:nvPr/>
        </p:nvPicPr>
        <p:blipFill>
          <a:blip r:embed="rId3"/>
          <a:srcRect/>
          <a:stretch>
            <a:fillRect/>
          </a:stretch>
        </p:blipFill>
        <p:spPr bwMode="auto">
          <a:xfrm>
            <a:off x="3779838" y="1628775"/>
            <a:ext cx="3960812" cy="47529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GB" smtClean="0"/>
              <a:t>What happened next?</a:t>
            </a:r>
          </a:p>
        </p:txBody>
      </p:sp>
      <p:pic>
        <p:nvPicPr>
          <p:cNvPr id="44034" name="Content Placeholder 3" descr="2.jpg"/>
          <p:cNvPicPr>
            <a:picLocks noGrp="1" noChangeAspect="1"/>
          </p:cNvPicPr>
          <p:nvPr>
            <p:ph idx="1"/>
          </p:nvPr>
        </p:nvPicPr>
        <p:blipFill>
          <a:blip r:embed="rId3"/>
          <a:srcRect/>
          <a:stretch>
            <a:fillRect/>
          </a:stretch>
        </p:blipFill>
        <p:spPr>
          <a:xfrm>
            <a:off x="1365250" y="1828800"/>
            <a:ext cx="6413500" cy="4297363"/>
          </a:xfrm>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GB" smtClean="0"/>
              <a:t>What happened next?</a:t>
            </a:r>
          </a:p>
        </p:txBody>
      </p:sp>
      <p:pic>
        <p:nvPicPr>
          <p:cNvPr id="46082" name="Content Placeholder 5" descr="1.bmp"/>
          <p:cNvPicPr>
            <a:picLocks noGrp="1" noChangeAspect="1"/>
          </p:cNvPicPr>
          <p:nvPr>
            <p:ph idx="1"/>
          </p:nvPr>
        </p:nvPicPr>
        <p:blipFill>
          <a:blip r:embed="rId2"/>
          <a:srcRect/>
          <a:stretch>
            <a:fillRect/>
          </a:stretch>
        </p:blipFill>
        <p:spPr>
          <a:xfrm>
            <a:off x="1706563" y="2205038"/>
            <a:ext cx="5538787" cy="3671887"/>
          </a:xfrm>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GB" smtClean="0"/>
              <a:t>What happened next?</a:t>
            </a:r>
          </a:p>
        </p:txBody>
      </p:sp>
      <p:pic>
        <p:nvPicPr>
          <p:cNvPr id="47106" name="Content Placeholder 5" descr="3.jpg"/>
          <p:cNvPicPr>
            <a:picLocks noGrp="1" noChangeAspect="1"/>
          </p:cNvPicPr>
          <p:nvPr>
            <p:ph idx="1"/>
          </p:nvPr>
        </p:nvPicPr>
        <p:blipFill>
          <a:blip r:embed="rId2"/>
          <a:srcRect/>
          <a:stretch>
            <a:fillRect/>
          </a:stretch>
        </p:blipFill>
        <p:spPr>
          <a:xfrm>
            <a:off x="1914525" y="2133600"/>
            <a:ext cx="5237163" cy="3743325"/>
          </a:xfrm>
        </p:spPr>
      </p:pic>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GB" smtClean="0"/>
              <a:t>What happened next?</a:t>
            </a:r>
          </a:p>
        </p:txBody>
      </p:sp>
      <p:pic>
        <p:nvPicPr>
          <p:cNvPr id="48130" name="Content Placeholder 5" descr="4.jpg"/>
          <p:cNvPicPr>
            <a:picLocks noGrp="1" noChangeAspect="1"/>
          </p:cNvPicPr>
          <p:nvPr>
            <p:ph idx="1"/>
          </p:nvPr>
        </p:nvPicPr>
        <p:blipFill>
          <a:blip r:embed="rId2"/>
          <a:srcRect/>
          <a:stretch>
            <a:fillRect/>
          </a:stretch>
        </p:blipFill>
        <p:spPr>
          <a:xfrm>
            <a:off x="2281238" y="1828800"/>
            <a:ext cx="4581525" cy="4297363"/>
          </a:xfrm>
        </p:spPr>
      </p:pic>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GB" smtClean="0"/>
              <a:t>What happened next?</a:t>
            </a:r>
          </a:p>
        </p:txBody>
      </p:sp>
      <p:pic>
        <p:nvPicPr>
          <p:cNvPr id="49154" name="Content Placeholder 5" descr="6.jpg"/>
          <p:cNvPicPr>
            <a:picLocks noGrp="1" noChangeAspect="1"/>
          </p:cNvPicPr>
          <p:nvPr>
            <p:ph idx="1"/>
          </p:nvPr>
        </p:nvPicPr>
        <p:blipFill>
          <a:blip r:embed="rId2"/>
          <a:srcRect/>
          <a:stretch>
            <a:fillRect/>
          </a:stretch>
        </p:blipFill>
        <p:spPr>
          <a:xfrm>
            <a:off x="2195513" y="2195513"/>
            <a:ext cx="4752975" cy="3562350"/>
          </a:xfrm>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GB" smtClean="0"/>
              <a:t>What happened next?</a:t>
            </a:r>
          </a:p>
        </p:txBody>
      </p:sp>
      <p:pic>
        <p:nvPicPr>
          <p:cNvPr id="50178" name="Content Placeholder 5" descr="5.jpg"/>
          <p:cNvPicPr>
            <a:picLocks noGrp="1" noChangeAspect="1"/>
          </p:cNvPicPr>
          <p:nvPr>
            <p:ph idx="1"/>
          </p:nvPr>
        </p:nvPicPr>
        <p:blipFill>
          <a:blip r:embed="rId2"/>
          <a:srcRect/>
          <a:stretch>
            <a:fillRect/>
          </a:stretch>
        </p:blipFill>
        <p:spPr>
          <a:xfrm>
            <a:off x="2038350" y="2087563"/>
            <a:ext cx="5067300" cy="3781425"/>
          </a:xfrm>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a:xfrm>
            <a:off x="395288" y="3429000"/>
            <a:ext cx="8229600" cy="1143000"/>
          </a:xfrm>
        </p:spPr>
        <p:txBody>
          <a:bodyPr/>
          <a:lstStyle/>
          <a:p>
            <a:pPr eaLnBrk="1" hangingPunct="1"/>
            <a:r>
              <a:rPr lang="en-GB" smtClean="0"/>
              <a:t>Throughout the world and human history, people claim to have heard God speaking to them. They believe this brings a challenge for them to change and make a difference to their world. They are called Christian witnesses.</a:t>
            </a: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6" descr="El Salvador 4 170"/>
          <p:cNvPicPr>
            <a:picLocks noChangeAspect="1" noChangeArrowheads="1"/>
          </p:cNvPicPr>
          <p:nvPr/>
        </p:nvPicPr>
        <p:blipFill>
          <a:blip r:embed="rId3"/>
          <a:srcRect l="11310" r="23177" b="21509"/>
          <a:stretch>
            <a:fillRect/>
          </a:stretch>
        </p:blipFill>
        <p:spPr bwMode="auto">
          <a:xfrm>
            <a:off x="0" y="1649413"/>
            <a:ext cx="5795963" cy="5208587"/>
          </a:xfrm>
          <a:prstGeom prst="rect">
            <a:avLst/>
          </a:prstGeom>
          <a:noFill/>
          <a:ln w="9525">
            <a:noFill/>
            <a:miter lim="800000"/>
            <a:headEnd/>
            <a:tailEnd/>
          </a:ln>
        </p:spPr>
      </p:pic>
      <p:sp>
        <p:nvSpPr>
          <p:cNvPr id="53250" name="AutoShape 7"/>
          <p:cNvSpPr>
            <a:spLocks noChangeArrowheads="1"/>
          </p:cNvSpPr>
          <p:nvPr/>
        </p:nvSpPr>
        <p:spPr bwMode="auto">
          <a:xfrm>
            <a:off x="5276850" y="4991100"/>
            <a:ext cx="3543300" cy="1238250"/>
          </a:xfrm>
          <a:prstGeom prst="flowChartAlternateProcess">
            <a:avLst/>
          </a:prstGeom>
          <a:solidFill>
            <a:srgbClr val="760162"/>
          </a:solidFill>
          <a:ln w="9525">
            <a:noFill/>
            <a:miter lim="800000"/>
            <a:headEnd/>
            <a:tailEnd/>
          </a:ln>
        </p:spPr>
        <p:txBody>
          <a:bodyPr wrap="none" anchor="ctr"/>
          <a:lstStyle/>
          <a:p>
            <a:pPr algn="ctr">
              <a:spcBef>
                <a:spcPct val="50000"/>
              </a:spcBef>
            </a:pPr>
            <a:r>
              <a:rPr lang="en-GB" sz="3600" b="1">
                <a:solidFill>
                  <a:schemeClr val="bg1"/>
                </a:solidFill>
                <a:latin typeface="Bradley Hand ITC" pitchFamily="66" charset="0"/>
              </a:rPr>
              <a:t>Oscar Romero</a:t>
            </a:r>
            <a:r>
              <a:rPr lang="en-GB" b="1">
                <a:solidFill>
                  <a:schemeClr val="bg1"/>
                </a:solidFill>
                <a:latin typeface="Bradley Hand ITC" pitchFamily="66" charset="0"/>
              </a:rPr>
              <a:t/>
            </a:r>
            <a:br>
              <a:rPr lang="en-GB" b="1">
                <a:solidFill>
                  <a:schemeClr val="bg1"/>
                </a:solidFill>
                <a:latin typeface="Bradley Hand ITC" pitchFamily="66" charset="0"/>
              </a:rPr>
            </a:br>
            <a:r>
              <a:rPr lang="en-GB" sz="2000">
                <a:solidFill>
                  <a:schemeClr val="bg1"/>
                </a:solidFill>
                <a:latin typeface="Bradley Hand ITC" pitchFamily="66" charset="0"/>
              </a:rPr>
              <a:t>1917-1980</a:t>
            </a:r>
          </a:p>
          <a:p>
            <a:pPr algn="ctr"/>
            <a:endParaRPr lang="en-GB" sz="2000">
              <a:latin typeface="Bradley Hand ITC" pitchFamily="66" charset="0"/>
            </a:endParaRP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8" descr="22483"/>
          <p:cNvPicPr>
            <a:picLocks noChangeAspect="1" noChangeArrowheads="1"/>
          </p:cNvPicPr>
          <p:nvPr/>
        </p:nvPicPr>
        <p:blipFill>
          <a:blip r:embed="rId2"/>
          <a:srcRect/>
          <a:stretch>
            <a:fillRect/>
          </a:stretch>
        </p:blipFill>
        <p:spPr bwMode="auto">
          <a:xfrm>
            <a:off x="590550" y="1104900"/>
            <a:ext cx="3679825" cy="5257800"/>
          </a:xfrm>
          <a:prstGeom prst="rect">
            <a:avLst/>
          </a:prstGeom>
          <a:noFill/>
          <a:ln w="9525">
            <a:noFill/>
            <a:miter lim="800000"/>
            <a:headEnd/>
            <a:tailEnd/>
          </a:ln>
        </p:spPr>
      </p:pic>
      <p:sp>
        <p:nvSpPr>
          <p:cNvPr id="55298" name="Text Box 7"/>
          <p:cNvSpPr txBox="1">
            <a:spLocks noChangeArrowheads="1"/>
          </p:cNvSpPr>
          <p:nvPr/>
        </p:nvSpPr>
        <p:spPr bwMode="auto">
          <a:xfrm>
            <a:off x="5008563" y="1824038"/>
            <a:ext cx="3527425" cy="3441700"/>
          </a:xfrm>
          <a:prstGeom prst="rect">
            <a:avLst/>
          </a:prstGeom>
          <a:noFill/>
          <a:ln w="9525">
            <a:noFill/>
            <a:miter lim="800000"/>
            <a:headEnd/>
            <a:tailEnd/>
          </a:ln>
        </p:spPr>
        <p:txBody>
          <a:bodyPr>
            <a:spAutoFit/>
          </a:bodyPr>
          <a:lstStyle/>
          <a:p>
            <a:pPr>
              <a:spcBef>
                <a:spcPct val="50000"/>
              </a:spcBef>
            </a:pPr>
            <a:r>
              <a:rPr lang="en-GB" sz="2200">
                <a:latin typeface="Verdana" pitchFamily="34" charset="0"/>
              </a:rPr>
              <a:t>Oscar Romero was born on 15 August 1917 in El Salvador, Central America. </a:t>
            </a:r>
            <a:br>
              <a:rPr lang="en-GB" sz="2200">
                <a:latin typeface="Verdana" pitchFamily="34" charset="0"/>
              </a:rPr>
            </a:br>
            <a:r>
              <a:rPr lang="en-GB" sz="2200">
                <a:latin typeface="Verdana" pitchFamily="34" charset="0"/>
              </a:rPr>
              <a:t/>
            </a:r>
            <a:br>
              <a:rPr lang="en-GB" sz="2200">
                <a:latin typeface="Verdana" pitchFamily="34" charset="0"/>
              </a:rPr>
            </a:br>
            <a:r>
              <a:rPr lang="en-GB" sz="2200">
                <a:latin typeface="Verdana" pitchFamily="34" charset="0"/>
              </a:rPr>
              <a:t>When he left school he became a carpenter, but soon decided he wanted to become a priest.</a:t>
            </a:r>
          </a:p>
        </p:txBody>
      </p:sp>
      <p:sp>
        <p:nvSpPr>
          <p:cNvPr id="55299" name="Title 3"/>
          <p:cNvSpPr>
            <a:spLocks noGrp="1"/>
          </p:cNvSpPr>
          <p:nvPr>
            <p:ph type="title"/>
          </p:nvPr>
        </p:nvSpPr>
        <p:spPr/>
        <p:txBody>
          <a:bodyPr/>
          <a:lstStyle/>
          <a:p>
            <a:pPr algn="r" eaLnBrk="1" hangingPunct="1"/>
            <a:r>
              <a:rPr lang="en-GB" smtClean="0"/>
              <a:t>A Special Person</a:t>
            </a: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1" descr="El Salvador 1 023"/>
          <p:cNvPicPr>
            <a:picLocks noChangeAspect="1" noChangeArrowheads="1"/>
          </p:cNvPicPr>
          <p:nvPr/>
        </p:nvPicPr>
        <p:blipFill>
          <a:blip r:embed="rId2"/>
          <a:srcRect/>
          <a:stretch>
            <a:fillRect/>
          </a:stretch>
        </p:blipFill>
        <p:spPr bwMode="auto">
          <a:xfrm>
            <a:off x="-508000" y="-381000"/>
            <a:ext cx="9652000" cy="7239000"/>
          </a:xfrm>
          <a:prstGeom prst="rect">
            <a:avLst/>
          </a:prstGeom>
          <a:noFill/>
          <a:ln w="9525">
            <a:noFill/>
            <a:miter lim="800000"/>
            <a:headEnd/>
            <a:tailEnd/>
          </a:ln>
        </p:spPr>
      </p:pic>
      <p:sp>
        <p:nvSpPr>
          <p:cNvPr id="56322" name="Title 1"/>
          <p:cNvSpPr>
            <a:spLocks noGrp="1"/>
          </p:cNvSpPr>
          <p:nvPr>
            <p:ph type="title"/>
          </p:nvPr>
        </p:nvSpPr>
        <p:spPr/>
        <p:txBody>
          <a:bodyPr/>
          <a:lstStyle/>
          <a:p>
            <a:pPr eaLnBrk="1" hangingPunct="1"/>
            <a:r>
              <a:rPr lang="en-GB" smtClean="0"/>
              <a:t>El Salvador at the time</a:t>
            </a:r>
          </a:p>
        </p:txBody>
      </p:sp>
      <p:sp>
        <p:nvSpPr>
          <p:cNvPr id="56323" name="Content Placeholder 2"/>
          <p:cNvSpPr>
            <a:spLocks noGrp="1"/>
          </p:cNvSpPr>
          <p:nvPr>
            <p:ph sz="half" idx="1"/>
          </p:nvPr>
        </p:nvSpPr>
        <p:spPr/>
        <p:txBody>
          <a:bodyPr/>
          <a:lstStyle/>
          <a:p>
            <a:pPr eaLnBrk="1" hangingPunct="1"/>
            <a:endParaRPr lang="en-GB" smtClean="0"/>
          </a:p>
        </p:txBody>
      </p:sp>
      <p:sp>
        <p:nvSpPr>
          <p:cNvPr id="6" name="Text Box 7"/>
          <p:cNvSpPr txBox="1">
            <a:spLocks noGrp="1" noChangeArrowheads="1"/>
          </p:cNvSpPr>
          <p:nvPr>
            <p:ph sz="half" idx="2"/>
          </p:nvPr>
        </p:nvSpPr>
        <p:spPr>
          <a:xfrm>
            <a:off x="467544" y="1844824"/>
            <a:ext cx="4038600" cy="3477875"/>
          </a:xfrm>
        </p:spPr>
        <p:style>
          <a:lnRef idx="0">
            <a:schemeClr val="accent6"/>
          </a:lnRef>
          <a:fillRef idx="3">
            <a:schemeClr val="accent6"/>
          </a:fillRef>
          <a:effectRef idx="3">
            <a:schemeClr val="accent6"/>
          </a:effectRef>
          <a:fontRef idx="minor">
            <a:schemeClr val="lt1"/>
          </a:fontRef>
        </p:style>
        <p:txBody>
          <a:bodyPr>
            <a:spAutoFit/>
          </a:bodyPr>
          <a:lstStyle/>
          <a:p>
            <a:pPr eaLnBrk="1" hangingPunct="1">
              <a:spcBef>
                <a:spcPct val="50000"/>
              </a:spcBef>
              <a:defRPr/>
            </a:pPr>
            <a:r>
              <a:rPr lang="en-GB" sz="2000" dirty="0">
                <a:solidFill>
                  <a:schemeClr val="bg1"/>
                </a:solidFill>
                <a:latin typeface="Verdana" pitchFamily="34" charset="0"/>
              </a:rPr>
              <a:t>A few families were very rich and owned lots of land. Most people were poor and earned very little.</a:t>
            </a:r>
          </a:p>
          <a:p>
            <a:pPr eaLnBrk="1" hangingPunct="1">
              <a:spcBef>
                <a:spcPct val="50000"/>
              </a:spcBef>
              <a:defRPr/>
            </a:pPr>
            <a:r>
              <a:rPr lang="en-GB" sz="2000" dirty="0">
                <a:solidFill>
                  <a:schemeClr val="bg1"/>
                </a:solidFill>
                <a:latin typeface="Verdana" pitchFamily="34" charset="0"/>
              </a:rPr>
              <a:t>People became very angry at this unfairness.</a:t>
            </a:r>
          </a:p>
          <a:p>
            <a:pPr eaLnBrk="1" hangingPunct="1">
              <a:spcBef>
                <a:spcPct val="50000"/>
              </a:spcBef>
              <a:defRPr/>
            </a:pPr>
            <a:r>
              <a:rPr lang="en-GB" sz="2000" dirty="0">
                <a:solidFill>
                  <a:schemeClr val="bg1"/>
                </a:solidFill>
                <a:latin typeface="Verdana" pitchFamily="34" charset="0"/>
              </a:rPr>
              <a:t>But the rich were very powerful. If anybody complained they were put in prison or even killed.</a:t>
            </a: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GB" smtClean="0"/>
              <a:t>Quick quiz – identify these Old Testament characters</a:t>
            </a:r>
          </a:p>
        </p:txBody>
      </p:sp>
      <p:pic>
        <p:nvPicPr>
          <p:cNvPr id="17410" name="Content Placeholder 3" descr="adam-and-eve.jpg"/>
          <p:cNvPicPr>
            <a:picLocks noGrp="1" noChangeAspect="1"/>
          </p:cNvPicPr>
          <p:nvPr>
            <p:ph idx="1"/>
          </p:nvPr>
        </p:nvPicPr>
        <p:blipFill>
          <a:blip r:embed="rId2"/>
          <a:srcRect/>
          <a:stretch>
            <a:fillRect/>
          </a:stretch>
        </p:blipFill>
        <p:spPr>
          <a:xfrm>
            <a:off x="2995613" y="1833563"/>
            <a:ext cx="3152775" cy="4286250"/>
          </a:xfrm>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GB" smtClean="0">
                <a:solidFill>
                  <a:schemeClr val="tx1"/>
                </a:solidFill>
                <a:latin typeface="Verdana" pitchFamily="34" charset="0"/>
              </a:rPr>
              <a:t>A Quiet Man </a:t>
            </a:r>
            <a:r>
              <a:rPr lang="en-GB" smtClean="0">
                <a:solidFill>
                  <a:schemeClr val="bg1"/>
                </a:solidFill>
                <a:latin typeface="Verdana" pitchFamily="34" charset="0"/>
              </a:rPr>
              <a:t/>
            </a:r>
            <a:br>
              <a:rPr lang="en-GB" smtClean="0">
                <a:solidFill>
                  <a:schemeClr val="bg1"/>
                </a:solidFill>
                <a:latin typeface="Verdana" pitchFamily="34" charset="0"/>
              </a:rPr>
            </a:br>
            <a:endParaRPr lang="en-GB" smtClean="0"/>
          </a:p>
        </p:txBody>
      </p:sp>
      <p:pic>
        <p:nvPicPr>
          <p:cNvPr id="57346" name="Picture 9" descr="22482"/>
          <p:cNvPicPr>
            <a:picLocks noChangeAspect="1" noChangeArrowheads="1"/>
          </p:cNvPicPr>
          <p:nvPr/>
        </p:nvPicPr>
        <p:blipFill>
          <a:blip r:embed="rId2"/>
          <a:srcRect/>
          <a:stretch>
            <a:fillRect/>
          </a:stretch>
        </p:blipFill>
        <p:spPr bwMode="auto">
          <a:xfrm>
            <a:off x="412750" y="1169988"/>
            <a:ext cx="3746500" cy="5286375"/>
          </a:xfrm>
          <a:prstGeom prst="rect">
            <a:avLst/>
          </a:prstGeom>
          <a:noFill/>
          <a:ln w="9525">
            <a:noFill/>
            <a:miter lim="800000"/>
            <a:headEnd/>
            <a:tailEnd/>
          </a:ln>
        </p:spPr>
      </p:pic>
      <p:sp>
        <p:nvSpPr>
          <p:cNvPr id="57347" name="Rectangle 3"/>
          <p:cNvSpPr>
            <a:spLocks noChangeArrowheads="1"/>
          </p:cNvSpPr>
          <p:nvPr/>
        </p:nvSpPr>
        <p:spPr bwMode="auto">
          <a:xfrm>
            <a:off x="4787900" y="2205038"/>
            <a:ext cx="3671888" cy="2862262"/>
          </a:xfrm>
          <a:prstGeom prst="rect">
            <a:avLst/>
          </a:prstGeom>
          <a:noFill/>
          <a:ln w="9525">
            <a:noFill/>
            <a:miter lim="800000"/>
            <a:headEnd/>
            <a:tailEnd/>
          </a:ln>
        </p:spPr>
        <p:txBody>
          <a:bodyPr>
            <a:spAutoFit/>
          </a:bodyPr>
          <a:lstStyle/>
          <a:p>
            <a:pPr>
              <a:spcBef>
                <a:spcPct val="50000"/>
              </a:spcBef>
            </a:pPr>
            <a:r>
              <a:rPr lang="en-GB">
                <a:latin typeface="Verdana" pitchFamily="34" charset="0"/>
              </a:rPr>
              <a:t>In 1977 Oscar Romero became the Archbishop of San Salvador, the capital.</a:t>
            </a:r>
          </a:p>
          <a:p>
            <a:pPr>
              <a:spcBef>
                <a:spcPct val="50000"/>
              </a:spcBef>
            </a:pPr>
            <a:r>
              <a:rPr lang="en-GB">
                <a:latin typeface="Verdana" pitchFamily="34" charset="0"/>
              </a:rPr>
              <a:t>He was a quiet, shy man and nobody thought he would speak out about how poor people were being treated.</a:t>
            </a:r>
          </a:p>
          <a:p>
            <a:pPr>
              <a:spcBef>
                <a:spcPct val="50000"/>
              </a:spcBef>
            </a:pPr>
            <a:r>
              <a:rPr lang="en-GB">
                <a:latin typeface="Verdana" pitchFamily="34" charset="0"/>
              </a:rPr>
              <a:t>They thought he would be too afraid.</a:t>
            </a: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0" descr="El Salvador 3 00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8370" name="Title 1"/>
          <p:cNvSpPr>
            <a:spLocks noGrp="1"/>
          </p:cNvSpPr>
          <p:nvPr>
            <p:ph type="title"/>
          </p:nvPr>
        </p:nvSpPr>
        <p:spPr/>
        <p:txBody>
          <a:bodyPr/>
          <a:lstStyle/>
          <a:p>
            <a:pPr eaLnBrk="1" hangingPunct="1"/>
            <a:r>
              <a:rPr lang="en-GB" smtClean="0">
                <a:solidFill>
                  <a:schemeClr val="tx1"/>
                </a:solidFill>
                <a:latin typeface="Verdana" pitchFamily="34" charset="0"/>
              </a:rPr>
              <a:t>A friend’s influence </a:t>
            </a:r>
            <a:r>
              <a:rPr lang="en-GB" smtClean="0">
                <a:solidFill>
                  <a:schemeClr val="bg1"/>
                </a:solidFill>
                <a:latin typeface="Verdana" pitchFamily="34" charset="0"/>
              </a:rPr>
              <a:t/>
            </a:r>
            <a:br>
              <a:rPr lang="en-GB" smtClean="0">
                <a:solidFill>
                  <a:schemeClr val="bg1"/>
                </a:solidFill>
                <a:latin typeface="Verdana" pitchFamily="34" charset="0"/>
              </a:rPr>
            </a:br>
            <a:endParaRPr lang="en-GB" smtClean="0"/>
          </a:p>
        </p:txBody>
      </p:sp>
      <p:sp>
        <p:nvSpPr>
          <p:cNvPr id="3" name="Text Box 7"/>
          <p:cNvSpPr txBox="1">
            <a:spLocks noChangeArrowheads="1"/>
          </p:cNvSpPr>
          <p:nvPr/>
        </p:nvSpPr>
        <p:spPr bwMode="auto">
          <a:xfrm>
            <a:off x="2555776" y="1124744"/>
            <a:ext cx="3384376" cy="397031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ct val="50000"/>
              </a:spcBef>
              <a:spcAft>
                <a:spcPts val="0"/>
              </a:spcAft>
              <a:defRPr/>
            </a:pPr>
            <a:r>
              <a:rPr lang="en-GB" dirty="0">
                <a:solidFill>
                  <a:schemeClr val="bg1"/>
                </a:solidFill>
                <a:latin typeface="Verdana" pitchFamily="34" charset="0"/>
              </a:rPr>
              <a:t>Romero’s friend Fr. </a:t>
            </a:r>
            <a:r>
              <a:rPr lang="en-GB" dirty="0" err="1">
                <a:solidFill>
                  <a:schemeClr val="bg1"/>
                </a:solidFill>
                <a:latin typeface="Verdana" pitchFamily="34" charset="0"/>
              </a:rPr>
              <a:t>Rutilio</a:t>
            </a:r>
            <a:r>
              <a:rPr lang="en-GB" dirty="0">
                <a:solidFill>
                  <a:schemeClr val="bg1"/>
                </a:solidFill>
                <a:latin typeface="Verdana" pitchFamily="34" charset="0"/>
              </a:rPr>
              <a:t>  Grande worked with poor communities. He spoke out about how unfair things were and demanded better living conditions for poor people.</a:t>
            </a:r>
          </a:p>
          <a:p>
            <a:pPr fontAlgn="auto">
              <a:spcBef>
                <a:spcPct val="50000"/>
              </a:spcBef>
              <a:spcAft>
                <a:spcPts val="0"/>
              </a:spcAft>
              <a:defRPr/>
            </a:pPr>
            <a:r>
              <a:rPr lang="en-GB" dirty="0">
                <a:solidFill>
                  <a:schemeClr val="bg1"/>
                </a:solidFill>
                <a:latin typeface="Verdana" pitchFamily="34" charset="0"/>
              </a:rPr>
              <a:t>For this he was shot dead.</a:t>
            </a:r>
          </a:p>
          <a:p>
            <a:pPr fontAlgn="auto">
              <a:spcBef>
                <a:spcPct val="50000"/>
              </a:spcBef>
              <a:spcAft>
                <a:spcPts val="0"/>
              </a:spcAft>
              <a:defRPr/>
            </a:pPr>
            <a:r>
              <a:rPr lang="en-GB" dirty="0">
                <a:solidFill>
                  <a:schemeClr val="bg1"/>
                </a:solidFill>
                <a:latin typeface="Verdana" pitchFamily="34" charset="0"/>
              </a:rPr>
              <a:t>His death upset and angered Romero, who insisted his death be investigated. This never happened.</a:t>
            </a:r>
            <a:r>
              <a:rPr lang="en-GB" dirty="0">
                <a:latin typeface="Verdana" pitchFamily="34" charset="0"/>
              </a:rPr>
              <a:t> </a:t>
            </a: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GB" smtClean="0">
                <a:solidFill>
                  <a:schemeClr val="tx1"/>
                </a:solidFill>
                <a:latin typeface="Verdana" pitchFamily="34" charset="0"/>
              </a:rPr>
              <a:t>A voice for the voiceless</a:t>
            </a:r>
            <a:r>
              <a:rPr lang="en-GB" smtClean="0">
                <a:solidFill>
                  <a:schemeClr val="bg1"/>
                </a:solidFill>
                <a:latin typeface="Verdana" pitchFamily="34" charset="0"/>
              </a:rPr>
              <a:t> </a:t>
            </a:r>
            <a:br>
              <a:rPr lang="en-GB" smtClean="0">
                <a:solidFill>
                  <a:schemeClr val="bg1"/>
                </a:solidFill>
                <a:latin typeface="Verdana" pitchFamily="34" charset="0"/>
              </a:rPr>
            </a:br>
            <a:endParaRPr lang="en-GB" smtClean="0"/>
          </a:p>
        </p:txBody>
      </p:sp>
      <p:sp>
        <p:nvSpPr>
          <p:cNvPr id="59394" name="Rectangle 2"/>
          <p:cNvSpPr>
            <a:spLocks noChangeArrowheads="1"/>
          </p:cNvSpPr>
          <p:nvPr/>
        </p:nvSpPr>
        <p:spPr bwMode="auto">
          <a:xfrm>
            <a:off x="179388" y="1916113"/>
            <a:ext cx="8785225" cy="1339850"/>
          </a:xfrm>
          <a:prstGeom prst="rect">
            <a:avLst/>
          </a:prstGeom>
          <a:noFill/>
          <a:ln w="9525">
            <a:noFill/>
            <a:miter lim="800000"/>
            <a:headEnd/>
            <a:tailEnd/>
          </a:ln>
        </p:spPr>
        <p:txBody>
          <a:bodyPr>
            <a:spAutoFit/>
          </a:bodyPr>
          <a:lstStyle/>
          <a:p>
            <a:pPr algn="ctr">
              <a:spcBef>
                <a:spcPct val="50000"/>
              </a:spcBef>
            </a:pPr>
            <a:r>
              <a:rPr lang="en-GB">
                <a:latin typeface="Verdana" pitchFamily="34" charset="0"/>
              </a:rPr>
              <a:t>From that point Oscar Romero stopped being a quiet man and spoke out. He told the truth about what was happening to poor people in his country.</a:t>
            </a:r>
          </a:p>
          <a:p>
            <a:pPr algn="ctr">
              <a:spcBef>
                <a:spcPct val="50000"/>
              </a:spcBef>
            </a:pPr>
            <a:r>
              <a:rPr lang="en-GB">
                <a:latin typeface="Verdana" pitchFamily="34" charset="0"/>
              </a:rPr>
              <a:t>Every week in his sermons on the radio, he spoke out against the violence.  </a:t>
            </a:r>
          </a:p>
        </p:txBody>
      </p:sp>
      <p:sp>
        <p:nvSpPr>
          <p:cNvPr id="5" name="Rectangle 8"/>
          <p:cNvSpPr>
            <a:spLocks noChangeArrowheads="1"/>
          </p:cNvSpPr>
          <p:nvPr/>
        </p:nvSpPr>
        <p:spPr bwMode="auto">
          <a:xfrm>
            <a:off x="996950" y="3502025"/>
            <a:ext cx="7194550" cy="252888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fontAlgn="auto">
              <a:spcBef>
                <a:spcPts val="0"/>
              </a:spcBef>
              <a:spcAft>
                <a:spcPts val="0"/>
              </a:spcAft>
              <a:defRPr/>
            </a:pPr>
            <a:r>
              <a:rPr lang="en-GB" sz="3200" b="1" dirty="0">
                <a:solidFill>
                  <a:schemeClr val="bg1"/>
                </a:solidFill>
                <a:latin typeface="Bradley Hand ITC" pitchFamily="66" charset="0"/>
              </a:rPr>
              <a:t>“Many would like the poor to keep on saying it is God’s will for them to live that way. But it is not God’s will for some to have everything and others to have nothing. That cannot be of God.”</a:t>
            </a: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1" descr="El Salvador 3 014"/>
          <p:cNvPicPr>
            <a:picLocks noChangeAspect="1" noChangeArrowheads="1"/>
          </p:cNvPicPr>
          <p:nvPr/>
        </p:nvPicPr>
        <p:blipFill>
          <a:blip r:embed="rId2"/>
          <a:srcRect l="5000" t="1500" r="23438" b="14000"/>
          <a:stretch>
            <a:fillRect/>
          </a:stretch>
        </p:blipFill>
        <p:spPr bwMode="auto">
          <a:xfrm>
            <a:off x="0" y="0"/>
            <a:ext cx="9144000" cy="6858000"/>
          </a:xfrm>
          <a:prstGeom prst="rect">
            <a:avLst/>
          </a:prstGeom>
          <a:noFill/>
          <a:ln w="9525">
            <a:noFill/>
            <a:miter lim="800000"/>
            <a:headEnd/>
            <a:tailEnd/>
          </a:ln>
        </p:spPr>
      </p:pic>
      <p:sp>
        <p:nvSpPr>
          <p:cNvPr id="60418" name="Title 1"/>
          <p:cNvSpPr>
            <a:spLocks noGrp="1"/>
          </p:cNvSpPr>
          <p:nvPr>
            <p:ph type="title"/>
          </p:nvPr>
        </p:nvSpPr>
        <p:spPr/>
        <p:txBody>
          <a:bodyPr/>
          <a:lstStyle/>
          <a:p>
            <a:pPr eaLnBrk="1" hangingPunct="1"/>
            <a:r>
              <a:rPr lang="en-GB" smtClean="0">
                <a:solidFill>
                  <a:schemeClr val="bg1"/>
                </a:solidFill>
                <a:latin typeface="Verdana" pitchFamily="34" charset="0"/>
              </a:rPr>
              <a:t>A brave man </a:t>
            </a:r>
            <a:br>
              <a:rPr lang="en-GB" smtClean="0">
                <a:solidFill>
                  <a:schemeClr val="bg1"/>
                </a:solidFill>
                <a:latin typeface="Verdana" pitchFamily="34" charset="0"/>
              </a:rPr>
            </a:br>
            <a:endParaRPr lang="en-GB" smtClean="0">
              <a:solidFill>
                <a:schemeClr val="bg1"/>
              </a:solidFill>
            </a:endParaRPr>
          </a:p>
        </p:txBody>
      </p:sp>
      <p:sp>
        <p:nvSpPr>
          <p:cNvPr id="6" name="Text Box 7"/>
          <p:cNvSpPr txBox="1">
            <a:spLocks noChangeArrowheads="1"/>
          </p:cNvSpPr>
          <p:nvPr/>
        </p:nvSpPr>
        <p:spPr bwMode="auto">
          <a:xfrm>
            <a:off x="611560" y="1988840"/>
            <a:ext cx="3135313" cy="387951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ct val="50000"/>
              </a:spcBef>
              <a:spcAft>
                <a:spcPts val="0"/>
              </a:spcAft>
              <a:defRPr/>
            </a:pPr>
            <a:r>
              <a:rPr lang="en-GB" sz="2200" dirty="0">
                <a:solidFill>
                  <a:schemeClr val="bg1"/>
                </a:solidFill>
                <a:latin typeface="Verdana" pitchFamily="34" charset="0"/>
              </a:rPr>
              <a:t>Even though he was afraid that he would be killed, his strong faith in God helped him carry on.</a:t>
            </a:r>
            <a:r>
              <a:rPr lang="en-GB" sz="2200" b="1" dirty="0">
                <a:solidFill>
                  <a:schemeClr val="bg1"/>
                </a:solidFill>
                <a:latin typeface="Verdana" pitchFamily="34" charset="0"/>
              </a:rPr>
              <a:t> </a:t>
            </a:r>
          </a:p>
          <a:p>
            <a:pPr algn="ctr" fontAlgn="auto">
              <a:spcBef>
                <a:spcPct val="50000"/>
              </a:spcBef>
              <a:spcAft>
                <a:spcPts val="0"/>
              </a:spcAft>
              <a:defRPr/>
            </a:pPr>
            <a:r>
              <a:rPr lang="en-GB" sz="2800" dirty="0">
                <a:solidFill>
                  <a:schemeClr val="bg1"/>
                </a:solidFill>
                <a:latin typeface="Bradley Hand ITC" pitchFamily="66" charset="0"/>
              </a:rPr>
              <a:t>“ if they kill me I will rise again </a:t>
            </a:r>
            <a:br>
              <a:rPr lang="en-GB" sz="2800" dirty="0">
                <a:solidFill>
                  <a:schemeClr val="bg1"/>
                </a:solidFill>
                <a:latin typeface="Bradley Hand ITC" pitchFamily="66" charset="0"/>
              </a:rPr>
            </a:br>
            <a:r>
              <a:rPr lang="en-GB" sz="2800" dirty="0">
                <a:solidFill>
                  <a:schemeClr val="bg1"/>
                </a:solidFill>
                <a:latin typeface="Bradley Hand ITC" pitchFamily="66" charset="0"/>
              </a:rPr>
              <a:t>in the Salvadorian people”</a:t>
            </a: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286000" y="2620963"/>
            <a:ext cx="4572000" cy="1616075"/>
          </a:xfrm>
          <a:prstGeom prst="rect">
            <a:avLst/>
          </a:prstGeom>
          <a:noFill/>
          <a:ln w="9525">
            <a:noFill/>
            <a:miter lim="800000"/>
            <a:headEnd/>
            <a:tailEnd/>
          </a:ln>
        </p:spPr>
        <p:txBody>
          <a:bodyPr>
            <a:spAutoFit/>
          </a:bodyPr>
          <a:lstStyle/>
          <a:p>
            <a:pPr algn="ctr">
              <a:spcBef>
                <a:spcPct val="50000"/>
              </a:spcBef>
            </a:pPr>
            <a:r>
              <a:rPr lang="en-GB">
                <a:latin typeface="Verdana" pitchFamily="34" charset="0"/>
              </a:rPr>
              <a:t>On 24 March 1980, Oscar Romero was celebrating mass. A car drew up and a shot was fired through the open church door.</a:t>
            </a:r>
          </a:p>
          <a:p>
            <a:pPr algn="ctr">
              <a:spcBef>
                <a:spcPct val="50000"/>
              </a:spcBef>
            </a:pPr>
            <a:r>
              <a:rPr lang="en-GB">
                <a:latin typeface="Verdana" pitchFamily="34" charset="0"/>
              </a:rPr>
              <a:t>Oscar Romero was killed.  </a:t>
            </a:r>
          </a:p>
        </p:txBody>
      </p:sp>
      <p:sp>
        <p:nvSpPr>
          <p:cNvPr id="61442" name="Rectangle 4"/>
          <p:cNvSpPr>
            <a:spLocks noChangeArrowheads="1"/>
          </p:cNvSpPr>
          <p:nvPr/>
        </p:nvSpPr>
        <p:spPr bwMode="auto">
          <a:xfrm>
            <a:off x="2339975" y="4941888"/>
            <a:ext cx="4572000" cy="646112"/>
          </a:xfrm>
          <a:prstGeom prst="rect">
            <a:avLst/>
          </a:prstGeom>
          <a:noFill/>
          <a:ln w="9525">
            <a:noFill/>
            <a:miter lim="800000"/>
            <a:headEnd/>
            <a:tailEnd/>
          </a:ln>
        </p:spPr>
        <p:txBody>
          <a:bodyPr>
            <a:spAutoFit/>
          </a:bodyPr>
          <a:lstStyle/>
          <a:p>
            <a:r>
              <a:rPr lang="en-GB">
                <a:hlinkClick r:id="rId3"/>
              </a:rPr>
              <a:t>http://www.bbc.co.uk/learningzone/clips/oscar-romero-a-modern-martyr/2870.html</a:t>
            </a:r>
            <a:r>
              <a:rPr lang="en-GB"/>
              <a:t> </a:t>
            </a:r>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GB" smtClean="0"/>
              <a:t>Create a timeline of Oscar Romero’s life</a:t>
            </a:r>
          </a:p>
        </p:txBody>
      </p:sp>
      <p:pic>
        <p:nvPicPr>
          <p:cNvPr id="63490" name="Content Placeholder 5" descr="timeline1.jpg"/>
          <p:cNvPicPr>
            <a:picLocks noGrp="1" noChangeAspect="1"/>
          </p:cNvPicPr>
          <p:nvPr>
            <p:ph sz="half" idx="1"/>
          </p:nvPr>
        </p:nvPicPr>
        <p:blipFill>
          <a:blip r:embed="rId3"/>
          <a:srcRect/>
          <a:stretch>
            <a:fillRect/>
          </a:stretch>
        </p:blipFill>
        <p:spPr>
          <a:xfrm>
            <a:off x="395288" y="2205038"/>
            <a:ext cx="4141787" cy="1871662"/>
          </a:xfrm>
        </p:spPr>
      </p:pic>
      <p:pic>
        <p:nvPicPr>
          <p:cNvPr id="63491" name="Content Placeholder 4" descr="romero crowd.jpg"/>
          <p:cNvPicPr>
            <a:picLocks noGrp="1" noChangeAspect="1"/>
          </p:cNvPicPr>
          <p:nvPr>
            <p:ph sz="half" idx="2"/>
          </p:nvPr>
        </p:nvPicPr>
        <p:blipFill>
          <a:blip r:embed="rId4"/>
          <a:srcRect/>
          <a:stretch>
            <a:fillRect/>
          </a:stretch>
        </p:blipFill>
        <p:spPr>
          <a:xfrm>
            <a:off x="5003800" y="2060575"/>
            <a:ext cx="3748088" cy="2736850"/>
          </a:xfrm>
        </p:spPr>
      </p:pic>
      <p:pic>
        <p:nvPicPr>
          <p:cNvPr id="63492" name="Picture 6" descr="timeline2.gif"/>
          <p:cNvPicPr>
            <a:picLocks noChangeAspect="1"/>
          </p:cNvPicPr>
          <p:nvPr/>
        </p:nvPicPr>
        <p:blipFill>
          <a:blip r:embed="rId5"/>
          <a:srcRect/>
          <a:stretch>
            <a:fillRect/>
          </a:stretch>
        </p:blipFill>
        <p:spPr bwMode="auto">
          <a:xfrm>
            <a:off x="971550" y="4292600"/>
            <a:ext cx="3095625" cy="225266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ChangeArrowheads="1"/>
          </p:cNvSpPr>
          <p:nvPr/>
        </p:nvSpPr>
        <p:spPr bwMode="auto">
          <a:xfrm>
            <a:off x="0" y="25400"/>
            <a:ext cx="9144000" cy="6832600"/>
          </a:xfrm>
          <a:prstGeom prst="rect">
            <a:avLst/>
          </a:prstGeom>
          <a:noFill/>
          <a:ln w="9525">
            <a:noFill/>
            <a:miter lim="800000"/>
            <a:headEnd/>
            <a:tailEnd/>
          </a:ln>
        </p:spPr>
        <p:txBody>
          <a:bodyPr>
            <a:spAutoFit/>
          </a:bodyPr>
          <a:lstStyle/>
          <a:p>
            <a:pPr algn="ctr"/>
            <a:r>
              <a:rPr lang="en-GB" sz="2400" b="1"/>
              <a:t>The life of Oscar Romero</a:t>
            </a:r>
          </a:p>
          <a:p>
            <a:r>
              <a:rPr lang="en-GB" b="1"/>
              <a:t>1917 - </a:t>
            </a:r>
            <a:r>
              <a:rPr lang="en-GB"/>
              <a:t>Oscar Arnulfo Romero is born into a family of ten on 15 August 1917 in Ciudad Barrios, El Salvador. </a:t>
            </a:r>
          </a:p>
          <a:p>
            <a:r>
              <a:rPr lang="en-GB" b="1"/>
              <a:t>1937 - </a:t>
            </a:r>
            <a:r>
              <a:rPr lang="en-GB"/>
              <a:t>Oscar goes to Rome to study theology and stays there during World War II. </a:t>
            </a:r>
          </a:p>
          <a:p>
            <a:r>
              <a:rPr lang="en-GB" b="1"/>
              <a:t>1942 - </a:t>
            </a:r>
            <a:r>
              <a:rPr lang="en-GB"/>
              <a:t>He is ordained a priest on 4 April 1942. He returns to El Salvador in 1944. </a:t>
            </a:r>
          </a:p>
          <a:p>
            <a:r>
              <a:rPr lang="en-GB" b="1"/>
              <a:t>1944 - </a:t>
            </a:r>
            <a:r>
              <a:rPr lang="en-GB"/>
              <a:t>For 20 years he is Director of the Diocese of San Miguel. </a:t>
            </a:r>
          </a:p>
          <a:p>
            <a:r>
              <a:rPr lang="en-GB" b="1"/>
              <a:t>1967 - </a:t>
            </a:r>
            <a:r>
              <a:rPr lang="en-GB"/>
              <a:t>He is made a Monsignor and moves to San Salvador, where he meets Fr. Rutilio Grande who becomes a good friend.</a:t>
            </a:r>
          </a:p>
          <a:p>
            <a:r>
              <a:rPr lang="en-GB" b="1"/>
              <a:t>1970 - </a:t>
            </a:r>
            <a:r>
              <a:rPr lang="en-GB"/>
              <a:t>He is made a Bishop on 21 June and invites El Salvador’s president to the ceremony. People are angry that he seems to be supporting a government that is oppressing the people.</a:t>
            </a:r>
          </a:p>
          <a:p>
            <a:r>
              <a:rPr lang="en-GB" b="1"/>
              <a:t>1974 - </a:t>
            </a:r>
            <a:r>
              <a:rPr lang="en-GB"/>
              <a:t>A month after he becomes Bishop of Santiago de Maria, the army kills three people in the village of Tres Calles. </a:t>
            </a:r>
          </a:p>
          <a:p>
            <a:r>
              <a:rPr lang="en-GB" b="1"/>
              <a:t>1975 - </a:t>
            </a:r>
            <a:r>
              <a:rPr lang="en-GB"/>
              <a:t>In 1975 he writes a memo criticising some priests for being too political. </a:t>
            </a:r>
          </a:p>
          <a:p>
            <a:r>
              <a:rPr lang="en-GB" b="1"/>
              <a:t>1977 - </a:t>
            </a:r>
            <a:r>
              <a:rPr lang="en-GB"/>
              <a:t>In February 1977 he becomes Archbishop of San Salvador. Some rich people are happy because they think he will stop the priests from helping the poor. On </a:t>
            </a:r>
            <a:r>
              <a:rPr lang="en-GB" b="1"/>
              <a:t>12 March 1977</a:t>
            </a:r>
            <a:r>
              <a:rPr lang="en-GB"/>
              <a:t> Fr. Rutilio Grande and two people he is travelling with are shot and killed.</a:t>
            </a:r>
          </a:p>
          <a:p>
            <a:r>
              <a:rPr lang="en-GB" b="1"/>
              <a:t>1979 - </a:t>
            </a:r>
            <a:r>
              <a:rPr lang="en-GB"/>
              <a:t>Romero receives death threats. </a:t>
            </a:r>
            <a:endParaRPr lang="en-GB" i="1"/>
          </a:p>
          <a:p>
            <a:r>
              <a:rPr lang="en-GB" b="1"/>
              <a:t>1980 - </a:t>
            </a:r>
            <a:r>
              <a:rPr lang="en-GB"/>
              <a:t>Romero denounces the government and the army for their repressive policies: </a:t>
            </a:r>
            <a:r>
              <a:rPr lang="en-GB" i="1"/>
              <a:t>“In the name of God, and in the name of this suffering people whose cries rise to heaven more loudly each day, I beg you, I implore you, I order you, in the name of God, stop the repression!” (23.03.80)</a:t>
            </a:r>
          </a:p>
          <a:p>
            <a:r>
              <a:rPr lang="en-GB" b="1"/>
              <a:t>On 24March 1980 a shot kills Romero as he says Mass. </a:t>
            </a:r>
            <a:r>
              <a:rPr lang="en-GB"/>
              <a:t>Thousands of people come to his funeral. The army fires into the crowd. Thirty people die and hundreds are injured. </a:t>
            </a: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250825" y="381000"/>
            <a:ext cx="8642350" cy="1143000"/>
          </a:xfrm>
        </p:spPr>
        <p:txBody>
          <a:bodyPr/>
          <a:lstStyle/>
          <a:p>
            <a:pPr eaLnBrk="1" hangingPunct="1"/>
            <a:r>
              <a:rPr lang="en-GB" smtClean="0"/>
              <a:t>1 thing I have learned </a:t>
            </a:r>
            <a:br>
              <a:rPr lang="en-GB" smtClean="0"/>
            </a:br>
            <a:r>
              <a:rPr lang="en-GB" smtClean="0"/>
              <a:t>1 thing I’d like to know more about</a:t>
            </a:r>
          </a:p>
        </p:txBody>
      </p:sp>
      <p:pic>
        <p:nvPicPr>
          <p:cNvPr id="66562" name="Content Placeholder 3" descr="stickies.bmp"/>
          <p:cNvPicPr>
            <a:picLocks noGrp="1" noChangeAspect="1"/>
          </p:cNvPicPr>
          <p:nvPr>
            <p:ph idx="1"/>
          </p:nvPr>
        </p:nvPicPr>
        <p:blipFill>
          <a:blip r:embed="rId3"/>
          <a:srcRect/>
          <a:stretch>
            <a:fillRect/>
          </a:stretch>
        </p:blipFill>
        <p:spPr>
          <a:xfrm>
            <a:off x="2305050" y="1966913"/>
            <a:ext cx="4283075" cy="4270375"/>
          </a:xfrm>
        </p:spPr>
      </p:pic>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GB" smtClean="0"/>
              <a:t>Assembly Presentation</a:t>
            </a:r>
          </a:p>
        </p:txBody>
      </p:sp>
      <p:pic>
        <p:nvPicPr>
          <p:cNvPr id="68610" name="Content Placeholder 3" descr="assembly.jpg"/>
          <p:cNvPicPr>
            <a:picLocks noGrp="1" noChangeAspect="1"/>
          </p:cNvPicPr>
          <p:nvPr>
            <p:ph sz="half" idx="1"/>
          </p:nvPr>
        </p:nvPicPr>
        <p:blipFill>
          <a:blip r:embed="rId3"/>
          <a:srcRect/>
          <a:stretch>
            <a:fillRect/>
          </a:stretch>
        </p:blipFill>
        <p:spPr>
          <a:xfrm>
            <a:off x="1223963" y="3138488"/>
            <a:ext cx="2505075" cy="1676400"/>
          </a:xfrm>
        </p:spPr>
      </p:pic>
      <p:sp>
        <p:nvSpPr>
          <p:cNvPr id="68611" name="Content Placeholder 4"/>
          <p:cNvSpPr>
            <a:spLocks noGrp="1"/>
          </p:cNvSpPr>
          <p:nvPr>
            <p:ph sz="half" idx="2"/>
          </p:nvPr>
        </p:nvSpPr>
        <p:spPr/>
        <p:txBody>
          <a:bodyPr/>
          <a:lstStyle/>
          <a:p>
            <a:pPr eaLnBrk="1" hangingPunct="1"/>
            <a:r>
              <a:rPr lang="en-GB" smtClean="0"/>
              <a:t>Working in groups</a:t>
            </a:r>
          </a:p>
          <a:p>
            <a:pPr eaLnBrk="1" hangingPunct="1"/>
            <a:r>
              <a:rPr lang="en-GB" smtClean="0"/>
              <a:t>Using PowerPoint or posters</a:t>
            </a:r>
          </a:p>
          <a:p>
            <a:pPr eaLnBrk="1" hangingPunct="1"/>
            <a:r>
              <a:rPr lang="en-GB" smtClean="0"/>
              <a:t>Produce a clear, informative and visually attractive creation  </a:t>
            </a:r>
          </a:p>
          <a:p>
            <a:pPr eaLnBrk="1" hangingPunct="1"/>
            <a:endParaRPr lang="en-GB" smtClean="0"/>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GB" smtClean="0"/>
              <a:t>Assembly Presentation</a:t>
            </a:r>
          </a:p>
        </p:txBody>
      </p:sp>
      <p:pic>
        <p:nvPicPr>
          <p:cNvPr id="70658" name="Content Placeholder 3" descr="assembly.jpg"/>
          <p:cNvPicPr>
            <a:picLocks noGrp="1" noChangeAspect="1"/>
          </p:cNvPicPr>
          <p:nvPr>
            <p:ph sz="half" idx="1"/>
          </p:nvPr>
        </p:nvPicPr>
        <p:blipFill>
          <a:blip r:embed="rId3"/>
          <a:srcRect/>
          <a:stretch>
            <a:fillRect/>
          </a:stretch>
        </p:blipFill>
        <p:spPr>
          <a:xfrm>
            <a:off x="1223963" y="3138488"/>
            <a:ext cx="2505075" cy="1676400"/>
          </a:xfrm>
        </p:spPr>
      </p:pic>
      <p:sp>
        <p:nvSpPr>
          <p:cNvPr id="70659" name="Content Placeholder 4"/>
          <p:cNvSpPr>
            <a:spLocks noGrp="1"/>
          </p:cNvSpPr>
          <p:nvPr>
            <p:ph sz="half" idx="2"/>
          </p:nvPr>
        </p:nvSpPr>
        <p:spPr/>
        <p:txBody>
          <a:bodyPr/>
          <a:lstStyle/>
          <a:p>
            <a:pPr eaLnBrk="1" hangingPunct="1"/>
            <a:r>
              <a:rPr lang="en-GB" smtClean="0"/>
              <a:t>Success Criteria:</a:t>
            </a:r>
          </a:p>
          <a:p>
            <a:pPr lvl="1" eaLnBrk="1" hangingPunct="1"/>
            <a:r>
              <a:rPr lang="en-GB" smtClean="0"/>
              <a:t>Summarise the story</a:t>
            </a:r>
          </a:p>
          <a:p>
            <a:pPr lvl="1" eaLnBrk="1" hangingPunct="1"/>
            <a:r>
              <a:rPr lang="en-GB" smtClean="0"/>
              <a:t>Identify the calling from God</a:t>
            </a:r>
          </a:p>
          <a:p>
            <a:pPr lvl="1" eaLnBrk="1" hangingPunct="1"/>
            <a:r>
              <a:rPr lang="en-GB" smtClean="0"/>
              <a:t>What challenge did it bring?</a:t>
            </a:r>
          </a:p>
          <a:p>
            <a:pPr lvl="1" eaLnBrk="1" hangingPunct="1"/>
            <a:r>
              <a:rPr lang="en-GB" smtClean="0"/>
              <a:t>Describe the impact of his message</a:t>
            </a:r>
          </a:p>
          <a:p>
            <a:pPr lvl="1" eaLnBrk="1" hangingPunct="1"/>
            <a:endParaRPr lang="en-GB" smtClean="0"/>
          </a:p>
          <a:p>
            <a:pPr lvl="1" eaLnBrk="1" hangingPunct="1"/>
            <a:endParaRPr lang="en-GB" smtClean="0"/>
          </a:p>
          <a:p>
            <a:pPr eaLnBrk="1" hangingPunct="1"/>
            <a:endParaRPr lang="en-GB" smtClean="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GB" smtClean="0"/>
              <a:t>Quick quiz – identify these Old Testament characters</a:t>
            </a:r>
          </a:p>
        </p:txBody>
      </p:sp>
      <p:pic>
        <p:nvPicPr>
          <p:cNvPr id="18434" name="Content Placeholder 5" descr="027.jpg"/>
          <p:cNvPicPr>
            <a:picLocks noGrp="1" noChangeAspect="1"/>
          </p:cNvPicPr>
          <p:nvPr>
            <p:ph idx="1"/>
          </p:nvPr>
        </p:nvPicPr>
        <p:blipFill>
          <a:blip r:embed="rId2"/>
          <a:srcRect/>
          <a:stretch>
            <a:fillRect/>
          </a:stretch>
        </p:blipFill>
        <p:spPr>
          <a:xfrm>
            <a:off x="3381375" y="2382838"/>
            <a:ext cx="2381250" cy="3190875"/>
          </a:xfrm>
        </p:spPr>
      </p:pic>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GB" smtClean="0"/>
              <a:t>Conclusion </a:t>
            </a:r>
          </a:p>
        </p:txBody>
      </p:sp>
      <p:sp>
        <p:nvSpPr>
          <p:cNvPr id="72706" name="Content Placeholder 2"/>
          <p:cNvSpPr>
            <a:spLocks noGrp="1"/>
          </p:cNvSpPr>
          <p:nvPr>
            <p:ph sz="half" idx="1"/>
          </p:nvPr>
        </p:nvSpPr>
        <p:spPr/>
        <p:txBody>
          <a:bodyPr/>
          <a:lstStyle/>
          <a:p>
            <a:pPr eaLnBrk="1" hangingPunct="1"/>
            <a:r>
              <a:rPr lang="en-GB" smtClean="0"/>
              <a:t>What did you contribute to your group’s work?</a:t>
            </a:r>
          </a:p>
          <a:p>
            <a:pPr eaLnBrk="1" hangingPunct="1"/>
            <a:r>
              <a:rPr lang="en-GB" smtClean="0"/>
              <a:t>What is your personal response to the events of Oscar Romero’s life?</a:t>
            </a:r>
          </a:p>
        </p:txBody>
      </p:sp>
      <p:pic>
        <p:nvPicPr>
          <p:cNvPr id="72707" name="Content Placeholder 4" descr="romero-v1.png"/>
          <p:cNvPicPr>
            <a:picLocks noGrp="1" noChangeAspect="1"/>
          </p:cNvPicPr>
          <p:nvPr>
            <p:ph sz="half" idx="2"/>
          </p:nvPr>
        </p:nvPicPr>
        <p:blipFill>
          <a:blip r:embed="rId3"/>
          <a:srcRect/>
          <a:stretch>
            <a:fillRect/>
          </a:stretch>
        </p:blipFill>
        <p:spPr>
          <a:xfrm>
            <a:off x="4819650" y="1828800"/>
            <a:ext cx="3695700" cy="4297363"/>
          </a:xfr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GB" smtClean="0"/>
              <a:t>Quick quiz – identify these Old Testament characters</a:t>
            </a:r>
          </a:p>
        </p:txBody>
      </p:sp>
      <p:pic>
        <p:nvPicPr>
          <p:cNvPr id="19458" name="Content Placeholder 5" descr="david_goliath.jpg"/>
          <p:cNvPicPr>
            <a:picLocks noGrp="1" noChangeAspect="1"/>
          </p:cNvPicPr>
          <p:nvPr>
            <p:ph idx="1"/>
          </p:nvPr>
        </p:nvPicPr>
        <p:blipFill>
          <a:blip r:embed="rId2"/>
          <a:srcRect/>
          <a:stretch>
            <a:fillRect/>
          </a:stretch>
        </p:blipFill>
        <p:spPr>
          <a:xfrm>
            <a:off x="3295650" y="2452688"/>
            <a:ext cx="2552700" cy="3048000"/>
          </a:xfrm>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smtClean="0"/>
              <a:t>Quick quiz – identify these Old Testament characters</a:t>
            </a:r>
          </a:p>
        </p:txBody>
      </p:sp>
      <p:pic>
        <p:nvPicPr>
          <p:cNvPr id="20482" name="Content Placeholder 5" descr="untitled.bmp"/>
          <p:cNvPicPr>
            <a:picLocks noGrp="1" noChangeAspect="1"/>
          </p:cNvPicPr>
          <p:nvPr>
            <p:ph idx="1"/>
          </p:nvPr>
        </p:nvPicPr>
        <p:blipFill>
          <a:blip r:embed="rId2"/>
          <a:srcRect/>
          <a:stretch>
            <a:fillRect/>
          </a:stretch>
        </p:blipFill>
        <p:spPr>
          <a:xfrm>
            <a:off x="2582863" y="2349500"/>
            <a:ext cx="3957637" cy="3240088"/>
          </a:xfrm>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GB" smtClean="0"/>
              <a:t>Quick quiz – identify these Old Testament characters</a:t>
            </a:r>
          </a:p>
        </p:txBody>
      </p:sp>
      <p:pic>
        <p:nvPicPr>
          <p:cNvPr id="21506" name="Content Placeholder 4" descr="imagesCA4XRO5Y.jpg"/>
          <p:cNvPicPr>
            <a:picLocks noGrp="1" noChangeAspect="1"/>
          </p:cNvPicPr>
          <p:nvPr>
            <p:ph idx="1"/>
          </p:nvPr>
        </p:nvPicPr>
        <p:blipFill>
          <a:blip r:embed="rId2"/>
          <a:srcRect/>
          <a:stretch>
            <a:fillRect/>
          </a:stretch>
        </p:blipFill>
        <p:spPr>
          <a:xfrm>
            <a:off x="3016250" y="2205038"/>
            <a:ext cx="2443163" cy="3527425"/>
          </a:xfr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smtClean="0"/>
              <a:t>Quick quiz – identify these Old Testament characters</a:t>
            </a:r>
          </a:p>
        </p:txBody>
      </p:sp>
      <p:pic>
        <p:nvPicPr>
          <p:cNvPr id="22530" name="Content Placeholder 5" descr="imagesCA8NYVDT.jpg"/>
          <p:cNvPicPr>
            <a:picLocks noGrp="1" noChangeAspect="1"/>
          </p:cNvPicPr>
          <p:nvPr>
            <p:ph idx="1"/>
          </p:nvPr>
        </p:nvPicPr>
        <p:blipFill>
          <a:blip r:embed="rId2"/>
          <a:srcRect/>
          <a:stretch>
            <a:fillRect/>
          </a:stretch>
        </p:blipFill>
        <p:spPr>
          <a:xfrm>
            <a:off x="3059113" y="2376488"/>
            <a:ext cx="2233612" cy="3367087"/>
          </a:xfrm>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GB" sz="3200" smtClean="0"/>
              <a:t>Each of these individuals ‘heard’ God calling them to do something special</a:t>
            </a:r>
          </a:p>
        </p:txBody>
      </p:sp>
      <p:sp>
        <p:nvSpPr>
          <p:cNvPr id="23554" name="Content Placeholder 3"/>
          <p:cNvSpPr>
            <a:spLocks noGrp="1"/>
          </p:cNvSpPr>
          <p:nvPr>
            <p:ph sz="half" idx="1"/>
          </p:nvPr>
        </p:nvSpPr>
        <p:spPr>
          <a:xfrm>
            <a:off x="4270375" y="2133600"/>
            <a:ext cx="3657600" cy="4038600"/>
          </a:xfrm>
        </p:spPr>
        <p:txBody>
          <a:bodyPr/>
          <a:lstStyle/>
          <a:p>
            <a:pPr eaLnBrk="1" hangingPunct="1"/>
            <a:r>
              <a:rPr lang="en-GB" smtClean="0"/>
              <a:t>They listened</a:t>
            </a:r>
          </a:p>
          <a:p>
            <a:pPr eaLnBrk="1" hangingPunct="1"/>
            <a:r>
              <a:rPr lang="en-GB" smtClean="0"/>
              <a:t>They heard</a:t>
            </a:r>
          </a:p>
          <a:p>
            <a:pPr eaLnBrk="1" hangingPunct="1"/>
            <a:r>
              <a:rPr lang="en-GB" smtClean="0"/>
              <a:t>They acted</a:t>
            </a:r>
          </a:p>
          <a:p>
            <a:pPr eaLnBrk="1" hangingPunct="1"/>
            <a:r>
              <a:rPr lang="en-GB" smtClean="0"/>
              <a:t>They made a difference</a:t>
            </a:r>
          </a:p>
        </p:txBody>
      </p:sp>
      <p:pic>
        <p:nvPicPr>
          <p:cNvPr id="23555" name="Picture 2" descr="http://2.bp.blogspot.com/-aomZ30Gys1o/TxDlaQtPtII/AAAAAAAACFk/-5WejyfTZ7M/s1600/CallingAll.jpg"/>
          <p:cNvPicPr>
            <a:picLocks noChangeAspect="1" noChangeArrowheads="1"/>
          </p:cNvPicPr>
          <p:nvPr/>
        </p:nvPicPr>
        <p:blipFill>
          <a:blip r:embed="rId2"/>
          <a:srcRect/>
          <a:stretch>
            <a:fillRect/>
          </a:stretch>
        </p:blipFill>
        <p:spPr bwMode="auto">
          <a:xfrm>
            <a:off x="684213" y="2492375"/>
            <a:ext cx="2927350" cy="219551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TIOF">
  <a:themeElements>
    <a:clrScheme name="Default Design 12">
      <a:dk1>
        <a:srgbClr val="000000"/>
      </a:dk1>
      <a:lt1>
        <a:srgbClr val="FFFFFF"/>
      </a:lt1>
      <a:dk2>
        <a:srgbClr val="000000"/>
      </a:dk2>
      <a:lt2>
        <a:srgbClr val="B2B2B2"/>
      </a:lt2>
      <a:accent1>
        <a:srgbClr val="1869CB"/>
      </a:accent1>
      <a:accent2>
        <a:srgbClr val="67A6E1"/>
      </a:accent2>
      <a:accent3>
        <a:srgbClr val="FFFFFF"/>
      </a:accent3>
      <a:accent4>
        <a:srgbClr val="000000"/>
      </a:accent4>
      <a:accent5>
        <a:srgbClr val="ABB9E2"/>
      </a:accent5>
      <a:accent6>
        <a:srgbClr val="5D96CC"/>
      </a:accent6>
      <a:hlink>
        <a:srgbClr val="FF6699"/>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B2B2B2"/>
        </a:lt2>
        <a:accent1>
          <a:srgbClr val="1869CB"/>
        </a:accent1>
        <a:accent2>
          <a:srgbClr val="67A6E1"/>
        </a:accent2>
        <a:accent3>
          <a:srgbClr val="FFFFFF"/>
        </a:accent3>
        <a:accent4>
          <a:srgbClr val="000000"/>
        </a:accent4>
        <a:accent5>
          <a:srgbClr val="ABB9E2"/>
        </a:accent5>
        <a:accent6>
          <a:srgbClr val="5D96CC"/>
        </a:accent6>
        <a:hlink>
          <a:srgbClr val="FF66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TIOF</Template>
  <TotalTime>534</TotalTime>
  <Words>2244</Words>
  <Application>Microsoft Office PowerPoint</Application>
  <PresentationFormat>On-screen Show (4:3)</PresentationFormat>
  <Paragraphs>146</Paragraphs>
  <Slides>40</Slides>
  <Notes>19</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40</vt:i4>
      </vt:variant>
    </vt:vector>
  </HeadingPairs>
  <TitlesOfParts>
    <vt:vector size="46" baseType="lpstr">
      <vt:lpstr>Arial</vt:lpstr>
      <vt:lpstr>Calibri</vt:lpstr>
      <vt:lpstr>Bradley Hand ITC</vt:lpstr>
      <vt:lpstr>Verdana</vt:lpstr>
      <vt:lpstr>TIOF</vt:lpstr>
      <vt:lpstr>TIOF</vt:lpstr>
      <vt:lpstr>God Speaks to His People</vt:lpstr>
      <vt:lpstr>1. How God ‘spoke’ to people in the past</vt:lpstr>
      <vt:lpstr>Quick quiz – identify these Old Testament characters</vt:lpstr>
      <vt:lpstr>Quick quiz – identify these Old Testament characters</vt:lpstr>
      <vt:lpstr>Quick quiz – identify these Old Testament characters</vt:lpstr>
      <vt:lpstr>Quick quiz – identify these Old Testament characters</vt:lpstr>
      <vt:lpstr>Quick quiz – identify these Old Testament characters</vt:lpstr>
      <vt:lpstr>Quick quiz – identify these Old Testament characters</vt:lpstr>
      <vt:lpstr>Each of these individuals ‘heard’ God calling them to do something special</vt:lpstr>
      <vt:lpstr>Time for choice – choose one of these Old Testament Prophets to investigate </vt:lpstr>
      <vt:lpstr>Moses</vt:lpstr>
      <vt:lpstr>From comfort to exile the happiness</vt:lpstr>
      <vt:lpstr>God speaks to Moses</vt:lpstr>
      <vt:lpstr>Task: You are a journalist working for an online newspaper. You have to write an account of what has happened to Moses. </vt:lpstr>
      <vt:lpstr>Abraham</vt:lpstr>
      <vt:lpstr>God asks Abraham to sacrifice his son Isaac</vt:lpstr>
      <vt:lpstr>Making sense of the Abraham-Isaac story</vt:lpstr>
      <vt:lpstr>Task: You are a journalist working for an online newspaper. You have to write an account of what has happened to Abraham. </vt:lpstr>
      <vt:lpstr>Modern stories of people who have ‘heard’ God speak to them</vt:lpstr>
      <vt:lpstr>What happened next?</vt:lpstr>
      <vt:lpstr>What happened next?</vt:lpstr>
      <vt:lpstr>What happened next?</vt:lpstr>
      <vt:lpstr>What happened next?</vt:lpstr>
      <vt:lpstr>What happened next?</vt:lpstr>
      <vt:lpstr>What happened next?</vt:lpstr>
      <vt:lpstr>Throughout the world and human history, people claim to have heard God speaking to them. They believe this brings a challenge for them to change and make a difference to their world. They are called Christian witnesses.</vt:lpstr>
      <vt:lpstr>Slide 27</vt:lpstr>
      <vt:lpstr>A Special Person</vt:lpstr>
      <vt:lpstr>El Salvador at the time</vt:lpstr>
      <vt:lpstr>A Quiet Man  </vt:lpstr>
      <vt:lpstr>A friend’s influence  </vt:lpstr>
      <vt:lpstr>A voice for the voiceless  </vt:lpstr>
      <vt:lpstr>A brave man  </vt:lpstr>
      <vt:lpstr>Slide 34</vt:lpstr>
      <vt:lpstr>Create a timeline of Oscar Romero’s life</vt:lpstr>
      <vt:lpstr>Slide 36</vt:lpstr>
      <vt:lpstr>1 thing I have learned  1 thing I’d like to know more about</vt:lpstr>
      <vt:lpstr>Assembly Presentation</vt:lpstr>
      <vt:lpstr>Assembly Presentation</vt:lpstr>
      <vt:lpstr>Conclusion </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anelson</dc:creator>
  <cp:lastModifiedBy>99mcginnechlo</cp:lastModifiedBy>
  <cp:revision>54</cp:revision>
  <dcterms:created xsi:type="dcterms:W3CDTF">2012-03-09T10:46:17Z</dcterms:created>
  <dcterms:modified xsi:type="dcterms:W3CDTF">2013-09-25T08:51:50Z</dcterms:modified>
</cp:coreProperties>
</file>