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83" r:id="rId2"/>
    <p:sldId id="285" r:id="rId3"/>
    <p:sldId id="284" r:id="rId4"/>
    <p:sldId id="287" r:id="rId5"/>
    <p:sldId id="288" r:id="rId6"/>
    <p:sldId id="289" r:id="rId7"/>
    <p:sldId id="290" r:id="rId8"/>
    <p:sldId id="296" r:id="rId9"/>
    <p:sldId id="297" r:id="rId10"/>
    <p:sldId id="298" r:id="rId11"/>
    <p:sldId id="306" r:id="rId12"/>
    <p:sldId id="300" r:id="rId13"/>
    <p:sldId id="291" r:id="rId14"/>
    <p:sldId id="301" r:id="rId15"/>
    <p:sldId id="303" r:id="rId16"/>
    <p:sldId id="292" r:id="rId17"/>
    <p:sldId id="307" r:id="rId18"/>
    <p:sldId id="293" r:id="rId19"/>
    <p:sldId id="304" r:id="rId20"/>
    <p:sldId id="305" r:id="rId21"/>
    <p:sldId id="321" r:id="rId22"/>
    <p:sldId id="330" r:id="rId23"/>
    <p:sldId id="331" r:id="rId24"/>
    <p:sldId id="316" r:id="rId25"/>
    <p:sldId id="335" r:id="rId26"/>
    <p:sldId id="333" r:id="rId27"/>
    <p:sldId id="334" r:id="rId28"/>
    <p:sldId id="336" r:id="rId29"/>
    <p:sldId id="318" r:id="rId30"/>
    <p:sldId id="319" r:id="rId31"/>
    <p:sldId id="332" r:id="rId32"/>
    <p:sldId id="337" r:id="rId33"/>
    <p:sldId id="338" r:id="rId34"/>
    <p:sldId id="339" r:id="rId3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4AAE6"/>
    <a:srgbClr val="9999FF"/>
    <a:srgbClr val="FFFF66"/>
    <a:srgbClr val="FFFF99"/>
    <a:srgbClr val="6600CC"/>
    <a:srgbClr val="F7BFEC"/>
    <a:srgbClr val="FFCCCC"/>
    <a:srgbClr val="D9F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49" autoAdjust="0"/>
    <p:restoredTop sz="88561" autoAdjust="0"/>
  </p:normalViewPr>
  <p:slideViewPr>
    <p:cSldViewPr>
      <p:cViewPr varScale="1">
        <p:scale>
          <a:sx n="60" d="100"/>
          <a:sy n="60" d="100"/>
        </p:scale>
        <p:origin x="10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208E3B5F-EB30-4345-9B6F-FE78D1E9A152}" type="datetimeFigureOut">
              <a:rPr lang="en-GB" smtClean="0"/>
              <a:t>07/06/2018</a:t>
            </a:fld>
            <a:endParaRPr lang="en-GB"/>
          </a:p>
        </p:txBody>
      </p:sp>
      <p:sp>
        <p:nvSpPr>
          <p:cNvPr id="4" name="Footer Placeholder 3"/>
          <p:cNvSpPr>
            <a:spLocks noGrp="1"/>
          </p:cNvSpPr>
          <p:nvPr>
            <p:ph type="ftr" sz="quarter" idx="2"/>
          </p:nvPr>
        </p:nvSpPr>
        <p:spPr>
          <a:xfrm>
            <a:off x="0" y="9429750"/>
            <a:ext cx="289066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29750"/>
            <a:ext cx="2890665" cy="496888"/>
          </a:xfrm>
          <a:prstGeom prst="rect">
            <a:avLst/>
          </a:prstGeom>
        </p:spPr>
        <p:txBody>
          <a:bodyPr vert="horz" lIns="91440" tIns="45720" rIns="91440" bIns="45720" rtlCol="0" anchor="b"/>
          <a:lstStyle>
            <a:lvl1pPr algn="r">
              <a:defRPr sz="1200"/>
            </a:lvl1pPr>
          </a:lstStyle>
          <a:p>
            <a:fld id="{FBC4F887-C981-4F5A-A830-7146ECF1053B}" type="slidenum">
              <a:rPr lang="en-GB" smtClean="0"/>
              <a:t>‹#›</a:t>
            </a:fld>
            <a:endParaRPr lang="en-GB"/>
          </a:p>
        </p:txBody>
      </p:sp>
    </p:spTree>
    <p:extLst>
      <p:ext uri="{BB962C8B-B14F-4D97-AF65-F5344CB8AC3E}">
        <p14:creationId xmlns:p14="http://schemas.microsoft.com/office/powerpoint/2010/main" val="1562095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67F9DD0-F969-47BA-B5FC-F6555E82A0CF}" type="datetimeFigureOut">
              <a:rPr lang="en-GB" smtClean="0"/>
              <a:t>07/06/2018</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3E8D3425-3688-443E-BF1D-24A5932C9C8A}" type="slidenum">
              <a:rPr lang="en-GB" smtClean="0"/>
              <a:t>‹#›</a:t>
            </a:fld>
            <a:endParaRPr lang="en-GB"/>
          </a:p>
        </p:txBody>
      </p:sp>
    </p:spTree>
    <p:extLst>
      <p:ext uri="{BB962C8B-B14F-4D97-AF65-F5344CB8AC3E}">
        <p14:creationId xmlns:p14="http://schemas.microsoft.com/office/powerpoint/2010/main" val="116804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2 periods </a:t>
            </a:r>
            <a:r>
              <a:rPr lang="en-GB" altLang="en-US" smtClean="0"/>
              <a:t>without</a:t>
            </a:r>
            <a:r>
              <a:rPr lang="en-GB" altLang="en-US" baseline="0" smtClean="0"/>
              <a:t> doing research </a:t>
            </a:r>
            <a:r>
              <a:rPr lang="en-GB" altLang="en-US" baseline="0" dirty="0" smtClean="0"/>
              <a:t>task</a:t>
            </a:r>
            <a:endParaRPr lang="en-GB" altLang="en-US" dirty="0" smtClean="0"/>
          </a:p>
        </p:txBody>
      </p:sp>
    </p:spTree>
    <p:extLst>
      <p:ext uri="{BB962C8B-B14F-4D97-AF65-F5344CB8AC3E}">
        <p14:creationId xmlns:p14="http://schemas.microsoft.com/office/powerpoint/2010/main" val="50492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4BE0D8D-E4E7-4A49-ACC2-22D1BDEE68B9}" type="slidenum">
              <a:rPr lang="en-GB" smtClean="0"/>
              <a:pPr/>
              <a:t>14</a:t>
            </a:fld>
            <a:endParaRPr lang="en-GB" dirty="0"/>
          </a:p>
        </p:txBody>
      </p:sp>
    </p:spTree>
    <p:extLst>
      <p:ext uri="{BB962C8B-B14F-4D97-AF65-F5344CB8AC3E}">
        <p14:creationId xmlns:p14="http://schemas.microsoft.com/office/powerpoint/2010/main" val="1291850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4BE0D8D-E4E7-4A49-ACC2-22D1BDEE68B9}" type="slidenum">
              <a:rPr lang="en-GB" smtClean="0"/>
              <a:pPr/>
              <a:t>15</a:t>
            </a:fld>
            <a:endParaRPr lang="en-GB" dirty="0"/>
          </a:p>
        </p:txBody>
      </p:sp>
    </p:spTree>
    <p:extLst>
      <p:ext uri="{BB962C8B-B14F-4D97-AF65-F5344CB8AC3E}">
        <p14:creationId xmlns:p14="http://schemas.microsoft.com/office/powerpoint/2010/main" val="291559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note page 18 of textbook</a:t>
            </a:r>
            <a:r>
              <a:rPr lang="en-GB" baseline="0" dirty="0" smtClean="0"/>
              <a:t> which </a:t>
            </a:r>
            <a:r>
              <a:rPr lang="en-GB" baseline="0" smtClean="0"/>
              <a:t>pupils could copy.</a:t>
            </a:r>
            <a:endParaRPr lang="en-GB"/>
          </a:p>
        </p:txBody>
      </p:sp>
      <p:sp>
        <p:nvSpPr>
          <p:cNvPr id="4" name="Slide Number Placeholder 3"/>
          <p:cNvSpPr>
            <a:spLocks noGrp="1"/>
          </p:cNvSpPr>
          <p:nvPr>
            <p:ph type="sldNum" sz="quarter" idx="10"/>
          </p:nvPr>
        </p:nvSpPr>
        <p:spPr/>
        <p:txBody>
          <a:bodyPr/>
          <a:lstStyle/>
          <a:p>
            <a:fld id="{3E8D3425-3688-443E-BF1D-24A5932C9C8A}" type="slidenum">
              <a:rPr lang="en-GB" smtClean="0"/>
              <a:t>18</a:t>
            </a:fld>
            <a:endParaRPr lang="en-GB"/>
          </a:p>
        </p:txBody>
      </p:sp>
    </p:spTree>
    <p:extLst>
      <p:ext uri="{BB962C8B-B14F-4D97-AF65-F5344CB8AC3E}">
        <p14:creationId xmlns:p14="http://schemas.microsoft.com/office/powerpoint/2010/main" val="13455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copies printed</a:t>
            </a:r>
            <a:endParaRPr lang="en-GB" dirty="0"/>
          </a:p>
        </p:txBody>
      </p:sp>
      <p:sp>
        <p:nvSpPr>
          <p:cNvPr id="4" name="Slide Number Placeholder 3"/>
          <p:cNvSpPr>
            <a:spLocks noGrp="1"/>
          </p:cNvSpPr>
          <p:nvPr>
            <p:ph type="sldNum" sz="quarter" idx="10"/>
          </p:nvPr>
        </p:nvSpPr>
        <p:spPr/>
        <p:txBody>
          <a:bodyPr/>
          <a:lstStyle/>
          <a:p>
            <a:fld id="{3E8D3425-3688-443E-BF1D-24A5932C9C8A}" type="slidenum">
              <a:rPr lang="en-GB" smtClean="0"/>
              <a:t>22</a:t>
            </a:fld>
            <a:endParaRPr lang="en-GB"/>
          </a:p>
        </p:txBody>
      </p:sp>
    </p:spTree>
    <p:extLst>
      <p:ext uri="{BB962C8B-B14F-4D97-AF65-F5344CB8AC3E}">
        <p14:creationId xmlns:p14="http://schemas.microsoft.com/office/powerpoint/2010/main" val="266815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Diagram is included in pupil handout</a:t>
            </a:r>
            <a:endParaRPr lang="en-GB" dirty="0"/>
          </a:p>
        </p:txBody>
      </p:sp>
      <p:sp>
        <p:nvSpPr>
          <p:cNvPr id="4" name="Slide Number Placeholder 3"/>
          <p:cNvSpPr>
            <a:spLocks noGrp="1"/>
          </p:cNvSpPr>
          <p:nvPr>
            <p:ph type="sldNum" sz="quarter" idx="10"/>
          </p:nvPr>
        </p:nvSpPr>
        <p:spPr/>
        <p:txBody>
          <a:bodyPr/>
          <a:lstStyle/>
          <a:p>
            <a:fld id="{3E8D3425-3688-443E-BF1D-24A5932C9C8A}" type="slidenum">
              <a:rPr lang="en-GB" smtClean="0"/>
              <a:t>23</a:t>
            </a:fld>
            <a:endParaRPr lang="en-GB"/>
          </a:p>
        </p:txBody>
      </p:sp>
    </p:spTree>
    <p:extLst>
      <p:ext uri="{BB962C8B-B14F-4D97-AF65-F5344CB8AC3E}">
        <p14:creationId xmlns:p14="http://schemas.microsoft.com/office/powerpoint/2010/main" val="3096943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copies are printed</a:t>
            </a:r>
          </a:p>
          <a:p>
            <a:endParaRPr lang="en-GB" dirty="0" smtClean="0"/>
          </a:p>
          <a:p>
            <a:r>
              <a:rPr lang="en-GB" dirty="0" smtClean="0"/>
              <a:t>Nucleosome diagram.</a:t>
            </a:r>
          </a:p>
          <a:p>
            <a:r>
              <a:rPr lang="en-GB" dirty="0" smtClean="0"/>
              <a:t>Proteins are called histones.</a:t>
            </a:r>
          </a:p>
          <a:p>
            <a:endParaRPr lang="en-GB" dirty="0" smtClean="0"/>
          </a:p>
          <a:p>
            <a:r>
              <a:rPr lang="en-GB" sz="1200" kern="1200" dirty="0" smtClean="0">
                <a:solidFill>
                  <a:schemeClr val="tx1"/>
                </a:solidFill>
                <a:effectLst/>
                <a:latin typeface="+mn-lt"/>
                <a:ea typeface="+mn-ea"/>
                <a:cs typeface="+mn-cs"/>
              </a:rPr>
              <a:t>histones are highly alkaline proteins found in eukaryotic cell nuclei that package and order the DNA into structural units called nucleosomes. They are the chief protein components of chromatin, acting as spools around which DNA winds, and playing a role in gene regulation. Without histones, the unwound DNA in chromosomes would be very long. For example, each human cell has about 1.8 meters of DNA, but wound on the histones it has about 90 micrometres of chromatin, which, when duplicated and condensed during mitosis, result in about 120 micrometres of chromosomes.</a:t>
            </a:r>
            <a:endParaRPr lang="en-GB" dirty="0"/>
          </a:p>
        </p:txBody>
      </p:sp>
      <p:sp>
        <p:nvSpPr>
          <p:cNvPr id="4" name="Slide Number Placeholder 3"/>
          <p:cNvSpPr>
            <a:spLocks noGrp="1"/>
          </p:cNvSpPr>
          <p:nvPr>
            <p:ph type="sldNum" sz="quarter" idx="10"/>
          </p:nvPr>
        </p:nvSpPr>
        <p:spPr/>
        <p:txBody>
          <a:bodyPr/>
          <a:lstStyle/>
          <a:p>
            <a:fld id="{3E8D3425-3688-443E-BF1D-24A5932C9C8A}" type="slidenum">
              <a:rPr lang="en-GB" smtClean="0"/>
              <a:t>24</a:t>
            </a:fld>
            <a:endParaRPr lang="en-GB"/>
          </a:p>
        </p:txBody>
      </p:sp>
    </p:spTree>
    <p:extLst>
      <p:ext uri="{BB962C8B-B14F-4D97-AF65-F5344CB8AC3E}">
        <p14:creationId xmlns:p14="http://schemas.microsoft.com/office/powerpoint/2010/main" val="272894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periods</a:t>
            </a:r>
            <a:endParaRPr lang="en-GB" dirty="0"/>
          </a:p>
        </p:txBody>
      </p:sp>
      <p:sp>
        <p:nvSpPr>
          <p:cNvPr id="4" name="Slide Number Placeholder 3"/>
          <p:cNvSpPr>
            <a:spLocks noGrp="1"/>
          </p:cNvSpPr>
          <p:nvPr>
            <p:ph type="sldNum" sz="quarter" idx="10"/>
          </p:nvPr>
        </p:nvSpPr>
        <p:spPr/>
        <p:txBody>
          <a:bodyPr/>
          <a:lstStyle/>
          <a:p>
            <a:fld id="{3E8D3425-3688-443E-BF1D-24A5932C9C8A}" type="slidenum">
              <a:rPr lang="en-GB" smtClean="0"/>
              <a:t>3</a:t>
            </a:fld>
            <a:endParaRPr lang="en-GB"/>
          </a:p>
        </p:txBody>
      </p:sp>
    </p:spTree>
    <p:extLst>
      <p:ext uri="{BB962C8B-B14F-4D97-AF65-F5344CB8AC3E}">
        <p14:creationId xmlns:p14="http://schemas.microsoft.com/office/powerpoint/2010/main" val="281115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copy onto handout</a:t>
            </a:r>
            <a:endParaRPr lang="en-GB" dirty="0"/>
          </a:p>
        </p:txBody>
      </p:sp>
      <p:sp>
        <p:nvSpPr>
          <p:cNvPr id="4" name="Slide Number Placeholder 3"/>
          <p:cNvSpPr>
            <a:spLocks noGrp="1"/>
          </p:cNvSpPr>
          <p:nvPr>
            <p:ph type="sldNum" sz="quarter" idx="10"/>
          </p:nvPr>
        </p:nvSpPr>
        <p:spPr/>
        <p:txBody>
          <a:bodyPr/>
          <a:lstStyle/>
          <a:p>
            <a:fld id="{3E8D3425-3688-443E-BF1D-24A5932C9C8A}" type="slidenum">
              <a:rPr lang="en-GB" smtClean="0"/>
              <a:t>4</a:t>
            </a:fld>
            <a:endParaRPr lang="en-GB"/>
          </a:p>
        </p:txBody>
      </p:sp>
    </p:spTree>
    <p:extLst>
      <p:ext uri="{BB962C8B-B14F-4D97-AF65-F5344CB8AC3E}">
        <p14:creationId xmlns:p14="http://schemas.microsoft.com/office/powerpoint/2010/main" val="349714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Pupils make notes on handout</a:t>
            </a:r>
            <a:endParaRPr lang="en-GB" dirty="0"/>
          </a:p>
        </p:txBody>
      </p:sp>
      <p:sp>
        <p:nvSpPr>
          <p:cNvPr id="4" name="Slide Number Placeholder 3"/>
          <p:cNvSpPr>
            <a:spLocks noGrp="1"/>
          </p:cNvSpPr>
          <p:nvPr>
            <p:ph type="sldNum" sz="quarter" idx="10"/>
          </p:nvPr>
        </p:nvSpPr>
        <p:spPr/>
        <p:txBody>
          <a:bodyPr/>
          <a:lstStyle/>
          <a:p>
            <a:fld id="{14BE0D8D-E4E7-4A49-ACC2-22D1BDEE68B9}" type="slidenum">
              <a:rPr lang="en-GB" smtClean="0"/>
              <a:pPr/>
              <a:t>5</a:t>
            </a:fld>
            <a:endParaRPr lang="en-GB" dirty="0"/>
          </a:p>
        </p:txBody>
      </p:sp>
    </p:spTree>
    <p:extLst>
      <p:ext uri="{BB962C8B-B14F-4D97-AF65-F5344CB8AC3E}">
        <p14:creationId xmlns:p14="http://schemas.microsoft.com/office/powerpoint/2010/main" val="179319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D74155-8FE7-42F0-94A2-B4B248D436B0}" type="slidenum">
              <a:rPr lang="en-US">
                <a:latin typeface="Arial" panose="020B0604020202020204" pitchFamily="34" charset="0"/>
              </a:rPr>
              <a:pPr>
                <a:spcBef>
                  <a:spcPct val="0"/>
                </a:spcBef>
              </a:pPr>
              <a:t>6</a:t>
            </a:fld>
            <a:endParaRPr lang="en-US">
              <a:latin typeface="Arial" panose="020B0604020202020204" pitchFamily="34" charset="0"/>
            </a:endParaRPr>
          </a:p>
        </p:txBody>
      </p:sp>
      <p:sp>
        <p:nvSpPr>
          <p:cNvPr id="12291" name="Rectangle 2"/>
          <p:cNvSpPr>
            <a:spLocks noGrp="1" noRot="1" noChangeAspect="1" noChangeArrowheads="1" noTextEdit="1"/>
          </p:cNvSpPr>
          <p:nvPr>
            <p:ph type="sldImg"/>
          </p:nvPr>
        </p:nvSpPr>
        <p:spPr bwMode="auto">
          <a:xfrm>
            <a:off x="1087438" y="692150"/>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897103" y="4343400"/>
            <a:ext cx="4934066"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9299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Deoxyribose is a pentose sugar, </a:t>
            </a:r>
            <a:r>
              <a:rPr lang="en-GB" sz="1200" kern="1200" dirty="0" smtClean="0">
                <a:solidFill>
                  <a:schemeClr val="tx1"/>
                </a:solidFill>
                <a:effectLst/>
                <a:latin typeface="+mn-lt"/>
                <a:ea typeface="+mn-ea"/>
                <a:cs typeface="+mn-cs"/>
              </a:rPr>
              <a:t>a pentose sugar has five carbon atoms.</a:t>
            </a:r>
            <a:endParaRPr lang="en-GB" dirty="0" smtClean="0"/>
          </a:p>
          <a:p>
            <a:r>
              <a:rPr lang="en-GB" sz="1200" kern="1200" dirty="0" smtClean="0">
                <a:solidFill>
                  <a:schemeClr val="tx1"/>
                </a:solidFill>
                <a:effectLst/>
                <a:latin typeface="+mn-lt"/>
                <a:ea typeface="+mn-ea"/>
                <a:cs typeface="+mn-cs"/>
              </a:rPr>
              <a:t>Deoxyribose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a modified sugar, lacking one oxygen atom (hence the name "deoxy"). This difference of one oxygen atom is important for the enzymes that recognise DNA and RNA, because it allows these two molecules to be easily distinguished inside organisms.</a:t>
            </a:r>
            <a:endParaRPr lang="en-GB" dirty="0"/>
          </a:p>
        </p:txBody>
      </p:sp>
      <p:sp>
        <p:nvSpPr>
          <p:cNvPr id="4" name="Slide Number Placeholder 3"/>
          <p:cNvSpPr>
            <a:spLocks noGrp="1"/>
          </p:cNvSpPr>
          <p:nvPr>
            <p:ph type="sldNum" sz="quarter" idx="10"/>
          </p:nvPr>
        </p:nvSpPr>
        <p:spPr/>
        <p:txBody>
          <a:bodyPr/>
          <a:lstStyle/>
          <a:p>
            <a:fld id="{3E8D3425-3688-443E-BF1D-24A5932C9C8A}" type="slidenum">
              <a:rPr lang="en-GB" smtClean="0"/>
              <a:t>8</a:t>
            </a:fld>
            <a:endParaRPr lang="en-GB"/>
          </a:p>
        </p:txBody>
      </p:sp>
    </p:spTree>
    <p:extLst>
      <p:ext uri="{BB962C8B-B14F-4D97-AF65-F5344CB8AC3E}">
        <p14:creationId xmlns:p14="http://schemas.microsoft.com/office/powerpoint/2010/main" val="323668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D74155-8FE7-42F0-94A2-B4B248D436B0}" type="slidenum">
              <a:rPr lang="en-US">
                <a:latin typeface="Arial" panose="020B0604020202020204" pitchFamily="34" charset="0"/>
              </a:rPr>
              <a:pPr>
                <a:spcBef>
                  <a:spcPct val="0"/>
                </a:spcBef>
              </a:pPr>
              <a:t>11</a:t>
            </a:fld>
            <a:endParaRPr lang="en-US">
              <a:latin typeface="Arial" panose="020B0604020202020204" pitchFamily="34" charset="0"/>
            </a:endParaRPr>
          </a:p>
        </p:txBody>
      </p:sp>
      <p:sp>
        <p:nvSpPr>
          <p:cNvPr id="12291" name="Rectangle 2"/>
          <p:cNvSpPr>
            <a:spLocks noGrp="1" noRot="1" noChangeAspect="1" noChangeArrowheads="1" noTextEdit="1"/>
          </p:cNvSpPr>
          <p:nvPr>
            <p:ph type="sldImg"/>
          </p:nvPr>
        </p:nvSpPr>
        <p:spPr bwMode="auto">
          <a:xfrm>
            <a:off x="1087438" y="692150"/>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897103" y="4343400"/>
            <a:ext cx="4934066"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8065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5' carbon has a phosphate group attached to it and the 3' carbon a hydroxyl group. This asymmetry gives a DNA strand a "direction". For example, DNA polymerase works in a 5' -&gt; 3' direction, that is, it adds nucleotides to the 3' end of the molecule (the -OH group), thus advancing to that direction.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Brilliant video clip </a:t>
            </a:r>
            <a:r>
              <a:rPr lang="en-GB" dirty="0" smtClean="0"/>
              <a:t>(can also be found in the folder)</a:t>
            </a:r>
          </a:p>
          <a:p>
            <a:endParaRPr lang="en-GB" dirty="0"/>
          </a:p>
        </p:txBody>
      </p:sp>
      <p:sp>
        <p:nvSpPr>
          <p:cNvPr id="4" name="Slide Number Placeholder 3"/>
          <p:cNvSpPr>
            <a:spLocks noGrp="1"/>
          </p:cNvSpPr>
          <p:nvPr>
            <p:ph type="sldNum" sz="quarter" idx="10"/>
          </p:nvPr>
        </p:nvSpPr>
        <p:spPr/>
        <p:txBody>
          <a:bodyPr/>
          <a:lstStyle/>
          <a:p>
            <a:fld id="{3E8D3425-3688-443E-BF1D-24A5932C9C8A}" type="slidenum">
              <a:rPr lang="en-GB" smtClean="0"/>
              <a:t>12</a:t>
            </a:fld>
            <a:endParaRPr lang="en-GB"/>
          </a:p>
        </p:txBody>
      </p:sp>
    </p:spTree>
    <p:extLst>
      <p:ext uri="{BB962C8B-B14F-4D97-AF65-F5344CB8AC3E}">
        <p14:creationId xmlns:p14="http://schemas.microsoft.com/office/powerpoint/2010/main" val="414689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4BE0D8D-E4E7-4A49-ACC2-22D1BDEE68B9}" type="slidenum">
              <a:rPr lang="en-GB" smtClean="0"/>
              <a:pPr/>
              <a:t>13</a:t>
            </a:fld>
            <a:endParaRPr lang="en-GB" dirty="0"/>
          </a:p>
        </p:txBody>
      </p:sp>
    </p:spTree>
    <p:extLst>
      <p:ext uri="{BB962C8B-B14F-4D97-AF65-F5344CB8AC3E}">
        <p14:creationId xmlns:p14="http://schemas.microsoft.com/office/powerpoint/2010/main" val="198690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DA653-9ADC-4122-99BC-A0EC372703AF}" type="datetimeFigureOut">
              <a:rPr lang="en-GB" smtClean="0"/>
              <a:pPr/>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029A4-F85F-49D1-8F5B-CB545840241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DA653-9ADC-4122-99BC-A0EC372703AF}" type="datetimeFigureOut">
              <a:rPr lang="en-GB" smtClean="0"/>
              <a:pPr/>
              <a:t>07/06/2018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029A4-F85F-49D1-8F5B-CB545840241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p835L4HWH68"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0" y="29531"/>
            <a:ext cx="9073132" cy="879190"/>
          </a:xfrm>
        </p:spPr>
        <p:txBody>
          <a:bodyPr>
            <a:normAutofit fontScale="90000"/>
          </a:bodyPr>
          <a:lstStyle/>
          <a:p>
            <a:r>
              <a:rPr lang="en-GB" altLang="en-US" sz="4800" b="1" dirty="0" smtClean="0">
                <a:latin typeface="Tahoma" panose="020B0604030504040204" pitchFamily="34" charset="0"/>
              </a:rPr>
              <a:t>Structure &amp; Replication of DNA</a:t>
            </a:r>
          </a:p>
        </p:txBody>
      </p:sp>
      <p:sp>
        <p:nvSpPr>
          <p:cNvPr id="4099" name="Subtitle 2"/>
          <p:cNvSpPr>
            <a:spLocks noGrp="1"/>
          </p:cNvSpPr>
          <p:nvPr>
            <p:ph type="subTitle" idx="4294967295"/>
          </p:nvPr>
        </p:nvSpPr>
        <p:spPr>
          <a:xfrm>
            <a:off x="1115616" y="944078"/>
            <a:ext cx="6045200" cy="1593850"/>
          </a:xfrm>
        </p:spPr>
        <p:txBody>
          <a:bodyPr/>
          <a:lstStyle/>
          <a:p>
            <a:pPr marL="0" indent="0" algn="ctr">
              <a:buFontTx/>
              <a:buNone/>
            </a:pPr>
            <a:r>
              <a:rPr lang="en-GB" altLang="en-US" sz="4400" b="1" dirty="0" smtClean="0">
                <a:solidFill>
                  <a:srgbClr val="0000FF"/>
                </a:solidFill>
                <a:latin typeface="Tahoma" panose="020B0604030504040204" pitchFamily="34" charset="0"/>
              </a:rPr>
              <a:t>Unit 1 - Key Area 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598" y="2287922"/>
            <a:ext cx="2865936" cy="4433627"/>
          </a:xfrm>
          <a:prstGeom prst="rect">
            <a:avLst/>
          </a:prstGeom>
          <a:solidFill>
            <a:schemeClr val="bg1"/>
          </a:solidFill>
        </p:spPr>
      </p:pic>
      <p:sp>
        <p:nvSpPr>
          <p:cNvPr id="5" name="Title 1"/>
          <p:cNvSpPr txBox="1">
            <a:spLocks/>
          </p:cNvSpPr>
          <p:nvPr/>
        </p:nvSpPr>
        <p:spPr>
          <a:xfrm>
            <a:off x="-21486" y="1640168"/>
            <a:ext cx="9073132" cy="8791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800" b="1" dirty="0" smtClean="0">
                <a:solidFill>
                  <a:srgbClr val="FF0000"/>
                </a:solidFill>
                <a:latin typeface="Tahoma" panose="020B0604030504040204" pitchFamily="34" charset="0"/>
              </a:rPr>
              <a:t>Part 1: Structure of DNA</a:t>
            </a:r>
          </a:p>
        </p:txBody>
      </p:sp>
    </p:spTree>
    <p:extLst>
      <p:ext uri="{BB962C8B-B14F-4D97-AF65-F5344CB8AC3E}">
        <p14:creationId xmlns:p14="http://schemas.microsoft.com/office/powerpoint/2010/main" val="22955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3" descr="three parts of nucleotide.jpg"/>
          <p:cNvPicPr>
            <a:picLocks noGrp="1" noChangeAspect="1"/>
          </p:cNvPicPr>
          <p:nvPr>
            <p:ph idx="1"/>
          </p:nvPr>
        </p:nvPicPr>
        <p:blipFill>
          <a:blip r:embed="rId2">
            <a:extLst>
              <a:ext uri="{28A0092B-C50C-407E-A947-70E740481C1C}">
                <a14:useLocalDpi xmlns:a14="http://schemas.microsoft.com/office/drawing/2010/main" val="0"/>
              </a:ext>
            </a:extLst>
          </a:blip>
          <a:srcRect l="-3278" t="16232" r="32426"/>
          <a:stretch>
            <a:fillRect/>
          </a:stretch>
        </p:blipFill>
        <p:spPr>
          <a:xfrm>
            <a:off x="355600" y="0"/>
            <a:ext cx="7450138" cy="6756400"/>
          </a:xfrm>
        </p:spPr>
      </p:pic>
      <p:grpSp>
        <p:nvGrpSpPr>
          <p:cNvPr id="2" name="Group 23"/>
          <p:cNvGrpSpPr>
            <a:grpSpLocks/>
          </p:cNvGrpSpPr>
          <p:nvPr/>
        </p:nvGrpSpPr>
        <p:grpSpPr bwMode="auto">
          <a:xfrm>
            <a:off x="7171533" y="3231902"/>
            <a:ext cx="1951038" cy="523875"/>
            <a:chOff x="7016273" y="3314765"/>
            <a:chExt cx="1951546" cy="523220"/>
          </a:xfrm>
        </p:grpSpPr>
        <p:sp>
          <p:nvSpPr>
            <p:cNvPr id="3" name="TextBox 2"/>
            <p:cNvSpPr txBox="1"/>
            <p:nvPr/>
          </p:nvSpPr>
          <p:spPr>
            <a:xfrm>
              <a:off x="7295746" y="3314765"/>
              <a:ext cx="1672073"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eaLnBrk="1" hangingPunct="1">
                <a:defRPr/>
              </a:pPr>
              <a:r>
                <a:rPr lang="en-US" sz="2800" dirty="0">
                  <a:cs typeface="Comic Sans MS"/>
                </a:rPr>
                <a:t>Carbon 1</a:t>
              </a:r>
            </a:p>
          </p:txBody>
        </p:sp>
        <p:cxnSp>
          <p:nvCxnSpPr>
            <p:cNvPr id="16402" name="Straight Arrow Connector 9"/>
            <p:cNvCxnSpPr>
              <a:cxnSpLocks noChangeShapeType="1"/>
              <a:stCxn id="3" idx="1"/>
            </p:cNvCxnSpPr>
            <p:nvPr/>
          </p:nvCxnSpPr>
          <p:spPr bwMode="auto">
            <a:xfrm flipH="1">
              <a:off x="7016273" y="3576375"/>
              <a:ext cx="279473" cy="261610"/>
            </a:xfrm>
            <a:prstGeom prst="straightConnector1">
              <a:avLst/>
            </a:prstGeom>
            <a:noFill/>
            <a:ln w="57150">
              <a:solidFill>
                <a:srgbClr val="F79646"/>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 name="Group 24"/>
          <p:cNvGrpSpPr>
            <a:grpSpLocks/>
          </p:cNvGrpSpPr>
          <p:nvPr/>
        </p:nvGrpSpPr>
        <p:grpSpPr bwMode="auto">
          <a:xfrm>
            <a:off x="6588224" y="4440238"/>
            <a:ext cx="1982787" cy="652463"/>
            <a:chOff x="6474177" y="4331165"/>
            <a:chExt cx="1902599" cy="652282"/>
          </a:xfrm>
        </p:grpSpPr>
        <p:sp>
          <p:nvSpPr>
            <p:cNvPr id="5" name="TextBox 4"/>
            <p:cNvSpPr txBox="1"/>
            <p:nvPr/>
          </p:nvSpPr>
          <p:spPr>
            <a:xfrm>
              <a:off x="6704195" y="4439085"/>
              <a:ext cx="1672581" cy="544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eaLnBrk="1" hangingPunct="1">
                <a:defRPr/>
              </a:pPr>
              <a:r>
                <a:rPr lang="en-US" sz="2800" dirty="0">
                  <a:cs typeface="Comic Sans MS"/>
                </a:rPr>
                <a:t>Carbon 2</a:t>
              </a:r>
            </a:p>
          </p:txBody>
        </p:sp>
        <p:cxnSp>
          <p:nvCxnSpPr>
            <p:cNvPr id="16400" name="Straight Arrow Connector 10"/>
            <p:cNvCxnSpPr>
              <a:cxnSpLocks noChangeShapeType="1"/>
              <a:stCxn id="5" idx="1"/>
            </p:cNvCxnSpPr>
            <p:nvPr/>
          </p:nvCxnSpPr>
          <p:spPr bwMode="auto">
            <a:xfrm flipH="1" flipV="1">
              <a:off x="6474177" y="4331165"/>
              <a:ext cx="230018" cy="369785"/>
            </a:xfrm>
            <a:prstGeom prst="straightConnector1">
              <a:avLst/>
            </a:prstGeom>
            <a:noFill/>
            <a:ln w="57150">
              <a:solidFill>
                <a:srgbClr val="F79646"/>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 name="Group 25"/>
          <p:cNvGrpSpPr>
            <a:grpSpLocks/>
          </p:cNvGrpSpPr>
          <p:nvPr/>
        </p:nvGrpSpPr>
        <p:grpSpPr bwMode="auto">
          <a:xfrm>
            <a:off x="3908344" y="4440240"/>
            <a:ext cx="1928812" cy="896813"/>
            <a:chOff x="4170376" y="4439595"/>
            <a:chExt cx="1672757" cy="897051"/>
          </a:xfrm>
        </p:grpSpPr>
        <p:sp>
          <p:nvSpPr>
            <p:cNvPr id="6" name="TextBox 5"/>
            <p:cNvSpPr txBox="1"/>
            <p:nvPr/>
          </p:nvSpPr>
          <p:spPr>
            <a:xfrm>
              <a:off x="4170376" y="4791989"/>
              <a:ext cx="1672757" cy="5446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eaLnBrk="1" hangingPunct="1">
                <a:defRPr/>
              </a:pPr>
              <a:r>
                <a:rPr lang="en-US" sz="2800" dirty="0">
                  <a:cs typeface="Comic Sans MS"/>
                </a:rPr>
                <a:t>Carbon 3</a:t>
              </a:r>
            </a:p>
          </p:txBody>
        </p:sp>
        <p:cxnSp>
          <p:nvCxnSpPr>
            <p:cNvPr id="16398" name="Straight Arrow Connector 13"/>
            <p:cNvCxnSpPr>
              <a:cxnSpLocks noChangeShapeType="1"/>
              <a:stCxn id="6" idx="0"/>
            </p:cNvCxnSpPr>
            <p:nvPr/>
          </p:nvCxnSpPr>
          <p:spPr bwMode="auto">
            <a:xfrm flipV="1">
              <a:off x="5006755" y="4439595"/>
              <a:ext cx="426112" cy="352395"/>
            </a:xfrm>
            <a:prstGeom prst="straightConnector1">
              <a:avLst/>
            </a:prstGeom>
            <a:noFill/>
            <a:ln w="57150">
              <a:solidFill>
                <a:srgbClr val="F79646"/>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2" name="Group 26"/>
          <p:cNvGrpSpPr>
            <a:grpSpLocks/>
          </p:cNvGrpSpPr>
          <p:nvPr/>
        </p:nvGrpSpPr>
        <p:grpSpPr bwMode="auto">
          <a:xfrm>
            <a:off x="2602831" y="3352552"/>
            <a:ext cx="2106613" cy="544513"/>
            <a:chOff x="2940320" y="3467165"/>
            <a:chExt cx="1954034" cy="543832"/>
          </a:xfrm>
        </p:grpSpPr>
        <p:sp>
          <p:nvSpPr>
            <p:cNvPr id="7" name="TextBox 6"/>
            <p:cNvSpPr txBox="1"/>
            <p:nvPr/>
          </p:nvSpPr>
          <p:spPr>
            <a:xfrm>
              <a:off x="2940320" y="3467165"/>
              <a:ext cx="1672782" cy="5438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eaLnBrk="1" hangingPunct="1">
                <a:defRPr/>
              </a:pPr>
              <a:r>
                <a:rPr lang="en-US" sz="2800" dirty="0">
                  <a:cs typeface="Comic Sans MS"/>
                </a:rPr>
                <a:t>Carbon 4</a:t>
              </a:r>
            </a:p>
          </p:txBody>
        </p:sp>
        <p:cxnSp>
          <p:nvCxnSpPr>
            <p:cNvPr id="16396" name="Straight Arrow Connector 17"/>
            <p:cNvCxnSpPr>
              <a:cxnSpLocks noChangeShapeType="1"/>
              <a:stCxn id="7" idx="3"/>
            </p:cNvCxnSpPr>
            <p:nvPr/>
          </p:nvCxnSpPr>
          <p:spPr bwMode="auto">
            <a:xfrm>
              <a:off x="4613102" y="3728775"/>
              <a:ext cx="281252" cy="109400"/>
            </a:xfrm>
            <a:prstGeom prst="straightConnector1">
              <a:avLst/>
            </a:prstGeom>
            <a:noFill/>
            <a:ln w="57150">
              <a:solidFill>
                <a:srgbClr val="F79646"/>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3" name="Group 27"/>
          <p:cNvGrpSpPr>
            <a:grpSpLocks/>
          </p:cNvGrpSpPr>
          <p:nvPr/>
        </p:nvGrpSpPr>
        <p:grpSpPr bwMode="auto">
          <a:xfrm>
            <a:off x="3425825" y="1608138"/>
            <a:ext cx="1838325" cy="785812"/>
            <a:chOff x="3590836" y="1608419"/>
            <a:chExt cx="1672757" cy="784830"/>
          </a:xfrm>
        </p:grpSpPr>
        <p:sp>
          <p:nvSpPr>
            <p:cNvPr id="8" name="TextBox 7"/>
            <p:cNvSpPr txBox="1"/>
            <p:nvPr/>
          </p:nvSpPr>
          <p:spPr>
            <a:xfrm>
              <a:off x="3590836" y="1608419"/>
              <a:ext cx="1672757" cy="5438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eaLnBrk="1" hangingPunct="1">
                <a:defRPr/>
              </a:pPr>
              <a:r>
                <a:rPr lang="en-US" sz="2800" dirty="0">
                  <a:cs typeface="Comic Sans MS"/>
                </a:rPr>
                <a:t>Carbon 5</a:t>
              </a:r>
            </a:p>
          </p:txBody>
        </p:sp>
        <p:cxnSp>
          <p:nvCxnSpPr>
            <p:cNvPr id="16394" name="Straight Arrow Connector 20"/>
            <p:cNvCxnSpPr>
              <a:cxnSpLocks noChangeShapeType="1"/>
              <a:stCxn id="8" idx="2"/>
            </p:cNvCxnSpPr>
            <p:nvPr/>
          </p:nvCxnSpPr>
          <p:spPr bwMode="auto">
            <a:xfrm>
              <a:off x="4427215" y="2131639"/>
              <a:ext cx="312017" cy="261610"/>
            </a:xfrm>
            <a:prstGeom prst="straightConnector1">
              <a:avLst/>
            </a:prstGeom>
            <a:noFill/>
            <a:ln w="57150">
              <a:solidFill>
                <a:srgbClr val="F79646"/>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0" name="TextBox 9"/>
          <p:cNvSpPr txBox="1"/>
          <p:nvPr/>
        </p:nvSpPr>
        <p:spPr>
          <a:xfrm>
            <a:off x="179512" y="-21316"/>
            <a:ext cx="6192688" cy="954107"/>
          </a:xfrm>
          <a:prstGeom prst="rect">
            <a:avLst/>
          </a:prstGeom>
          <a:noFill/>
        </p:spPr>
        <p:txBody>
          <a:bodyPr wrap="square" rtlCol="0">
            <a:spAutoFit/>
          </a:bodyPr>
          <a:lstStyle/>
          <a:p>
            <a:r>
              <a:rPr lang="en-GB" sz="2800" b="1" dirty="0" smtClean="0">
                <a:solidFill>
                  <a:srgbClr val="C00000"/>
                </a:solidFill>
              </a:rPr>
              <a:t>Deoxyribose is a 5 carbon sugar</a:t>
            </a:r>
          </a:p>
          <a:p>
            <a:r>
              <a:rPr lang="en-GB" sz="2800" b="1" dirty="0" smtClean="0">
                <a:solidFill>
                  <a:srgbClr val="0000FF"/>
                </a:solidFill>
              </a:rPr>
              <a:t>Its 5 carbon atoms are numbered 1 to 5</a:t>
            </a:r>
            <a:endParaRPr lang="en-GB" sz="2800" b="1" dirty="0">
              <a:solidFill>
                <a:srgbClr val="0000FF"/>
              </a:solidFill>
            </a:endParaRPr>
          </a:p>
        </p:txBody>
      </p:sp>
    </p:spTree>
    <p:extLst>
      <p:ext uri="{BB962C8B-B14F-4D97-AF65-F5344CB8AC3E}">
        <p14:creationId xmlns:p14="http://schemas.microsoft.com/office/powerpoint/2010/main" val="3428252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451200"/>
            <a:ext cx="8188325" cy="709612"/>
          </a:xfrm>
        </p:spPr>
        <p:txBody>
          <a:bodyPr lIns="90488" tIns="44450" rIns="90488" bIns="44450">
            <a:normAutofit fontScale="90000"/>
          </a:bodyPr>
          <a:lstStyle/>
          <a:p>
            <a:pPr eaLnBrk="1" hangingPunct="1"/>
            <a:r>
              <a:rPr lang="en-US" b="1" dirty="0" smtClean="0">
                <a:solidFill>
                  <a:srgbClr val="00279F"/>
                </a:solidFill>
              </a:rPr>
              <a:t>Lets simplify it a little…</a:t>
            </a:r>
            <a:endParaRPr lang="en-US" b="1" dirty="0" smtClean="0"/>
          </a:p>
        </p:txBody>
      </p:sp>
      <p:sp>
        <p:nvSpPr>
          <p:cNvPr id="11267" name="Rectangle 3"/>
          <p:cNvSpPr>
            <a:spLocks noGrp="1" noChangeArrowheads="1"/>
          </p:cNvSpPr>
          <p:nvPr>
            <p:ph type="body" idx="1"/>
          </p:nvPr>
        </p:nvSpPr>
        <p:spPr>
          <a:xfrm>
            <a:off x="755576" y="1268760"/>
            <a:ext cx="8229600" cy="4525963"/>
          </a:xfrm>
          <a:noFill/>
        </p:spPr>
        <p:txBody>
          <a:bodyPr lIns="90488" tIns="44450" rIns="90488" bIns="44450"/>
          <a:lstStyle/>
          <a:p>
            <a:pPr eaLnBrk="1" hangingPunct="1">
              <a:buFontTx/>
              <a:buNone/>
            </a:pPr>
            <a:r>
              <a:rPr lang="en-US" smtClean="0"/>
              <a:t> </a:t>
            </a:r>
          </a:p>
        </p:txBody>
      </p:sp>
      <p:grpSp>
        <p:nvGrpSpPr>
          <p:cNvPr id="2" name="Group 4"/>
          <p:cNvGrpSpPr>
            <a:grpSpLocks/>
          </p:cNvGrpSpPr>
          <p:nvPr/>
        </p:nvGrpSpPr>
        <p:grpSpPr bwMode="auto">
          <a:xfrm>
            <a:off x="857176" y="1117948"/>
            <a:ext cx="2235200" cy="2716212"/>
            <a:chOff x="352" y="913"/>
            <a:chExt cx="1408" cy="1711"/>
          </a:xfrm>
        </p:grpSpPr>
        <p:sp>
          <p:nvSpPr>
            <p:cNvPr id="11292" name="Oval 5"/>
            <p:cNvSpPr>
              <a:spLocks noChangeArrowheads="1"/>
            </p:cNvSpPr>
            <p:nvPr/>
          </p:nvSpPr>
          <p:spPr bwMode="auto">
            <a:xfrm>
              <a:off x="352" y="1456"/>
              <a:ext cx="1216" cy="1168"/>
            </a:xfrm>
            <a:prstGeom prst="ellipse">
              <a:avLst/>
            </a:prstGeom>
            <a:solidFill>
              <a:srgbClr val="FAFD00"/>
            </a:solidFill>
            <a:ln w="50800">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GB" sz="2200"/>
            </a:p>
          </p:txBody>
        </p:sp>
        <p:sp>
          <p:nvSpPr>
            <p:cNvPr id="11293" name="Rectangle 6"/>
            <p:cNvSpPr>
              <a:spLocks noChangeArrowheads="1"/>
            </p:cNvSpPr>
            <p:nvPr/>
          </p:nvSpPr>
          <p:spPr bwMode="auto">
            <a:xfrm>
              <a:off x="471" y="1566"/>
              <a:ext cx="918"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sz="3200" b="1"/>
                <a:t>     O</a:t>
              </a:r>
            </a:p>
            <a:p>
              <a:pPr>
                <a:spcBef>
                  <a:spcPct val="0"/>
                </a:spcBef>
                <a:buFontTx/>
                <a:buNone/>
              </a:pPr>
              <a:r>
                <a:rPr lang="en-US" sz="3200" b="1"/>
                <a:t>O=P-O</a:t>
              </a:r>
            </a:p>
            <a:p>
              <a:pPr>
                <a:spcBef>
                  <a:spcPct val="0"/>
                </a:spcBef>
                <a:buFontTx/>
                <a:buNone/>
              </a:pPr>
              <a:r>
                <a:rPr lang="en-US" sz="3200" b="1"/>
                <a:t>     O</a:t>
              </a:r>
            </a:p>
          </p:txBody>
        </p:sp>
        <p:sp>
          <p:nvSpPr>
            <p:cNvPr id="10247" name="Rectangle 7"/>
            <p:cNvSpPr>
              <a:spLocks noChangeArrowheads="1"/>
            </p:cNvSpPr>
            <p:nvPr/>
          </p:nvSpPr>
          <p:spPr bwMode="auto">
            <a:xfrm>
              <a:off x="473" y="913"/>
              <a:ext cx="1095" cy="51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rPr>
                <a:t>Phosphate</a:t>
              </a:r>
            </a:p>
            <a:p>
              <a:pPr>
                <a:defRPr/>
              </a:pPr>
              <a:r>
                <a:rPr lang="en-US" sz="2400" b="1" dirty="0">
                  <a:effectLst>
                    <a:outerShdw blurRad="38100" dist="38100" dir="2700000" algn="tl">
                      <a:srgbClr val="FFFFFF"/>
                    </a:outerShdw>
                  </a:effectLst>
                </a:rPr>
                <a:t>    Group</a:t>
              </a:r>
            </a:p>
          </p:txBody>
        </p:sp>
        <p:sp>
          <p:nvSpPr>
            <p:cNvPr id="11295" name="Line 8"/>
            <p:cNvSpPr>
              <a:spLocks noChangeShapeType="1"/>
            </p:cNvSpPr>
            <p:nvPr/>
          </p:nvSpPr>
          <p:spPr bwMode="auto">
            <a:xfrm flipV="1">
              <a:off x="1008" y="2096"/>
              <a:ext cx="0" cy="12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6" name="Line 9"/>
            <p:cNvSpPr>
              <a:spLocks noChangeShapeType="1"/>
            </p:cNvSpPr>
            <p:nvPr/>
          </p:nvSpPr>
          <p:spPr bwMode="auto">
            <a:xfrm flipV="1">
              <a:off x="1008" y="1808"/>
              <a:ext cx="0" cy="12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7" name="Line 10"/>
            <p:cNvSpPr>
              <a:spLocks noChangeShapeType="1"/>
            </p:cNvSpPr>
            <p:nvPr/>
          </p:nvSpPr>
          <p:spPr bwMode="auto">
            <a:xfrm>
              <a:off x="1360" y="2064"/>
              <a:ext cx="4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 name="Group 11"/>
          <p:cNvGrpSpPr>
            <a:grpSpLocks/>
          </p:cNvGrpSpPr>
          <p:nvPr/>
        </p:nvGrpSpPr>
        <p:grpSpPr bwMode="auto">
          <a:xfrm>
            <a:off x="5633965" y="1714849"/>
            <a:ext cx="2463800" cy="3022601"/>
            <a:chOff x="3376" y="1264"/>
            <a:chExt cx="1552" cy="1904"/>
          </a:xfrm>
        </p:grpSpPr>
        <p:sp>
          <p:nvSpPr>
            <p:cNvPr id="11288" name="AutoShape 12"/>
            <p:cNvSpPr>
              <a:spLocks noChangeArrowheads="1"/>
            </p:cNvSpPr>
            <p:nvPr/>
          </p:nvSpPr>
          <p:spPr bwMode="auto">
            <a:xfrm rot="1800000">
              <a:off x="3376" y="1264"/>
              <a:ext cx="1552" cy="1360"/>
            </a:xfrm>
            <a:prstGeom prst="hexagon">
              <a:avLst>
                <a:gd name="adj" fmla="val 28524"/>
                <a:gd name="vf" fmla="val 115470"/>
              </a:avLst>
            </a:prstGeom>
            <a:solidFill>
              <a:schemeClr val="bg2"/>
            </a:solidFill>
            <a:ln w="50800">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GB" sz="2200"/>
            </a:p>
          </p:txBody>
        </p:sp>
        <p:sp>
          <p:nvSpPr>
            <p:cNvPr id="11289" name="Rectangle 13"/>
            <p:cNvSpPr>
              <a:spLocks noChangeArrowheads="1"/>
            </p:cNvSpPr>
            <p:nvPr/>
          </p:nvSpPr>
          <p:spPr bwMode="auto">
            <a:xfrm>
              <a:off x="4023" y="2746"/>
              <a:ext cx="27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a:t>N</a:t>
              </a:r>
            </a:p>
          </p:txBody>
        </p:sp>
        <p:sp>
          <p:nvSpPr>
            <p:cNvPr id="11290" name="Line 14"/>
            <p:cNvSpPr>
              <a:spLocks noChangeShapeType="1"/>
            </p:cNvSpPr>
            <p:nvPr/>
          </p:nvSpPr>
          <p:spPr bwMode="auto">
            <a:xfrm flipV="1">
              <a:off x="3504" y="2736"/>
              <a:ext cx="624" cy="43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1" name="Rectangle 15"/>
            <p:cNvSpPr>
              <a:spLocks noChangeArrowheads="1"/>
            </p:cNvSpPr>
            <p:nvPr/>
          </p:nvSpPr>
          <p:spPr bwMode="auto">
            <a:xfrm>
              <a:off x="3464" y="1645"/>
              <a:ext cx="1359"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FontTx/>
                <a:buNone/>
              </a:pPr>
              <a:r>
                <a:rPr lang="en-US" sz="2000" b="1" dirty="0">
                  <a:solidFill>
                    <a:srgbClr val="316501"/>
                  </a:solidFill>
                </a:rPr>
                <a:t>Nitrogenous </a:t>
              </a:r>
              <a:endParaRPr lang="en-US" sz="2000" b="1" dirty="0" smtClean="0">
                <a:solidFill>
                  <a:srgbClr val="316501"/>
                </a:solidFill>
              </a:endParaRPr>
            </a:p>
            <a:p>
              <a:pPr algn="ctr">
                <a:spcBef>
                  <a:spcPct val="0"/>
                </a:spcBef>
                <a:buFontTx/>
                <a:buNone/>
              </a:pPr>
              <a:r>
                <a:rPr lang="en-US" sz="2000" b="1" dirty="0" smtClean="0">
                  <a:solidFill>
                    <a:srgbClr val="316501"/>
                  </a:solidFill>
                </a:rPr>
                <a:t>base</a:t>
              </a:r>
              <a:endParaRPr lang="en-US" sz="2000" b="1" dirty="0">
                <a:solidFill>
                  <a:srgbClr val="316501"/>
                </a:solidFill>
              </a:endParaRPr>
            </a:p>
            <a:p>
              <a:pPr>
                <a:spcBef>
                  <a:spcPct val="0"/>
                </a:spcBef>
                <a:buFontTx/>
                <a:buNone/>
              </a:pPr>
              <a:r>
                <a:rPr lang="en-US" sz="2000" b="1" dirty="0">
                  <a:solidFill>
                    <a:srgbClr val="316501"/>
                  </a:solidFill>
                </a:rPr>
                <a:t>    (A, G, C, or T</a:t>
              </a:r>
              <a:r>
                <a:rPr lang="en-US" sz="2400" b="1" dirty="0">
                  <a:solidFill>
                    <a:srgbClr val="316501"/>
                  </a:solidFill>
                </a:rPr>
                <a:t>)</a:t>
              </a:r>
            </a:p>
          </p:txBody>
        </p:sp>
      </p:grpSp>
      <p:grpSp>
        <p:nvGrpSpPr>
          <p:cNvPr id="4" name="Group 16"/>
          <p:cNvGrpSpPr>
            <a:grpSpLocks/>
          </p:cNvGrpSpPr>
          <p:nvPr/>
        </p:nvGrpSpPr>
        <p:grpSpPr bwMode="auto">
          <a:xfrm>
            <a:off x="1774751" y="2505423"/>
            <a:ext cx="4559300" cy="4021137"/>
            <a:chOff x="945" y="1762"/>
            <a:chExt cx="2872" cy="2533"/>
          </a:xfrm>
        </p:grpSpPr>
        <p:sp>
          <p:nvSpPr>
            <p:cNvPr id="11278" name="Rectangle 17"/>
            <p:cNvSpPr>
              <a:spLocks noChangeArrowheads="1"/>
            </p:cNvSpPr>
            <p:nvPr/>
          </p:nvSpPr>
          <p:spPr bwMode="auto">
            <a:xfrm>
              <a:off x="1767" y="1882"/>
              <a:ext cx="56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dirty="0">
                  <a:solidFill>
                    <a:srgbClr val="0000FF"/>
                  </a:solidFill>
                </a:rPr>
                <a:t>C</a:t>
              </a:r>
              <a:r>
                <a:rPr lang="en-US" b="1" dirty="0"/>
                <a:t>H2</a:t>
              </a:r>
            </a:p>
          </p:txBody>
        </p:sp>
        <p:sp>
          <p:nvSpPr>
            <p:cNvPr id="11279" name="Line 18"/>
            <p:cNvSpPr>
              <a:spLocks noChangeShapeType="1"/>
            </p:cNvSpPr>
            <p:nvPr/>
          </p:nvSpPr>
          <p:spPr bwMode="auto">
            <a:xfrm>
              <a:off x="1872" y="2176"/>
              <a:ext cx="96" cy="94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0" name="Rectangle 19"/>
            <p:cNvSpPr>
              <a:spLocks noChangeArrowheads="1"/>
            </p:cNvSpPr>
            <p:nvPr/>
          </p:nvSpPr>
          <p:spPr bwMode="auto">
            <a:xfrm>
              <a:off x="2583" y="2410"/>
              <a:ext cx="28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a:t>O</a:t>
              </a:r>
            </a:p>
          </p:txBody>
        </p:sp>
        <p:sp>
          <p:nvSpPr>
            <p:cNvPr id="11281" name="Rectangle 20"/>
            <p:cNvSpPr>
              <a:spLocks noChangeArrowheads="1"/>
            </p:cNvSpPr>
            <p:nvPr/>
          </p:nvSpPr>
          <p:spPr bwMode="auto">
            <a:xfrm>
              <a:off x="3456" y="3168"/>
              <a:ext cx="36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dirty="0">
                  <a:solidFill>
                    <a:srgbClr val="0000FF"/>
                  </a:solidFill>
                </a:rPr>
                <a:t>C</a:t>
              </a:r>
              <a:r>
                <a:rPr lang="en-US" b="1" baseline="30000" dirty="0">
                  <a:solidFill>
                    <a:schemeClr val="hlink"/>
                  </a:solidFill>
                </a:rPr>
                <a:t>1</a:t>
              </a:r>
            </a:p>
          </p:txBody>
        </p:sp>
        <p:sp>
          <p:nvSpPr>
            <p:cNvPr id="11282" name="Rectangle 21"/>
            <p:cNvSpPr>
              <a:spLocks noChangeArrowheads="1"/>
            </p:cNvSpPr>
            <p:nvPr/>
          </p:nvSpPr>
          <p:spPr bwMode="auto">
            <a:xfrm>
              <a:off x="1680" y="3216"/>
              <a:ext cx="36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dirty="0">
                  <a:solidFill>
                    <a:srgbClr val="0000FF"/>
                  </a:solidFill>
                </a:rPr>
                <a:t>C</a:t>
              </a:r>
              <a:r>
                <a:rPr lang="en-US" b="1" baseline="30000" dirty="0">
                  <a:solidFill>
                    <a:schemeClr val="hlink"/>
                  </a:solidFill>
                </a:rPr>
                <a:t>4</a:t>
              </a:r>
            </a:p>
          </p:txBody>
        </p:sp>
        <p:sp>
          <p:nvSpPr>
            <p:cNvPr id="11283" name="Rectangle 22"/>
            <p:cNvSpPr>
              <a:spLocks noChangeArrowheads="1"/>
            </p:cNvSpPr>
            <p:nvPr/>
          </p:nvSpPr>
          <p:spPr bwMode="auto">
            <a:xfrm>
              <a:off x="2007" y="3970"/>
              <a:ext cx="36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dirty="0">
                  <a:solidFill>
                    <a:srgbClr val="0000FF"/>
                  </a:solidFill>
                </a:rPr>
                <a:t>C</a:t>
              </a:r>
              <a:r>
                <a:rPr lang="en-US" b="1" baseline="30000" dirty="0">
                  <a:solidFill>
                    <a:schemeClr val="hlink"/>
                  </a:solidFill>
                </a:rPr>
                <a:t>3</a:t>
              </a:r>
            </a:p>
          </p:txBody>
        </p:sp>
        <p:sp>
          <p:nvSpPr>
            <p:cNvPr id="11284" name="Rectangle 23"/>
            <p:cNvSpPr>
              <a:spLocks noChangeArrowheads="1"/>
            </p:cNvSpPr>
            <p:nvPr/>
          </p:nvSpPr>
          <p:spPr bwMode="auto">
            <a:xfrm>
              <a:off x="3015" y="3970"/>
              <a:ext cx="36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dirty="0">
                  <a:solidFill>
                    <a:srgbClr val="0000FF"/>
                  </a:solidFill>
                </a:rPr>
                <a:t>C</a:t>
              </a:r>
              <a:r>
                <a:rPr lang="en-US" b="1" baseline="30000" dirty="0">
                  <a:solidFill>
                    <a:schemeClr val="hlink"/>
                  </a:solidFill>
                </a:rPr>
                <a:t>2</a:t>
              </a:r>
            </a:p>
          </p:txBody>
        </p:sp>
        <p:sp>
          <p:nvSpPr>
            <p:cNvPr id="11285" name="Rectangle 24"/>
            <p:cNvSpPr>
              <a:spLocks noChangeArrowheads="1"/>
            </p:cNvSpPr>
            <p:nvPr/>
          </p:nvSpPr>
          <p:spPr bwMode="auto">
            <a:xfrm>
              <a:off x="1863" y="1762"/>
              <a:ext cx="1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sz="1800" b="1">
                  <a:solidFill>
                    <a:schemeClr val="hlink"/>
                  </a:solidFill>
                </a:rPr>
                <a:t>5</a:t>
              </a:r>
            </a:p>
          </p:txBody>
        </p:sp>
        <p:sp>
          <p:nvSpPr>
            <p:cNvPr id="10265" name="Rectangle 25"/>
            <p:cNvSpPr>
              <a:spLocks noChangeArrowheads="1"/>
            </p:cNvSpPr>
            <p:nvPr/>
          </p:nvSpPr>
          <p:spPr bwMode="auto">
            <a:xfrm>
              <a:off x="945" y="3460"/>
              <a:ext cx="1219" cy="754"/>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rPr>
                <a:t>      </a:t>
              </a:r>
              <a:r>
                <a:rPr lang="en-US" sz="2400" b="1" dirty="0">
                  <a:solidFill>
                    <a:schemeClr val="accent1">
                      <a:lumMod val="75000"/>
                    </a:schemeClr>
                  </a:solidFill>
                </a:rPr>
                <a:t>Sugar</a:t>
              </a:r>
            </a:p>
            <a:p>
              <a:pPr>
                <a:defRPr/>
              </a:pPr>
              <a:r>
                <a:rPr lang="en-US" sz="2400" b="1" dirty="0">
                  <a:solidFill>
                    <a:schemeClr val="accent1">
                      <a:lumMod val="75000"/>
                    </a:schemeClr>
                  </a:solidFill>
                </a:rPr>
                <a:t>(</a:t>
              </a:r>
              <a:r>
                <a:rPr lang="en-US" sz="2400" b="1" dirty="0" smtClean="0">
                  <a:solidFill>
                    <a:schemeClr val="accent1">
                      <a:lumMod val="75000"/>
                    </a:schemeClr>
                  </a:solidFill>
                </a:rPr>
                <a:t>deoxyribose)</a:t>
              </a:r>
              <a:endParaRPr lang="en-US" sz="2400" b="1" dirty="0">
                <a:solidFill>
                  <a:srgbClr val="9234DB"/>
                </a:solidFill>
                <a:effectLst>
                  <a:outerShdw blurRad="38100" dist="38100" dir="2700000" algn="tl">
                    <a:srgbClr val="000000"/>
                  </a:outerShdw>
                </a:effectLst>
              </a:endParaRPr>
            </a:p>
            <a:p>
              <a:pPr>
                <a:defRPr/>
              </a:pPr>
              <a:endParaRPr lang="en-US" sz="2400" b="1" dirty="0">
                <a:solidFill>
                  <a:srgbClr val="9234DB"/>
                </a:solidFill>
                <a:effectLst>
                  <a:outerShdw blurRad="38100" dist="38100" dir="2700000" algn="tl">
                    <a:srgbClr val="000000"/>
                  </a:outerShdw>
                </a:effectLst>
              </a:endParaRPr>
            </a:p>
          </p:txBody>
        </p:sp>
        <p:sp>
          <p:nvSpPr>
            <p:cNvPr id="11287" name="AutoShape 26"/>
            <p:cNvSpPr>
              <a:spLocks noChangeArrowheads="1"/>
            </p:cNvSpPr>
            <p:nvPr/>
          </p:nvSpPr>
          <p:spPr bwMode="auto">
            <a:xfrm>
              <a:off x="2016" y="2688"/>
              <a:ext cx="1440" cy="1296"/>
            </a:xfrm>
            <a:prstGeom prst="pentagon">
              <a:avLst/>
            </a:prstGeom>
            <a:solidFill>
              <a:schemeClr val="accent1"/>
            </a:solidFill>
            <a:ln w="38100">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GB" sz="2200"/>
            </a:p>
          </p:txBody>
        </p:sp>
      </p:grpSp>
    </p:spTree>
    <p:extLst>
      <p:ext uri="{BB962C8B-B14F-4D97-AF65-F5344CB8AC3E}">
        <p14:creationId xmlns:p14="http://schemas.microsoft.com/office/powerpoint/2010/main" val="342915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70" y="-24153"/>
            <a:ext cx="8229600" cy="754701"/>
          </a:xfrm>
        </p:spPr>
        <p:txBody>
          <a:bodyPr>
            <a:noAutofit/>
          </a:bodyPr>
          <a:lstStyle/>
          <a:p>
            <a:r>
              <a:rPr lang="en-GB" sz="4800" b="1" dirty="0" smtClean="0"/>
              <a:t>A </a:t>
            </a:r>
            <a:r>
              <a:rPr lang="en-GB" sz="4800" b="1" dirty="0" err="1" smtClean="0"/>
              <a:t>deoxyribose</a:t>
            </a:r>
            <a:r>
              <a:rPr lang="en-GB" sz="4800" b="1" dirty="0" smtClean="0"/>
              <a:t> sugar</a:t>
            </a:r>
            <a:endParaRPr lang="en-GB" sz="4800" b="1" dirty="0"/>
          </a:p>
        </p:txBody>
      </p:sp>
      <p:pic>
        <p:nvPicPr>
          <p:cNvPr id="4" name="Picture 2" descr="http://scienceaid.co.uk/biology/genetics/images/nucleotide.jpg"/>
          <p:cNvPicPr>
            <a:picLocks noGrp="1" noChangeAspect="1" noChangeArrowheads="1"/>
          </p:cNvPicPr>
          <p:nvPr>
            <p:ph idx="1"/>
          </p:nvPr>
        </p:nvPicPr>
        <p:blipFill>
          <a:blip r:embed="rId3" cstate="print"/>
          <a:srcRect t="26694" r="38660" b="17536"/>
          <a:stretch>
            <a:fillRect/>
          </a:stretch>
        </p:blipFill>
        <p:spPr bwMode="auto">
          <a:xfrm>
            <a:off x="2570359" y="2078546"/>
            <a:ext cx="3408195" cy="2520280"/>
          </a:xfrm>
          <a:prstGeom prst="rect">
            <a:avLst/>
          </a:prstGeom>
          <a:noFill/>
        </p:spPr>
      </p:pic>
      <p:sp>
        <p:nvSpPr>
          <p:cNvPr id="5" name="TextBox 4"/>
          <p:cNvSpPr txBox="1"/>
          <p:nvPr/>
        </p:nvSpPr>
        <p:spPr>
          <a:xfrm>
            <a:off x="5090639" y="4310794"/>
            <a:ext cx="425116" cy="369332"/>
          </a:xfrm>
          <a:prstGeom prst="rect">
            <a:avLst/>
          </a:prstGeom>
          <a:noFill/>
        </p:spPr>
        <p:txBody>
          <a:bodyPr wrap="none" rtlCol="0">
            <a:spAutoFit/>
          </a:bodyPr>
          <a:lstStyle/>
          <a:p>
            <a:r>
              <a:rPr lang="en-GB" sz="1600" b="1" dirty="0" smtClean="0"/>
              <a:t>2</a:t>
            </a:r>
            <a:r>
              <a:rPr lang="en-GB" b="1" dirty="0" smtClean="0"/>
              <a:t>C</a:t>
            </a:r>
            <a:endParaRPr lang="en-GB" b="1" dirty="0"/>
          </a:p>
        </p:txBody>
      </p:sp>
      <p:sp>
        <p:nvSpPr>
          <p:cNvPr id="6" name="TextBox 5"/>
          <p:cNvSpPr txBox="1"/>
          <p:nvPr/>
        </p:nvSpPr>
        <p:spPr>
          <a:xfrm>
            <a:off x="5553438" y="2681773"/>
            <a:ext cx="425116" cy="369332"/>
          </a:xfrm>
          <a:prstGeom prst="rect">
            <a:avLst/>
          </a:prstGeom>
          <a:noFill/>
        </p:spPr>
        <p:txBody>
          <a:bodyPr wrap="none" rtlCol="0">
            <a:spAutoFit/>
          </a:bodyPr>
          <a:lstStyle/>
          <a:p>
            <a:r>
              <a:rPr lang="en-GB" sz="1600" b="1" dirty="0" smtClean="0"/>
              <a:t>1</a:t>
            </a:r>
            <a:r>
              <a:rPr lang="en-GB" b="1" dirty="0" smtClean="0"/>
              <a:t>C</a:t>
            </a:r>
            <a:endParaRPr lang="en-GB" b="1" dirty="0"/>
          </a:p>
        </p:txBody>
      </p:sp>
      <p:sp>
        <p:nvSpPr>
          <p:cNvPr id="8" name="TextBox 7"/>
          <p:cNvSpPr txBox="1"/>
          <p:nvPr/>
        </p:nvSpPr>
        <p:spPr>
          <a:xfrm>
            <a:off x="3362447" y="4310794"/>
            <a:ext cx="425116" cy="369332"/>
          </a:xfrm>
          <a:prstGeom prst="rect">
            <a:avLst/>
          </a:prstGeom>
          <a:noFill/>
        </p:spPr>
        <p:txBody>
          <a:bodyPr wrap="none" rtlCol="0">
            <a:spAutoFit/>
          </a:bodyPr>
          <a:lstStyle/>
          <a:p>
            <a:r>
              <a:rPr lang="en-GB" sz="1600" b="1" dirty="0" smtClean="0"/>
              <a:t>3</a:t>
            </a:r>
            <a:r>
              <a:rPr lang="en-GB" b="1" dirty="0" smtClean="0"/>
              <a:t>C</a:t>
            </a:r>
            <a:endParaRPr lang="en-GB" b="1" dirty="0"/>
          </a:p>
        </p:txBody>
      </p:sp>
      <p:sp>
        <p:nvSpPr>
          <p:cNvPr id="9" name="TextBox 8"/>
          <p:cNvSpPr txBox="1"/>
          <p:nvPr/>
        </p:nvSpPr>
        <p:spPr>
          <a:xfrm>
            <a:off x="2574163" y="2005108"/>
            <a:ext cx="425116" cy="369332"/>
          </a:xfrm>
          <a:prstGeom prst="rect">
            <a:avLst/>
          </a:prstGeom>
          <a:noFill/>
        </p:spPr>
        <p:txBody>
          <a:bodyPr wrap="none" rtlCol="0">
            <a:spAutoFit/>
          </a:bodyPr>
          <a:lstStyle/>
          <a:p>
            <a:r>
              <a:rPr lang="en-GB" sz="1600" b="1" dirty="0" smtClean="0"/>
              <a:t>5</a:t>
            </a:r>
            <a:r>
              <a:rPr lang="en-GB" b="1" dirty="0" smtClean="0"/>
              <a:t>C</a:t>
            </a:r>
            <a:endParaRPr lang="en-GB" b="1" dirty="0"/>
          </a:p>
        </p:txBody>
      </p:sp>
      <p:sp>
        <p:nvSpPr>
          <p:cNvPr id="10" name="TextBox 9"/>
          <p:cNvSpPr txBox="1"/>
          <p:nvPr/>
        </p:nvSpPr>
        <p:spPr>
          <a:xfrm>
            <a:off x="2893372" y="2932635"/>
            <a:ext cx="425116" cy="369332"/>
          </a:xfrm>
          <a:prstGeom prst="rect">
            <a:avLst/>
          </a:prstGeom>
          <a:noFill/>
        </p:spPr>
        <p:txBody>
          <a:bodyPr wrap="none" rtlCol="0">
            <a:spAutoFit/>
          </a:bodyPr>
          <a:lstStyle/>
          <a:p>
            <a:r>
              <a:rPr lang="en-GB" sz="1600" b="1" dirty="0" smtClean="0"/>
              <a:t>4</a:t>
            </a:r>
            <a:r>
              <a:rPr lang="en-GB" b="1" dirty="0" smtClean="0"/>
              <a:t>C</a:t>
            </a:r>
            <a:endParaRPr lang="en-GB" b="1" dirty="0"/>
          </a:p>
        </p:txBody>
      </p:sp>
      <p:sp>
        <p:nvSpPr>
          <p:cNvPr id="13" name="TextBox 12"/>
          <p:cNvSpPr txBox="1"/>
          <p:nvPr/>
        </p:nvSpPr>
        <p:spPr>
          <a:xfrm>
            <a:off x="1147200" y="4694997"/>
            <a:ext cx="7713696" cy="1661993"/>
          </a:xfrm>
          <a:prstGeom prst="rect">
            <a:avLst/>
          </a:prstGeom>
          <a:noFill/>
        </p:spPr>
        <p:txBody>
          <a:bodyPr wrap="square" rtlCol="0">
            <a:spAutoFit/>
          </a:bodyPr>
          <a:lstStyle/>
          <a:p>
            <a:r>
              <a:rPr lang="en-GB" sz="2800" dirty="0" smtClean="0"/>
              <a:t>Notice that the deoxyribose sugar molecule has a </a:t>
            </a:r>
            <a:r>
              <a:rPr lang="en-GB" sz="2800" b="1" dirty="0" smtClean="0"/>
              <a:t>base attached to its carbon 1</a:t>
            </a:r>
            <a:r>
              <a:rPr lang="en-GB" sz="2800" dirty="0" smtClean="0"/>
              <a:t>  and a </a:t>
            </a:r>
            <a:r>
              <a:rPr lang="en-GB" sz="2800" b="1" dirty="0" smtClean="0"/>
              <a:t>phosphate attached to its carbon 5. </a:t>
            </a:r>
          </a:p>
          <a:p>
            <a:endParaRPr lang="en-GB" dirty="0" smtClean="0"/>
          </a:p>
        </p:txBody>
      </p:sp>
      <p:sp>
        <p:nvSpPr>
          <p:cNvPr id="3" name="Rectangle 2"/>
          <p:cNvSpPr/>
          <p:nvPr/>
        </p:nvSpPr>
        <p:spPr>
          <a:xfrm>
            <a:off x="5860484" y="2570026"/>
            <a:ext cx="1537601"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Base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2" name="Rectangle 11"/>
          <p:cNvSpPr/>
          <p:nvPr/>
        </p:nvSpPr>
        <p:spPr>
          <a:xfrm>
            <a:off x="971600" y="1406129"/>
            <a:ext cx="2666819" cy="769441"/>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rgbClr val="00B050"/>
                </a:solidFill>
                <a:effectLst/>
              </a:rPr>
              <a:t>Phosphate</a:t>
            </a:r>
            <a:endParaRPr lang="en-US" sz="4400" b="1" cap="none" spc="0" dirty="0">
              <a:ln w="22225">
                <a:solidFill>
                  <a:schemeClr val="accent2"/>
                </a:solidFill>
                <a:prstDash val="solid"/>
              </a:ln>
              <a:solidFill>
                <a:srgbClr val="00B050"/>
              </a:solidFill>
              <a:effectLst/>
            </a:endParaRPr>
          </a:p>
        </p:txBody>
      </p:sp>
      <p:sp>
        <p:nvSpPr>
          <p:cNvPr id="7" name="Rectangle 6"/>
          <p:cNvSpPr/>
          <p:nvPr/>
        </p:nvSpPr>
        <p:spPr>
          <a:xfrm>
            <a:off x="1940242" y="6130996"/>
            <a:ext cx="6552728" cy="369332"/>
          </a:xfrm>
          <a:prstGeom prst="rect">
            <a:avLst/>
          </a:prstGeom>
        </p:spPr>
        <p:txBody>
          <a:bodyPr wrap="square">
            <a:spAutoFit/>
          </a:bodyPr>
          <a:lstStyle/>
          <a:p>
            <a:r>
              <a:rPr lang="en-GB" dirty="0">
                <a:hlinkClick r:id="rId4"/>
              </a:rPr>
              <a:t>https://</a:t>
            </a:r>
            <a:r>
              <a:rPr lang="en-GB" dirty="0" smtClean="0">
                <a:hlinkClick r:id="rId4"/>
              </a:rPr>
              <a:t>www.youtube.com/watch?v=p835L4HWH68</a:t>
            </a:r>
            <a:r>
              <a:rPr lang="en-GB" dirty="0" smtClean="0"/>
              <a:t> (4:18) </a:t>
            </a:r>
            <a:endParaRPr lang="en-GB" dirty="0"/>
          </a:p>
        </p:txBody>
      </p:sp>
      <p:sp>
        <p:nvSpPr>
          <p:cNvPr id="14" name="Rectangle 2"/>
          <p:cNvSpPr txBox="1">
            <a:spLocks noChangeArrowheads="1"/>
          </p:cNvSpPr>
          <p:nvPr/>
        </p:nvSpPr>
        <p:spPr>
          <a:xfrm>
            <a:off x="304645" y="681646"/>
            <a:ext cx="8188325" cy="709612"/>
          </a:xfrm>
          <a:prstGeom prst="rect">
            <a:avLst/>
          </a:prstGeom>
        </p:spPr>
        <p:txBody>
          <a:bodyPr vert="horz" lIns="90488" tIns="44450" rIns="90488" bIns="4445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79F"/>
                </a:solidFill>
              </a:rPr>
              <a:t>Lets simplify it a little more…</a:t>
            </a:r>
            <a:endParaRPr lang="en-US" sz="3600" b="1" dirty="0" smtClean="0"/>
          </a:p>
        </p:txBody>
      </p:sp>
      <p:sp>
        <p:nvSpPr>
          <p:cNvPr id="11" name="Oval Callout 10"/>
          <p:cNvSpPr/>
          <p:nvPr/>
        </p:nvSpPr>
        <p:spPr>
          <a:xfrm>
            <a:off x="6444920" y="1355983"/>
            <a:ext cx="2264786" cy="1152412"/>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See also diagram p16 of textbook</a:t>
            </a:r>
            <a:endParaRPr lang="en-GB" dirty="0"/>
          </a:p>
        </p:txBody>
      </p:sp>
    </p:spTree>
    <p:extLst>
      <p:ext uri="{BB962C8B-B14F-4D97-AF65-F5344CB8AC3E}">
        <p14:creationId xmlns:p14="http://schemas.microsoft.com/office/powerpoint/2010/main" val="4388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07"/>
            <a:ext cx="8229600" cy="1143000"/>
          </a:xfrm>
        </p:spPr>
        <p:txBody>
          <a:bodyPr/>
          <a:lstStyle/>
          <a:p>
            <a:r>
              <a:rPr lang="en-GB" b="1" dirty="0" smtClean="0"/>
              <a:t>Complementary base pairing</a:t>
            </a:r>
            <a:endParaRPr lang="en-GB" b="1" dirty="0"/>
          </a:p>
        </p:txBody>
      </p:sp>
      <p:sp>
        <p:nvSpPr>
          <p:cNvPr id="3" name="Content Placeholder 2"/>
          <p:cNvSpPr>
            <a:spLocks noGrp="1"/>
          </p:cNvSpPr>
          <p:nvPr>
            <p:ph idx="1"/>
          </p:nvPr>
        </p:nvSpPr>
        <p:spPr>
          <a:xfrm>
            <a:off x="529208" y="1249450"/>
            <a:ext cx="8229600" cy="1180727"/>
          </a:xfrm>
        </p:spPr>
        <p:txBody>
          <a:bodyPr>
            <a:normAutofit/>
          </a:bodyPr>
          <a:lstStyle/>
          <a:p>
            <a:pPr>
              <a:buNone/>
            </a:pPr>
            <a:r>
              <a:rPr lang="en-GB" dirty="0" smtClean="0">
                <a:latin typeface="Calibri" panose="020F0502020204030204" pitchFamily="34" charset="0"/>
                <a:cs typeface="Calibri" panose="020F0502020204030204" pitchFamily="34" charset="0"/>
              </a:rPr>
              <a:t>Each base can only join with one other base.</a:t>
            </a:r>
          </a:p>
          <a:p>
            <a:pPr>
              <a:buNone/>
            </a:pPr>
            <a:r>
              <a:rPr lang="en-GB" dirty="0" smtClean="0">
                <a:solidFill>
                  <a:srgbClr val="C00000"/>
                </a:solidFill>
                <a:latin typeface="Calibri" panose="020F0502020204030204" pitchFamily="34" charset="0"/>
                <a:cs typeface="Calibri" panose="020F0502020204030204" pitchFamily="34" charset="0"/>
              </a:rPr>
              <a:t>4 bases:</a:t>
            </a:r>
          </a:p>
        </p:txBody>
      </p:sp>
      <p:sp>
        <p:nvSpPr>
          <p:cNvPr id="4" name="Rectangle 3"/>
          <p:cNvSpPr/>
          <p:nvPr/>
        </p:nvSpPr>
        <p:spPr>
          <a:xfrm>
            <a:off x="827584" y="2474580"/>
            <a:ext cx="180020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 name="Isosceles Triangle 4"/>
          <p:cNvSpPr/>
          <p:nvPr/>
        </p:nvSpPr>
        <p:spPr>
          <a:xfrm rot="16200000">
            <a:off x="1650304" y="2515954"/>
            <a:ext cx="1021703" cy="93895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p:cNvSpPr/>
          <p:nvPr/>
        </p:nvSpPr>
        <p:spPr>
          <a:xfrm rot="16200000">
            <a:off x="2697555" y="2515954"/>
            <a:ext cx="1021703" cy="938951"/>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843808" y="3626708"/>
            <a:ext cx="1224136" cy="400110"/>
          </a:xfrm>
          <a:prstGeom prst="rect">
            <a:avLst/>
          </a:prstGeom>
          <a:noFill/>
        </p:spPr>
        <p:txBody>
          <a:bodyPr wrap="square" rtlCol="0">
            <a:spAutoFit/>
          </a:bodyPr>
          <a:lstStyle/>
          <a:p>
            <a:r>
              <a:rPr lang="en-GB" sz="2000" b="1" dirty="0" smtClean="0"/>
              <a:t>Adenine</a:t>
            </a:r>
            <a:endParaRPr lang="en-GB" sz="2000" b="1" dirty="0"/>
          </a:p>
        </p:txBody>
      </p:sp>
      <p:sp>
        <p:nvSpPr>
          <p:cNvPr id="8" name="TextBox 7"/>
          <p:cNvSpPr txBox="1"/>
          <p:nvPr/>
        </p:nvSpPr>
        <p:spPr>
          <a:xfrm>
            <a:off x="899592" y="3626708"/>
            <a:ext cx="1224136" cy="400110"/>
          </a:xfrm>
          <a:prstGeom prst="rect">
            <a:avLst/>
          </a:prstGeom>
          <a:noFill/>
        </p:spPr>
        <p:txBody>
          <a:bodyPr wrap="square" rtlCol="0">
            <a:spAutoFit/>
          </a:bodyPr>
          <a:lstStyle/>
          <a:p>
            <a:r>
              <a:rPr lang="en-GB" sz="2000" b="1" dirty="0" smtClean="0"/>
              <a:t>Thymine</a:t>
            </a:r>
            <a:endParaRPr lang="en-GB" sz="2000" b="1" dirty="0"/>
          </a:p>
        </p:txBody>
      </p:sp>
      <p:sp>
        <p:nvSpPr>
          <p:cNvPr id="9" name="Rectangle 8"/>
          <p:cNvSpPr/>
          <p:nvPr/>
        </p:nvSpPr>
        <p:spPr>
          <a:xfrm>
            <a:off x="4788024" y="2474580"/>
            <a:ext cx="1656184" cy="100811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5724128" y="2474580"/>
            <a:ext cx="1224136" cy="10081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6639570" y="2438561"/>
            <a:ext cx="1532829" cy="1008112"/>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804248" y="3698716"/>
            <a:ext cx="1224136" cy="400110"/>
          </a:xfrm>
          <a:prstGeom prst="rect">
            <a:avLst/>
          </a:prstGeom>
          <a:noFill/>
        </p:spPr>
        <p:txBody>
          <a:bodyPr wrap="square" rtlCol="0">
            <a:spAutoFit/>
          </a:bodyPr>
          <a:lstStyle/>
          <a:p>
            <a:r>
              <a:rPr lang="en-GB" sz="2000" b="1" dirty="0" smtClean="0"/>
              <a:t>Guanine</a:t>
            </a:r>
            <a:endParaRPr lang="en-GB" sz="2000" b="1" dirty="0"/>
          </a:p>
        </p:txBody>
      </p:sp>
      <p:sp>
        <p:nvSpPr>
          <p:cNvPr id="13" name="TextBox 12"/>
          <p:cNvSpPr txBox="1"/>
          <p:nvPr/>
        </p:nvSpPr>
        <p:spPr>
          <a:xfrm>
            <a:off x="4932040" y="3698716"/>
            <a:ext cx="1224136" cy="400110"/>
          </a:xfrm>
          <a:prstGeom prst="rect">
            <a:avLst/>
          </a:prstGeom>
          <a:noFill/>
        </p:spPr>
        <p:txBody>
          <a:bodyPr wrap="square" rtlCol="0">
            <a:spAutoFit/>
          </a:bodyPr>
          <a:lstStyle/>
          <a:p>
            <a:r>
              <a:rPr lang="en-GB" sz="2000" b="1" dirty="0" smtClean="0"/>
              <a:t>Cytosine</a:t>
            </a:r>
            <a:endParaRPr lang="en-GB" sz="2000" b="1" dirty="0"/>
          </a:p>
        </p:txBody>
      </p:sp>
      <p:sp>
        <p:nvSpPr>
          <p:cNvPr id="14" name="TextBox 13"/>
          <p:cNvSpPr txBox="1"/>
          <p:nvPr/>
        </p:nvSpPr>
        <p:spPr>
          <a:xfrm>
            <a:off x="-184798" y="4165562"/>
            <a:ext cx="8712968" cy="1077218"/>
          </a:xfrm>
          <a:prstGeom prst="rect">
            <a:avLst/>
          </a:prstGeom>
          <a:noFill/>
        </p:spPr>
        <p:txBody>
          <a:bodyPr wrap="square" rtlCol="0">
            <a:spAutoFit/>
          </a:bodyPr>
          <a:lstStyle/>
          <a:p>
            <a:pPr algn="ctr"/>
            <a:r>
              <a:rPr lang="en-GB" sz="3200" dirty="0" smtClean="0">
                <a:latin typeface="Calibri" panose="020F0502020204030204" pitchFamily="34" charset="0"/>
                <a:cs typeface="Calibri" panose="020F0502020204030204" pitchFamily="34" charset="0"/>
              </a:rPr>
              <a:t>This is always the case in DNA…  </a:t>
            </a:r>
          </a:p>
          <a:p>
            <a:pPr algn="ctr"/>
            <a:r>
              <a:rPr lang="en-GB" sz="3200" b="1" dirty="0" smtClean="0">
                <a:latin typeface="Calibri" panose="020F0502020204030204" pitchFamily="34" charset="0"/>
                <a:cs typeface="Calibri" panose="020F0502020204030204" pitchFamily="34" charset="0"/>
              </a:rPr>
              <a:t>A pairs with T</a:t>
            </a:r>
            <a:r>
              <a:rPr lang="en-GB" sz="3200" dirty="0" smtClean="0">
                <a:latin typeface="Calibri" panose="020F0502020204030204" pitchFamily="34" charset="0"/>
                <a:cs typeface="Calibri" panose="020F0502020204030204" pitchFamily="34" charset="0"/>
              </a:rPr>
              <a:t>       </a:t>
            </a:r>
            <a:r>
              <a:rPr lang="en-GB" sz="3200" b="1" dirty="0" smtClean="0">
                <a:latin typeface="Calibri" panose="020F0502020204030204" pitchFamily="34" charset="0"/>
                <a:cs typeface="Calibri" panose="020F0502020204030204" pitchFamily="34" charset="0"/>
              </a:rPr>
              <a:t>G pairs with C </a:t>
            </a:r>
            <a:endParaRPr lang="en-GB" sz="3200" b="1" dirty="0">
              <a:latin typeface="Calibri" panose="020F0502020204030204" pitchFamily="34" charset="0"/>
              <a:cs typeface="Calibri" panose="020F0502020204030204" pitchFamily="34" charset="0"/>
            </a:endParaRPr>
          </a:p>
        </p:txBody>
      </p:sp>
      <p:sp>
        <p:nvSpPr>
          <p:cNvPr id="15" name="Text Box 101"/>
          <p:cNvSpPr txBox="1">
            <a:spLocks noChangeArrowheads="1"/>
          </p:cNvSpPr>
          <p:nvPr/>
        </p:nvSpPr>
        <p:spPr bwMode="auto">
          <a:xfrm>
            <a:off x="2987271" y="5263930"/>
            <a:ext cx="2744844" cy="1323439"/>
          </a:xfrm>
          <a:prstGeom prst="rect">
            <a:avLst/>
          </a:prstGeom>
          <a:solidFill>
            <a:srgbClr val="FFFF66"/>
          </a:solid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GB" b="1" dirty="0">
                <a:solidFill>
                  <a:srgbClr val="FF0000"/>
                </a:solidFill>
                <a:latin typeface="Tahoma" panose="020B0604030504040204" pitchFamily="34" charset="0"/>
              </a:rPr>
              <a:t>A</a:t>
            </a:r>
            <a:r>
              <a:rPr lang="en-GB" sz="2400" dirty="0">
                <a:solidFill>
                  <a:srgbClr val="FF0000"/>
                </a:solidFill>
                <a:latin typeface="Tahoma" panose="020B0604030504040204" pitchFamily="34" charset="0"/>
              </a:rPr>
              <a:t>nd </a:t>
            </a:r>
            <a:r>
              <a:rPr lang="en-GB" sz="2400" dirty="0" smtClean="0">
                <a:solidFill>
                  <a:srgbClr val="FF0000"/>
                </a:solidFill>
                <a:latin typeface="Tahoma" panose="020B0604030504040204" pitchFamily="34" charset="0"/>
              </a:rPr>
              <a:t>    </a:t>
            </a:r>
            <a:r>
              <a:rPr lang="en-GB" b="1" dirty="0" smtClean="0">
                <a:solidFill>
                  <a:srgbClr val="FF0000"/>
                </a:solidFill>
                <a:latin typeface="Tahoma" panose="020B0604030504040204" pitchFamily="34" charset="0"/>
              </a:rPr>
              <a:t>T</a:t>
            </a:r>
            <a:r>
              <a:rPr lang="en-GB" sz="2400" dirty="0" smtClean="0">
                <a:solidFill>
                  <a:srgbClr val="FF0000"/>
                </a:solidFill>
                <a:latin typeface="Tahoma" panose="020B0604030504040204" pitchFamily="34" charset="0"/>
              </a:rPr>
              <a:t>eacher</a:t>
            </a:r>
            <a:r>
              <a:rPr lang="en-GB" sz="2400" dirty="0" smtClean="0"/>
              <a:t> </a:t>
            </a:r>
            <a:endParaRPr lang="en-GB" sz="2400" dirty="0"/>
          </a:p>
          <a:p>
            <a:pPr algn="ctr" eaLnBrk="1" hangingPunct="1">
              <a:spcBef>
                <a:spcPct val="50000"/>
              </a:spcBef>
              <a:buFontTx/>
              <a:buNone/>
            </a:pPr>
            <a:r>
              <a:rPr lang="en-GB" b="1" dirty="0">
                <a:solidFill>
                  <a:srgbClr val="0000FF"/>
                </a:solidFill>
                <a:latin typeface="Tahoma" panose="020B0604030504040204" pitchFamily="34" charset="0"/>
              </a:rPr>
              <a:t>G</a:t>
            </a:r>
            <a:r>
              <a:rPr lang="en-GB" sz="2400" dirty="0">
                <a:solidFill>
                  <a:srgbClr val="0000FF"/>
                </a:solidFill>
                <a:latin typeface="Tahoma" panose="020B0604030504040204" pitchFamily="34" charset="0"/>
              </a:rPr>
              <a:t>oes    </a:t>
            </a:r>
            <a:r>
              <a:rPr lang="en-GB" b="1" dirty="0">
                <a:solidFill>
                  <a:srgbClr val="0000FF"/>
                </a:solidFill>
                <a:latin typeface="Tahoma" panose="020B0604030504040204" pitchFamily="34" charset="0"/>
              </a:rPr>
              <a:t>C</a:t>
            </a:r>
            <a:r>
              <a:rPr lang="en-GB" sz="2400" dirty="0">
                <a:solidFill>
                  <a:srgbClr val="0000FF"/>
                </a:solidFill>
                <a:latin typeface="Tahoma" panose="020B0604030504040204" pitchFamily="34" charset="0"/>
              </a:rPr>
              <a:t>razy</a:t>
            </a:r>
          </a:p>
        </p:txBody>
      </p:sp>
    </p:spTree>
    <p:extLst>
      <p:ext uri="{BB962C8B-B14F-4D97-AF65-F5344CB8AC3E}">
        <p14:creationId xmlns:p14="http://schemas.microsoft.com/office/powerpoint/2010/main" val="5729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dissolve">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
                                            <p:txEl>
                                              <p:pRg st="1" end="1"/>
                                            </p:txEl>
                                          </p:spTgt>
                                        </p:tgtEl>
                                        <p:attrNameLst>
                                          <p:attrName>style.visibility</p:attrName>
                                        </p:attrNameLst>
                                      </p:cBhvr>
                                      <p:to>
                                        <p:strVal val="visible"/>
                                      </p:to>
                                    </p:set>
                                    <p:animEffect transition="in" filter="dissolve">
                                      <p:cBhvr>
                                        <p:cTn id="34"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9" grpId="0" animBg="1"/>
      <p:bldP spid="11" grpId="0" animBg="1"/>
      <p:bldP spid="12" grpId="0"/>
      <p:bldP spid="13" grpId="0"/>
      <p:bldP spid="14" grpId="0"/>
      <p:bldP spid="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gular Pentagon 3"/>
          <p:cNvSpPr/>
          <p:nvPr/>
        </p:nvSpPr>
        <p:spPr>
          <a:xfrm>
            <a:off x="4781904" y="5263290"/>
            <a:ext cx="1800200" cy="165618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a:stCxn id="4" idx="1"/>
            <a:endCxn id="16" idx="4"/>
          </p:cNvCxnSpPr>
          <p:nvPr/>
        </p:nvCxnSpPr>
        <p:spPr>
          <a:xfrm rot="10800000">
            <a:off x="4421864" y="5047266"/>
            <a:ext cx="360042" cy="84862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 idx="5"/>
          </p:cNvCxnSpPr>
          <p:nvPr/>
        </p:nvCxnSpPr>
        <p:spPr>
          <a:xfrm>
            <a:off x="6582102" y="5895894"/>
            <a:ext cx="792090" cy="1546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989816" y="4183170"/>
            <a:ext cx="864096" cy="86409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gular Pentagon 17"/>
          <p:cNvSpPr/>
          <p:nvPr/>
        </p:nvSpPr>
        <p:spPr>
          <a:xfrm>
            <a:off x="4709896" y="2094938"/>
            <a:ext cx="1800200" cy="165618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Straight Connector 18"/>
          <p:cNvCxnSpPr>
            <a:stCxn id="18" idx="1"/>
            <a:endCxn id="22" idx="4"/>
          </p:cNvCxnSpPr>
          <p:nvPr/>
        </p:nvCxnSpPr>
        <p:spPr>
          <a:xfrm rot="10800000">
            <a:off x="4349856" y="1878914"/>
            <a:ext cx="360042" cy="84862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5"/>
          </p:cNvCxnSpPr>
          <p:nvPr/>
        </p:nvCxnSpPr>
        <p:spPr>
          <a:xfrm>
            <a:off x="6510094" y="2727542"/>
            <a:ext cx="792090" cy="1546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917808" y="1014818"/>
            <a:ext cx="864096" cy="86409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p:cNvCxnSpPr>
            <a:stCxn id="16" idx="7"/>
            <a:endCxn id="18" idx="2"/>
          </p:cNvCxnSpPr>
          <p:nvPr/>
        </p:nvCxnSpPr>
        <p:spPr>
          <a:xfrm rot="5400000" flipH="1" flipV="1">
            <a:off x="4611236" y="3867248"/>
            <a:ext cx="558598" cy="32633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4709" y="1250822"/>
            <a:ext cx="3145598" cy="2308324"/>
          </a:xfrm>
          <a:prstGeom prst="rect">
            <a:avLst/>
          </a:prstGeom>
          <a:noFill/>
        </p:spPr>
        <p:txBody>
          <a:bodyPr wrap="square" rtlCol="0">
            <a:spAutoFit/>
          </a:bodyPr>
          <a:lstStyle/>
          <a:p>
            <a:r>
              <a:rPr lang="en-GB" sz="2400" b="1" dirty="0" smtClean="0">
                <a:solidFill>
                  <a:srgbClr val="C00000"/>
                </a:solidFill>
                <a:latin typeface="Calibri" panose="020F0502020204030204" pitchFamily="34" charset="0"/>
                <a:cs typeface="Calibri" panose="020F0502020204030204" pitchFamily="34" charset="0"/>
              </a:rPr>
              <a:t>STRONG CHEMICAL BOND </a:t>
            </a:r>
            <a:r>
              <a:rPr lang="en-GB" sz="2400" dirty="0" smtClean="0">
                <a:latin typeface="Calibri" panose="020F0502020204030204" pitchFamily="34" charset="0"/>
                <a:cs typeface="Calibri" panose="020F0502020204030204" pitchFamily="34" charset="0"/>
              </a:rPr>
              <a:t>links the nucleotides between the </a:t>
            </a:r>
            <a:r>
              <a:rPr lang="en-GB" sz="2400" b="1" dirty="0" smtClean="0">
                <a:latin typeface="Calibri" panose="020F0502020204030204" pitchFamily="34" charset="0"/>
                <a:cs typeface="Calibri" panose="020F0502020204030204" pitchFamily="34" charset="0"/>
              </a:rPr>
              <a:t>phosphate</a:t>
            </a:r>
            <a:r>
              <a:rPr lang="en-GB" sz="2400" dirty="0" smtClean="0">
                <a:latin typeface="Calibri" panose="020F0502020204030204" pitchFamily="34" charset="0"/>
                <a:cs typeface="Calibri" panose="020F0502020204030204" pitchFamily="34" charset="0"/>
              </a:rPr>
              <a:t> and the </a:t>
            </a:r>
            <a:r>
              <a:rPr lang="en-GB" sz="2400" b="1" dirty="0" smtClean="0">
                <a:latin typeface="Calibri" panose="020F0502020204030204" pitchFamily="34" charset="0"/>
                <a:cs typeface="Calibri" panose="020F0502020204030204" pitchFamily="34" charset="0"/>
              </a:rPr>
              <a:t>carbon 3 of the sugar </a:t>
            </a:r>
            <a:r>
              <a:rPr lang="en-GB" sz="2400" dirty="0" smtClean="0">
                <a:latin typeface="Calibri" panose="020F0502020204030204" pitchFamily="34" charset="0"/>
                <a:cs typeface="Calibri" panose="020F0502020204030204" pitchFamily="34" charset="0"/>
              </a:rPr>
              <a:t>on another nucleotide.</a:t>
            </a:r>
          </a:p>
        </p:txBody>
      </p:sp>
      <p:sp>
        <p:nvSpPr>
          <p:cNvPr id="27" name="Right Arrow 26"/>
          <p:cNvSpPr/>
          <p:nvPr/>
        </p:nvSpPr>
        <p:spPr>
          <a:xfrm rot="2476251">
            <a:off x="3417438" y="3190566"/>
            <a:ext cx="1591871" cy="568834"/>
          </a:xfrm>
          <a:prstGeom prst="rightArrow">
            <a:avLst>
              <a:gd name="adj1" fmla="val 40189"/>
              <a:gd name="adj2" fmla="val 3502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4161349" y="4023687"/>
            <a:ext cx="54854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4075582" y="851259"/>
            <a:ext cx="54854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11742" y="3656245"/>
            <a:ext cx="3306904" cy="2677656"/>
          </a:xfrm>
          <a:prstGeom prst="rect">
            <a:avLst/>
          </a:prstGeom>
        </p:spPr>
        <p:txBody>
          <a:bodyPr wrap="square">
            <a:spAutoFit/>
          </a:bodyPr>
          <a:lstStyle/>
          <a:p>
            <a:r>
              <a:rPr lang="en-GB" sz="2400" dirty="0" smtClean="0">
                <a:latin typeface="Calibri" panose="020F0502020204030204" pitchFamily="34" charset="0"/>
                <a:cs typeface="Calibri" panose="020F0502020204030204" pitchFamily="34" charset="0"/>
              </a:rPr>
              <a:t>These bonds are </a:t>
            </a:r>
            <a:r>
              <a:rPr lang="en-GB" sz="2400" b="1" dirty="0">
                <a:latin typeface="Calibri" panose="020F0502020204030204" pitchFamily="34" charset="0"/>
                <a:cs typeface="Calibri" panose="020F0502020204030204" pitchFamily="34" charset="0"/>
              </a:rPr>
              <a:t>not</a:t>
            </a:r>
            <a:r>
              <a:rPr lang="en-GB" sz="2400" dirty="0">
                <a:latin typeface="Calibri" panose="020F0502020204030204" pitchFamily="34" charset="0"/>
                <a:cs typeface="Calibri" panose="020F0502020204030204" pitchFamily="34" charset="0"/>
              </a:rPr>
              <a:t> easily broken and join nucleotides together into a </a:t>
            </a:r>
            <a:r>
              <a:rPr lang="en-GB" sz="2400" dirty="0" smtClean="0">
                <a:latin typeface="Calibri" panose="020F0502020204030204" pitchFamily="34" charset="0"/>
                <a:cs typeface="Calibri" panose="020F0502020204030204" pitchFamily="34" charset="0"/>
              </a:rPr>
              <a:t>long permanent </a:t>
            </a:r>
            <a:r>
              <a:rPr lang="en-GB" sz="2400" dirty="0">
                <a:latin typeface="Calibri" panose="020F0502020204030204" pitchFamily="34" charset="0"/>
                <a:cs typeface="Calibri" panose="020F0502020204030204" pitchFamily="34" charset="0"/>
              </a:rPr>
              <a:t>strand </a:t>
            </a:r>
            <a:r>
              <a:rPr lang="en-GB" sz="2400" dirty="0" smtClean="0">
                <a:latin typeface="Calibri" panose="020F0502020204030204" pitchFamily="34" charset="0"/>
                <a:cs typeface="Calibri" panose="020F0502020204030204" pitchFamily="34" charset="0"/>
              </a:rPr>
              <a:t>- forming </a:t>
            </a:r>
            <a:r>
              <a:rPr lang="en-GB" sz="2400" dirty="0">
                <a:latin typeface="Calibri" panose="020F0502020204030204" pitchFamily="34" charset="0"/>
                <a:cs typeface="Calibri" panose="020F0502020204030204" pitchFamily="34" charset="0"/>
              </a:rPr>
              <a:t>the DNA molecule’s </a:t>
            </a:r>
            <a:r>
              <a:rPr lang="en-GB" sz="2400" b="1" dirty="0">
                <a:solidFill>
                  <a:srgbClr val="0000FF"/>
                </a:solidFill>
                <a:latin typeface="Calibri" panose="020F0502020204030204" pitchFamily="34" charset="0"/>
                <a:cs typeface="Calibri" panose="020F0502020204030204" pitchFamily="34" charset="0"/>
              </a:rPr>
              <a:t>sugar-phosphate backbone. </a:t>
            </a:r>
          </a:p>
        </p:txBody>
      </p:sp>
      <p:sp>
        <p:nvSpPr>
          <p:cNvPr id="24" name="Isosceles Triangle 23"/>
          <p:cNvSpPr/>
          <p:nvPr/>
        </p:nvSpPr>
        <p:spPr>
          <a:xfrm rot="16200000">
            <a:off x="7059978" y="2302066"/>
            <a:ext cx="1021703" cy="938951"/>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7101354" y="5407306"/>
            <a:ext cx="1532829" cy="1008112"/>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itle 1"/>
          <p:cNvSpPr>
            <a:spLocks noGrp="1"/>
          </p:cNvSpPr>
          <p:nvPr>
            <p:ph type="title"/>
          </p:nvPr>
        </p:nvSpPr>
        <p:spPr>
          <a:xfrm>
            <a:off x="529208" y="-128182"/>
            <a:ext cx="8229600" cy="1143000"/>
          </a:xfrm>
        </p:spPr>
        <p:txBody>
          <a:bodyPr/>
          <a:lstStyle/>
          <a:p>
            <a:r>
              <a:rPr lang="en-GB" b="1" dirty="0" smtClean="0"/>
              <a:t>Sugar-phosphate backbone</a:t>
            </a:r>
            <a:endParaRPr lang="en-GB" b="1" dirty="0"/>
          </a:p>
        </p:txBody>
      </p:sp>
    </p:spTree>
    <p:extLst>
      <p:ext uri="{BB962C8B-B14F-4D97-AF65-F5344CB8AC3E}">
        <p14:creationId xmlns:p14="http://schemas.microsoft.com/office/powerpoint/2010/main" val="12777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0" fill="hold"/>
                                        <p:tgtEl>
                                          <p:spTgt spid="23"/>
                                        </p:tgtEl>
                                        <p:attrNameLst>
                                          <p:attrName>ppt_x</p:attrName>
                                        </p:attrNameLst>
                                      </p:cBhvr>
                                      <p:tavLst>
                                        <p:tav tm="0">
                                          <p:val>
                                            <p:strVal val="#ppt_x"/>
                                          </p:val>
                                        </p:tav>
                                        <p:tav tm="100000">
                                          <p:val>
                                            <p:strVal val="#ppt_x"/>
                                          </p:val>
                                        </p:tav>
                                      </p:tavLst>
                                    </p:anim>
                                    <p:anim calcmode="lin" valueType="num">
                                      <p:cBhvr additive="base">
                                        <p:cTn id="8" dur="5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gular Pentagon 4"/>
          <p:cNvSpPr/>
          <p:nvPr/>
        </p:nvSpPr>
        <p:spPr>
          <a:xfrm>
            <a:off x="864096" y="4437112"/>
            <a:ext cx="1619672" cy="146754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a:stCxn id="5" idx="1"/>
            <a:endCxn id="9" idx="4"/>
          </p:cNvCxnSpPr>
          <p:nvPr/>
        </p:nvCxnSpPr>
        <p:spPr>
          <a:xfrm rot="10800000">
            <a:off x="504056" y="4032448"/>
            <a:ext cx="360042" cy="9652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5" idx="5"/>
            <a:endCxn id="8" idx="1"/>
          </p:cNvCxnSpPr>
          <p:nvPr/>
        </p:nvCxnSpPr>
        <p:spPr>
          <a:xfrm flipV="1">
            <a:off x="2483766" y="4869160"/>
            <a:ext cx="576066" cy="1285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59832" y="4509120"/>
            <a:ext cx="1403648" cy="72008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GUANINE</a:t>
            </a:r>
          </a:p>
        </p:txBody>
      </p:sp>
      <p:sp>
        <p:nvSpPr>
          <p:cNvPr id="9" name="Oval 8"/>
          <p:cNvSpPr/>
          <p:nvPr/>
        </p:nvSpPr>
        <p:spPr>
          <a:xfrm>
            <a:off x="72008" y="3168352"/>
            <a:ext cx="864096" cy="86409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gular Pentagon 9"/>
          <p:cNvSpPr/>
          <p:nvPr/>
        </p:nvSpPr>
        <p:spPr>
          <a:xfrm>
            <a:off x="792088" y="1268760"/>
            <a:ext cx="1691680" cy="146754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a:stCxn id="10" idx="1"/>
            <a:endCxn id="14" idx="4"/>
          </p:cNvCxnSpPr>
          <p:nvPr/>
        </p:nvCxnSpPr>
        <p:spPr>
          <a:xfrm rot="10800000">
            <a:off x="432048" y="864096"/>
            <a:ext cx="360042" cy="9652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5"/>
            <a:endCxn id="13" idx="1"/>
          </p:cNvCxnSpPr>
          <p:nvPr/>
        </p:nvCxnSpPr>
        <p:spPr>
          <a:xfrm flipV="1">
            <a:off x="2483766" y="1772816"/>
            <a:ext cx="504058" cy="5649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87824" y="1412776"/>
            <a:ext cx="1403648" cy="72008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ADENINE</a:t>
            </a:r>
            <a:endParaRPr lang="en-GB" sz="2400" dirty="0"/>
          </a:p>
        </p:txBody>
      </p:sp>
      <p:sp>
        <p:nvSpPr>
          <p:cNvPr id="14" name="Oval 13"/>
          <p:cNvSpPr/>
          <p:nvPr/>
        </p:nvSpPr>
        <p:spPr>
          <a:xfrm>
            <a:off x="0" y="0"/>
            <a:ext cx="864096" cy="86409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9" idx="7"/>
            <a:endCxn id="10" idx="2"/>
          </p:cNvCxnSpPr>
          <p:nvPr/>
        </p:nvCxnSpPr>
        <p:spPr>
          <a:xfrm rot="5400000" flipH="1" flipV="1">
            <a:off x="683067" y="2862793"/>
            <a:ext cx="558597" cy="30561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Regular Pentagon 62"/>
          <p:cNvSpPr/>
          <p:nvPr/>
        </p:nvSpPr>
        <p:spPr>
          <a:xfrm rot="10800000">
            <a:off x="6551712" y="836712"/>
            <a:ext cx="1691680" cy="146754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gular Pentagon 63"/>
          <p:cNvSpPr/>
          <p:nvPr/>
        </p:nvSpPr>
        <p:spPr>
          <a:xfrm rot="10800000">
            <a:off x="6623720" y="4005064"/>
            <a:ext cx="1691680" cy="146754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p:cNvSpPr/>
          <p:nvPr/>
        </p:nvSpPr>
        <p:spPr>
          <a:xfrm>
            <a:off x="8279904" y="2708920"/>
            <a:ext cx="864096" cy="86409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6" name="Straight Connector 65"/>
          <p:cNvCxnSpPr>
            <a:stCxn id="64" idx="2"/>
            <a:endCxn id="65" idx="3"/>
          </p:cNvCxnSpPr>
          <p:nvPr/>
        </p:nvCxnSpPr>
        <p:spPr>
          <a:xfrm rot="5400000" flipH="1" flipV="1">
            <a:off x="7920085" y="3518706"/>
            <a:ext cx="558597" cy="41413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8279904" y="1772816"/>
            <a:ext cx="360042" cy="9652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8279904" y="4941168"/>
            <a:ext cx="360042" cy="9652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8207896" y="5489848"/>
            <a:ext cx="864096" cy="86409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p:cNvSpPr/>
          <p:nvPr/>
        </p:nvSpPr>
        <p:spPr>
          <a:xfrm>
            <a:off x="4716016" y="1412776"/>
            <a:ext cx="1403648" cy="72008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THYMINE</a:t>
            </a:r>
            <a:endParaRPr lang="en-GB" sz="2400" dirty="0"/>
          </a:p>
        </p:txBody>
      </p:sp>
      <p:cxnSp>
        <p:nvCxnSpPr>
          <p:cNvPr id="78" name="Straight Connector 77"/>
          <p:cNvCxnSpPr>
            <a:stCxn id="77" idx="3"/>
            <a:endCxn id="63" idx="5"/>
          </p:cNvCxnSpPr>
          <p:nvPr/>
        </p:nvCxnSpPr>
        <p:spPr>
          <a:xfrm flipV="1">
            <a:off x="6119664" y="1743706"/>
            <a:ext cx="432050" cy="2911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4860032" y="4509120"/>
            <a:ext cx="1403648" cy="72008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CYTOSINE</a:t>
            </a:r>
            <a:endParaRPr lang="en-GB" sz="2400" dirty="0"/>
          </a:p>
        </p:txBody>
      </p:sp>
      <p:cxnSp>
        <p:nvCxnSpPr>
          <p:cNvPr id="82" name="Straight Connector 81"/>
          <p:cNvCxnSpPr>
            <a:stCxn id="81" idx="3"/>
            <a:endCxn id="64" idx="5"/>
          </p:cNvCxnSpPr>
          <p:nvPr/>
        </p:nvCxnSpPr>
        <p:spPr>
          <a:xfrm>
            <a:off x="6263680" y="4869160"/>
            <a:ext cx="360042" cy="4289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537088" y="5706749"/>
            <a:ext cx="4864783" cy="954107"/>
          </a:xfrm>
          <a:prstGeom prst="rect">
            <a:avLst/>
          </a:prstGeom>
          <a:solidFill>
            <a:schemeClr val="bg1"/>
          </a:solidFill>
        </p:spPr>
        <p:txBody>
          <a:bodyPr wrap="square" rtlCol="0">
            <a:spAutoFit/>
          </a:bodyPr>
          <a:lstStyle/>
          <a:p>
            <a:pPr algn="ctr"/>
            <a:r>
              <a:rPr lang="en-GB" sz="2800" dirty="0" smtClean="0"/>
              <a:t>Notice how the two strands run </a:t>
            </a:r>
            <a:r>
              <a:rPr lang="en-GB" sz="2800" b="1" i="1" dirty="0" smtClean="0">
                <a:solidFill>
                  <a:srgbClr val="FF0000"/>
                </a:solidFill>
              </a:rPr>
              <a:t>anti-parallel</a:t>
            </a:r>
            <a:r>
              <a:rPr lang="en-GB" sz="2800" dirty="0" smtClean="0"/>
              <a:t> to each other</a:t>
            </a:r>
            <a:endParaRPr lang="en-GB" sz="2800" dirty="0"/>
          </a:p>
        </p:txBody>
      </p:sp>
      <p:sp>
        <p:nvSpPr>
          <p:cNvPr id="90" name="Freeform 89"/>
          <p:cNvSpPr/>
          <p:nvPr/>
        </p:nvSpPr>
        <p:spPr>
          <a:xfrm>
            <a:off x="4499992" y="4509120"/>
            <a:ext cx="445545" cy="810587"/>
          </a:xfrm>
          <a:custGeom>
            <a:avLst/>
            <a:gdLst>
              <a:gd name="connsiteX0" fmla="*/ 0 w 445545"/>
              <a:gd name="connsiteY0" fmla="*/ 0 h 810587"/>
              <a:gd name="connsiteX1" fmla="*/ 164123 w 445545"/>
              <a:gd name="connsiteY1" fmla="*/ 70339 h 810587"/>
              <a:gd name="connsiteX2" fmla="*/ 398584 w 445545"/>
              <a:gd name="connsiteY2" fmla="*/ 140677 h 810587"/>
              <a:gd name="connsiteX3" fmla="*/ 234461 w 445545"/>
              <a:gd name="connsiteY3" fmla="*/ 234462 h 810587"/>
              <a:gd name="connsiteX4" fmla="*/ 164123 w 445545"/>
              <a:gd name="connsiteY4" fmla="*/ 281354 h 810587"/>
              <a:gd name="connsiteX5" fmla="*/ 70338 w 445545"/>
              <a:gd name="connsiteY5" fmla="*/ 328246 h 810587"/>
              <a:gd name="connsiteX6" fmla="*/ 23446 w 445545"/>
              <a:gd name="connsiteY6" fmla="*/ 398585 h 810587"/>
              <a:gd name="connsiteX7" fmla="*/ 93784 w 445545"/>
              <a:gd name="connsiteY7" fmla="*/ 445477 h 810587"/>
              <a:gd name="connsiteX8" fmla="*/ 257907 w 445545"/>
              <a:gd name="connsiteY8" fmla="*/ 468923 h 810587"/>
              <a:gd name="connsiteX9" fmla="*/ 211015 w 445545"/>
              <a:gd name="connsiteY9" fmla="*/ 539262 h 810587"/>
              <a:gd name="connsiteX10" fmla="*/ 93784 w 445545"/>
              <a:gd name="connsiteY10" fmla="*/ 586154 h 810587"/>
              <a:gd name="connsiteX11" fmla="*/ 23446 w 445545"/>
              <a:gd name="connsiteY11" fmla="*/ 633046 h 810587"/>
              <a:gd name="connsiteX12" fmla="*/ 70338 w 445545"/>
              <a:gd name="connsiteY12" fmla="*/ 703385 h 810587"/>
              <a:gd name="connsiteX13" fmla="*/ 375138 w 445545"/>
              <a:gd name="connsiteY13" fmla="*/ 750277 h 8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545" h="810587">
                <a:moveTo>
                  <a:pt x="0" y="0"/>
                </a:moveTo>
                <a:cubicBezTo>
                  <a:pt x="123628" y="82421"/>
                  <a:pt x="12721" y="19872"/>
                  <a:pt x="164123" y="70339"/>
                </a:cubicBezTo>
                <a:cubicBezTo>
                  <a:pt x="395471" y="147455"/>
                  <a:pt x="167063" y="94373"/>
                  <a:pt x="398584" y="140677"/>
                </a:cubicBezTo>
                <a:cubicBezTo>
                  <a:pt x="171814" y="310757"/>
                  <a:pt x="413475" y="144956"/>
                  <a:pt x="234461" y="234462"/>
                </a:cubicBezTo>
                <a:cubicBezTo>
                  <a:pt x="209257" y="247064"/>
                  <a:pt x="188589" y="267374"/>
                  <a:pt x="164123" y="281354"/>
                </a:cubicBezTo>
                <a:cubicBezTo>
                  <a:pt x="133777" y="298695"/>
                  <a:pt x="101600" y="312615"/>
                  <a:pt x="70338" y="328246"/>
                </a:cubicBezTo>
                <a:cubicBezTo>
                  <a:pt x="54707" y="351692"/>
                  <a:pt x="17920" y="370953"/>
                  <a:pt x="23446" y="398585"/>
                </a:cubicBezTo>
                <a:cubicBezTo>
                  <a:pt x="28972" y="426216"/>
                  <a:pt x="66794" y="437380"/>
                  <a:pt x="93784" y="445477"/>
                </a:cubicBezTo>
                <a:cubicBezTo>
                  <a:pt x="146716" y="461357"/>
                  <a:pt x="203199" y="461108"/>
                  <a:pt x="257907" y="468923"/>
                </a:cubicBezTo>
                <a:cubicBezTo>
                  <a:pt x="242276" y="492369"/>
                  <a:pt x="233945" y="522883"/>
                  <a:pt x="211015" y="539262"/>
                </a:cubicBezTo>
                <a:cubicBezTo>
                  <a:pt x="176767" y="563725"/>
                  <a:pt x="131428" y="567332"/>
                  <a:pt x="93784" y="586154"/>
                </a:cubicBezTo>
                <a:cubicBezTo>
                  <a:pt x="68580" y="598756"/>
                  <a:pt x="46892" y="617415"/>
                  <a:pt x="23446" y="633046"/>
                </a:cubicBezTo>
                <a:cubicBezTo>
                  <a:pt x="39077" y="656492"/>
                  <a:pt x="43243" y="695644"/>
                  <a:pt x="70338" y="703385"/>
                </a:cubicBezTo>
                <a:cubicBezTo>
                  <a:pt x="445545" y="810587"/>
                  <a:pt x="275418" y="650557"/>
                  <a:pt x="375138" y="750277"/>
                </a:cubicBezTo>
              </a:path>
            </a:pathLst>
          </a:cu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1" name="Freeform 90"/>
          <p:cNvSpPr/>
          <p:nvPr/>
        </p:nvSpPr>
        <p:spPr>
          <a:xfrm>
            <a:off x="4427984" y="1412776"/>
            <a:ext cx="445545" cy="810587"/>
          </a:xfrm>
          <a:custGeom>
            <a:avLst/>
            <a:gdLst>
              <a:gd name="connsiteX0" fmla="*/ 0 w 445545"/>
              <a:gd name="connsiteY0" fmla="*/ 0 h 810587"/>
              <a:gd name="connsiteX1" fmla="*/ 164123 w 445545"/>
              <a:gd name="connsiteY1" fmla="*/ 70339 h 810587"/>
              <a:gd name="connsiteX2" fmla="*/ 398584 w 445545"/>
              <a:gd name="connsiteY2" fmla="*/ 140677 h 810587"/>
              <a:gd name="connsiteX3" fmla="*/ 234461 w 445545"/>
              <a:gd name="connsiteY3" fmla="*/ 234462 h 810587"/>
              <a:gd name="connsiteX4" fmla="*/ 164123 w 445545"/>
              <a:gd name="connsiteY4" fmla="*/ 281354 h 810587"/>
              <a:gd name="connsiteX5" fmla="*/ 70338 w 445545"/>
              <a:gd name="connsiteY5" fmla="*/ 328246 h 810587"/>
              <a:gd name="connsiteX6" fmla="*/ 23446 w 445545"/>
              <a:gd name="connsiteY6" fmla="*/ 398585 h 810587"/>
              <a:gd name="connsiteX7" fmla="*/ 93784 w 445545"/>
              <a:gd name="connsiteY7" fmla="*/ 445477 h 810587"/>
              <a:gd name="connsiteX8" fmla="*/ 257907 w 445545"/>
              <a:gd name="connsiteY8" fmla="*/ 468923 h 810587"/>
              <a:gd name="connsiteX9" fmla="*/ 211015 w 445545"/>
              <a:gd name="connsiteY9" fmla="*/ 539262 h 810587"/>
              <a:gd name="connsiteX10" fmla="*/ 93784 w 445545"/>
              <a:gd name="connsiteY10" fmla="*/ 586154 h 810587"/>
              <a:gd name="connsiteX11" fmla="*/ 23446 w 445545"/>
              <a:gd name="connsiteY11" fmla="*/ 633046 h 810587"/>
              <a:gd name="connsiteX12" fmla="*/ 70338 w 445545"/>
              <a:gd name="connsiteY12" fmla="*/ 703385 h 810587"/>
              <a:gd name="connsiteX13" fmla="*/ 375138 w 445545"/>
              <a:gd name="connsiteY13" fmla="*/ 750277 h 8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545" h="810587">
                <a:moveTo>
                  <a:pt x="0" y="0"/>
                </a:moveTo>
                <a:cubicBezTo>
                  <a:pt x="123628" y="82421"/>
                  <a:pt x="12721" y="19872"/>
                  <a:pt x="164123" y="70339"/>
                </a:cubicBezTo>
                <a:cubicBezTo>
                  <a:pt x="395471" y="147455"/>
                  <a:pt x="167063" y="94373"/>
                  <a:pt x="398584" y="140677"/>
                </a:cubicBezTo>
                <a:cubicBezTo>
                  <a:pt x="171814" y="310757"/>
                  <a:pt x="413475" y="144956"/>
                  <a:pt x="234461" y="234462"/>
                </a:cubicBezTo>
                <a:cubicBezTo>
                  <a:pt x="209257" y="247064"/>
                  <a:pt x="188589" y="267374"/>
                  <a:pt x="164123" y="281354"/>
                </a:cubicBezTo>
                <a:cubicBezTo>
                  <a:pt x="133777" y="298695"/>
                  <a:pt x="101600" y="312615"/>
                  <a:pt x="70338" y="328246"/>
                </a:cubicBezTo>
                <a:cubicBezTo>
                  <a:pt x="54707" y="351692"/>
                  <a:pt x="17920" y="370953"/>
                  <a:pt x="23446" y="398585"/>
                </a:cubicBezTo>
                <a:cubicBezTo>
                  <a:pt x="28972" y="426216"/>
                  <a:pt x="66794" y="437380"/>
                  <a:pt x="93784" y="445477"/>
                </a:cubicBezTo>
                <a:cubicBezTo>
                  <a:pt x="146716" y="461357"/>
                  <a:pt x="203199" y="461108"/>
                  <a:pt x="257907" y="468923"/>
                </a:cubicBezTo>
                <a:cubicBezTo>
                  <a:pt x="242276" y="492369"/>
                  <a:pt x="233945" y="522883"/>
                  <a:pt x="211015" y="539262"/>
                </a:cubicBezTo>
                <a:cubicBezTo>
                  <a:pt x="176767" y="563725"/>
                  <a:pt x="131428" y="567332"/>
                  <a:pt x="93784" y="586154"/>
                </a:cubicBezTo>
                <a:cubicBezTo>
                  <a:pt x="68580" y="598756"/>
                  <a:pt x="46892" y="617415"/>
                  <a:pt x="23446" y="633046"/>
                </a:cubicBezTo>
                <a:cubicBezTo>
                  <a:pt x="39077" y="656492"/>
                  <a:pt x="43243" y="695644"/>
                  <a:pt x="70338" y="703385"/>
                </a:cubicBezTo>
                <a:cubicBezTo>
                  <a:pt x="445545" y="810587"/>
                  <a:pt x="275418" y="650557"/>
                  <a:pt x="375138" y="750277"/>
                </a:cubicBezTo>
              </a:path>
            </a:pathLst>
          </a:cu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TextBox 2"/>
          <p:cNvSpPr txBox="1"/>
          <p:nvPr/>
        </p:nvSpPr>
        <p:spPr>
          <a:xfrm>
            <a:off x="381967" y="5888280"/>
            <a:ext cx="935659" cy="369332"/>
          </a:xfrm>
          <a:prstGeom prst="rect">
            <a:avLst/>
          </a:prstGeom>
          <a:noFill/>
        </p:spPr>
        <p:txBody>
          <a:bodyPr wrap="square" rtlCol="0">
            <a:spAutoFit/>
          </a:bodyPr>
          <a:lstStyle/>
          <a:p>
            <a:r>
              <a:rPr lang="en-GB" dirty="0" smtClean="0"/>
              <a:t>3’ end</a:t>
            </a:r>
            <a:endParaRPr lang="en-GB" dirty="0"/>
          </a:p>
        </p:txBody>
      </p:sp>
      <p:sp>
        <p:nvSpPr>
          <p:cNvPr id="32" name="TextBox 31"/>
          <p:cNvSpPr txBox="1"/>
          <p:nvPr/>
        </p:nvSpPr>
        <p:spPr>
          <a:xfrm>
            <a:off x="8167678" y="6414138"/>
            <a:ext cx="983285" cy="369332"/>
          </a:xfrm>
          <a:prstGeom prst="rect">
            <a:avLst/>
          </a:prstGeom>
          <a:noFill/>
        </p:spPr>
        <p:txBody>
          <a:bodyPr wrap="square" rtlCol="0">
            <a:spAutoFit/>
          </a:bodyPr>
          <a:lstStyle/>
          <a:p>
            <a:r>
              <a:rPr lang="en-GB" dirty="0" smtClean="0"/>
              <a:t>5’ end</a:t>
            </a:r>
            <a:endParaRPr lang="en-GB" dirty="0"/>
          </a:p>
        </p:txBody>
      </p:sp>
      <p:sp>
        <p:nvSpPr>
          <p:cNvPr id="33" name="TextBox 32"/>
          <p:cNvSpPr txBox="1"/>
          <p:nvPr/>
        </p:nvSpPr>
        <p:spPr>
          <a:xfrm>
            <a:off x="881336" y="189260"/>
            <a:ext cx="1026368" cy="369332"/>
          </a:xfrm>
          <a:prstGeom prst="rect">
            <a:avLst/>
          </a:prstGeom>
          <a:noFill/>
        </p:spPr>
        <p:txBody>
          <a:bodyPr wrap="square" rtlCol="0">
            <a:spAutoFit/>
          </a:bodyPr>
          <a:lstStyle/>
          <a:p>
            <a:r>
              <a:rPr lang="en-GB" dirty="0"/>
              <a:t>5</a:t>
            </a:r>
            <a:r>
              <a:rPr lang="en-GB" dirty="0" smtClean="0"/>
              <a:t>’ end</a:t>
            </a:r>
            <a:endParaRPr lang="en-GB" dirty="0"/>
          </a:p>
        </p:txBody>
      </p:sp>
      <p:sp>
        <p:nvSpPr>
          <p:cNvPr id="34" name="TextBox 33"/>
          <p:cNvSpPr txBox="1"/>
          <p:nvPr/>
        </p:nvSpPr>
        <p:spPr>
          <a:xfrm>
            <a:off x="8167678" y="432048"/>
            <a:ext cx="976322" cy="369332"/>
          </a:xfrm>
          <a:prstGeom prst="rect">
            <a:avLst/>
          </a:prstGeom>
          <a:noFill/>
        </p:spPr>
        <p:txBody>
          <a:bodyPr wrap="square" rtlCol="0">
            <a:spAutoFit/>
          </a:bodyPr>
          <a:lstStyle/>
          <a:p>
            <a:r>
              <a:rPr lang="en-GB" dirty="0" smtClean="0"/>
              <a:t>3’ end</a:t>
            </a:r>
            <a:endParaRPr lang="en-GB" dirty="0"/>
          </a:p>
        </p:txBody>
      </p:sp>
      <p:sp>
        <p:nvSpPr>
          <p:cNvPr id="31" name="Text Box 60"/>
          <p:cNvSpPr txBox="1">
            <a:spLocks noChangeArrowheads="1"/>
          </p:cNvSpPr>
          <p:nvPr/>
        </p:nvSpPr>
        <p:spPr bwMode="auto">
          <a:xfrm>
            <a:off x="1960987" y="275635"/>
            <a:ext cx="4761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GB" sz="2000" dirty="0">
                <a:latin typeface="Arial" panose="020B0604020202020204" pitchFamily="34" charset="0"/>
                <a:cs typeface="Arial" panose="020B0604020202020204" pitchFamily="34" charset="0"/>
              </a:rPr>
              <a:t>Weaker </a:t>
            </a:r>
            <a:r>
              <a:rPr lang="en-GB" sz="2000" dirty="0">
                <a:solidFill>
                  <a:srgbClr val="CC0099"/>
                </a:solidFill>
                <a:latin typeface="Arial" panose="020B0604020202020204" pitchFamily="34" charset="0"/>
                <a:cs typeface="Arial" panose="020B0604020202020204" pitchFamily="34" charset="0"/>
              </a:rPr>
              <a:t>hydrogen bonds</a:t>
            </a:r>
            <a:r>
              <a:rPr lang="en-GB" sz="2000" dirty="0">
                <a:latin typeface="Arial" panose="020B0604020202020204" pitchFamily="34" charset="0"/>
                <a:cs typeface="Arial" panose="020B0604020202020204" pitchFamily="34" charset="0"/>
              </a:rPr>
              <a:t> form between </a:t>
            </a:r>
            <a:r>
              <a:rPr lang="en-GB" sz="2000" dirty="0" smtClean="0">
                <a:latin typeface="Arial" panose="020B0604020202020204" pitchFamily="34" charset="0"/>
                <a:cs typeface="Arial" panose="020B0604020202020204" pitchFamily="34" charset="0"/>
              </a:rPr>
              <a:t>complementary bases joining </a:t>
            </a:r>
            <a:r>
              <a:rPr lang="en-GB" sz="2000" dirty="0">
                <a:latin typeface="Arial" panose="020B0604020202020204" pitchFamily="34" charset="0"/>
                <a:cs typeface="Arial" panose="020B0604020202020204" pitchFamily="34" charset="0"/>
              </a:rPr>
              <a:t>the two strands </a:t>
            </a:r>
            <a:r>
              <a:rPr lang="en-GB" sz="2000" dirty="0" smtClean="0">
                <a:latin typeface="Arial" panose="020B0604020202020204" pitchFamily="34" charset="0"/>
                <a:cs typeface="Arial" panose="020B0604020202020204" pitchFamily="34" charset="0"/>
              </a:rPr>
              <a:t>of nucleotides together</a:t>
            </a:r>
            <a:r>
              <a:rPr lang="en-GB" sz="2000" dirty="0">
                <a:latin typeface="Arial" panose="020B0604020202020204" pitchFamily="34" charset="0"/>
                <a:cs typeface="Arial" panose="020B0604020202020204" pitchFamily="34" charset="0"/>
              </a:rPr>
              <a:t>.</a:t>
            </a:r>
          </a:p>
        </p:txBody>
      </p:sp>
      <p:sp>
        <p:nvSpPr>
          <p:cNvPr id="35" name="TextBox 34"/>
          <p:cNvSpPr txBox="1">
            <a:spLocks noChangeArrowheads="1"/>
          </p:cNvSpPr>
          <p:nvPr/>
        </p:nvSpPr>
        <p:spPr bwMode="auto">
          <a:xfrm>
            <a:off x="2486484" y="5554711"/>
            <a:ext cx="4918105" cy="1015663"/>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000" dirty="0" smtClean="0">
                <a:latin typeface="Tahoma" panose="020B0604030504040204" pitchFamily="34" charset="0"/>
              </a:rPr>
              <a:t>This </a:t>
            </a:r>
            <a:r>
              <a:rPr lang="en-GB" sz="2000" dirty="0">
                <a:latin typeface="Tahoma" panose="020B0604030504040204" pitchFamily="34" charset="0"/>
              </a:rPr>
              <a:t>means that the two strands are side by side but run in opposite </a:t>
            </a:r>
            <a:r>
              <a:rPr lang="en-GB" sz="2000" dirty="0" smtClean="0">
                <a:latin typeface="Tahoma" panose="020B0604030504040204" pitchFamily="34" charset="0"/>
              </a:rPr>
              <a:t>directions (more about this later).</a:t>
            </a:r>
            <a:endParaRPr lang="en-GB" sz="2000" dirty="0">
              <a:latin typeface="Tahoma" panose="020B0604030504040204" pitchFamily="34" charset="0"/>
            </a:endParaRPr>
          </a:p>
        </p:txBody>
      </p:sp>
      <p:sp>
        <p:nvSpPr>
          <p:cNvPr id="36" name="TextBox 35"/>
          <p:cNvSpPr txBox="1">
            <a:spLocks noChangeArrowheads="1"/>
          </p:cNvSpPr>
          <p:nvPr/>
        </p:nvSpPr>
        <p:spPr bwMode="auto">
          <a:xfrm>
            <a:off x="2426376" y="2336057"/>
            <a:ext cx="44786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None/>
            </a:pPr>
            <a:r>
              <a:rPr lang="en-GB" sz="2000" dirty="0">
                <a:latin typeface="Arial" panose="020B0604020202020204" pitchFamily="34" charset="0"/>
                <a:cs typeface="Arial" panose="020B0604020202020204" pitchFamily="34" charset="0"/>
              </a:rPr>
              <a:t>This </a:t>
            </a:r>
            <a:r>
              <a:rPr lang="en-GB" sz="2000" b="1" dirty="0">
                <a:latin typeface="Arial" panose="020B0604020202020204" pitchFamily="34" charset="0"/>
                <a:cs typeface="Arial" panose="020B0604020202020204" pitchFamily="34" charset="0"/>
              </a:rPr>
              <a:t>complementary base pairing</a:t>
            </a:r>
            <a:r>
              <a:rPr lang="en-GB" sz="2000" dirty="0">
                <a:latin typeface="Arial" panose="020B0604020202020204" pitchFamily="34" charset="0"/>
                <a:cs typeface="Arial" panose="020B0604020202020204" pitchFamily="34" charset="0"/>
              </a:rPr>
              <a:t> results in the formation of a </a:t>
            </a:r>
            <a:r>
              <a:rPr lang="en-GB" sz="2000" b="1" dirty="0">
                <a:solidFill>
                  <a:srgbClr val="FF0000"/>
                </a:solidFill>
                <a:latin typeface="Arial" panose="020B0604020202020204" pitchFamily="34" charset="0"/>
                <a:cs typeface="Arial" panose="020B0604020202020204" pitchFamily="34" charset="0"/>
              </a:rPr>
              <a:t>double-stranded</a:t>
            </a:r>
            <a:r>
              <a:rPr lang="en-GB" sz="2000" dirty="0">
                <a:latin typeface="Arial" panose="020B0604020202020204" pitchFamily="34" charset="0"/>
                <a:cs typeface="Arial" panose="020B0604020202020204" pitchFamily="34" charset="0"/>
              </a:rPr>
              <a:t> DNA molecule.</a:t>
            </a:r>
          </a:p>
        </p:txBody>
      </p:sp>
    </p:spTree>
    <p:extLst>
      <p:ext uri="{BB962C8B-B14F-4D97-AF65-F5344CB8AC3E}">
        <p14:creationId xmlns:p14="http://schemas.microsoft.com/office/powerpoint/2010/main" val="24586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31"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0"/>
          <p:cNvGrpSpPr>
            <a:grpSpLocks/>
          </p:cNvGrpSpPr>
          <p:nvPr/>
        </p:nvGrpSpPr>
        <p:grpSpPr bwMode="auto">
          <a:xfrm>
            <a:off x="4539109" y="2446545"/>
            <a:ext cx="2108200" cy="1127125"/>
            <a:chOff x="3238" y="1477"/>
            <a:chExt cx="1328" cy="710"/>
          </a:xfrm>
        </p:grpSpPr>
        <p:sp>
          <p:nvSpPr>
            <p:cNvPr id="9306" name="Line 32"/>
            <p:cNvSpPr>
              <a:spLocks noChangeShapeType="1"/>
            </p:cNvSpPr>
            <p:nvPr/>
          </p:nvSpPr>
          <p:spPr bwMode="auto">
            <a:xfrm flipH="1">
              <a:off x="4151" y="1950"/>
              <a:ext cx="291" cy="2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9307" name="Group 40"/>
            <p:cNvGrpSpPr>
              <a:grpSpLocks/>
            </p:cNvGrpSpPr>
            <p:nvPr/>
          </p:nvGrpSpPr>
          <p:grpSpPr bwMode="auto">
            <a:xfrm rot="10800000">
              <a:off x="3238" y="1477"/>
              <a:ext cx="1328" cy="615"/>
              <a:chOff x="2832" y="3168"/>
              <a:chExt cx="1536" cy="624"/>
            </a:xfrm>
          </p:grpSpPr>
          <p:sp>
            <p:nvSpPr>
              <p:cNvPr id="9308" name="Line 41"/>
              <p:cNvSpPr>
                <a:spLocks noChangeShapeType="1"/>
              </p:cNvSpPr>
              <p:nvPr/>
            </p:nvSpPr>
            <p:spPr bwMode="auto">
              <a:xfrm>
                <a:off x="3552" y="355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09" name="Line 42"/>
              <p:cNvSpPr>
                <a:spLocks noChangeShapeType="1"/>
              </p:cNvSpPr>
              <p:nvPr/>
            </p:nvSpPr>
            <p:spPr bwMode="auto">
              <a:xfrm flipH="1" flipV="1">
                <a:off x="3024" y="3360"/>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10" name="AutoShape 43"/>
              <p:cNvSpPr>
                <a:spLocks noChangeArrowheads="1"/>
              </p:cNvSpPr>
              <p:nvPr/>
            </p:nvSpPr>
            <p:spPr bwMode="auto">
              <a:xfrm>
                <a:off x="3168" y="3360"/>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311" name="Oval 44"/>
              <p:cNvSpPr>
                <a:spLocks noChangeArrowheads="1"/>
              </p:cNvSpPr>
              <p:nvPr/>
            </p:nvSpPr>
            <p:spPr bwMode="auto">
              <a:xfrm>
                <a:off x="2832" y="3168"/>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312" name="AutoShape 45"/>
              <p:cNvSpPr>
                <a:spLocks noChangeArrowheads="1"/>
              </p:cNvSpPr>
              <p:nvPr/>
            </p:nvSpPr>
            <p:spPr bwMode="auto">
              <a:xfrm>
                <a:off x="3840" y="3408"/>
                <a:ext cx="528" cy="288"/>
              </a:xfrm>
              <a:prstGeom prst="flowChartTerminator">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C</a:t>
                </a:r>
              </a:p>
            </p:txBody>
          </p:sp>
        </p:grpSp>
      </p:grpSp>
      <p:grpSp>
        <p:nvGrpSpPr>
          <p:cNvPr id="4" name="Group 68"/>
          <p:cNvGrpSpPr>
            <a:grpSpLocks/>
          </p:cNvGrpSpPr>
          <p:nvPr/>
        </p:nvGrpSpPr>
        <p:grpSpPr bwMode="auto">
          <a:xfrm>
            <a:off x="1989584" y="1092407"/>
            <a:ext cx="2286000" cy="5257800"/>
            <a:chOff x="1392" y="624"/>
            <a:chExt cx="1680" cy="3552"/>
          </a:xfrm>
        </p:grpSpPr>
        <p:sp>
          <p:nvSpPr>
            <p:cNvPr id="9272" name="Line 67"/>
            <p:cNvSpPr>
              <a:spLocks noChangeShapeType="1"/>
            </p:cNvSpPr>
            <p:nvPr/>
          </p:nvSpPr>
          <p:spPr bwMode="auto">
            <a:xfrm flipH="1">
              <a:off x="1584" y="3504"/>
              <a:ext cx="288"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73" name="Line 3"/>
            <p:cNvSpPr>
              <a:spLocks noChangeShapeType="1"/>
            </p:cNvSpPr>
            <p:nvPr/>
          </p:nvSpPr>
          <p:spPr bwMode="auto">
            <a:xfrm flipH="1">
              <a:off x="1584" y="2736"/>
              <a:ext cx="24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74" name="Line 4"/>
            <p:cNvSpPr>
              <a:spLocks noChangeShapeType="1"/>
            </p:cNvSpPr>
            <p:nvPr/>
          </p:nvSpPr>
          <p:spPr bwMode="auto">
            <a:xfrm flipH="1">
              <a:off x="1584" y="1968"/>
              <a:ext cx="288"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75" name="Line 5"/>
            <p:cNvSpPr>
              <a:spLocks noChangeShapeType="1"/>
            </p:cNvSpPr>
            <p:nvPr/>
          </p:nvSpPr>
          <p:spPr bwMode="auto">
            <a:xfrm flipH="1">
              <a:off x="1584" y="1248"/>
              <a:ext cx="288"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9276" name="Group 6"/>
            <p:cNvGrpSpPr>
              <a:grpSpLocks/>
            </p:cNvGrpSpPr>
            <p:nvPr/>
          </p:nvGrpSpPr>
          <p:grpSpPr bwMode="auto">
            <a:xfrm>
              <a:off x="1440" y="624"/>
              <a:ext cx="1489" cy="624"/>
              <a:chOff x="2496" y="720"/>
              <a:chExt cx="1489" cy="624"/>
            </a:xfrm>
          </p:grpSpPr>
          <p:sp>
            <p:nvSpPr>
              <p:cNvPr id="9301" name="Line 7"/>
              <p:cNvSpPr>
                <a:spLocks noChangeShapeType="1"/>
              </p:cNvSpPr>
              <p:nvPr/>
            </p:nvSpPr>
            <p:spPr bwMode="auto">
              <a:xfrm>
                <a:off x="3216" y="110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02" name="Line 8"/>
              <p:cNvSpPr>
                <a:spLocks noChangeShapeType="1"/>
              </p:cNvSpPr>
              <p:nvPr/>
            </p:nvSpPr>
            <p:spPr bwMode="auto">
              <a:xfrm flipH="1" flipV="1">
                <a:off x="2688" y="912"/>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03" name="AutoShape 9"/>
              <p:cNvSpPr>
                <a:spLocks noChangeArrowheads="1"/>
              </p:cNvSpPr>
              <p:nvPr/>
            </p:nvSpPr>
            <p:spPr bwMode="auto">
              <a:xfrm>
                <a:off x="2832" y="912"/>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304" name="Oval 10"/>
              <p:cNvSpPr>
                <a:spLocks noChangeArrowheads="1"/>
              </p:cNvSpPr>
              <p:nvPr/>
            </p:nvSpPr>
            <p:spPr bwMode="auto">
              <a:xfrm>
                <a:off x="2496" y="720"/>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305" name="AutoShape 11"/>
              <p:cNvSpPr>
                <a:spLocks noChangeArrowheads="1"/>
              </p:cNvSpPr>
              <p:nvPr/>
            </p:nvSpPr>
            <p:spPr bwMode="auto">
              <a:xfrm rot="10774830">
                <a:off x="3456" y="912"/>
                <a:ext cx="529" cy="337"/>
              </a:xfrm>
              <a:prstGeom prst="chevron">
                <a:avLst>
                  <a:gd name="adj" fmla="val 39243"/>
                </a:avLst>
              </a:prstGeom>
              <a:solidFill>
                <a:srgbClr val="3399FF"/>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A</a:t>
                </a:r>
              </a:p>
            </p:txBody>
          </p:sp>
        </p:grpSp>
        <p:grpSp>
          <p:nvGrpSpPr>
            <p:cNvPr id="9277" name="Group 12"/>
            <p:cNvGrpSpPr>
              <a:grpSpLocks/>
            </p:cNvGrpSpPr>
            <p:nvPr/>
          </p:nvGrpSpPr>
          <p:grpSpPr bwMode="auto">
            <a:xfrm>
              <a:off x="1440" y="2880"/>
              <a:ext cx="1536" cy="624"/>
              <a:chOff x="2832" y="3168"/>
              <a:chExt cx="1536" cy="624"/>
            </a:xfrm>
          </p:grpSpPr>
          <p:sp>
            <p:nvSpPr>
              <p:cNvPr id="9296" name="Line 13"/>
              <p:cNvSpPr>
                <a:spLocks noChangeShapeType="1"/>
              </p:cNvSpPr>
              <p:nvPr/>
            </p:nvSpPr>
            <p:spPr bwMode="auto">
              <a:xfrm>
                <a:off x="3552" y="355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97" name="Line 14"/>
              <p:cNvSpPr>
                <a:spLocks noChangeShapeType="1"/>
              </p:cNvSpPr>
              <p:nvPr/>
            </p:nvSpPr>
            <p:spPr bwMode="auto">
              <a:xfrm flipH="1" flipV="1">
                <a:off x="3024" y="3360"/>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98" name="AutoShape 15"/>
              <p:cNvSpPr>
                <a:spLocks noChangeArrowheads="1"/>
              </p:cNvSpPr>
              <p:nvPr/>
            </p:nvSpPr>
            <p:spPr bwMode="auto">
              <a:xfrm>
                <a:off x="3168" y="3360"/>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99" name="Oval 16"/>
              <p:cNvSpPr>
                <a:spLocks noChangeArrowheads="1"/>
              </p:cNvSpPr>
              <p:nvPr/>
            </p:nvSpPr>
            <p:spPr bwMode="auto">
              <a:xfrm>
                <a:off x="2832" y="3168"/>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300" name="AutoShape 17"/>
              <p:cNvSpPr>
                <a:spLocks noChangeArrowheads="1"/>
              </p:cNvSpPr>
              <p:nvPr/>
            </p:nvSpPr>
            <p:spPr bwMode="auto">
              <a:xfrm>
                <a:off x="3840" y="3408"/>
                <a:ext cx="528" cy="288"/>
              </a:xfrm>
              <a:prstGeom prst="flowChartTerminator">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C</a:t>
                </a:r>
              </a:p>
            </p:txBody>
          </p:sp>
        </p:grpSp>
        <p:grpSp>
          <p:nvGrpSpPr>
            <p:cNvPr id="9278" name="Group 18"/>
            <p:cNvGrpSpPr>
              <a:grpSpLocks/>
            </p:cNvGrpSpPr>
            <p:nvPr/>
          </p:nvGrpSpPr>
          <p:grpSpPr bwMode="auto">
            <a:xfrm>
              <a:off x="1392" y="1392"/>
              <a:ext cx="1536" cy="624"/>
              <a:chOff x="2688" y="2352"/>
              <a:chExt cx="1536" cy="624"/>
            </a:xfrm>
          </p:grpSpPr>
          <p:sp>
            <p:nvSpPr>
              <p:cNvPr id="9291" name="Line 19"/>
              <p:cNvSpPr>
                <a:spLocks noChangeShapeType="1"/>
              </p:cNvSpPr>
              <p:nvPr/>
            </p:nvSpPr>
            <p:spPr bwMode="auto">
              <a:xfrm>
                <a:off x="3408" y="27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92" name="Line 20"/>
              <p:cNvSpPr>
                <a:spLocks noChangeShapeType="1"/>
              </p:cNvSpPr>
              <p:nvPr/>
            </p:nvSpPr>
            <p:spPr bwMode="auto">
              <a:xfrm flipH="1" flipV="1">
                <a:off x="2880" y="2544"/>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93" name="AutoShape 21"/>
              <p:cNvSpPr>
                <a:spLocks noChangeArrowheads="1"/>
              </p:cNvSpPr>
              <p:nvPr/>
            </p:nvSpPr>
            <p:spPr bwMode="auto">
              <a:xfrm>
                <a:off x="3024" y="2544"/>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94" name="Oval 22"/>
              <p:cNvSpPr>
                <a:spLocks noChangeArrowheads="1"/>
              </p:cNvSpPr>
              <p:nvPr/>
            </p:nvSpPr>
            <p:spPr bwMode="auto">
              <a:xfrm>
                <a:off x="2688" y="2352"/>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95" name="AutoShape 23"/>
              <p:cNvSpPr>
                <a:spLocks noChangeArrowheads="1"/>
              </p:cNvSpPr>
              <p:nvPr/>
            </p:nvSpPr>
            <p:spPr bwMode="auto">
              <a:xfrm>
                <a:off x="3696" y="2592"/>
                <a:ext cx="528" cy="288"/>
              </a:xfrm>
              <a:prstGeom prst="flowChartOnlineStorage">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G</a:t>
                </a:r>
              </a:p>
            </p:txBody>
          </p:sp>
        </p:grpSp>
        <p:grpSp>
          <p:nvGrpSpPr>
            <p:cNvPr id="9279" name="Group 24"/>
            <p:cNvGrpSpPr>
              <a:grpSpLocks/>
            </p:cNvGrpSpPr>
            <p:nvPr/>
          </p:nvGrpSpPr>
          <p:grpSpPr bwMode="auto">
            <a:xfrm>
              <a:off x="1392" y="2112"/>
              <a:ext cx="1680" cy="624"/>
              <a:chOff x="2592" y="1440"/>
              <a:chExt cx="1680" cy="624"/>
            </a:xfrm>
          </p:grpSpPr>
          <p:sp>
            <p:nvSpPr>
              <p:cNvPr id="9286" name="Line 25"/>
              <p:cNvSpPr>
                <a:spLocks noChangeShapeType="1"/>
              </p:cNvSpPr>
              <p:nvPr/>
            </p:nvSpPr>
            <p:spPr bwMode="auto">
              <a:xfrm>
                <a:off x="3312" y="182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87" name="Line 26"/>
              <p:cNvSpPr>
                <a:spLocks noChangeShapeType="1"/>
              </p:cNvSpPr>
              <p:nvPr/>
            </p:nvSpPr>
            <p:spPr bwMode="auto">
              <a:xfrm flipH="1" flipV="1">
                <a:off x="2784" y="1632"/>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88" name="AutoShape 27"/>
              <p:cNvSpPr>
                <a:spLocks noChangeArrowheads="1"/>
              </p:cNvSpPr>
              <p:nvPr/>
            </p:nvSpPr>
            <p:spPr bwMode="auto">
              <a:xfrm>
                <a:off x="2928" y="1632"/>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89" name="Oval 28"/>
              <p:cNvSpPr>
                <a:spLocks noChangeArrowheads="1"/>
              </p:cNvSpPr>
              <p:nvPr/>
            </p:nvSpPr>
            <p:spPr bwMode="auto">
              <a:xfrm>
                <a:off x="2592" y="1440"/>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90" name="AutoShape 29"/>
              <p:cNvSpPr>
                <a:spLocks noChangeArrowheads="1"/>
              </p:cNvSpPr>
              <p:nvPr/>
            </p:nvSpPr>
            <p:spPr bwMode="auto">
              <a:xfrm>
                <a:off x="3600" y="1632"/>
                <a:ext cx="672" cy="336"/>
              </a:xfrm>
              <a:prstGeom prst="homePlate">
                <a:avLst>
                  <a:gd name="adj" fmla="val 50000"/>
                </a:avLst>
              </a:prstGeom>
              <a:solidFill>
                <a:srgbClr val="33CC33"/>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T</a:t>
                </a:r>
              </a:p>
            </p:txBody>
          </p:sp>
        </p:grpSp>
        <p:grpSp>
          <p:nvGrpSpPr>
            <p:cNvPr id="9280" name="Group 61"/>
            <p:cNvGrpSpPr>
              <a:grpSpLocks/>
            </p:cNvGrpSpPr>
            <p:nvPr/>
          </p:nvGrpSpPr>
          <p:grpSpPr bwMode="auto">
            <a:xfrm>
              <a:off x="1440" y="3552"/>
              <a:ext cx="1536" cy="624"/>
              <a:chOff x="2688" y="2352"/>
              <a:chExt cx="1536" cy="624"/>
            </a:xfrm>
          </p:grpSpPr>
          <p:sp>
            <p:nvSpPr>
              <p:cNvPr id="9281" name="Line 62"/>
              <p:cNvSpPr>
                <a:spLocks noChangeShapeType="1"/>
              </p:cNvSpPr>
              <p:nvPr/>
            </p:nvSpPr>
            <p:spPr bwMode="auto">
              <a:xfrm>
                <a:off x="3408" y="27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82" name="Line 63"/>
              <p:cNvSpPr>
                <a:spLocks noChangeShapeType="1"/>
              </p:cNvSpPr>
              <p:nvPr/>
            </p:nvSpPr>
            <p:spPr bwMode="auto">
              <a:xfrm flipH="1" flipV="1">
                <a:off x="2880" y="2544"/>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83" name="AutoShape 64"/>
              <p:cNvSpPr>
                <a:spLocks noChangeArrowheads="1"/>
              </p:cNvSpPr>
              <p:nvPr/>
            </p:nvSpPr>
            <p:spPr bwMode="auto">
              <a:xfrm>
                <a:off x="3024" y="2544"/>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84" name="Oval 65"/>
              <p:cNvSpPr>
                <a:spLocks noChangeArrowheads="1"/>
              </p:cNvSpPr>
              <p:nvPr/>
            </p:nvSpPr>
            <p:spPr bwMode="auto">
              <a:xfrm>
                <a:off x="2688" y="2352"/>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85" name="AutoShape 66"/>
              <p:cNvSpPr>
                <a:spLocks noChangeArrowheads="1"/>
              </p:cNvSpPr>
              <p:nvPr/>
            </p:nvSpPr>
            <p:spPr bwMode="auto">
              <a:xfrm>
                <a:off x="3696" y="2592"/>
                <a:ext cx="528" cy="288"/>
              </a:xfrm>
              <a:prstGeom prst="flowChartOnlineStorage">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G</a:t>
                </a:r>
              </a:p>
            </p:txBody>
          </p:sp>
        </p:grpSp>
      </p:grpSp>
      <p:grpSp>
        <p:nvGrpSpPr>
          <p:cNvPr id="10" name="Group 99"/>
          <p:cNvGrpSpPr>
            <a:grpSpLocks/>
          </p:cNvGrpSpPr>
          <p:nvPr/>
        </p:nvGrpSpPr>
        <p:grpSpPr bwMode="auto">
          <a:xfrm>
            <a:off x="4605784" y="3499057"/>
            <a:ext cx="2108200" cy="1098550"/>
            <a:chOff x="3280" y="2140"/>
            <a:chExt cx="1328" cy="692"/>
          </a:xfrm>
        </p:grpSpPr>
        <p:sp>
          <p:nvSpPr>
            <p:cNvPr id="9265" name="Line 31"/>
            <p:cNvSpPr>
              <a:spLocks noChangeShapeType="1"/>
            </p:cNvSpPr>
            <p:nvPr/>
          </p:nvSpPr>
          <p:spPr bwMode="auto">
            <a:xfrm flipH="1">
              <a:off x="4224" y="2615"/>
              <a:ext cx="212" cy="21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9266" name="Group 34"/>
            <p:cNvGrpSpPr>
              <a:grpSpLocks/>
            </p:cNvGrpSpPr>
            <p:nvPr/>
          </p:nvGrpSpPr>
          <p:grpSpPr bwMode="auto">
            <a:xfrm rot="-10790353">
              <a:off x="3280" y="2140"/>
              <a:ext cx="1328" cy="562"/>
              <a:chOff x="2496" y="720"/>
              <a:chExt cx="1489" cy="624"/>
            </a:xfrm>
          </p:grpSpPr>
          <p:sp>
            <p:nvSpPr>
              <p:cNvPr id="9267" name="Line 35"/>
              <p:cNvSpPr>
                <a:spLocks noChangeShapeType="1"/>
              </p:cNvSpPr>
              <p:nvPr/>
            </p:nvSpPr>
            <p:spPr bwMode="auto">
              <a:xfrm>
                <a:off x="3216" y="110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8" name="Line 36"/>
              <p:cNvSpPr>
                <a:spLocks noChangeShapeType="1"/>
              </p:cNvSpPr>
              <p:nvPr/>
            </p:nvSpPr>
            <p:spPr bwMode="auto">
              <a:xfrm flipH="1" flipV="1">
                <a:off x="2688" y="912"/>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9" name="AutoShape 37"/>
              <p:cNvSpPr>
                <a:spLocks noChangeArrowheads="1"/>
              </p:cNvSpPr>
              <p:nvPr/>
            </p:nvSpPr>
            <p:spPr bwMode="auto">
              <a:xfrm>
                <a:off x="2832" y="912"/>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70" name="Oval 38"/>
              <p:cNvSpPr>
                <a:spLocks noChangeArrowheads="1"/>
              </p:cNvSpPr>
              <p:nvPr/>
            </p:nvSpPr>
            <p:spPr bwMode="auto">
              <a:xfrm>
                <a:off x="2496" y="720"/>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71" name="AutoShape 39"/>
              <p:cNvSpPr>
                <a:spLocks noChangeArrowheads="1"/>
              </p:cNvSpPr>
              <p:nvPr/>
            </p:nvSpPr>
            <p:spPr bwMode="auto">
              <a:xfrm rot="10774830">
                <a:off x="3456" y="912"/>
                <a:ext cx="529" cy="337"/>
              </a:xfrm>
              <a:prstGeom prst="chevron">
                <a:avLst>
                  <a:gd name="adj" fmla="val 39243"/>
                </a:avLst>
              </a:prstGeom>
              <a:solidFill>
                <a:srgbClr val="3399FF"/>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A</a:t>
                </a:r>
              </a:p>
            </p:txBody>
          </p:sp>
        </p:grpSp>
      </p:grpSp>
      <p:grpSp>
        <p:nvGrpSpPr>
          <p:cNvPr id="12" name="Group 82"/>
          <p:cNvGrpSpPr>
            <a:grpSpLocks/>
          </p:cNvGrpSpPr>
          <p:nvPr/>
        </p:nvGrpSpPr>
        <p:grpSpPr bwMode="auto">
          <a:xfrm>
            <a:off x="4656584" y="4597607"/>
            <a:ext cx="2057400" cy="1079500"/>
            <a:chOff x="3280" y="2802"/>
            <a:chExt cx="1328" cy="710"/>
          </a:xfrm>
        </p:grpSpPr>
        <p:sp>
          <p:nvSpPr>
            <p:cNvPr id="9258" name="Line 75"/>
            <p:cNvSpPr>
              <a:spLocks noChangeShapeType="1"/>
            </p:cNvSpPr>
            <p:nvPr/>
          </p:nvSpPr>
          <p:spPr bwMode="auto">
            <a:xfrm flipH="1">
              <a:off x="4193" y="3323"/>
              <a:ext cx="249" cy="18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9259" name="Group 46"/>
            <p:cNvGrpSpPr>
              <a:grpSpLocks/>
            </p:cNvGrpSpPr>
            <p:nvPr/>
          </p:nvGrpSpPr>
          <p:grpSpPr bwMode="auto">
            <a:xfrm rot="10760711">
              <a:off x="3280" y="2802"/>
              <a:ext cx="1328" cy="615"/>
              <a:chOff x="2688" y="2352"/>
              <a:chExt cx="1536" cy="624"/>
            </a:xfrm>
          </p:grpSpPr>
          <p:sp>
            <p:nvSpPr>
              <p:cNvPr id="9260" name="Line 47"/>
              <p:cNvSpPr>
                <a:spLocks noChangeShapeType="1"/>
              </p:cNvSpPr>
              <p:nvPr/>
            </p:nvSpPr>
            <p:spPr bwMode="auto">
              <a:xfrm>
                <a:off x="3408" y="27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1" name="Line 48"/>
              <p:cNvSpPr>
                <a:spLocks noChangeShapeType="1"/>
              </p:cNvSpPr>
              <p:nvPr/>
            </p:nvSpPr>
            <p:spPr bwMode="auto">
              <a:xfrm flipH="1" flipV="1">
                <a:off x="2880" y="2544"/>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2" name="AutoShape 49"/>
              <p:cNvSpPr>
                <a:spLocks noChangeArrowheads="1"/>
              </p:cNvSpPr>
              <p:nvPr/>
            </p:nvSpPr>
            <p:spPr bwMode="auto">
              <a:xfrm>
                <a:off x="3024" y="2544"/>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63" name="Oval 50"/>
              <p:cNvSpPr>
                <a:spLocks noChangeArrowheads="1"/>
              </p:cNvSpPr>
              <p:nvPr/>
            </p:nvSpPr>
            <p:spPr bwMode="auto">
              <a:xfrm>
                <a:off x="2688" y="2352"/>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64" name="AutoShape 51"/>
              <p:cNvSpPr>
                <a:spLocks noChangeArrowheads="1"/>
              </p:cNvSpPr>
              <p:nvPr/>
            </p:nvSpPr>
            <p:spPr bwMode="auto">
              <a:xfrm>
                <a:off x="3696" y="2592"/>
                <a:ext cx="528" cy="288"/>
              </a:xfrm>
              <a:prstGeom prst="flowChartOnlineStorage">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G</a:t>
                </a:r>
              </a:p>
            </p:txBody>
          </p:sp>
        </p:grpSp>
      </p:grpSp>
      <p:grpSp>
        <p:nvGrpSpPr>
          <p:cNvPr id="14" name="Group 79"/>
          <p:cNvGrpSpPr>
            <a:grpSpLocks/>
          </p:cNvGrpSpPr>
          <p:nvPr/>
        </p:nvGrpSpPr>
        <p:grpSpPr bwMode="auto">
          <a:xfrm>
            <a:off x="4427984" y="1244807"/>
            <a:ext cx="2154238" cy="1201738"/>
            <a:chOff x="3072" y="720"/>
            <a:chExt cx="1453" cy="757"/>
          </a:xfrm>
        </p:grpSpPr>
        <p:sp>
          <p:nvSpPr>
            <p:cNvPr id="9251" name="Line 33"/>
            <p:cNvSpPr>
              <a:spLocks noChangeShapeType="1"/>
            </p:cNvSpPr>
            <p:nvPr/>
          </p:nvSpPr>
          <p:spPr bwMode="auto">
            <a:xfrm flipH="1">
              <a:off x="4193" y="1288"/>
              <a:ext cx="249" cy="18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9252" name="Group 52"/>
            <p:cNvGrpSpPr>
              <a:grpSpLocks/>
            </p:cNvGrpSpPr>
            <p:nvPr/>
          </p:nvGrpSpPr>
          <p:grpSpPr bwMode="auto">
            <a:xfrm rot="-10763744">
              <a:off x="3072" y="720"/>
              <a:ext cx="1453" cy="615"/>
              <a:chOff x="2592" y="1440"/>
              <a:chExt cx="1680" cy="624"/>
            </a:xfrm>
          </p:grpSpPr>
          <p:sp>
            <p:nvSpPr>
              <p:cNvPr id="9253" name="Line 53"/>
              <p:cNvSpPr>
                <a:spLocks noChangeShapeType="1"/>
              </p:cNvSpPr>
              <p:nvPr/>
            </p:nvSpPr>
            <p:spPr bwMode="auto">
              <a:xfrm>
                <a:off x="3312" y="182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4" name="Line 54"/>
              <p:cNvSpPr>
                <a:spLocks noChangeShapeType="1"/>
              </p:cNvSpPr>
              <p:nvPr/>
            </p:nvSpPr>
            <p:spPr bwMode="auto">
              <a:xfrm flipH="1" flipV="1">
                <a:off x="2784" y="1632"/>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5" name="AutoShape 55"/>
              <p:cNvSpPr>
                <a:spLocks noChangeArrowheads="1"/>
              </p:cNvSpPr>
              <p:nvPr/>
            </p:nvSpPr>
            <p:spPr bwMode="auto">
              <a:xfrm>
                <a:off x="2928" y="1632"/>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56" name="Oval 56"/>
              <p:cNvSpPr>
                <a:spLocks noChangeArrowheads="1"/>
              </p:cNvSpPr>
              <p:nvPr/>
            </p:nvSpPr>
            <p:spPr bwMode="auto">
              <a:xfrm>
                <a:off x="2592" y="1440"/>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57" name="AutoShape 57"/>
              <p:cNvSpPr>
                <a:spLocks noChangeArrowheads="1"/>
              </p:cNvSpPr>
              <p:nvPr/>
            </p:nvSpPr>
            <p:spPr bwMode="auto">
              <a:xfrm>
                <a:off x="3600" y="1632"/>
                <a:ext cx="672" cy="336"/>
              </a:xfrm>
              <a:prstGeom prst="homePlate">
                <a:avLst>
                  <a:gd name="adj" fmla="val 50000"/>
                </a:avLst>
              </a:prstGeom>
              <a:solidFill>
                <a:srgbClr val="33CC33"/>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T</a:t>
                </a:r>
              </a:p>
            </p:txBody>
          </p:sp>
        </p:grpSp>
      </p:grpSp>
      <p:grpSp>
        <p:nvGrpSpPr>
          <p:cNvPr id="16" name="Group 69"/>
          <p:cNvGrpSpPr>
            <a:grpSpLocks/>
          </p:cNvGrpSpPr>
          <p:nvPr/>
        </p:nvGrpSpPr>
        <p:grpSpPr bwMode="auto">
          <a:xfrm rot="10800000">
            <a:off x="4605784" y="5602495"/>
            <a:ext cx="2108200" cy="976312"/>
            <a:chOff x="2832" y="3168"/>
            <a:chExt cx="1536" cy="624"/>
          </a:xfrm>
        </p:grpSpPr>
        <p:sp>
          <p:nvSpPr>
            <p:cNvPr id="9246" name="Line 70"/>
            <p:cNvSpPr>
              <a:spLocks noChangeShapeType="1"/>
            </p:cNvSpPr>
            <p:nvPr/>
          </p:nvSpPr>
          <p:spPr bwMode="auto">
            <a:xfrm>
              <a:off x="3552" y="355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7" name="Line 71"/>
            <p:cNvSpPr>
              <a:spLocks noChangeShapeType="1"/>
            </p:cNvSpPr>
            <p:nvPr/>
          </p:nvSpPr>
          <p:spPr bwMode="auto">
            <a:xfrm flipH="1" flipV="1">
              <a:off x="3024" y="3360"/>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8" name="AutoShape 72"/>
            <p:cNvSpPr>
              <a:spLocks noChangeArrowheads="1"/>
            </p:cNvSpPr>
            <p:nvPr/>
          </p:nvSpPr>
          <p:spPr bwMode="auto">
            <a:xfrm>
              <a:off x="3168" y="3360"/>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49" name="Oval 73"/>
            <p:cNvSpPr>
              <a:spLocks noChangeArrowheads="1"/>
            </p:cNvSpPr>
            <p:nvPr/>
          </p:nvSpPr>
          <p:spPr bwMode="auto">
            <a:xfrm>
              <a:off x="2832" y="3168"/>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9250" name="AutoShape 74"/>
            <p:cNvSpPr>
              <a:spLocks noChangeArrowheads="1"/>
            </p:cNvSpPr>
            <p:nvPr/>
          </p:nvSpPr>
          <p:spPr bwMode="auto">
            <a:xfrm>
              <a:off x="3840" y="3408"/>
              <a:ext cx="528" cy="288"/>
            </a:xfrm>
            <a:prstGeom prst="flowChartTerminator">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C</a:t>
              </a:r>
            </a:p>
          </p:txBody>
        </p:sp>
      </p:grpSp>
      <p:grpSp>
        <p:nvGrpSpPr>
          <p:cNvPr id="17" name="Group 98"/>
          <p:cNvGrpSpPr>
            <a:grpSpLocks/>
          </p:cNvGrpSpPr>
          <p:nvPr/>
        </p:nvGrpSpPr>
        <p:grpSpPr bwMode="auto">
          <a:xfrm>
            <a:off x="3970784" y="1473407"/>
            <a:ext cx="838200" cy="4724400"/>
            <a:chOff x="2880" y="864"/>
            <a:chExt cx="528" cy="2976"/>
          </a:xfrm>
        </p:grpSpPr>
        <p:sp>
          <p:nvSpPr>
            <p:cNvPr id="9231" name="Line 83"/>
            <p:cNvSpPr>
              <a:spLocks noChangeShapeType="1"/>
            </p:cNvSpPr>
            <p:nvPr/>
          </p:nvSpPr>
          <p:spPr bwMode="auto">
            <a:xfrm>
              <a:off x="2880" y="960"/>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32" name="Line 84"/>
            <p:cNvSpPr>
              <a:spLocks noChangeShapeType="1"/>
            </p:cNvSpPr>
            <p:nvPr/>
          </p:nvSpPr>
          <p:spPr bwMode="auto">
            <a:xfrm>
              <a:off x="2928" y="1056"/>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33" name="Line 85"/>
            <p:cNvSpPr>
              <a:spLocks noChangeShapeType="1"/>
            </p:cNvSpPr>
            <p:nvPr/>
          </p:nvSpPr>
          <p:spPr bwMode="auto">
            <a:xfrm>
              <a:off x="2928" y="864"/>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34" name="Line 86"/>
            <p:cNvSpPr>
              <a:spLocks noChangeShapeType="1"/>
            </p:cNvSpPr>
            <p:nvPr/>
          </p:nvSpPr>
          <p:spPr bwMode="auto">
            <a:xfrm>
              <a:off x="3024" y="2304"/>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35" name="Line 87"/>
            <p:cNvSpPr>
              <a:spLocks noChangeShapeType="1"/>
            </p:cNvSpPr>
            <p:nvPr/>
          </p:nvSpPr>
          <p:spPr bwMode="auto">
            <a:xfrm>
              <a:off x="2928" y="1632"/>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36" name="Line 88"/>
            <p:cNvSpPr>
              <a:spLocks noChangeShapeType="1"/>
            </p:cNvSpPr>
            <p:nvPr/>
          </p:nvSpPr>
          <p:spPr bwMode="auto">
            <a:xfrm>
              <a:off x="2880" y="1728"/>
              <a:ext cx="384"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37" name="Line 89"/>
            <p:cNvSpPr>
              <a:spLocks noChangeShapeType="1"/>
            </p:cNvSpPr>
            <p:nvPr/>
          </p:nvSpPr>
          <p:spPr bwMode="auto">
            <a:xfrm>
              <a:off x="2928" y="1824"/>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38" name="Line 90"/>
            <p:cNvSpPr>
              <a:spLocks noChangeShapeType="1"/>
            </p:cNvSpPr>
            <p:nvPr/>
          </p:nvSpPr>
          <p:spPr bwMode="auto">
            <a:xfrm>
              <a:off x="2976" y="2496"/>
              <a:ext cx="384"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39" name="Line 91"/>
            <p:cNvSpPr>
              <a:spLocks noChangeShapeType="1"/>
            </p:cNvSpPr>
            <p:nvPr/>
          </p:nvSpPr>
          <p:spPr bwMode="auto">
            <a:xfrm>
              <a:off x="3072" y="2400"/>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40" name="Line 92"/>
            <p:cNvSpPr>
              <a:spLocks noChangeShapeType="1"/>
            </p:cNvSpPr>
            <p:nvPr/>
          </p:nvSpPr>
          <p:spPr bwMode="auto">
            <a:xfrm>
              <a:off x="2976" y="3072"/>
              <a:ext cx="384"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41" name="Line 93"/>
            <p:cNvSpPr>
              <a:spLocks noChangeShapeType="1"/>
            </p:cNvSpPr>
            <p:nvPr/>
          </p:nvSpPr>
          <p:spPr bwMode="auto">
            <a:xfrm>
              <a:off x="2976" y="3168"/>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42" name="Line 94"/>
            <p:cNvSpPr>
              <a:spLocks noChangeShapeType="1"/>
            </p:cNvSpPr>
            <p:nvPr/>
          </p:nvSpPr>
          <p:spPr bwMode="auto">
            <a:xfrm>
              <a:off x="2976" y="2976"/>
              <a:ext cx="384"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43" name="Line 95"/>
            <p:cNvSpPr>
              <a:spLocks noChangeShapeType="1"/>
            </p:cNvSpPr>
            <p:nvPr/>
          </p:nvSpPr>
          <p:spPr bwMode="auto">
            <a:xfrm>
              <a:off x="2976" y="3840"/>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44" name="Line 96"/>
            <p:cNvSpPr>
              <a:spLocks noChangeShapeType="1"/>
            </p:cNvSpPr>
            <p:nvPr/>
          </p:nvSpPr>
          <p:spPr bwMode="auto">
            <a:xfrm>
              <a:off x="2928" y="3744"/>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245" name="Line 97"/>
            <p:cNvSpPr>
              <a:spLocks noChangeShapeType="1"/>
            </p:cNvSpPr>
            <p:nvPr/>
          </p:nvSpPr>
          <p:spPr bwMode="auto">
            <a:xfrm>
              <a:off x="2928" y="3648"/>
              <a:ext cx="336"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97" name="Title 1"/>
          <p:cNvSpPr txBox="1">
            <a:spLocks/>
          </p:cNvSpPr>
          <p:nvPr/>
        </p:nvSpPr>
        <p:spPr>
          <a:xfrm>
            <a:off x="457200" y="10180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Antiparallel strands</a:t>
            </a:r>
            <a:endParaRPr lang="en-GB" b="1" dirty="0"/>
          </a:p>
        </p:txBody>
      </p:sp>
      <p:sp>
        <p:nvSpPr>
          <p:cNvPr id="98" name="TextBox 97"/>
          <p:cNvSpPr txBox="1"/>
          <p:nvPr/>
        </p:nvSpPr>
        <p:spPr>
          <a:xfrm>
            <a:off x="-138052" y="877044"/>
            <a:ext cx="2200344" cy="646331"/>
          </a:xfrm>
          <a:prstGeom prst="rect">
            <a:avLst/>
          </a:prstGeom>
          <a:noFill/>
        </p:spPr>
        <p:txBody>
          <a:bodyPr wrap="square" rtlCol="0">
            <a:spAutoFit/>
          </a:bodyPr>
          <a:lstStyle/>
          <a:p>
            <a:pPr algn="r"/>
            <a:r>
              <a:rPr lang="en-GB" b="1" dirty="0"/>
              <a:t>5</a:t>
            </a:r>
            <a:r>
              <a:rPr lang="en-GB" b="1" dirty="0" smtClean="0"/>
              <a:t>’ end </a:t>
            </a:r>
          </a:p>
          <a:p>
            <a:pPr algn="r"/>
            <a:r>
              <a:rPr lang="en-GB" dirty="0" smtClean="0"/>
              <a:t>(at phosphate group)</a:t>
            </a:r>
            <a:endParaRPr lang="en-GB" dirty="0"/>
          </a:p>
        </p:txBody>
      </p:sp>
      <p:sp>
        <p:nvSpPr>
          <p:cNvPr id="100" name="TextBox 99"/>
          <p:cNvSpPr txBox="1"/>
          <p:nvPr/>
        </p:nvSpPr>
        <p:spPr>
          <a:xfrm>
            <a:off x="6038134" y="1015544"/>
            <a:ext cx="2560317" cy="646331"/>
          </a:xfrm>
          <a:prstGeom prst="rect">
            <a:avLst/>
          </a:prstGeom>
          <a:noFill/>
        </p:spPr>
        <p:txBody>
          <a:bodyPr wrap="square" rtlCol="0">
            <a:spAutoFit/>
          </a:bodyPr>
          <a:lstStyle/>
          <a:p>
            <a:r>
              <a:rPr lang="en-GB" b="1" dirty="0" smtClean="0"/>
              <a:t>3’ end </a:t>
            </a:r>
          </a:p>
          <a:p>
            <a:r>
              <a:rPr lang="en-GB" dirty="0" smtClean="0"/>
              <a:t>(on deoxyribose)</a:t>
            </a:r>
            <a:endParaRPr lang="en-GB" dirty="0"/>
          </a:p>
        </p:txBody>
      </p:sp>
      <p:sp>
        <p:nvSpPr>
          <p:cNvPr id="102" name="TextBox 101"/>
          <p:cNvSpPr txBox="1"/>
          <p:nvPr/>
        </p:nvSpPr>
        <p:spPr>
          <a:xfrm>
            <a:off x="6713984" y="6244008"/>
            <a:ext cx="3007268" cy="646331"/>
          </a:xfrm>
          <a:prstGeom prst="rect">
            <a:avLst/>
          </a:prstGeom>
          <a:noFill/>
        </p:spPr>
        <p:txBody>
          <a:bodyPr wrap="square" rtlCol="0">
            <a:spAutoFit/>
          </a:bodyPr>
          <a:lstStyle/>
          <a:p>
            <a:r>
              <a:rPr lang="en-GB" b="1" dirty="0"/>
              <a:t>5</a:t>
            </a:r>
            <a:r>
              <a:rPr lang="en-GB" b="1" dirty="0" smtClean="0"/>
              <a:t>’ end </a:t>
            </a:r>
          </a:p>
          <a:p>
            <a:r>
              <a:rPr lang="en-GB" dirty="0" smtClean="0"/>
              <a:t>(at phosphate group)</a:t>
            </a:r>
            <a:endParaRPr lang="en-GB" dirty="0"/>
          </a:p>
        </p:txBody>
      </p:sp>
      <p:sp>
        <p:nvSpPr>
          <p:cNvPr id="103" name="TextBox 102"/>
          <p:cNvSpPr txBox="1"/>
          <p:nvPr/>
        </p:nvSpPr>
        <p:spPr>
          <a:xfrm>
            <a:off x="1943867" y="6279154"/>
            <a:ext cx="2560317" cy="646331"/>
          </a:xfrm>
          <a:prstGeom prst="rect">
            <a:avLst/>
          </a:prstGeom>
          <a:noFill/>
        </p:spPr>
        <p:txBody>
          <a:bodyPr wrap="square" rtlCol="0">
            <a:spAutoFit/>
          </a:bodyPr>
          <a:lstStyle/>
          <a:p>
            <a:r>
              <a:rPr lang="en-GB" b="1" dirty="0" smtClean="0"/>
              <a:t>3’ end </a:t>
            </a:r>
          </a:p>
          <a:p>
            <a:r>
              <a:rPr lang="en-GB" dirty="0" smtClean="0"/>
              <a:t>(on deoxyribose)</a:t>
            </a:r>
            <a:endParaRPr lang="en-GB" dirty="0"/>
          </a:p>
        </p:txBody>
      </p:sp>
      <p:grpSp>
        <p:nvGrpSpPr>
          <p:cNvPr id="96" name="Group 53"/>
          <p:cNvGrpSpPr>
            <a:grpSpLocks/>
          </p:cNvGrpSpPr>
          <p:nvPr/>
        </p:nvGrpSpPr>
        <p:grpSpPr bwMode="auto">
          <a:xfrm>
            <a:off x="1918561" y="2095044"/>
            <a:ext cx="2489200" cy="1146175"/>
            <a:chOff x="632" y="845"/>
            <a:chExt cx="1568" cy="722"/>
          </a:xfrm>
        </p:grpSpPr>
        <p:sp>
          <p:nvSpPr>
            <p:cNvPr id="99" name="Rectangle 51"/>
            <p:cNvSpPr>
              <a:spLocks noChangeArrowheads="1"/>
            </p:cNvSpPr>
            <p:nvPr/>
          </p:nvSpPr>
          <p:spPr bwMode="auto">
            <a:xfrm>
              <a:off x="632" y="890"/>
              <a:ext cx="1444" cy="677"/>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1" name="Text Box 52"/>
            <p:cNvSpPr txBox="1">
              <a:spLocks noChangeArrowheads="1"/>
            </p:cNvSpPr>
            <p:nvPr/>
          </p:nvSpPr>
          <p:spPr bwMode="auto">
            <a:xfrm>
              <a:off x="839" y="845"/>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sz="1800" b="1" dirty="0">
                  <a:solidFill>
                    <a:srgbClr val="FF6600"/>
                  </a:solidFill>
                  <a:latin typeface="Tahoma" panose="020B0604030504040204" pitchFamily="34" charset="0"/>
                </a:rPr>
                <a:t>One nucleotide</a:t>
              </a:r>
            </a:p>
          </p:txBody>
        </p:sp>
      </p:grpSp>
    </p:spTree>
    <p:extLst>
      <p:ext uri="{BB962C8B-B14F-4D97-AF65-F5344CB8AC3E}">
        <p14:creationId xmlns:p14="http://schemas.microsoft.com/office/powerpoint/2010/main" val="7221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0" grpId="0"/>
      <p:bldP spid="102" grpId="0"/>
      <p:bldP spid="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180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Antiparallel strands</a:t>
            </a:r>
            <a:endParaRPr lang="en-GB" b="1" dirty="0"/>
          </a:p>
        </p:txBody>
      </p:sp>
      <p:sp>
        <p:nvSpPr>
          <p:cNvPr id="3" name="Content Placeholder 2"/>
          <p:cNvSpPr txBox="1">
            <a:spLocks/>
          </p:cNvSpPr>
          <p:nvPr/>
        </p:nvSpPr>
        <p:spPr>
          <a:xfrm>
            <a:off x="107504" y="908720"/>
            <a:ext cx="9036496"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2800" dirty="0" smtClean="0"/>
              <a:t>Each strand of DNA has a 3’ end and a 5’ end determined by whether the 3</a:t>
            </a:r>
            <a:r>
              <a:rPr lang="en-GB" sz="2800" baseline="30000" dirty="0" smtClean="0"/>
              <a:t>rd</a:t>
            </a:r>
            <a:r>
              <a:rPr lang="en-GB" sz="2800" dirty="0" smtClean="0"/>
              <a:t> or 5</a:t>
            </a:r>
            <a:r>
              <a:rPr lang="en-GB" sz="2800" baseline="30000" dirty="0" smtClean="0"/>
              <a:t>th</a:t>
            </a:r>
            <a:r>
              <a:rPr lang="en-GB" sz="2800" dirty="0" smtClean="0"/>
              <a:t> carbon on the sugar molecule is closest to the end.</a:t>
            </a:r>
          </a:p>
          <a:p>
            <a:pPr>
              <a:defRPr/>
            </a:pPr>
            <a:r>
              <a:rPr lang="en-GB" sz="2800" dirty="0" smtClean="0"/>
              <a:t>The nucleotide chain is </a:t>
            </a:r>
            <a:r>
              <a:rPr lang="en-GB" sz="2800" dirty="0" smtClean="0">
                <a:solidFill>
                  <a:srgbClr val="0000FF"/>
                </a:solidFill>
              </a:rPr>
              <a:t>only able to grow by adding nucleotides to its 3’ end.</a:t>
            </a:r>
          </a:p>
          <a:p>
            <a:pPr>
              <a:defRPr/>
            </a:pPr>
            <a:r>
              <a:rPr lang="en-GB" sz="2800" dirty="0" smtClean="0"/>
              <a:t>On your diagram the DNA strand on the left has its 3’ at the bottom and its 5’ end at the top.</a:t>
            </a:r>
          </a:p>
          <a:p>
            <a:pPr>
              <a:defRPr/>
            </a:pPr>
            <a:r>
              <a:rPr lang="en-GB" sz="2800" dirty="0" smtClean="0"/>
              <a:t>The reverse is true of its complementary strand on the right.</a:t>
            </a:r>
          </a:p>
          <a:p>
            <a:pPr>
              <a:defRPr/>
            </a:pPr>
            <a:r>
              <a:rPr lang="en-GB" sz="2800" dirty="0" smtClean="0"/>
              <a:t>This arrangement with the backbones side by side but running in </a:t>
            </a:r>
            <a:r>
              <a:rPr lang="en-GB" sz="2800" b="1" dirty="0" smtClean="0"/>
              <a:t>opposite directions </a:t>
            </a:r>
            <a:r>
              <a:rPr lang="en-GB" sz="2800" dirty="0" smtClean="0"/>
              <a:t>is described as </a:t>
            </a:r>
            <a:r>
              <a:rPr lang="en-GB" sz="2800" b="1" dirty="0" smtClean="0">
                <a:solidFill>
                  <a:srgbClr val="C00000"/>
                </a:solidFill>
              </a:rPr>
              <a:t>antiparallel</a:t>
            </a:r>
            <a:r>
              <a:rPr lang="en-GB" sz="2800" dirty="0" smtClean="0"/>
              <a:t>.</a:t>
            </a:r>
          </a:p>
          <a:p>
            <a:pPr>
              <a:defRPr/>
            </a:pPr>
            <a:endParaRPr lang="en-GB" dirty="0" smtClean="0"/>
          </a:p>
        </p:txBody>
      </p:sp>
      <p:sp>
        <p:nvSpPr>
          <p:cNvPr id="4" name="TextBox 3"/>
          <p:cNvSpPr txBox="1"/>
          <p:nvPr/>
        </p:nvSpPr>
        <p:spPr>
          <a:xfrm rot="20932030">
            <a:off x="1753829" y="1216838"/>
            <a:ext cx="6120680" cy="3477875"/>
          </a:xfrm>
          <a:prstGeom prst="rect">
            <a:avLst/>
          </a:prstGeom>
          <a:solidFill>
            <a:srgbClr val="F4AAE6"/>
          </a:solidFill>
        </p:spPr>
        <p:txBody>
          <a:bodyPr wrap="square" rtlCol="0">
            <a:spAutoFit/>
          </a:bodyPr>
          <a:lstStyle/>
          <a:p>
            <a:pPr algn="ctr"/>
            <a:r>
              <a:rPr lang="en-GB" sz="4400" b="1" dirty="0" smtClean="0">
                <a:solidFill>
                  <a:srgbClr val="002060"/>
                </a:solidFill>
              </a:rPr>
              <a:t>DNA strands for a 3’ end and a 5’ end, in a DNA molecule each strand runs side by side but in opposite directions.</a:t>
            </a:r>
            <a:endParaRPr lang="en-GB" sz="4400" b="1" dirty="0">
              <a:solidFill>
                <a:srgbClr val="002060"/>
              </a:solidFill>
            </a:endParaRPr>
          </a:p>
        </p:txBody>
      </p:sp>
    </p:spTree>
    <p:extLst>
      <p:ext uri="{BB962C8B-B14F-4D97-AF65-F5344CB8AC3E}">
        <p14:creationId xmlns:p14="http://schemas.microsoft.com/office/powerpoint/2010/main" val="295383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5939675" y="1762792"/>
            <a:ext cx="3018588" cy="4866608"/>
          </a:xfrm>
          <a:prstGeom prst="rect">
            <a:avLst/>
          </a:prstGeom>
          <a:solidFill>
            <a:schemeClr val="bg1"/>
          </a:solidFill>
          <a:ln w="9525">
            <a:noFill/>
            <a:miter lim="800000"/>
            <a:headEnd/>
            <a:tailEnd/>
          </a:ln>
          <a:effectLst/>
        </p:spPr>
      </p:pic>
      <p:grpSp>
        <p:nvGrpSpPr>
          <p:cNvPr id="2" name="Group 5"/>
          <p:cNvGrpSpPr>
            <a:grpSpLocks/>
          </p:cNvGrpSpPr>
          <p:nvPr/>
        </p:nvGrpSpPr>
        <p:grpSpPr bwMode="auto">
          <a:xfrm>
            <a:off x="755650" y="1628775"/>
            <a:ext cx="3124200" cy="4800600"/>
            <a:chOff x="1632" y="624"/>
            <a:chExt cx="2976" cy="3456"/>
          </a:xfrm>
        </p:grpSpPr>
        <p:grpSp>
          <p:nvGrpSpPr>
            <p:cNvPr id="10251" name="Group 6"/>
            <p:cNvGrpSpPr>
              <a:grpSpLocks/>
            </p:cNvGrpSpPr>
            <p:nvPr/>
          </p:nvGrpSpPr>
          <p:grpSpPr bwMode="auto">
            <a:xfrm>
              <a:off x="3238" y="1477"/>
              <a:ext cx="1328" cy="710"/>
              <a:chOff x="3238" y="1477"/>
              <a:chExt cx="1328" cy="710"/>
            </a:xfrm>
          </p:grpSpPr>
          <p:sp>
            <p:nvSpPr>
              <p:cNvPr id="10333" name="Line 7"/>
              <p:cNvSpPr>
                <a:spLocks noChangeShapeType="1"/>
              </p:cNvSpPr>
              <p:nvPr/>
            </p:nvSpPr>
            <p:spPr bwMode="auto">
              <a:xfrm flipH="1">
                <a:off x="4151" y="1950"/>
                <a:ext cx="291" cy="2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334" name="Group 8"/>
              <p:cNvGrpSpPr>
                <a:grpSpLocks/>
              </p:cNvGrpSpPr>
              <p:nvPr/>
            </p:nvGrpSpPr>
            <p:grpSpPr bwMode="auto">
              <a:xfrm rot="10800000">
                <a:off x="3238" y="1477"/>
                <a:ext cx="1328" cy="615"/>
                <a:chOff x="2832" y="3168"/>
                <a:chExt cx="1536" cy="624"/>
              </a:xfrm>
            </p:grpSpPr>
            <p:sp>
              <p:nvSpPr>
                <p:cNvPr id="10335" name="Line 9"/>
                <p:cNvSpPr>
                  <a:spLocks noChangeShapeType="1"/>
                </p:cNvSpPr>
                <p:nvPr/>
              </p:nvSpPr>
              <p:spPr bwMode="auto">
                <a:xfrm>
                  <a:off x="3552" y="355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36" name="Line 10"/>
                <p:cNvSpPr>
                  <a:spLocks noChangeShapeType="1"/>
                </p:cNvSpPr>
                <p:nvPr/>
              </p:nvSpPr>
              <p:spPr bwMode="auto">
                <a:xfrm flipH="1" flipV="1">
                  <a:off x="3024" y="3360"/>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37" name="AutoShape 11"/>
                <p:cNvSpPr>
                  <a:spLocks noChangeArrowheads="1"/>
                </p:cNvSpPr>
                <p:nvPr/>
              </p:nvSpPr>
              <p:spPr bwMode="auto">
                <a:xfrm>
                  <a:off x="3168" y="3360"/>
                  <a:ext cx="432" cy="432"/>
                </a:xfrm>
                <a:prstGeom prst="pentagon">
                  <a:avLst/>
                </a:prstGeom>
                <a:solidFill>
                  <a:schemeClr val="accent2"/>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38" name="Oval 12"/>
                <p:cNvSpPr>
                  <a:spLocks noChangeArrowheads="1"/>
                </p:cNvSpPr>
                <p:nvPr/>
              </p:nvSpPr>
              <p:spPr bwMode="auto">
                <a:xfrm>
                  <a:off x="2832" y="3168"/>
                  <a:ext cx="240" cy="240"/>
                </a:xfrm>
                <a:prstGeom prst="ellipse">
                  <a:avLst/>
                </a:prstGeom>
                <a:solidFill>
                  <a:schemeClr val="accent1"/>
                </a:solidFill>
                <a:ln w="9525">
                  <a:solidFill>
                    <a:schemeClr val="tx1"/>
                  </a:solidFill>
                  <a:round/>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39" name="AutoShape 13"/>
                <p:cNvSpPr>
                  <a:spLocks noChangeArrowheads="1"/>
                </p:cNvSpPr>
                <p:nvPr/>
              </p:nvSpPr>
              <p:spPr bwMode="auto">
                <a:xfrm>
                  <a:off x="3840" y="3408"/>
                  <a:ext cx="528" cy="288"/>
                </a:xfrm>
                <a:prstGeom prst="flowChartTerminator">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C</a:t>
                  </a:r>
                </a:p>
              </p:txBody>
            </p:sp>
          </p:grpSp>
        </p:grpSp>
        <p:grpSp>
          <p:nvGrpSpPr>
            <p:cNvPr id="10252" name="Group 14"/>
            <p:cNvGrpSpPr>
              <a:grpSpLocks/>
            </p:cNvGrpSpPr>
            <p:nvPr/>
          </p:nvGrpSpPr>
          <p:grpSpPr bwMode="auto">
            <a:xfrm>
              <a:off x="1632" y="624"/>
              <a:ext cx="1440" cy="3312"/>
              <a:chOff x="1392" y="624"/>
              <a:chExt cx="1680" cy="3552"/>
            </a:xfrm>
          </p:grpSpPr>
          <p:sp>
            <p:nvSpPr>
              <p:cNvPr id="10299" name="Line 15"/>
              <p:cNvSpPr>
                <a:spLocks noChangeShapeType="1"/>
              </p:cNvSpPr>
              <p:nvPr/>
            </p:nvSpPr>
            <p:spPr bwMode="auto">
              <a:xfrm flipH="1">
                <a:off x="1584" y="3504"/>
                <a:ext cx="288"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00" name="Line 16"/>
              <p:cNvSpPr>
                <a:spLocks noChangeShapeType="1"/>
              </p:cNvSpPr>
              <p:nvPr/>
            </p:nvSpPr>
            <p:spPr bwMode="auto">
              <a:xfrm flipH="1">
                <a:off x="1584" y="2736"/>
                <a:ext cx="24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01" name="Line 17"/>
              <p:cNvSpPr>
                <a:spLocks noChangeShapeType="1"/>
              </p:cNvSpPr>
              <p:nvPr/>
            </p:nvSpPr>
            <p:spPr bwMode="auto">
              <a:xfrm flipH="1">
                <a:off x="1584" y="1968"/>
                <a:ext cx="288"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02" name="Line 18"/>
              <p:cNvSpPr>
                <a:spLocks noChangeShapeType="1"/>
              </p:cNvSpPr>
              <p:nvPr/>
            </p:nvSpPr>
            <p:spPr bwMode="auto">
              <a:xfrm flipH="1">
                <a:off x="1584" y="1248"/>
                <a:ext cx="288"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303" name="Group 19"/>
              <p:cNvGrpSpPr>
                <a:grpSpLocks/>
              </p:cNvGrpSpPr>
              <p:nvPr/>
            </p:nvGrpSpPr>
            <p:grpSpPr bwMode="auto">
              <a:xfrm>
                <a:off x="1440" y="624"/>
                <a:ext cx="1489" cy="624"/>
                <a:chOff x="2496" y="720"/>
                <a:chExt cx="1489" cy="624"/>
              </a:xfrm>
            </p:grpSpPr>
            <p:sp>
              <p:nvSpPr>
                <p:cNvPr id="10328" name="Line 20"/>
                <p:cNvSpPr>
                  <a:spLocks noChangeShapeType="1"/>
                </p:cNvSpPr>
                <p:nvPr/>
              </p:nvSpPr>
              <p:spPr bwMode="auto">
                <a:xfrm>
                  <a:off x="3216" y="110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29" name="Line 21"/>
                <p:cNvSpPr>
                  <a:spLocks noChangeShapeType="1"/>
                </p:cNvSpPr>
                <p:nvPr/>
              </p:nvSpPr>
              <p:spPr bwMode="auto">
                <a:xfrm flipH="1" flipV="1">
                  <a:off x="2688" y="912"/>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30" name="AutoShape 22"/>
                <p:cNvSpPr>
                  <a:spLocks noChangeArrowheads="1"/>
                </p:cNvSpPr>
                <p:nvPr/>
              </p:nvSpPr>
              <p:spPr bwMode="auto">
                <a:xfrm>
                  <a:off x="2832" y="912"/>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31" name="Oval 23"/>
                <p:cNvSpPr>
                  <a:spLocks noChangeArrowheads="1"/>
                </p:cNvSpPr>
                <p:nvPr/>
              </p:nvSpPr>
              <p:spPr bwMode="auto">
                <a:xfrm>
                  <a:off x="2496" y="720"/>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32" name="AutoShape 24"/>
                <p:cNvSpPr>
                  <a:spLocks noChangeArrowheads="1"/>
                </p:cNvSpPr>
                <p:nvPr/>
              </p:nvSpPr>
              <p:spPr bwMode="auto">
                <a:xfrm rot="10774830">
                  <a:off x="3456" y="912"/>
                  <a:ext cx="529" cy="337"/>
                </a:xfrm>
                <a:prstGeom prst="chevron">
                  <a:avLst>
                    <a:gd name="adj" fmla="val 39243"/>
                  </a:avLst>
                </a:prstGeom>
                <a:solidFill>
                  <a:srgbClr val="3399FF"/>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A</a:t>
                  </a:r>
                </a:p>
              </p:txBody>
            </p:sp>
          </p:grpSp>
          <p:grpSp>
            <p:nvGrpSpPr>
              <p:cNvPr id="10304" name="Group 25"/>
              <p:cNvGrpSpPr>
                <a:grpSpLocks/>
              </p:cNvGrpSpPr>
              <p:nvPr/>
            </p:nvGrpSpPr>
            <p:grpSpPr bwMode="auto">
              <a:xfrm>
                <a:off x="1440" y="2880"/>
                <a:ext cx="1536" cy="624"/>
                <a:chOff x="2832" y="3168"/>
                <a:chExt cx="1536" cy="624"/>
              </a:xfrm>
            </p:grpSpPr>
            <p:sp>
              <p:nvSpPr>
                <p:cNvPr id="10323" name="Line 26"/>
                <p:cNvSpPr>
                  <a:spLocks noChangeShapeType="1"/>
                </p:cNvSpPr>
                <p:nvPr/>
              </p:nvSpPr>
              <p:spPr bwMode="auto">
                <a:xfrm>
                  <a:off x="3552" y="355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24" name="Line 27"/>
                <p:cNvSpPr>
                  <a:spLocks noChangeShapeType="1"/>
                </p:cNvSpPr>
                <p:nvPr/>
              </p:nvSpPr>
              <p:spPr bwMode="auto">
                <a:xfrm flipH="1" flipV="1">
                  <a:off x="3024" y="3360"/>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25" name="AutoShape 28"/>
                <p:cNvSpPr>
                  <a:spLocks noChangeArrowheads="1"/>
                </p:cNvSpPr>
                <p:nvPr/>
              </p:nvSpPr>
              <p:spPr bwMode="auto">
                <a:xfrm>
                  <a:off x="3168" y="3360"/>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26" name="Oval 29"/>
                <p:cNvSpPr>
                  <a:spLocks noChangeArrowheads="1"/>
                </p:cNvSpPr>
                <p:nvPr/>
              </p:nvSpPr>
              <p:spPr bwMode="auto">
                <a:xfrm>
                  <a:off x="2832" y="3168"/>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27" name="AutoShape 30"/>
                <p:cNvSpPr>
                  <a:spLocks noChangeArrowheads="1"/>
                </p:cNvSpPr>
                <p:nvPr/>
              </p:nvSpPr>
              <p:spPr bwMode="auto">
                <a:xfrm>
                  <a:off x="3840" y="3408"/>
                  <a:ext cx="528" cy="288"/>
                </a:xfrm>
                <a:prstGeom prst="flowChartTerminator">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C</a:t>
                  </a:r>
                </a:p>
              </p:txBody>
            </p:sp>
          </p:grpSp>
          <p:grpSp>
            <p:nvGrpSpPr>
              <p:cNvPr id="10305" name="Group 31"/>
              <p:cNvGrpSpPr>
                <a:grpSpLocks/>
              </p:cNvGrpSpPr>
              <p:nvPr/>
            </p:nvGrpSpPr>
            <p:grpSpPr bwMode="auto">
              <a:xfrm>
                <a:off x="1392" y="1392"/>
                <a:ext cx="1536" cy="624"/>
                <a:chOff x="2688" y="2352"/>
                <a:chExt cx="1536" cy="624"/>
              </a:xfrm>
            </p:grpSpPr>
            <p:sp>
              <p:nvSpPr>
                <p:cNvPr id="10318" name="Line 32"/>
                <p:cNvSpPr>
                  <a:spLocks noChangeShapeType="1"/>
                </p:cNvSpPr>
                <p:nvPr/>
              </p:nvSpPr>
              <p:spPr bwMode="auto">
                <a:xfrm>
                  <a:off x="3408" y="27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19" name="Line 33"/>
                <p:cNvSpPr>
                  <a:spLocks noChangeShapeType="1"/>
                </p:cNvSpPr>
                <p:nvPr/>
              </p:nvSpPr>
              <p:spPr bwMode="auto">
                <a:xfrm flipH="1" flipV="1">
                  <a:off x="2880" y="2544"/>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20" name="AutoShape 34"/>
                <p:cNvSpPr>
                  <a:spLocks noChangeArrowheads="1"/>
                </p:cNvSpPr>
                <p:nvPr/>
              </p:nvSpPr>
              <p:spPr bwMode="auto">
                <a:xfrm>
                  <a:off x="3024" y="2544"/>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21" name="Oval 35"/>
                <p:cNvSpPr>
                  <a:spLocks noChangeArrowheads="1"/>
                </p:cNvSpPr>
                <p:nvPr/>
              </p:nvSpPr>
              <p:spPr bwMode="auto">
                <a:xfrm>
                  <a:off x="2688" y="2352"/>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22" name="AutoShape 36"/>
                <p:cNvSpPr>
                  <a:spLocks noChangeArrowheads="1"/>
                </p:cNvSpPr>
                <p:nvPr/>
              </p:nvSpPr>
              <p:spPr bwMode="auto">
                <a:xfrm>
                  <a:off x="3696" y="2592"/>
                  <a:ext cx="528" cy="288"/>
                </a:xfrm>
                <a:prstGeom prst="flowChartOnlineStorage">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G</a:t>
                  </a:r>
                </a:p>
              </p:txBody>
            </p:sp>
          </p:grpSp>
          <p:grpSp>
            <p:nvGrpSpPr>
              <p:cNvPr id="10306" name="Group 37"/>
              <p:cNvGrpSpPr>
                <a:grpSpLocks/>
              </p:cNvGrpSpPr>
              <p:nvPr/>
            </p:nvGrpSpPr>
            <p:grpSpPr bwMode="auto">
              <a:xfrm>
                <a:off x="1392" y="2112"/>
                <a:ext cx="1680" cy="624"/>
                <a:chOff x="2592" y="1440"/>
                <a:chExt cx="1680" cy="624"/>
              </a:xfrm>
            </p:grpSpPr>
            <p:sp>
              <p:nvSpPr>
                <p:cNvPr id="10313" name="Line 38"/>
                <p:cNvSpPr>
                  <a:spLocks noChangeShapeType="1"/>
                </p:cNvSpPr>
                <p:nvPr/>
              </p:nvSpPr>
              <p:spPr bwMode="auto">
                <a:xfrm>
                  <a:off x="3312" y="182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14" name="Line 39"/>
                <p:cNvSpPr>
                  <a:spLocks noChangeShapeType="1"/>
                </p:cNvSpPr>
                <p:nvPr/>
              </p:nvSpPr>
              <p:spPr bwMode="auto">
                <a:xfrm flipH="1" flipV="1">
                  <a:off x="2784" y="1632"/>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15" name="AutoShape 40"/>
                <p:cNvSpPr>
                  <a:spLocks noChangeArrowheads="1"/>
                </p:cNvSpPr>
                <p:nvPr/>
              </p:nvSpPr>
              <p:spPr bwMode="auto">
                <a:xfrm>
                  <a:off x="2928" y="1632"/>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16" name="Oval 41"/>
                <p:cNvSpPr>
                  <a:spLocks noChangeArrowheads="1"/>
                </p:cNvSpPr>
                <p:nvPr/>
              </p:nvSpPr>
              <p:spPr bwMode="auto">
                <a:xfrm>
                  <a:off x="2592" y="1440"/>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17" name="AutoShape 42"/>
                <p:cNvSpPr>
                  <a:spLocks noChangeArrowheads="1"/>
                </p:cNvSpPr>
                <p:nvPr/>
              </p:nvSpPr>
              <p:spPr bwMode="auto">
                <a:xfrm>
                  <a:off x="3600" y="1632"/>
                  <a:ext cx="672" cy="336"/>
                </a:xfrm>
                <a:prstGeom prst="homePlate">
                  <a:avLst>
                    <a:gd name="adj" fmla="val 50000"/>
                  </a:avLst>
                </a:prstGeom>
                <a:solidFill>
                  <a:srgbClr val="33CC33"/>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T</a:t>
                  </a:r>
                </a:p>
              </p:txBody>
            </p:sp>
          </p:grpSp>
          <p:grpSp>
            <p:nvGrpSpPr>
              <p:cNvPr id="10307" name="Group 43"/>
              <p:cNvGrpSpPr>
                <a:grpSpLocks/>
              </p:cNvGrpSpPr>
              <p:nvPr/>
            </p:nvGrpSpPr>
            <p:grpSpPr bwMode="auto">
              <a:xfrm>
                <a:off x="1440" y="3552"/>
                <a:ext cx="1536" cy="624"/>
                <a:chOff x="2688" y="2352"/>
                <a:chExt cx="1536" cy="624"/>
              </a:xfrm>
            </p:grpSpPr>
            <p:sp>
              <p:nvSpPr>
                <p:cNvPr id="10308" name="Line 44"/>
                <p:cNvSpPr>
                  <a:spLocks noChangeShapeType="1"/>
                </p:cNvSpPr>
                <p:nvPr/>
              </p:nvSpPr>
              <p:spPr bwMode="auto">
                <a:xfrm>
                  <a:off x="3408" y="27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09" name="Line 45"/>
                <p:cNvSpPr>
                  <a:spLocks noChangeShapeType="1"/>
                </p:cNvSpPr>
                <p:nvPr/>
              </p:nvSpPr>
              <p:spPr bwMode="auto">
                <a:xfrm flipH="1" flipV="1">
                  <a:off x="2880" y="2544"/>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10" name="AutoShape 46"/>
                <p:cNvSpPr>
                  <a:spLocks noChangeArrowheads="1"/>
                </p:cNvSpPr>
                <p:nvPr/>
              </p:nvSpPr>
              <p:spPr bwMode="auto">
                <a:xfrm>
                  <a:off x="3024" y="2544"/>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11" name="Oval 47"/>
                <p:cNvSpPr>
                  <a:spLocks noChangeArrowheads="1"/>
                </p:cNvSpPr>
                <p:nvPr/>
              </p:nvSpPr>
              <p:spPr bwMode="auto">
                <a:xfrm>
                  <a:off x="2688" y="2352"/>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312" name="AutoShape 48"/>
                <p:cNvSpPr>
                  <a:spLocks noChangeArrowheads="1"/>
                </p:cNvSpPr>
                <p:nvPr/>
              </p:nvSpPr>
              <p:spPr bwMode="auto">
                <a:xfrm>
                  <a:off x="3696" y="2592"/>
                  <a:ext cx="528" cy="288"/>
                </a:xfrm>
                <a:prstGeom prst="flowChartOnlineStorage">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G</a:t>
                  </a:r>
                </a:p>
              </p:txBody>
            </p:sp>
          </p:grpSp>
        </p:grpSp>
        <p:grpSp>
          <p:nvGrpSpPr>
            <p:cNvPr id="10253" name="Group 49"/>
            <p:cNvGrpSpPr>
              <a:grpSpLocks/>
            </p:cNvGrpSpPr>
            <p:nvPr/>
          </p:nvGrpSpPr>
          <p:grpSpPr bwMode="auto">
            <a:xfrm>
              <a:off x="3280" y="2140"/>
              <a:ext cx="1328" cy="692"/>
              <a:chOff x="3280" y="2140"/>
              <a:chExt cx="1328" cy="692"/>
            </a:xfrm>
          </p:grpSpPr>
          <p:sp>
            <p:nvSpPr>
              <p:cNvPr id="10292" name="Line 50"/>
              <p:cNvSpPr>
                <a:spLocks noChangeShapeType="1"/>
              </p:cNvSpPr>
              <p:nvPr/>
            </p:nvSpPr>
            <p:spPr bwMode="auto">
              <a:xfrm flipH="1">
                <a:off x="4224" y="2615"/>
                <a:ext cx="212" cy="21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293" name="Group 51"/>
              <p:cNvGrpSpPr>
                <a:grpSpLocks/>
              </p:cNvGrpSpPr>
              <p:nvPr/>
            </p:nvGrpSpPr>
            <p:grpSpPr bwMode="auto">
              <a:xfrm rot="-10790353">
                <a:off x="3280" y="2140"/>
                <a:ext cx="1328" cy="562"/>
                <a:chOff x="2496" y="720"/>
                <a:chExt cx="1489" cy="624"/>
              </a:xfrm>
            </p:grpSpPr>
            <p:sp>
              <p:nvSpPr>
                <p:cNvPr id="10294" name="Line 52"/>
                <p:cNvSpPr>
                  <a:spLocks noChangeShapeType="1"/>
                </p:cNvSpPr>
                <p:nvPr/>
              </p:nvSpPr>
              <p:spPr bwMode="auto">
                <a:xfrm>
                  <a:off x="3216" y="110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95" name="Line 53"/>
                <p:cNvSpPr>
                  <a:spLocks noChangeShapeType="1"/>
                </p:cNvSpPr>
                <p:nvPr/>
              </p:nvSpPr>
              <p:spPr bwMode="auto">
                <a:xfrm flipH="1" flipV="1">
                  <a:off x="2688" y="912"/>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96" name="AutoShape 54"/>
                <p:cNvSpPr>
                  <a:spLocks noChangeArrowheads="1"/>
                </p:cNvSpPr>
                <p:nvPr/>
              </p:nvSpPr>
              <p:spPr bwMode="auto">
                <a:xfrm>
                  <a:off x="2832" y="912"/>
                  <a:ext cx="432" cy="432"/>
                </a:xfrm>
                <a:prstGeom prst="pentagon">
                  <a:avLst/>
                </a:prstGeom>
                <a:solidFill>
                  <a:schemeClr val="accent2"/>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297" name="Oval 55"/>
                <p:cNvSpPr>
                  <a:spLocks noChangeArrowheads="1"/>
                </p:cNvSpPr>
                <p:nvPr/>
              </p:nvSpPr>
              <p:spPr bwMode="auto">
                <a:xfrm>
                  <a:off x="2496" y="720"/>
                  <a:ext cx="240" cy="240"/>
                </a:xfrm>
                <a:prstGeom prst="ellipse">
                  <a:avLst/>
                </a:prstGeom>
                <a:solidFill>
                  <a:schemeClr val="accent1"/>
                </a:solidFill>
                <a:ln w="9525">
                  <a:solidFill>
                    <a:schemeClr val="tx1"/>
                  </a:solidFill>
                  <a:round/>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298" name="AutoShape 56"/>
                <p:cNvSpPr>
                  <a:spLocks noChangeArrowheads="1"/>
                </p:cNvSpPr>
                <p:nvPr/>
              </p:nvSpPr>
              <p:spPr bwMode="auto">
                <a:xfrm rot="10774830">
                  <a:off x="3456" y="912"/>
                  <a:ext cx="529" cy="337"/>
                </a:xfrm>
                <a:prstGeom prst="chevron">
                  <a:avLst>
                    <a:gd name="adj" fmla="val 39243"/>
                  </a:avLst>
                </a:prstGeom>
                <a:solidFill>
                  <a:srgbClr val="3399FF"/>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A</a:t>
                  </a:r>
                </a:p>
              </p:txBody>
            </p:sp>
          </p:grpSp>
        </p:grpSp>
        <p:grpSp>
          <p:nvGrpSpPr>
            <p:cNvPr id="10254" name="Group 57"/>
            <p:cNvGrpSpPr>
              <a:grpSpLocks/>
            </p:cNvGrpSpPr>
            <p:nvPr/>
          </p:nvGrpSpPr>
          <p:grpSpPr bwMode="auto">
            <a:xfrm>
              <a:off x="3312" y="2832"/>
              <a:ext cx="1296" cy="680"/>
              <a:chOff x="3280" y="2802"/>
              <a:chExt cx="1328" cy="710"/>
            </a:xfrm>
          </p:grpSpPr>
          <p:sp>
            <p:nvSpPr>
              <p:cNvPr id="10285" name="Line 58"/>
              <p:cNvSpPr>
                <a:spLocks noChangeShapeType="1"/>
              </p:cNvSpPr>
              <p:nvPr/>
            </p:nvSpPr>
            <p:spPr bwMode="auto">
              <a:xfrm flipH="1">
                <a:off x="4193" y="3323"/>
                <a:ext cx="249" cy="18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286" name="Group 59"/>
              <p:cNvGrpSpPr>
                <a:grpSpLocks/>
              </p:cNvGrpSpPr>
              <p:nvPr/>
            </p:nvGrpSpPr>
            <p:grpSpPr bwMode="auto">
              <a:xfrm rot="10760711">
                <a:off x="3280" y="2802"/>
                <a:ext cx="1328" cy="615"/>
                <a:chOff x="2688" y="2352"/>
                <a:chExt cx="1536" cy="624"/>
              </a:xfrm>
            </p:grpSpPr>
            <p:sp>
              <p:nvSpPr>
                <p:cNvPr id="10287" name="Line 60"/>
                <p:cNvSpPr>
                  <a:spLocks noChangeShapeType="1"/>
                </p:cNvSpPr>
                <p:nvPr/>
              </p:nvSpPr>
              <p:spPr bwMode="auto">
                <a:xfrm>
                  <a:off x="3408" y="27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88" name="Line 61"/>
                <p:cNvSpPr>
                  <a:spLocks noChangeShapeType="1"/>
                </p:cNvSpPr>
                <p:nvPr/>
              </p:nvSpPr>
              <p:spPr bwMode="auto">
                <a:xfrm flipH="1" flipV="1">
                  <a:off x="2880" y="2544"/>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89" name="AutoShape 62"/>
                <p:cNvSpPr>
                  <a:spLocks noChangeArrowheads="1"/>
                </p:cNvSpPr>
                <p:nvPr/>
              </p:nvSpPr>
              <p:spPr bwMode="auto">
                <a:xfrm>
                  <a:off x="3024" y="2544"/>
                  <a:ext cx="432" cy="432"/>
                </a:xfrm>
                <a:prstGeom prst="pentagon">
                  <a:avLst/>
                </a:prstGeom>
                <a:solidFill>
                  <a:schemeClr val="accent2"/>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290" name="Oval 63"/>
                <p:cNvSpPr>
                  <a:spLocks noChangeArrowheads="1"/>
                </p:cNvSpPr>
                <p:nvPr/>
              </p:nvSpPr>
              <p:spPr bwMode="auto">
                <a:xfrm>
                  <a:off x="2688" y="2352"/>
                  <a:ext cx="240" cy="240"/>
                </a:xfrm>
                <a:prstGeom prst="ellipse">
                  <a:avLst/>
                </a:prstGeom>
                <a:solidFill>
                  <a:schemeClr val="accent1"/>
                </a:solidFill>
                <a:ln w="9525">
                  <a:solidFill>
                    <a:schemeClr val="tx1"/>
                  </a:solidFill>
                  <a:round/>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291" name="AutoShape 64"/>
                <p:cNvSpPr>
                  <a:spLocks noChangeArrowheads="1"/>
                </p:cNvSpPr>
                <p:nvPr/>
              </p:nvSpPr>
              <p:spPr bwMode="auto">
                <a:xfrm>
                  <a:off x="3696" y="2592"/>
                  <a:ext cx="528" cy="288"/>
                </a:xfrm>
                <a:prstGeom prst="flowChartOnlineStorage">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G</a:t>
                  </a:r>
                </a:p>
              </p:txBody>
            </p:sp>
          </p:grpSp>
        </p:grpSp>
        <p:grpSp>
          <p:nvGrpSpPr>
            <p:cNvPr id="10255" name="Group 65"/>
            <p:cNvGrpSpPr>
              <a:grpSpLocks/>
            </p:cNvGrpSpPr>
            <p:nvPr/>
          </p:nvGrpSpPr>
          <p:grpSpPr bwMode="auto">
            <a:xfrm>
              <a:off x="3168" y="720"/>
              <a:ext cx="1357" cy="757"/>
              <a:chOff x="3072" y="720"/>
              <a:chExt cx="1453" cy="757"/>
            </a:xfrm>
          </p:grpSpPr>
          <p:sp>
            <p:nvSpPr>
              <p:cNvPr id="10278" name="Line 66"/>
              <p:cNvSpPr>
                <a:spLocks noChangeShapeType="1"/>
              </p:cNvSpPr>
              <p:nvPr/>
            </p:nvSpPr>
            <p:spPr bwMode="auto">
              <a:xfrm flipH="1">
                <a:off x="4193" y="1288"/>
                <a:ext cx="249" cy="18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279" name="Group 67"/>
              <p:cNvGrpSpPr>
                <a:grpSpLocks/>
              </p:cNvGrpSpPr>
              <p:nvPr/>
            </p:nvGrpSpPr>
            <p:grpSpPr bwMode="auto">
              <a:xfrm rot="-10763744">
                <a:off x="3072" y="720"/>
                <a:ext cx="1453" cy="615"/>
                <a:chOff x="2592" y="1440"/>
                <a:chExt cx="1680" cy="624"/>
              </a:xfrm>
            </p:grpSpPr>
            <p:sp>
              <p:nvSpPr>
                <p:cNvPr id="10280" name="Line 68"/>
                <p:cNvSpPr>
                  <a:spLocks noChangeShapeType="1"/>
                </p:cNvSpPr>
                <p:nvPr/>
              </p:nvSpPr>
              <p:spPr bwMode="auto">
                <a:xfrm>
                  <a:off x="3312" y="182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81" name="Line 69"/>
                <p:cNvSpPr>
                  <a:spLocks noChangeShapeType="1"/>
                </p:cNvSpPr>
                <p:nvPr/>
              </p:nvSpPr>
              <p:spPr bwMode="auto">
                <a:xfrm flipH="1" flipV="1">
                  <a:off x="2784" y="1632"/>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82" name="AutoShape 70"/>
                <p:cNvSpPr>
                  <a:spLocks noChangeArrowheads="1"/>
                </p:cNvSpPr>
                <p:nvPr/>
              </p:nvSpPr>
              <p:spPr bwMode="auto">
                <a:xfrm>
                  <a:off x="2928" y="1632"/>
                  <a:ext cx="432" cy="432"/>
                </a:xfrm>
                <a:prstGeom prst="pentagon">
                  <a:avLst/>
                </a:prstGeom>
                <a:solidFill>
                  <a:schemeClr val="accent2"/>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283" name="Oval 71"/>
                <p:cNvSpPr>
                  <a:spLocks noChangeArrowheads="1"/>
                </p:cNvSpPr>
                <p:nvPr/>
              </p:nvSpPr>
              <p:spPr bwMode="auto">
                <a:xfrm>
                  <a:off x="2592" y="1440"/>
                  <a:ext cx="240" cy="240"/>
                </a:xfrm>
                <a:prstGeom prst="ellipse">
                  <a:avLst/>
                </a:prstGeom>
                <a:solidFill>
                  <a:schemeClr val="accent1"/>
                </a:solidFill>
                <a:ln w="9525">
                  <a:solidFill>
                    <a:schemeClr val="tx1"/>
                  </a:solidFill>
                  <a:round/>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284" name="AutoShape 72"/>
                <p:cNvSpPr>
                  <a:spLocks noChangeArrowheads="1"/>
                </p:cNvSpPr>
                <p:nvPr/>
              </p:nvSpPr>
              <p:spPr bwMode="auto">
                <a:xfrm>
                  <a:off x="3600" y="1632"/>
                  <a:ext cx="672" cy="336"/>
                </a:xfrm>
                <a:prstGeom prst="homePlate">
                  <a:avLst>
                    <a:gd name="adj" fmla="val 50000"/>
                  </a:avLst>
                </a:prstGeom>
                <a:solidFill>
                  <a:srgbClr val="33CC33"/>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T</a:t>
                  </a:r>
                </a:p>
              </p:txBody>
            </p:sp>
          </p:grpSp>
        </p:grpSp>
        <p:grpSp>
          <p:nvGrpSpPr>
            <p:cNvPr id="10256" name="Group 73"/>
            <p:cNvGrpSpPr>
              <a:grpSpLocks/>
            </p:cNvGrpSpPr>
            <p:nvPr/>
          </p:nvGrpSpPr>
          <p:grpSpPr bwMode="auto">
            <a:xfrm rot="10800000">
              <a:off x="3280" y="3465"/>
              <a:ext cx="1328" cy="615"/>
              <a:chOff x="2832" y="3168"/>
              <a:chExt cx="1536" cy="624"/>
            </a:xfrm>
          </p:grpSpPr>
          <p:sp>
            <p:nvSpPr>
              <p:cNvPr id="10273" name="Line 74"/>
              <p:cNvSpPr>
                <a:spLocks noChangeShapeType="1"/>
              </p:cNvSpPr>
              <p:nvPr/>
            </p:nvSpPr>
            <p:spPr bwMode="auto">
              <a:xfrm>
                <a:off x="3552" y="355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74" name="Line 75"/>
              <p:cNvSpPr>
                <a:spLocks noChangeShapeType="1"/>
              </p:cNvSpPr>
              <p:nvPr/>
            </p:nvSpPr>
            <p:spPr bwMode="auto">
              <a:xfrm flipH="1" flipV="1">
                <a:off x="3024" y="3360"/>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75" name="AutoShape 76"/>
              <p:cNvSpPr>
                <a:spLocks noChangeArrowheads="1"/>
              </p:cNvSpPr>
              <p:nvPr/>
            </p:nvSpPr>
            <p:spPr bwMode="auto">
              <a:xfrm>
                <a:off x="3168" y="3360"/>
                <a:ext cx="432" cy="432"/>
              </a:xfrm>
              <a:prstGeom prst="pentagon">
                <a:avLst/>
              </a:prstGeom>
              <a:solidFill>
                <a:schemeClr val="accent2"/>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276" name="Oval 77"/>
              <p:cNvSpPr>
                <a:spLocks noChangeArrowheads="1"/>
              </p:cNvSpPr>
              <p:nvPr/>
            </p:nvSpPr>
            <p:spPr bwMode="auto">
              <a:xfrm>
                <a:off x="2832" y="3168"/>
                <a:ext cx="240" cy="240"/>
              </a:xfrm>
              <a:prstGeom prst="ellipse">
                <a:avLst/>
              </a:prstGeom>
              <a:solidFill>
                <a:schemeClr val="accent1"/>
              </a:solidFill>
              <a:ln w="9525">
                <a:solidFill>
                  <a:schemeClr val="tx1"/>
                </a:solidFill>
                <a:round/>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10277" name="AutoShape 78"/>
              <p:cNvSpPr>
                <a:spLocks noChangeArrowheads="1"/>
              </p:cNvSpPr>
              <p:nvPr/>
            </p:nvSpPr>
            <p:spPr bwMode="auto">
              <a:xfrm>
                <a:off x="3840" y="3408"/>
                <a:ext cx="528" cy="288"/>
              </a:xfrm>
              <a:prstGeom prst="flowChartTerminator">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C</a:t>
                </a:r>
              </a:p>
            </p:txBody>
          </p:sp>
        </p:grpSp>
        <p:grpSp>
          <p:nvGrpSpPr>
            <p:cNvPr id="10257" name="Group 79"/>
            <p:cNvGrpSpPr>
              <a:grpSpLocks/>
            </p:cNvGrpSpPr>
            <p:nvPr/>
          </p:nvGrpSpPr>
          <p:grpSpPr bwMode="auto">
            <a:xfrm>
              <a:off x="2880" y="864"/>
              <a:ext cx="528" cy="2976"/>
              <a:chOff x="2880" y="864"/>
              <a:chExt cx="528" cy="2976"/>
            </a:xfrm>
          </p:grpSpPr>
          <p:sp>
            <p:nvSpPr>
              <p:cNvPr id="10258" name="Line 80"/>
              <p:cNvSpPr>
                <a:spLocks noChangeShapeType="1"/>
              </p:cNvSpPr>
              <p:nvPr/>
            </p:nvSpPr>
            <p:spPr bwMode="auto">
              <a:xfrm>
                <a:off x="2880" y="960"/>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59" name="Line 81"/>
              <p:cNvSpPr>
                <a:spLocks noChangeShapeType="1"/>
              </p:cNvSpPr>
              <p:nvPr/>
            </p:nvSpPr>
            <p:spPr bwMode="auto">
              <a:xfrm>
                <a:off x="2928" y="1056"/>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60" name="Line 82"/>
              <p:cNvSpPr>
                <a:spLocks noChangeShapeType="1"/>
              </p:cNvSpPr>
              <p:nvPr/>
            </p:nvSpPr>
            <p:spPr bwMode="auto">
              <a:xfrm>
                <a:off x="2928" y="864"/>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61" name="Line 83"/>
              <p:cNvSpPr>
                <a:spLocks noChangeShapeType="1"/>
              </p:cNvSpPr>
              <p:nvPr/>
            </p:nvSpPr>
            <p:spPr bwMode="auto">
              <a:xfrm>
                <a:off x="3024" y="2304"/>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62" name="Line 84"/>
              <p:cNvSpPr>
                <a:spLocks noChangeShapeType="1"/>
              </p:cNvSpPr>
              <p:nvPr/>
            </p:nvSpPr>
            <p:spPr bwMode="auto">
              <a:xfrm>
                <a:off x="2928" y="1632"/>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63" name="Line 85"/>
              <p:cNvSpPr>
                <a:spLocks noChangeShapeType="1"/>
              </p:cNvSpPr>
              <p:nvPr/>
            </p:nvSpPr>
            <p:spPr bwMode="auto">
              <a:xfrm>
                <a:off x="2880" y="1728"/>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64" name="Line 86"/>
              <p:cNvSpPr>
                <a:spLocks noChangeShapeType="1"/>
              </p:cNvSpPr>
              <p:nvPr/>
            </p:nvSpPr>
            <p:spPr bwMode="auto">
              <a:xfrm>
                <a:off x="2928" y="1824"/>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65" name="Line 87"/>
              <p:cNvSpPr>
                <a:spLocks noChangeShapeType="1"/>
              </p:cNvSpPr>
              <p:nvPr/>
            </p:nvSpPr>
            <p:spPr bwMode="auto">
              <a:xfrm>
                <a:off x="2976" y="2496"/>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66" name="Line 88"/>
              <p:cNvSpPr>
                <a:spLocks noChangeShapeType="1"/>
              </p:cNvSpPr>
              <p:nvPr/>
            </p:nvSpPr>
            <p:spPr bwMode="auto">
              <a:xfrm>
                <a:off x="3072" y="2400"/>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67" name="Line 89"/>
              <p:cNvSpPr>
                <a:spLocks noChangeShapeType="1"/>
              </p:cNvSpPr>
              <p:nvPr/>
            </p:nvSpPr>
            <p:spPr bwMode="auto">
              <a:xfrm>
                <a:off x="2976" y="3072"/>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68" name="Line 90"/>
              <p:cNvSpPr>
                <a:spLocks noChangeShapeType="1"/>
              </p:cNvSpPr>
              <p:nvPr/>
            </p:nvSpPr>
            <p:spPr bwMode="auto">
              <a:xfrm>
                <a:off x="2976" y="3168"/>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69" name="Line 91"/>
              <p:cNvSpPr>
                <a:spLocks noChangeShapeType="1"/>
              </p:cNvSpPr>
              <p:nvPr/>
            </p:nvSpPr>
            <p:spPr bwMode="auto">
              <a:xfrm>
                <a:off x="2976" y="2976"/>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70" name="Line 92"/>
              <p:cNvSpPr>
                <a:spLocks noChangeShapeType="1"/>
              </p:cNvSpPr>
              <p:nvPr/>
            </p:nvSpPr>
            <p:spPr bwMode="auto">
              <a:xfrm>
                <a:off x="2976" y="3840"/>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71" name="Line 93"/>
              <p:cNvSpPr>
                <a:spLocks noChangeShapeType="1"/>
              </p:cNvSpPr>
              <p:nvPr/>
            </p:nvSpPr>
            <p:spPr bwMode="auto">
              <a:xfrm>
                <a:off x="2928" y="3744"/>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72" name="Line 94"/>
              <p:cNvSpPr>
                <a:spLocks noChangeShapeType="1"/>
              </p:cNvSpPr>
              <p:nvPr/>
            </p:nvSpPr>
            <p:spPr bwMode="auto">
              <a:xfrm>
                <a:off x="2928" y="3648"/>
                <a:ext cx="33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5216" name="Text Box 96"/>
          <p:cNvSpPr txBox="1">
            <a:spLocks noChangeArrowheads="1"/>
          </p:cNvSpPr>
          <p:nvPr/>
        </p:nvSpPr>
        <p:spPr bwMode="auto">
          <a:xfrm>
            <a:off x="347663" y="650803"/>
            <a:ext cx="8610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sz="2200" dirty="0">
                <a:latin typeface="+mn-lt"/>
              </a:rPr>
              <a:t>The two DNA strands </a:t>
            </a:r>
            <a:r>
              <a:rPr lang="en-GB" sz="2200" b="1" dirty="0">
                <a:latin typeface="+mn-lt"/>
              </a:rPr>
              <a:t>twist</a:t>
            </a:r>
            <a:r>
              <a:rPr lang="en-GB" sz="2200" dirty="0">
                <a:latin typeface="+mn-lt"/>
              </a:rPr>
              <a:t> and </a:t>
            </a:r>
            <a:r>
              <a:rPr lang="en-GB" sz="2200" b="1" dirty="0">
                <a:latin typeface="+mn-lt"/>
              </a:rPr>
              <a:t>coil</a:t>
            </a:r>
            <a:r>
              <a:rPr lang="en-GB" sz="2200" dirty="0">
                <a:latin typeface="+mn-lt"/>
              </a:rPr>
              <a:t> into a </a:t>
            </a:r>
            <a:r>
              <a:rPr lang="en-GB" sz="2200" b="1" dirty="0">
                <a:solidFill>
                  <a:srgbClr val="FF0000"/>
                </a:solidFill>
                <a:latin typeface="+mn-lt"/>
              </a:rPr>
              <a:t>‘double helix’.</a:t>
            </a:r>
            <a:r>
              <a:rPr lang="en-GB" sz="2200" dirty="0">
                <a:latin typeface="+mn-lt"/>
              </a:rPr>
              <a:t>  This looks like a twisted ladder; the ‘uprights’ being made of the sugar phosphate backbones, and the ‘rungs’ being the base pairs.</a:t>
            </a:r>
          </a:p>
        </p:txBody>
      </p:sp>
      <p:grpSp>
        <p:nvGrpSpPr>
          <p:cNvPr id="19" name="Group 99"/>
          <p:cNvGrpSpPr>
            <a:grpSpLocks/>
          </p:cNvGrpSpPr>
          <p:nvPr/>
        </p:nvGrpSpPr>
        <p:grpSpPr bwMode="auto">
          <a:xfrm>
            <a:off x="3581400" y="2057400"/>
            <a:ext cx="2895600" cy="4343400"/>
            <a:chOff x="2256" y="1296"/>
            <a:chExt cx="1824" cy="2736"/>
          </a:xfrm>
        </p:grpSpPr>
        <p:sp>
          <p:nvSpPr>
            <p:cNvPr id="10248" name="AutoShape 95"/>
            <p:cNvSpPr>
              <a:spLocks noChangeArrowheads="1"/>
            </p:cNvSpPr>
            <p:nvPr/>
          </p:nvSpPr>
          <p:spPr bwMode="auto">
            <a:xfrm>
              <a:off x="2544" y="2208"/>
              <a:ext cx="1488" cy="720"/>
            </a:xfrm>
            <a:prstGeom prst="rightArrow">
              <a:avLst>
                <a:gd name="adj1" fmla="val 50000"/>
                <a:gd name="adj2" fmla="val 51667"/>
              </a:avLst>
            </a:prstGeom>
            <a:solidFill>
              <a:srgbClr val="FF7C8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1400" b="1">
                  <a:latin typeface="Tahoma" panose="020B0604030504040204" pitchFamily="34" charset="0"/>
                </a:rPr>
                <a:t>2 strands twist into a </a:t>
              </a:r>
            </a:p>
            <a:p>
              <a:pPr algn="ctr" eaLnBrk="1" hangingPunct="1">
                <a:spcBef>
                  <a:spcPct val="0"/>
                </a:spcBef>
                <a:buFontTx/>
                <a:buNone/>
              </a:pPr>
              <a:r>
                <a:rPr lang="en-GB" sz="1400" b="1">
                  <a:latin typeface="Tahoma" panose="020B0604030504040204" pitchFamily="34" charset="0"/>
                </a:rPr>
                <a:t>coil </a:t>
              </a:r>
              <a:r>
                <a:rPr lang="en-GB" sz="1400" b="1" i="1">
                  <a:latin typeface="Tahoma" panose="020B0604030504040204" pitchFamily="34" charset="0"/>
                </a:rPr>
                <a:t>(double helix)</a:t>
              </a:r>
            </a:p>
          </p:txBody>
        </p:sp>
        <p:sp>
          <p:nvSpPr>
            <p:cNvPr id="10249" name="Line 97"/>
            <p:cNvSpPr>
              <a:spLocks noChangeShapeType="1"/>
            </p:cNvSpPr>
            <p:nvPr/>
          </p:nvSpPr>
          <p:spPr bwMode="auto">
            <a:xfrm>
              <a:off x="2256" y="1296"/>
              <a:ext cx="1824" cy="38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50" name="Line 98"/>
            <p:cNvSpPr>
              <a:spLocks noChangeShapeType="1"/>
            </p:cNvSpPr>
            <p:nvPr/>
          </p:nvSpPr>
          <p:spPr bwMode="auto">
            <a:xfrm flipV="1">
              <a:off x="2592" y="2976"/>
              <a:ext cx="1440" cy="1056"/>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196" name="Text Box 100"/>
          <p:cNvSpPr txBox="1">
            <a:spLocks noChangeArrowheads="1"/>
          </p:cNvSpPr>
          <p:nvPr/>
        </p:nvSpPr>
        <p:spPr bwMode="auto">
          <a:xfrm>
            <a:off x="971550" y="6340475"/>
            <a:ext cx="3024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sz="1400" b="1" dirty="0">
                <a:solidFill>
                  <a:srgbClr val="CC0099"/>
                </a:solidFill>
                <a:latin typeface="Tahoma" panose="020B0604030504040204" pitchFamily="34" charset="0"/>
              </a:rPr>
              <a:t>Weak hydrogen bonds - can be easily broken when required</a:t>
            </a:r>
          </a:p>
        </p:txBody>
      </p:sp>
      <p:sp>
        <p:nvSpPr>
          <p:cNvPr id="100" name="Title 1"/>
          <p:cNvSpPr txBox="1">
            <a:spLocks/>
          </p:cNvSpPr>
          <p:nvPr/>
        </p:nvSpPr>
        <p:spPr>
          <a:xfrm>
            <a:off x="257176" y="-54690"/>
            <a:ext cx="8229600" cy="6858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Double helix</a:t>
            </a:r>
            <a:endParaRPr lang="en-GB" b="1" dirty="0"/>
          </a:p>
        </p:txBody>
      </p:sp>
      <p:sp>
        <p:nvSpPr>
          <p:cNvPr id="101" name="TextBox 100"/>
          <p:cNvSpPr txBox="1"/>
          <p:nvPr/>
        </p:nvSpPr>
        <p:spPr>
          <a:xfrm>
            <a:off x="755650" y="6153965"/>
            <a:ext cx="348172" cy="369332"/>
          </a:xfrm>
          <a:prstGeom prst="rect">
            <a:avLst/>
          </a:prstGeom>
          <a:noFill/>
        </p:spPr>
        <p:txBody>
          <a:bodyPr wrap="none" rtlCol="0">
            <a:spAutoFit/>
          </a:bodyPr>
          <a:lstStyle/>
          <a:p>
            <a:r>
              <a:rPr lang="en-GB" sz="1600" b="1" dirty="0" smtClean="0"/>
              <a:t>3</a:t>
            </a:r>
            <a:r>
              <a:rPr lang="en-GB" b="1" dirty="0" smtClean="0"/>
              <a:t>’</a:t>
            </a:r>
            <a:endParaRPr lang="en-GB" b="1" dirty="0"/>
          </a:p>
        </p:txBody>
      </p:sp>
      <p:sp>
        <p:nvSpPr>
          <p:cNvPr id="102" name="TextBox 101"/>
          <p:cNvSpPr txBox="1"/>
          <p:nvPr/>
        </p:nvSpPr>
        <p:spPr>
          <a:xfrm>
            <a:off x="347663" y="1628775"/>
            <a:ext cx="348172" cy="369332"/>
          </a:xfrm>
          <a:prstGeom prst="rect">
            <a:avLst/>
          </a:prstGeom>
          <a:noFill/>
        </p:spPr>
        <p:txBody>
          <a:bodyPr wrap="none" rtlCol="0">
            <a:spAutoFit/>
          </a:bodyPr>
          <a:lstStyle/>
          <a:p>
            <a:r>
              <a:rPr lang="en-GB" sz="1600" b="1" dirty="0"/>
              <a:t>5</a:t>
            </a:r>
            <a:r>
              <a:rPr lang="en-GB" b="1" dirty="0" smtClean="0"/>
              <a:t>’</a:t>
            </a:r>
            <a:endParaRPr lang="en-GB" b="1" dirty="0"/>
          </a:p>
        </p:txBody>
      </p:sp>
      <p:sp>
        <p:nvSpPr>
          <p:cNvPr id="103" name="TextBox 102"/>
          <p:cNvSpPr txBox="1"/>
          <p:nvPr/>
        </p:nvSpPr>
        <p:spPr>
          <a:xfrm>
            <a:off x="3814448" y="6246554"/>
            <a:ext cx="348172" cy="369332"/>
          </a:xfrm>
          <a:prstGeom prst="rect">
            <a:avLst/>
          </a:prstGeom>
          <a:noFill/>
        </p:spPr>
        <p:txBody>
          <a:bodyPr wrap="none" rtlCol="0">
            <a:spAutoFit/>
          </a:bodyPr>
          <a:lstStyle/>
          <a:p>
            <a:r>
              <a:rPr lang="en-GB" sz="1600" b="1" dirty="0"/>
              <a:t>5</a:t>
            </a:r>
            <a:r>
              <a:rPr lang="en-GB" b="1" dirty="0" smtClean="0"/>
              <a:t>’</a:t>
            </a:r>
            <a:endParaRPr lang="en-GB" b="1" dirty="0"/>
          </a:p>
        </p:txBody>
      </p:sp>
      <p:sp>
        <p:nvSpPr>
          <p:cNvPr id="104" name="TextBox 103"/>
          <p:cNvSpPr txBox="1"/>
          <p:nvPr/>
        </p:nvSpPr>
        <p:spPr>
          <a:xfrm>
            <a:off x="3453134" y="1631158"/>
            <a:ext cx="348172" cy="369332"/>
          </a:xfrm>
          <a:prstGeom prst="rect">
            <a:avLst/>
          </a:prstGeom>
          <a:noFill/>
        </p:spPr>
        <p:txBody>
          <a:bodyPr wrap="none" rtlCol="0">
            <a:spAutoFit/>
          </a:bodyPr>
          <a:lstStyle/>
          <a:p>
            <a:r>
              <a:rPr lang="en-GB" sz="1600" b="1" dirty="0" smtClean="0"/>
              <a:t>3</a:t>
            </a:r>
            <a:r>
              <a:rPr lang="en-GB" b="1" dirty="0" smtClean="0"/>
              <a:t>’</a:t>
            </a:r>
            <a:endParaRPr lang="en-GB" b="1" dirty="0"/>
          </a:p>
        </p:txBody>
      </p:sp>
    </p:spTree>
    <p:extLst>
      <p:ext uri="{BB962C8B-B14F-4D97-AF65-F5344CB8AC3E}">
        <p14:creationId xmlns:p14="http://schemas.microsoft.com/office/powerpoint/2010/main" val="3262519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6">
                                            <p:txEl>
                                              <p:pRg st="0" end="0"/>
                                            </p:txEl>
                                          </p:spTgt>
                                        </p:tgtEl>
                                        <p:attrNameLst>
                                          <p:attrName>style.visibility</p:attrName>
                                        </p:attrNameLst>
                                      </p:cBhvr>
                                      <p:to>
                                        <p:strVal val="visible"/>
                                      </p:to>
                                    </p:set>
                                    <p:animEffect transition="in" filter="dissolve">
                                      <p:cBhvr>
                                        <p:cTn id="7" dur="500"/>
                                        <p:tgtEl>
                                          <p:spTgt spid="41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16">
                                            <p:txEl>
                                              <p:pRg st="0" end="0"/>
                                            </p:txEl>
                                          </p:spTgt>
                                        </p:tgtEl>
                                        <p:attrNameLst>
                                          <p:attrName>style.visibility</p:attrName>
                                        </p:attrNameLst>
                                      </p:cBhvr>
                                      <p:to>
                                        <p:strVal val="visible"/>
                                      </p:to>
                                    </p:set>
                                    <p:animEffect transition="in" filter="dissolve">
                                      <p:cBhvr>
                                        <p:cTn id="12" dur="500"/>
                                        <p:tgtEl>
                                          <p:spTgt spid="52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6" grpId="0" build="p" autoUpdateAnimBg="0"/>
      <p:bldP spid="419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 7.5.jpg"/>
          <p:cNvPicPr>
            <a:picLocks noChangeAspect="1"/>
          </p:cNvPicPr>
          <p:nvPr/>
        </p:nvPicPr>
        <p:blipFill rotWithShape="1">
          <a:blip r:embed="rId2" cstate="print">
            <a:extLst>
              <a:ext uri="{28A0092B-C50C-407E-A947-70E740481C1C}">
                <a14:useLocalDpi xmlns:a14="http://schemas.microsoft.com/office/drawing/2010/main" val="0"/>
              </a:ext>
            </a:extLst>
          </a:blip>
          <a:srcRect l="3881" t="6759" r="4938" b="13642"/>
          <a:stretch/>
        </p:blipFill>
        <p:spPr>
          <a:xfrm>
            <a:off x="683568" y="260648"/>
            <a:ext cx="7753144" cy="6336704"/>
          </a:xfrm>
          <a:prstGeom prst="rect">
            <a:avLst/>
          </a:prstGeom>
        </p:spPr>
      </p:pic>
      <p:sp>
        <p:nvSpPr>
          <p:cNvPr id="3" name="Text Box 100"/>
          <p:cNvSpPr txBox="1">
            <a:spLocks noChangeArrowheads="1"/>
          </p:cNvSpPr>
          <p:nvPr/>
        </p:nvSpPr>
        <p:spPr bwMode="auto">
          <a:xfrm>
            <a:off x="467544" y="4725144"/>
            <a:ext cx="3024188" cy="1015663"/>
          </a:xfrm>
          <a:prstGeom prst="rect">
            <a:avLst/>
          </a:prstGeom>
          <a:solidFill>
            <a:schemeClr val="bg1"/>
          </a:solidFill>
          <a:ln>
            <a:noFill/>
          </a:ln>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GB" sz="2000" dirty="0">
                <a:solidFill>
                  <a:srgbClr val="0000FF"/>
                </a:solidFill>
                <a:latin typeface="Tahoma" panose="020B0604030504040204" pitchFamily="34" charset="0"/>
              </a:rPr>
              <a:t>Weak hydrogen bonds - can be easily broken when required</a:t>
            </a:r>
          </a:p>
        </p:txBody>
      </p:sp>
    </p:spTree>
    <p:extLst>
      <p:ext uri="{BB962C8B-B14F-4D97-AF65-F5344CB8AC3E}">
        <p14:creationId xmlns:p14="http://schemas.microsoft.com/office/powerpoint/2010/main" val="2253945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31266"/>
            <a:ext cx="8229600" cy="4525963"/>
          </a:xfrm>
        </p:spPr>
        <p:txBody>
          <a:bodyPr/>
          <a:lstStyle/>
          <a:p>
            <a:r>
              <a:rPr lang="en-GB" dirty="0" smtClean="0"/>
              <a:t>Produce a spider diagram on the back of your hand out to summarise everything </a:t>
            </a:r>
            <a:r>
              <a:rPr lang="en-GB" b="1" dirty="0" smtClean="0"/>
              <a:t>you</a:t>
            </a:r>
            <a:r>
              <a:rPr lang="en-GB" dirty="0" smtClean="0"/>
              <a:t> already know about….. </a:t>
            </a:r>
          </a:p>
          <a:p>
            <a:endParaRPr lang="en-GB" dirty="0" smtClean="0"/>
          </a:p>
          <a:p>
            <a:r>
              <a:rPr lang="en-GB" dirty="0" smtClean="0"/>
              <a:t>Once you have finished share with others in your group and add to your diagram. </a:t>
            </a:r>
            <a:endParaRPr lang="en-GB" dirty="0"/>
          </a:p>
        </p:txBody>
      </p:sp>
      <p:pic>
        <p:nvPicPr>
          <p:cNvPr id="4" name="Picture 3"/>
          <p:cNvPicPr>
            <a:picLocks noChangeAspect="1"/>
          </p:cNvPicPr>
          <p:nvPr/>
        </p:nvPicPr>
        <p:blipFill>
          <a:blip r:embed="rId2"/>
          <a:stretch>
            <a:fillRect/>
          </a:stretch>
        </p:blipFill>
        <p:spPr>
          <a:xfrm>
            <a:off x="6660232" y="4939868"/>
            <a:ext cx="2242170" cy="1892980"/>
          </a:xfrm>
          <a:prstGeom prst="rect">
            <a:avLst/>
          </a:prstGeom>
        </p:spPr>
      </p:pic>
      <p:pic>
        <p:nvPicPr>
          <p:cNvPr id="5" name="Picture 4"/>
          <p:cNvPicPr>
            <a:picLocks noChangeAspect="1"/>
          </p:cNvPicPr>
          <p:nvPr/>
        </p:nvPicPr>
        <p:blipFill>
          <a:blip r:embed="rId3"/>
          <a:stretch>
            <a:fillRect/>
          </a:stretch>
        </p:blipFill>
        <p:spPr>
          <a:xfrm>
            <a:off x="4345910" y="2472180"/>
            <a:ext cx="3188484" cy="12375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586" y="31416"/>
            <a:ext cx="5832648" cy="1448462"/>
          </a:xfrm>
          <a:prstGeom prst="rect">
            <a:avLst/>
          </a:prstGeom>
        </p:spPr>
      </p:pic>
    </p:spTree>
    <p:extLst>
      <p:ext uri="{BB962C8B-B14F-4D97-AF65-F5344CB8AC3E}">
        <p14:creationId xmlns:p14="http://schemas.microsoft.com/office/powerpoint/2010/main" val="3159527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9" y="52065"/>
            <a:ext cx="8229600" cy="856655"/>
          </a:xfrm>
        </p:spPr>
        <p:txBody>
          <a:bodyPr/>
          <a:lstStyle/>
          <a:p>
            <a:r>
              <a:rPr lang="en-GB" b="1" dirty="0" smtClean="0"/>
              <a:t>DNA Backbone: Key Points</a:t>
            </a:r>
            <a:endParaRPr lang="en-GB" b="1" dirty="0"/>
          </a:p>
        </p:txBody>
      </p:sp>
      <p:sp>
        <p:nvSpPr>
          <p:cNvPr id="4" name="Content Placeholder 2"/>
          <p:cNvSpPr>
            <a:spLocks noGrp="1"/>
          </p:cNvSpPr>
          <p:nvPr>
            <p:ph idx="1"/>
          </p:nvPr>
        </p:nvSpPr>
        <p:spPr>
          <a:xfrm>
            <a:off x="438919" y="908720"/>
            <a:ext cx="8229600" cy="4525963"/>
          </a:xfrm>
        </p:spPr>
        <p:txBody>
          <a:bodyPr>
            <a:normAutofit lnSpcReduction="10000"/>
          </a:bodyPr>
          <a:lstStyle/>
          <a:p>
            <a:pPr>
              <a:defRPr/>
            </a:pPr>
            <a:r>
              <a:rPr lang="en-GB" b="1" kern="1200" dirty="0" smtClean="0"/>
              <a:t>Nucleotides</a:t>
            </a:r>
            <a:r>
              <a:rPr lang="en-GB" kern="1200" dirty="0" smtClean="0"/>
              <a:t> bond to form a </a:t>
            </a:r>
            <a:r>
              <a:rPr lang="en-GB" b="1" kern="1200" dirty="0" smtClean="0"/>
              <a:t>sugar–phosphate backbone. </a:t>
            </a:r>
          </a:p>
          <a:p>
            <a:pPr>
              <a:defRPr/>
            </a:pPr>
            <a:r>
              <a:rPr lang="en-GB" b="1" dirty="0" smtClean="0"/>
              <a:t>Complimentary b</a:t>
            </a:r>
            <a:r>
              <a:rPr lang="en-GB" b="1" kern="1200" dirty="0" smtClean="0"/>
              <a:t>ase pairs </a:t>
            </a:r>
            <a:r>
              <a:rPr lang="en-GB" kern="1200" dirty="0" smtClean="0"/>
              <a:t>(adenine, thymine and guanine, cytosine,) held by weak hydrogen bonds which coil forming a double helix. </a:t>
            </a:r>
          </a:p>
          <a:p>
            <a:pPr>
              <a:defRPr/>
            </a:pPr>
            <a:r>
              <a:rPr lang="en-GB" kern="1200" dirty="0" smtClean="0"/>
              <a:t>Double stranded </a:t>
            </a:r>
            <a:r>
              <a:rPr lang="en-GB" b="1" kern="1200" dirty="0" smtClean="0"/>
              <a:t>antiparallel structure </a:t>
            </a:r>
            <a:r>
              <a:rPr lang="en-GB" kern="1200" dirty="0" smtClean="0"/>
              <a:t>with </a:t>
            </a:r>
            <a:r>
              <a:rPr lang="en-GB" b="1" kern="1200" dirty="0" smtClean="0">
                <a:solidFill>
                  <a:srgbClr val="0000FF"/>
                </a:solidFill>
              </a:rPr>
              <a:t>deoxyribose</a:t>
            </a:r>
            <a:r>
              <a:rPr lang="en-GB" kern="1200" dirty="0" smtClean="0"/>
              <a:t> and </a:t>
            </a:r>
            <a:r>
              <a:rPr lang="en-GB" b="1" kern="1200" dirty="0" smtClean="0">
                <a:solidFill>
                  <a:srgbClr val="C00000"/>
                </a:solidFill>
              </a:rPr>
              <a:t>phosphate</a:t>
            </a:r>
            <a:r>
              <a:rPr lang="en-GB" kern="1200" dirty="0" smtClean="0"/>
              <a:t> at </a:t>
            </a:r>
            <a:r>
              <a:rPr lang="en-GB" b="1" kern="1200" dirty="0" smtClean="0">
                <a:solidFill>
                  <a:srgbClr val="0000FF"/>
                </a:solidFill>
              </a:rPr>
              <a:t>3' </a:t>
            </a:r>
            <a:r>
              <a:rPr lang="en-GB" kern="1200" dirty="0" smtClean="0"/>
              <a:t>and </a:t>
            </a:r>
            <a:r>
              <a:rPr lang="en-GB" b="1" kern="1200" dirty="0" smtClean="0">
                <a:solidFill>
                  <a:srgbClr val="C00000"/>
                </a:solidFill>
              </a:rPr>
              <a:t>5'</a:t>
            </a:r>
            <a:r>
              <a:rPr lang="en-GB" kern="1200" dirty="0" smtClean="0"/>
              <a:t> ends of each strand. </a:t>
            </a:r>
            <a:endParaRPr lang="en-GB"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4869160"/>
            <a:ext cx="1828800" cy="1828800"/>
          </a:xfrm>
          <a:prstGeom prst="rect">
            <a:avLst/>
          </a:prstGeom>
        </p:spPr>
      </p:pic>
    </p:spTree>
    <p:extLst>
      <p:ext uri="{BB962C8B-B14F-4D97-AF65-F5344CB8AC3E}">
        <p14:creationId xmlns:p14="http://schemas.microsoft.com/office/powerpoint/2010/main" val="56117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DNA shorthand representation</a:t>
            </a:r>
            <a:br>
              <a:rPr lang="en-GB" b="1" dirty="0" smtClean="0"/>
            </a:br>
            <a:endParaRPr lang="en-GB" b="1" dirty="0"/>
          </a:p>
        </p:txBody>
      </p:sp>
      <p:pic>
        <p:nvPicPr>
          <p:cNvPr id="3" name="Picture 2" descr="N:\My Pictures\DNA molecule shorthand version\DNA molecule shorthand version.jpg"/>
          <p:cNvPicPr>
            <a:picLocks noChangeAspect="1" noChangeArrowheads="1"/>
          </p:cNvPicPr>
          <p:nvPr/>
        </p:nvPicPr>
        <p:blipFill>
          <a:blip r:embed="rId2"/>
          <a:srcRect/>
          <a:stretch>
            <a:fillRect/>
          </a:stretch>
        </p:blipFill>
        <p:spPr bwMode="auto">
          <a:xfrm>
            <a:off x="1835696" y="1196752"/>
            <a:ext cx="4660733" cy="4678788"/>
          </a:xfrm>
          <a:prstGeom prst="rect">
            <a:avLst/>
          </a:prstGeom>
          <a:noFill/>
        </p:spPr>
      </p:pic>
    </p:spTree>
    <p:extLst>
      <p:ext uri="{BB962C8B-B14F-4D97-AF65-F5344CB8AC3E}">
        <p14:creationId xmlns:p14="http://schemas.microsoft.com/office/powerpoint/2010/main" val="3057185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9" y="52065"/>
            <a:ext cx="8229600" cy="856655"/>
          </a:xfrm>
        </p:spPr>
        <p:txBody>
          <a:bodyPr>
            <a:normAutofit fontScale="90000"/>
          </a:bodyPr>
          <a:lstStyle/>
          <a:p>
            <a:r>
              <a:rPr lang="en-GB" b="1" dirty="0" smtClean="0"/>
              <a:t>Arrangement of DNA in chromosomes</a:t>
            </a:r>
            <a:endParaRPr lang="en-GB" b="1" dirty="0"/>
          </a:p>
        </p:txBody>
      </p:sp>
      <p:sp>
        <p:nvSpPr>
          <p:cNvPr id="4" name="Content Placeholder 2"/>
          <p:cNvSpPr>
            <a:spLocks noGrp="1"/>
          </p:cNvSpPr>
          <p:nvPr>
            <p:ph idx="1"/>
          </p:nvPr>
        </p:nvSpPr>
        <p:spPr>
          <a:xfrm>
            <a:off x="520282" y="897030"/>
            <a:ext cx="8229600" cy="4525963"/>
          </a:xfrm>
        </p:spPr>
        <p:txBody>
          <a:bodyPr>
            <a:normAutofit fontScale="92500" lnSpcReduction="20000"/>
          </a:bodyPr>
          <a:lstStyle/>
          <a:p>
            <a:pPr>
              <a:defRPr/>
            </a:pPr>
            <a:r>
              <a:rPr lang="en-GB" kern="1200" dirty="0" smtClean="0"/>
              <a:t>We know that the DNA is located in the membrane bound nucleus and </a:t>
            </a:r>
            <a:r>
              <a:rPr lang="en-GB" b="1" kern="1200" dirty="0" smtClean="0"/>
              <a:t>takes the form of linear chromosomes.</a:t>
            </a:r>
          </a:p>
          <a:p>
            <a:pPr>
              <a:defRPr/>
            </a:pPr>
            <a:r>
              <a:rPr lang="en-GB" kern="1200" dirty="0" smtClean="0"/>
              <a:t>A strand of DNA is several 1000 times longer than the length of the cell to which it belongs.</a:t>
            </a:r>
          </a:p>
          <a:p>
            <a:pPr>
              <a:defRPr/>
            </a:pPr>
            <a:r>
              <a:rPr lang="en-GB" dirty="0" smtClean="0"/>
              <a:t>Around 2 metres of DNA has to be packed into the microscopic nucleus of every cell in the human body in a way that a chaotic tangle of strands is prevented!</a:t>
            </a:r>
          </a:p>
          <a:p>
            <a:pPr>
              <a:defRPr/>
            </a:pPr>
            <a:r>
              <a:rPr lang="en-GB" dirty="0" smtClean="0"/>
              <a:t>The DNA is therefore organised </a:t>
            </a:r>
          </a:p>
          <a:p>
            <a:pPr marL="446088" indent="-446088">
              <a:buNone/>
              <a:defRPr/>
            </a:pPr>
            <a:r>
              <a:rPr lang="en-GB" dirty="0"/>
              <a:t> </a:t>
            </a:r>
            <a:r>
              <a:rPr lang="en-GB" dirty="0" smtClean="0"/>
              <a:t>    into tidy ‘spools’.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515" t="5062" r="7746" b="5191"/>
          <a:stretch/>
        </p:blipFill>
        <p:spPr>
          <a:xfrm>
            <a:off x="6732239" y="4251733"/>
            <a:ext cx="2017643" cy="2353915"/>
          </a:xfrm>
          <a:prstGeom prst="rect">
            <a:avLst/>
          </a:prstGeom>
        </p:spPr>
      </p:pic>
      <p:sp>
        <p:nvSpPr>
          <p:cNvPr id="8" name="Rectangle 7"/>
          <p:cNvSpPr/>
          <p:nvPr/>
        </p:nvSpPr>
        <p:spPr>
          <a:xfrm>
            <a:off x="543800" y="5253056"/>
            <a:ext cx="6188439" cy="1015663"/>
          </a:xfrm>
          <a:prstGeom prst="rect">
            <a:avLst/>
          </a:prstGeom>
          <a:noFill/>
        </p:spPr>
        <p:txBody>
          <a:bodyPr wrap="square">
            <a:spAutoFit/>
          </a:bodyPr>
          <a:lstStyle/>
          <a:p>
            <a:pPr marL="342900" indent="-342900">
              <a:buFont typeface="Arial" panose="020B0604020202020204" pitchFamily="34" charset="0"/>
              <a:buChar char="•"/>
              <a:defRPr/>
            </a:pPr>
            <a:r>
              <a:rPr lang="en-GB" sz="3000" dirty="0"/>
              <a:t>Each spool is made of </a:t>
            </a:r>
            <a:r>
              <a:rPr lang="en-GB" sz="3000" b="1" dirty="0"/>
              <a:t>protein</a:t>
            </a:r>
            <a:r>
              <a:rPr lang="en-GB" sz="3000" dirty="0"/>
              <a:t> with the DNA tightly coiled around them.</a:t>
            </a:r>
          </a:p>
        </p:txBody>
      </p:sp>
    </p:spTree>
    <p:extLst>
      <p:ext uri="{BB962C8B-B14F-4D97-AF65-F5344CB8AC3E}">
        <p14:creationId xmlns:p14="http://schemas.microsoft.com/office/powerpoint/2010/main" val="41654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9" y="52065"/>
            <a:ext cx="8229600" cy="856655"/>
          </a:xfrm>
        </p:spPr>
        <p:txBody>
          <a:bodyPr>
            <a:normAutofit fontScale="90000"/>
          </a:bodyPr>
          <a:lstStyle/>
          <a:p>
            <a:r>
              <a:rPr lang="en-GB" b="1" dirty="0" smtClean="0"/>
              <a:t>Arrangement of DNA in chromosomes</a:t>
            </a:r>
            <a:endParaRPr lang="en-GB"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1" y="1052737"/>
            <a:ext cx="5755406" cy="5067992"/>
          </a:xfrm>
          <a:prstGeom prst="rect">
            <a:avLst/>
          </a:prstGeom>
        </p:spPr>
      </p:pic>
      <p:sp>
        <p:nvSpPr>
          <p:cNvPr id="6" name="Rounded Rectangular Callout 5"/>
          <p:cNvSpPr/>
          <p:nvPr/>
        </p:nvSpPr>
        <p:spPr>
          <a:xfrm>
            <a:off x="6042560" y="2276872"/>
            <a:ext cx="2777912" cy="1944216"/>
          </a:xfrm>
          <a:prstGeom prst="wedgeRoundRectCallout">
            <a:avLst>
              <a:gd name="adj1" fmla="val -84934"/>
              <a:gd name="adj2" fmla="val 31145"/>
              <a:gd name="adj3" fmla="val 16667"/>
            </a:avLst>
          </a:prstGeom>
          <a:solidFill>
            <a:schemeClr val="bg1">
              <a:lumMod val="95000"/>
            </a:schemeClr>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smtClean="0">
                <a:solidFill>
                  <a:srgbClr val="FF0000"/>
                </a:solidFill>
              </a:rPr>
              <a:t>Key point: </a:t>
            </a:r>
            <a:r>
              <a:rPr lang="en-GB" sz="2000" dirty="0" smtClean="0">
                <a:solidFill>
                  <a:schemeClr val="tx1"/>
                </a:solidFill>
              </a:rPr>
              <a:t>chromosomes consist of </a:t>
            </a:r>
            <a:r>
              <a:rPr lang="en-GB" sz="2000" b="1" dirty="0" smtClean="0">
                <a:solidFill>
                  <a:schemeClr val="tx1"/>
                </a:solidFill>
              </a:rPr>
              <a:t>tightly coiled </a:t>
            </a:r>
            <a:r>
              <a:rPr lang="en-GB" sz="2000" dirty="0" smtClean="0">
                <a:solidFill>
                  <a:schemeClr val="tx1"/>
                </a:solidFill>
              </a:rPr>
              <a:t>strands of DNA which are packaged with </a:t>
            </a:r>
            <a:r>
              <a:rPr lang="en-GB" sz="2000" b="1" dirty="0" smtClean="0">
                <a:solidFill>
                  <a:schemeClr val="tx1"/>
                </a:solidFill>
              </a:rPr>
              <a:t>associated proteins</a:t>
            </a:r>
            <a:endParaRPr lang="en-GB" sz="2000" b="1" dirty="0">
              <a:solidFill>
                <a:schemeClr val="tx1"/>
              </a:solidFill>
            </a:endParaRPr>
          </a:p>
        </p:txBody>
      </p:sp>
      <p:sp>
        <p:nvSpPr>
          <p:cNvPr id="4" name="Rounded Rectangle 3"/>
          <p:cNvSpPr/>
          <p:nvPr/>
        </p:nvSpPr>
        <p:spPr>
          <a:xfrm>
            <a:off x="755576" y="1052737"/>
            <a:ext cx="576064" cy="360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835696" y="1052737"/>
            <a:ext cx="576064" cy="360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3266968" y="1046616"/>
            <a:ext cx="576064" cy="360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635896" y="2729222"/>
            <a:ext cx="720080" cy="411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558928" y="2831750"/>
            <a:ext cx="1021183" cy="741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421447" y="5016184"/>
            <a:ext cx="1296144" cy="789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2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67744" y="2348880"/>
            <a:ext cx="4772025" cy="3505200"/>
          </a:xfrm>
          <a:prstGeom prst="rect">
            <a:avLst/>
          </a:prstGeom>
        </p:spPr>
      </p:pic>
      <p:sp>
        <p:nvSpPr>
          <p:cNvPr id="2" name="Text Box 12"/>
          <p:cNvSpPr txBox="1">
            <a:spLocks noChangeArrowheads="1"/>
          </p:cNvSpPr>
          <p:nvPr/>
        </p:nvSpPr>
        <p:spPr bwMode="auto">
          <a:xfrm>
            <a:off x="688973" y="890288"/>
            <a:ext cx="7929563" cy="1295400"/>
          </a:xfrm>
          <a:prstGeom prst="rect">
            <a:avLst/>
          </a:prstGeom>
          <a:noFill/>
          <a:ln w="9525">
            <a:noFill/>
            <a:miter lim="800000"/>
            <a:headEnd/>
            <a:tailEnd/>
          </a:ln>
        </p:spPr>
        <p:txBody>
          <a:bodyPr/>
          <a:lstStyle/>
          <a:p>
            <a:r>
              <a:rPr lang="en-GB" sz="2600" dirty="0"/>
              <a:t>Once both </a:t>
            </a:r>
            <a:r>
              <a:rPr lang="en-GB" sz="2600" dirty="0" smtClean="0"/>
              <a:t>DNA strands </a:t>
            </a:r>
            <a:r>
              <a:rPr lang="en-GB" sz="2600" dirty="0"/>
              <a:t>are assembled and the double helix </a:t>
            </a:r>
            <a:r>
              <a:rPr lang="en-GB" sz="2600" dirty="0" smtClean="0"/>
              <a:t>formed, the DNA molecule </a:t>
            </a:r>
            <a:r>
              <a:rPr lang="en-GB" sz="2600" dirty="0"/>
              <a:t>is </a:t>
            </a:r>
            <a:r>
              <a:rPr lang="en-GB" sz="2600" dirty="0" smtClean="0"/>
              <a:t>tightly wound </a:t>
            </a:r>
            <a:r>
              <a:rPr lang="en-GB" sz="2600" dirty="0"/>
              <a:t>around </a:t>
            </a:r>
            <a:r>
              <a:rPr lang="en-GB" sz="2600" dirty="0" smtClean="0"/>
              <a:t>associated </a:t>
            </a:r>
            <a:r>
              <a:rPr lang="en-GB" sz="2600" b="1" dirty="0" smtClean="0"/>
              <a:t>proteins</a:t>
            </a:r>
            <a:r>
              <a:rPr lang="en-GB" sz="2600" dirty="0" smtClean="0"/>
              <a:t> and </a:t>
            </a:r>
            <a:r>
              <a:rPr lang="en-GB" sz="2600" dirty="0"/>
              <a:t>packaged into chromosomes.</a:t>
            </a:r>
          </a:p>
        </p:txBody>
      </p:sp>
      <p:sp>
        <p:nvSpPr>
          <p:cNvPr id="4" name="TextBox 12"/>
          <p:cNvSpPr txBox="1">
            <a:spLocks noChangeArrowheads="1"/>
          </p:cNvSpPr>
          <p:nvPr/>
        </p:nvSpPr>
        <p:spPr bwMode="auto">
          <a:xfrm>
            <a:off x="1" y="131740"/>
            <a:ext cx="9144000" cy="553998"/>
          </a:xfrm>
          <a:prstGeom prst="rect">
            <a:avLst/>
          </a:prstGeom>
          <a:noFill/>
          <a:ln w="9525">
            <a:noFill/>
            <a:miter lim="800000"/>
            <a:headEnd/>
            <a:tailEnd/>
          </a:ln>
        </p:spPr>
        <p:txBody>
          <a:bodyPr wrap="square">
            <a:spAutoFit/>
          </a:bodyPr>
          <a:lstStyle/>
          <a:p>
            <a:r>
              <a:rPr lang="en-GB" sz="3000" b="1" dirty="0"/>
              <a:t>How DNA is </a:t>
            </a:r>
            <a:r>
              <a:rPr lang="en-GB" sz="3000" b="1" dirty="0" smtClean="0"/>
              <a:t>packaged into chromosomes </a:t>
            </a:r>
            <a:r>
              <a:rPr lang="en-GB" sz="3000" b="1" dirty="0"/>
              <a:t>using proteins</a:t>
            </a:r>
          </a:p>
        </p:txBody>
      </p:sp>
      <p:sp>
        <p:nvSpPr>
          <p:cNvPr id="5" name="TextBox 13"/>
          <p:cNvSpPr txBox="1">
            <a:spLocks noChangeArrowheads="1"/>
          </p:cNvSpPr>
          <p:nvPr/>
        </p:nvSpPr>
        <p:spPr bwMode="auto">
          <a:xfrm>
            <a:off x="2915816" y="5482624"/>
            <a:ext cx="2449512" cy="1015663"/>
          </a:xfrm>
          <a:prstGeom prst="rect">
            <a:avLst/>
          </a:prstGeom>
          <a:solidFill>
            <a:schemeClr val="bg1"/>
          </a:solidFill>
          <a:ln w="9525">
            <a:noFill/>
            <a:miter lim="800000"/>
            <a:headEnd/>
            <a:tailEnd/>
          </a:ln>
        </p:spPr>
        <p:txBody>
          <a:bodyPr>
            <a:spAutoFit/>
          </a:bodyPr>
          <a:lstStyle/>
          <a:p>
            <a:pPr algn="ctr"/>
            <a:r>
              <a:rPr lang="en-GB" sz="2000" dirty="0"/>
              <a:t>DNA wrapped around 8 special </a:t>
            </a:r>
            <a:r>
              <a:rPr lang="en-GB" sz="2000" b="1" dirty="0"/>
              <a:t>proteins </a:t>
            </a:r>
            <a:endParaRPr lang="en-GB" sz="2000" b="1" dirty="0" smtClean="0"/>
          </a:p>
          <a:p>
            <a:pPr algn="ctr"/>
            <a:r>
              <a:rPr lang="en-GB" sz="2000" i="1" dirty="0" smtClean="0"/>
              <a:t>(called histones)</a:t>
            </a:r>
            <a:endParaRPr lang="en-GB" sz="2000" i="1" dirty="0"/>
          </a:p>
        </p:txBody>
      </p:sp>
      <p:sp>
        <p:nvSpPr>
          <p:cNvPr id="7" name="TextBox 13"/>
          <p:cNvSpPr txBox="1">
            <a:spLocks noChangeArrowheads="1"/>
          </p:cNvSpPr>
          <p:nvPr/>
        </p:nvSpPr>
        <p:spPr bwMode="auto">
          <a:xfrm>
            <a:off x="1835696" y="3140968"/>
            <a:ext cx="1297384" cy="400110"/>
          </a:xfrm>
          <a:prstGeom prst="rect">
            <a:avLst/>
          </a:prstGeom>
          <a:solidFill>
            <a:schemeClr val="bg1"/>
          </a:solidFill>
          <a:ln w="9525">
            <a:noFill/>
            <a:miter lim="800000"/>
            <a:headEnd/>
            <a:tailEnd/>
          </a:ln>
        </p:spPr>
        <p:txBody>
          <a:bodyPr wrap="square">
            <a:spAutoFit/>
          </a:bodyPr>
          <a:lstStyle/>
          <a:p>
            <a:pPr algn="ctr"/>
            <a:r>
              <a:rPr lang="en-GB" sz="2000" b="1" dirty="0" smtClean="0"/>
              <a:t>DNA</a:t>
            </a:r>
            <a:endParaRPr lang="en-GB" sz="2000" b="1" dirty="0"/>
          </a:p>
        </p:txBody>
      </p:sp>
    </p:spTree>
    <p:extLst>
      <p:ext uri="{BB962C8B-B14F-4D97-AF65-F5344CB8AC3E}">
        <p14:creationId xmlns:p14="http://schemas.microsoft.com/office/powerpoint/2010/main" val="3536552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999002" cy="5816977"/>
          </a:xfrm>
          <a:prstGeom prst="rect">
            <a:avLst/>
          </a:prstGeom>
        </p:spPr>
        <p:txBody>
          <a:bodyPr wrap="none">
            <a:spAutoFit/>
          </a:bodyPr>
          <a:lstStyle/>
          <a:p>
            <a:r>
              <a:rPr lang="en-GB" sz="4000" dirty="0"/>
              <a:t>Circular Chromosomes in Eukaryotic </a:t>
            </a:r>
            <a:r>
              <a:rPr lang="en-GB" sz="4000" dirty="0" smtClean="0"/>
              <a:t>Cells</a:t>
            </a:r>
          </a:p>
          <a:p>
            <a:endParaRPr lang="en-GB" sz="2800" dirty="0" smtClean="0"/>
          </a:p>
          <a:p>
            <a:r>
              <a:rPr lang="en-GB" sz="2800" dirty="0">
                <a:solidFill>
                  <a:srgbClr val="21242C"/>
                </a:solidFill>
                <a:latin typeface="inherit"/>
              </a:rPr>
              <a:t>DNA is also found in the mitochondria present </a:t>
            </a:r>
            <a:r>
              <a:rPr lang="en-GB" sz="2800" dirty="0" smtClean="0">
                <a:solidFill>
                  <a:srgbClr val="21242C"/>
                </a:solidFill>
                <a:latin typeface="inherit"/>
              </a:rPr>
              <a:t>in</a:t>
            </a:r>
          </a:p>
          <a:p>
            <a:r>
              <a:rPr lang="en-GB" sz="2800" dirty="0" smtClean="0">
                <a:solidFill>
                  <a:srgbClr val="21242C"/>
                </a:solidFill>
                <a:latin typeface="inherit"/>
              </a:rPr>
              <a:t>most </a:t>
            </a:r>
            <a:r>
              <a:rPr lang="en-GB" sz="2800" dirty="0">
                <a:solidFill>
                  <a:srgbClr val="21242C"/>
                </a:solidFill>
                <a:latin typeface="inherit"/>
              </a:rPr>
              <a:t>plant and animals cells, as well as in the </a:t>
            </a:r>
            <a:endParaRPr lang="en-GB" sz="2800" dirty="0" smtClean="0">
              <a:solidFill>
                <a:srgbClr val="21242C"/>
              </a:solidFill>
              <a:latin typeface="inherit"/>
            </a:endParaRPr>
          </a:p>
          <a:p>
            <a:r>
              <a:rPr lang="en-GB" sz="2800" dirty="0" smtClean="0">
                <a:solidFill>
                  <a:srgbClr val="21242C"/>
                </a:solidFill>
                <a:latin typeface="inherit"/>
              </a:rPr>
              <a:t>chloroplasts </a:t>
            </a:r>
            <a:r>
              <a:rPr lang="en-GB" sz="2800" dirty="0">
                <a:solidFill>
                  <a:srgbClr val="21242C"/>
                </a:solidFill>
                <a:latin typeface="inherit"/>
              </a:rPr>
              <a:t>of plant cells. </a:t>
            </a:r>
            <a:endParaRPr lang="en-GB" sz="2800" dirty="0"/>
          </a:p>
          <a:p>
            <a:endParaRPr lang="en-GB" sz="4000" dirty="0" smtClean="0"/>
          </a:p>
          <a:p>
            <a:pPr fontAlgn="base"/>
            <a:r>
              <a:rPr lang="en-GB" sz="2800" dirty="0" smtClean="0">
                <a:solidFill>
                  <a:srgbClr val="21242C"/>
                </a:solidFill>
                <a:latin typeface="inherit"/>
              </a:rPr>
              <a:t>The </a:t>
            </a:r>
            <a:r>
              <a:rPr lang="en-GB" sz="2800" dirty="0">
                <a:solidFill>
                  <a:srgbClr val="21242C"/>
                </a:solidFill>
                <a:latin typeface="inherit"/>
              </a:rPr>
              <a:t>DNA molecules found in </a:t>
            </a:r>
            <a:r>
              <a:rPr lang="en-GB" sz="2800" b="1" dirty="0">
                <a:solidFill>
                  <a:srgbClr val="21242C"/>
                </a:solidFill>
                <a:latin typeface="inherit"/>
              </a:rPr>
              <a:t>mitochondria </a:t>
            </a:r>
            <a:r>
              <a:rPr lang="en-GB" sz="2800" dirty="0" smtClean="0">
                <a:solidFill>
                  <a:srgbClr val="21242C"/>
                </a:solidFill>
                <a:latin typeface="inherit"/>
              </a:rPr>
              <a:t>and</a:t>
            </a:r>
          </a:p>
          <a:p>
            <a:pPr fontAlgn="base"/>
            <a:r>
              <a:rPr lang="en-GB" sz="2800" b="1" dirty="0" smtClean="0">
                <a:solidFill>
                  <a:srgbClr val="21242C"/>
                </a:solidFill>
                <a:latin typeface="inherit"/>
              </a:rPr>
              <a:t>chloroplasts</a:t>
            </a:r>
            <a:r>
              <a:rPr lang="en-GB" sz="2800" dirty="0" smtClean="0">
                <a:solidFill>
                  <a:srgbClr val="21242C"/>
                </a:solidFill>
                <a:latin typeface="inherit"/>
              </a:rPr>
              <a:t> </a:t>
            </a:r>
            <a:r>
              <a:rPr lang="en-GB" sz="2800" dirty="0">
                <a:solidFill>
                  <a:srgbClr val="21242C"/>
                </a:solidFill>
                <a:latin typeface="inherit"/>
              </a:rPr>
              <a:t>are small and circular, much like the </a:t>
            </a:r>
            <a:r>
              <a:rPr lang="en-GB" sz="2800" dirty="0" smtClean="0">
                <a:solidFill>
                  <a:srgbClr val="21242C"/>
                </a:solidFill>
                <a:latin typeface="inherit"/>
              </a:rPr>
              <a:t>DNA</a:t>
            </a:r>
          </a:p>
          <a:p>
            <a:pPr fontAlgn="base"/>
            <a:r>
              <a:rPr lang="en-GB" sz="2800" dirty="0" smtClean="0">
                <a:solidFill>
                  <a:srgbClr val="21242C"/>
                </a:solidFill>
                <a:latin typeface="inherit"/>
              </a:rPr>
              <a:t>of </a:t>
            </a:r>
            <a:r>
              <a:rPr lang="en-GB" sz="2800" dirty="0">
                <a:solidFill>
                  <a:srgbClr val="21242C"/>
                </a:solidFill>
                <a:latin typeface="inherit"/>
              </a:rPr>
              <a:t>a typical bacterium. There are usually many </a:t>
            </a:r>
            <a:r>
              <a:rPr lang="en-GB" sz="2800" dirty="0" smtClean="0">
                <a:solidFill>
                  <a:srgbClr val="21242C"/>
                </a:solidFill>
                <a:latin typeface="inherit"/>
              </a:rPr>
              <a:t>copies</a:t>
            </a:r>
          </a:p>
          <a:p>
            <a:pPr fontAlgn="base"/>
            <a:r>
              <a:rPr lang="en-GB" sz="2800" dirty="0" smtClean="0">
                <a:solidFill>
                  <a:srgbClr val="21242C"/>
                </a:solidFill>
                <a:latin typeface="inherit"/>
              </a:rPr>
              <a:t>of </a:t>
            </a:r>
            <a:r>
              <a:rPr lang="en-GB" sz="2800" dirty="0">
                <a:solidFill>
                  <a:srgbClr val="21242C"/>
                </a:solidFill>
                <a:latin typeface="inherit"/>
              </a:rPr>
              <a:t>DNA in a single mitochondrion or chloroplasts.</a:t>
            </a:r>
          </a:p>
          <a:p>
            <a:endParaRPr lang="en-GB" sz="2800" dirty="0" smtClean="0"/>
          </a:p>
          <a:p>
            <a:endParaRPr lang="en-GB" sz="4000" dirty="0"/>
          </a:p>
        </p:txBody>
      </p:sp>
    </p:spTree>
    <p:extLst>
      <p:ext uri="{BB962C8B-B14F-4D97-AF65-F5344CB8AC3E}">
        <p14:creationId xmlns:p14="http://schemas.microsoft.com/office/powerpoint/2010/main" val="2415298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9145016" cy="3108543"/>
          </a:xfrm>
          <a:prstGeom prst="rect">
            <a:avLst/>
          </a:prstGeom>
          <a:noFill/>
        </p:spPr>
        <p:txBody>
          <a:bodyPr wrap="square" rtlCol="0">
            <a:spAutoFit/>
          </a:bodyPr>
          <a:lstStyle/>
          <a:p>
            <a:r>
              <a:rPr lang="en-GB" sz="4000" b="1" dirty="0" smtClean="0"/>
              <a:t>Circular Chromosomes in Mitochondria</a:t>
            </a:r>
            <a:endParaRPr lang="en-GB" sz="1600" b="1" dirty="0" smtClean="0"/>
          </a:p>
          <a:p>
            <a:r>
              <a:rPr lang="en-GB" sz="2800" dirty="0" smtClean="0"/>
              <a:t>DNA was discovered in the mitochondria in the 1960s. This DNA is different in structure to the </a:t>
            </a:r>
            <a:r>
              <a:rPr lang="en-GB" sz="2800" b="1" dirty="0" smtClean="0"/>
              <a:t>linear DNA </a:t>
            </a:r>
            <a:r>
              <a:rPr lang="en-GB" sz="2800" dirty="0" smtClean="0"/>
              <a:t>found in the nucleus of eukaryotic cells. </a:t>
            </a:r>
          </a:p>
          <a:p>
            <a:endParaRPr lang="en-GB" sz="1600" dirty="0"/>
          </a:p>
          <a:p>
            <a:r>
              <a:rPr lang="en-GB" sz="2800" dirty="0" smtClean="0"/>
              <a:t>The DNA found in mitochondria forms </a:t>
            </a:r>
            <a:r>
              <a:rPr lang="en-GB" sz="2800" b="1" dirty="0" smtClean="0"/>
              <a:t>circular chromosomes</a:t>
            </a:r>
            <a:r>
              <a:rPr lang="en-GB" sz="2800" dirty="0" smtClean="0"/>
              <a:t>. </a:t>
            </a:r>
            <a:endParaRPr lang="en-GB" sz="2800" dirty="0"/>
          </a:p>
          <a:p>
            <a:endParaRPr lang="en-GB" sz="2800" b="1" dirty="0"/>
          </a:p>
        </p:txBody>
      </p:sp>
      <p:pic>
        <p:nvPicPr>
          <p:cNvPr id="3" name="Picture 2"/>
          <p:cNvPicPr>
            <a:picLocks noChangeAspect="1"/>
          </p:cNvPicPr>
          <p:nvPr/>
        </p:nvPicPr>
        <p:blipFill>
          <a:blip r:embed="rId2"/>
          <a:stretch>
            <a:fillRect/>
          </a:stretch>
        </p:blipFill>
        <p:spPr>
          <a:xfrm>
            <a:off x="151925" y="3068960"/>
            <a:ext cx="2859272" cy="3145809"/>
          </a:xfrm>
          <a:prstGeom prst="rect">
            <a:avLst/>
          </a:prstGeom>
        </p:spPr>
      </p:pic>
      <p:sp>
        <p:nvSpPr>
          <p:cNvPr id="4" name="TextBox 3"/>
          <p:cNvSpPr txBox="1"/>
          <p:nvPr/>
        </p:nvSpPr>
        <p:spPr>
          <a:xfrm>
            <a:off x="3073874" y="2996952"/>
            <a:ext cx="5962621" cy="3970318"/>
          </a:xfrm>
          <a:prstGeom prst="rect">
            <a:avLst/>
          </a:prstGeom>
          <a:noFill/>
        </p:spPr>
        <p:txBody>
          <a:bodyPr wrap="square" rtlCol="0">
            <a:spAutoFit/>
          </a:bodyPr>
          <a:lstStyle/>
          <a:p>
            <a:r>
              <a:rPr lang="en-GB" sz="2800" dirty="0"/>
              <a:t>Mitochondrial DNA contains 37 genes, all of which are essential for normal mitochondrial function. Thirteen of these genes provide instructions for making enzymes involved </a:t>
            </a:r>
            <a:r>
              <a:rPr lang="en-GB" sz="2800" dirty="0" smtClean="0"/>
              <a:t>in respiration. </a:t>
            </a:r>
            <a:r>
              <a:rPr lang="en-GB" sz="2800" dirty="0"/>
              <a:t>The remaining genes provide instructions for making molecules called transfer RNAs (</a:t>
            </a:r>
            <a:r>
              <a:rPr lang="en-GB" sz="2800" dirty="0" err="1"/>
              <a:t>tRNAs</a:t>
            </a:r>
            <a:r>
              <a:rPr lang="en-GB" sz="2800" dirty="0"/>
              <a:t>) and ribosomal RNAs (</a:t>
            </a:r>
            <a:r>
              <a:rPr lang="en-GB" sz="2800" dirty="0" err="1"/>
              <a:t>rRNAs</a:t>
            </a:r>
            <a:r>
              <a:rPr lang="en-GB" sz="2800" dirty="0"/>
              <a:t>), </a:t>
            </a:r>
          </a:p>
        </p:txBody>
      </p:sp>
    </p:spTree>
    <p:extLst>
      <p:ext uri="{BB962C8B-B14F-4D97-AF65-F5344CB8AC3E}">
        <p14:creationId xmlns:p14="http://schemas.microsoft.com/office/powerpoint/2010/main" val="3923603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746267"/>
            <a:ext cx="5688632" cy="3539430"/>
          </a:xfrm>
          <a:prstGeom prst="rect">
            <a:avLst/>
          </a:prstGeom>
        </p:spPr>
        <p:txBody>
          <a:bodyPr wrap="square">
            <a:spAutoFit/>
          </a:bodyPr>
          <a:lstStyle/>
          <a:p>
            <a:r>
              <a:rPr lang="en-GB" sz="2800" dirty="0">
                <a:solidFill>
                  <a:srgbClr val="21242C"/>
                </a:solidFill>
              </a:rPr>
              <a:t>Similarities between the DNA of mitochondria and chloroplasts and the DNA of bacteria are an important line of evidence supporting </a:t>
            </a:r>
            <a:r>
              <a:rPr lang="en-GB" sz="2800" dirty="0" smtClean="0">
                <a:solidFill>
                  <a:srgbClr val="21242C"/>
                </a:solidFill>
              </a:rPr>
              <a:t>the endosymbiont theory, </a:t>
            </a:r>
            <a:r>
              <a:rPr lang="en-GB" sz="2800" dirty="0">
                <a:solidFill>
                  <a:srgbClr val="21242C"/>
                </a:solidFill>
              </a:rPr>
              <a:t>which suggests that mitochondria and chloroplasts originated as free-living prokaryotic cells.</a:t>
            </a:r>
            <a:endParaRPr lang="en-GB" sz="2800" dirty="0"/>
          </a:p>
        </p:txBody>
      </p:sp>
      <p:sp>
        <p:nvSpPr>
          <p:cNvPr id="4" name="Rectangle 3"/>
          <p:cNvSpPr/>
          <p:nvPr/>
        </p:nvSpPr>
        <p:spPr>
          <a:xfrm>
            <a:off x="179512" y="260648"/>
            <a:ext cx="8856984" cy="2862322"/>
          </a:xfrm>
          <a:prstGeom prst="rect">
            <a:avLst/>
          </a:prstGeom>
        </p:spPr>
        <p:txBody>
          <a:bodyPr wrap="square">
            <a:spAutoFit/>
          </a:bodyPr>
          <a:lstStyle/>
          <a:p>
            <a:r>
              <a:rPr lang="en-GB" sz="4000" b="1" dirty="0"/>
              <a:t>Circular Chromosomes </a:t>
            </a:r>
            <a:r>
              <a:rPr lang="en-GB" sz="4000" b="1" dirty="0" smtClean="0"/>
              <a:t>in Chloroplasts</a:t>
            </a:r>
          </a:p>
          <a:p>
            <a:endParaRPr lang="en-GB" sz="2800" dirty="0"/>
          </a:p>
          <a:p>
            <a:r>
              <a:rPr lang="en-GB" sz="2800" dirty="0" smtClean="0"/>
              <a:t>Small circular DNA molecules are also found in chloroplasts. Again each chloroplast will contain many</a:t>
            </a:r>
          </a:p>
          <a:p>
            <a:r>
              <a:rPr lang="en-GB" sz="2800" dirty="0"/>
              <a:t>c</a:t>
            </a:r>
            <a:r>
              <a:rPr lang="en-GB" sz="2800" dirty="0" smtClean="0"/>
              <a:t>opies of the circular chromosome. </a:t>
            </a:r>
          </a:p>
          <a:p>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963090"/>
            <a:ext cx="2726233" cy="4804027"/>
          </a:xfrm>
          <a:prstGeom prst="rect">
            <a:avLst/>
          </a:prstGeom>
        </p:spPr>
      </p:pic>
    </p:spTree>
    <p:extLst>
      <p:ext uri="{BB962C8B-B14F-4D97-AF65-F5344CB8AC3E}">
        <p14:creationId xmlns:p14="http://schemas.microsoft.com/office/powerpoint/2010/main" val="284810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5167008"/>
              </p:ext>
            </p:extLst>
          </p:nvPr>
        </p:nvGraphicFramePr>
        <p:xfrm>
          <a:off x="251520" y="908720"/>
          <a:ext cx="8568951" cy="4282504"/>
        </p:xfrm>
        <a:graphic>
          <a:graphicData uri="http://schemas.openxmlformats.org/drawingml/2006/table">
            <a:tbl>
              <a:tblPr firstRow="1" firstCol="1" bandRow="1"/>
              <a:tblGrid>
                <a:gridCol w="2344594"/>
                <a:gridCol w="1957694"/>
                <a:gridCol w="1917927"/>
                <a:gridCol w="2348736"/>
              </a:tblGrid>
              <a:tr h="0">
                <a:tc>
                  <a:txBody>
                    <a:bodyPr/>
                    <a:lstStyle/>
                    <a:p>
                      <a:pPr algn="ctr">
                        <a:lnSpc>
                          <a:spcPct val="115000"/>
                        </a:lnSpc>
                        <a:spcAft>
                          <a:spcPts val="1000"/>
                        </a:spcAft>
                      </a:pPr>
                      <a:r>
                        <a:rPr lang="en-GB" sz="2800" dirty="0">
                          <a:effectLst/>
                          <a:latin typeface="Arial" panose="020B0604020202020204" pitchFamily="34" charset="0"/>
                          <a:ea typeface="Times New Roman" panose="02020603050405020304" pitchFamily="18" charset="0"/>
                        </a:rPr>
                        <a:t>Cell type</a:t>
                      </a:r>
                      <a:endParaRPr lang="en-GB"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000" dirty="0">
                          <a:effectLst/>
                          <a:latin typeface="Arial" panose="020B0604020202020204" pitchFamily="34" charset="0"/>
                          <a:ea typeface="Times New Roman" panose="02020603050405020304" pitchFamily="18" charset="0"/>
                        </a:rPr>
                        <a:t>Linear Chromosomes</a:t>
                      </a: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000" dirty="0">
                          <a:effectLst/>
                          <a:latin typeface="Arial" panose="020B0604020202020204" pitchFamily="34" charset="0"/>
                          <a:ea typeface="Times New Roman" panose="02020603050405020304" pitchFamily="18" charset="0"/>
                        </a:rPr>
                        <a:t>Circular Chromosomes</a:t>
                      </a: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000" dirty="0">
                          <a:effectLst/>
                          <a:latin typeface="Arial" panose="020B0604020202020204" pitchFamily="34" charset="0"/>
                          <a:ea typeface="Times New Roman" panose="02020603050405020304" pitchFamily="18" charset="0"/>
                        </a:rPr>
                        <a:t>Plasmids</a:t>
                      </a: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800" dirty="0">
                          <a:effectLst/>
                          <a:latin typeface="Arial" panose="020B0604020202020204" pitchFamily="34" charset="0"/>
                          <a:ea typeface="Times New Roman" panose="02020603050405020304" pitchFamily="18" charset="0"/>
                        </a:rPr>
                        <a:t>Eukaryotes – animal </a:t>
                      </a:r>
                      <a:endParaRPr lang="en-GB"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800" dirty="0">
                          <a:effectLst/>
                          <a:latin typeface="Arial" panose="020B0604020202020204" pitchFamily="34" charset="0"/>
                          <a:ea typeface="Times New Roman" panose="02020603050405020304" pitchFamily="18" charset="0"/>
                        </a:rPr>
                        <a:t>Eukaryotes - plant</a:t>
                      </a:r>
                      <a:endParaRPr lang="en-GB"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800" dirty="0">
                          <a:effectLst/>
                          <a:latin typeface="Arial" panose="020B0604020202020204" pitchFamily="34" charset="0"/>
                          <a:ea typeface="Times New Roman" panose="02020603050405020304" pitchFamily="18" charset="0"/>
                        </a:rPr>
                        <a:t>Yeast </a:t>
                      </a:r>
                      <a:r>
                        <a:rPr lang="en-GB" sz="2800" dirty="0" smtClean="0">
                          <a:effectLst/>
                          <a:latin typeface="Arial" panose="020B0604020202020204" pitchFamily="34" charset="0"/>
                          <a:ea typeface="Times New Roman" panose="02020603050405020304" pitchFamily="18" charset="0"/>
                        </a:rPr>
                        <a:t>cells</a:t>
                      </a:r>
                    </a:p>
                    <a:p>
                      <a:pPr algn="ctr">
                        <a:lnSpc>
                          <a:spcPct val="115000"/>
                        </a:lnSpc>
                        <a:spcAft>
                          <a:spcPts val="1000"/>
                        </a:spcAft>
                      </a:pPr>
                      <a:endParaRPr lang="en-GB"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a:effectLst/>
                          <a:latin typeface="Arial" panose="020B0604020202020204" pitchFamily="34" charset="0"/>
                          <a:ea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a:effectLst/>
                          <a:latin typeface="Arial" panose="020B0604020202020204" pitchFamily="34" charset="0"/>
                          <a:ea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800" dirty="0" smtClean="0">
                          <a:effectLst/>
                          <a:latin typeface="Arial" panose="020B0604020202020204" pitchFamily="34" charset="0"/>
                          <a:ea typeface="Times New Roman" panose="02020603050405020304" pitchFamily="18" charset="0"/>
                        </a:rPr>
                        <a:t>Prokaryotes</a:t>
                      </a:r>
                      <a:endParaRPr lang="en-GB"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2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723827" y="1844824"/>
            <a:ext cx="1800200" cy="523220"/>
          </a:xfrm>
          <a:prstGeom prst="rect">
            <a:avLst/>
          </a:prstGeom>
          <a:noFill/>
        </p:spPr>
        <p:txBody>
          <a:bodyPr wrap="square" rtlCol="0">
            <a:spAutoFit/>
          </a:bodyPr>
          <a:lstStyle/>
          <a:p>
            <a:r>
              <a:rPr lang="en-GB" sz="2800" dirty="0" smtClean="0"/>
              <a:t>In Nucleus</a:t>
            </a:r>
            <a:endParaRPr lang="en-GB" sz="2800" dirty="0"/>
          </a:p>
        </p:txBody>
      </p:sp>
      <p:sp>
        <p:nvSpPr>
          <p:cNvPr id="4" name="TextBox 3"/>
          <p:cNvSpPr txBox="1"/>
          <p:nvPr/>
        </p:nvSpPr>
        <p:spPr>
          <a:xfrm>
            <a:off x="2627784" y="2987142"/>
            <a:ext cx="1800200" cy="523220"/>
          </a:xfrm>
          <a:prstGeom prst="rect">
            <a:avLst/>
          </a:prstGeom>
          <a:noFill/>
        </p:spPr>
        <p:txBody>
          <a:bodyPr wrap="square" rtlCol="0">
            <a:spAutoFit/>
          </a:bodyPr>
          <a:lstStyle/>
          <a:p>
            <a:r>
              <a:rPr lang="en-GB" sz="2800" dirty="0" smtClean="0"/>
              <a:t>In Nucleus</a:t>
            </a:r>
            <a:endParaRPr lang="en-GB" sz="2800" dirty="0"/>
          </a:p>
        </p:txBody>
      </p:sp>
      <p:sp>
        <p:nvSpPr>
          <p:cNvPr id="5" name="TextBox 4"/>
          <p:cNvSpPr txBox="1"/>
          <p:nvPr/>
        </p:nvSpPr>
        <p:spPr>
          <a:xfrm>
            <a:off x="2627784" y="3606240"/>
            <a:ext cx="1800200" cy="523220"/>
          </a:xfrm>
          <a:prstGeom prst="rect">
            <a:avLst/>
          </a:prstGeom>
          <a:noFill/>
        </p:spPr>
        <p:txBody>
          <a:bodyPr wrap="square" rtlCol="0">
            <a:spAutoFit/>
          </a:bodyPr>
          <a:lstStyle/>
          <a:p>
            <a:r>
              <a:rPr lang="en-GB" sz="2800" dirty="0" smtClean="0"/>
              <a:t>In Nucleus</a:t>
            </a:r>
            <a:endParaRPr lang="en-GB" sz="2800" dirty="0"/>
          </a:p>
        </p:txBody>
      </p:sp>
      <p:sp>
        <p:nvSpPr>
          <p:cNvPr id="6" name="TextBox 5"/>
          <p:cNvSpPr txBox="1"/>
          <p:nvPr/>
        </p:nvSpPr>
        <p:spPr>
          <a:xfrm>
            <a:off x="4524027" y="1556792"/>
            <a:ext cx="2037016" cy="892552"/>
          </a:xfrm>
          <a:prstGeom prst="rect">
            <a:avLst/>
          </a:prstGeom>
          <a:noFill/>
        </p:spPr>
        <p:txBody>
          <a:bodyPr wrap="square" rtlCol="0">
            <a:spAutoFit/>
          </a:bodyPr>
          <a:lstStyle/>
          <a:p>
            <a:pPr algn="ctr"/>
            <a:r>
              <a:rPr lang="en-GB" sz="2600" dirty="0" smtClean="0"/>
              <a:t>In mitochondria</a:t>
            </a:r>
            <a:endParaRPr lang="en-GB" sz="2600" dirty="0"/>
          </a:p>
        </p:txBody>
      </p:sp>
      <p:sp>
        <p:nvSpPr>
          <p:cNvPr id="7" name="TextBox 6"/>
          <p:cNvSpPr txBox="1"/>
          <p:nvPr/>
        </p:nvSpPr>
        <p:spPr>
          <a:xfrm>
            <a:off x="4524027" y="2780700"/>
            <a:ext cx="2037016" cy="769441"/>
          </a:xfrm>
          <a:prstGeom prst="rect">
            <a:avLst/>
          </a:prstGeom>
          <a:noFill/>
        </p:spPr>
        <p:txBody>
          <a:bodyPr wrap="square" rtlCol="0">
            <a:spAutoFit/>
          </a:bodyPr>
          <a:lstStyle/>
          <a:p>
            <a:pPr algn="ctr"/>
            <a:r>
              <a:rPr lang="en-GB" sz="2200" dirty="0" smtClean="0"/>
              <a:t>In mitochondria</a:t>
            </a:r>
          </a:p>
          <a:p>
            <a:pPr algn="ctr"/>
            <a:r>
              <a:rPr lang="en-GB" sz="2200" dirty="0" smtClean="0"/>
              <a:t>In chloroplast</a:t>
            </a:r>
            <a:endParaRPr lang="en-GB" sz="2200" dirty="0"/>
          </a:p>
        </p:txBody>
      </p:sp>
      <p:sp>
        <p:nvSpPr>
          <p:cNvPr id="8" name="TextBox 7"/>
          <p:cNvSpPr txBox="1"/>
          <p:nvPr/>
        </p:nvSpPr>
        <p:spPr>
          <a:xfrm>
            <a:off x="4566219" y="3606240"/>
            <a:ext cx="2037016" cy="892552"/>
          </a:xfrm>
          <a:prstGeom prst="rect">
            <a:avLst/>
          </a:prstGeom>
          <a:noFill/>
        </p:spPr>
        <p:txBody>
          <a:bodyPr wrap="square" rtlCol="0">
            <a:spAutoFit/>
          </a:bodyPr>
          <a:lstStyle/>
          <a:p>
            <a:pPr algn="ctr"/>
            <a:r>
              <a:rPr lang="en-GB" sz="2600" dirty="0" smtClean="0"/>
              <a:t>In mitochondria</a:t>
            </a:r>
            <a:endParaRPr lang="en-GB" sz="2600" dirty="0"/>
          </a:p>
        </p:txBody>
      </p:sp>
      <p:sp>
        <p:nvSpPr>
          <p:cNvPr id="9" name="TextBox 8"/>
          <p:cNvSpPr txBox="1"/>
          <p:nvPr/>
        </p:nvSpPr>
        <p:spPr>
          <a:xfrm>
            <a:off x="4473596" y="4681854"/>
            <a:ext cx="2161814" cy="523220"/>
          </a:xfrm>
          <a:prstGeom prst="rect">
            <a:avLst/>
          </a:prstGeom>
          <a:noFill/>
        </p:spPr>
        <p:txBody>
          <a:bodyPr wrap="square" rtlCol="0">
            <a:spAutoFit/>
          </a:bodyPr>
          <a:lstStyle/>
          <a:p>
            <a:r>
              <a:rPr lang="en-GB" sz="2800" dirty="0" smtClean="0"/>
              <a:t>In Cytoplasm</a:t>
            </a:r>
            <a:endParaRPr lang="en-GB" sz="2800" dirty="0"/>
          </a:p>
        </p:txBody>
      </p:sp>
      <p:sp>
        <p:nvSpPr>
          <p:cNvPr id="10" name="TextBox 9"/>
          <p:cNvSpPr txBox="1"/>
          <p:nvPr/>
        </p:nvSpPr>
        <p:spPr>
          <a:xfrm>
            <a:off x="6604881" y="3828581"/>
            <a:ext cx="2161814" cy="523220"/>
          </a:xfrm>
          <a:prstGeom prst="rect">
            <a:avLst/>
          </a:prstGeom>
          <a:noFill/>
        </p:spPr>
        <p:txBody>
          <a:bodyPr wrap="square" rtlCol="0">
            <a:spAutoFit/>
          </a:bodyPr>
          <a:lstStyle/>
          <a:p>
            <a:r>
              <a:rPr lang="en-GB" sz="2800" dirty="0" smtClean="0"/>
              <a:t>In Cytoplasm</a:t>
            </a:r>
            <a:endParaRPr lang="en-GB" sz="2800" dirty="0"/>
          </a:p>
        </p:txBody>
      </p:sp>
      <p:sp>
        <p:nvSpPr>
          <p:cNvPr id="11" name="TextBox 10"/>
          <p:cNvSpPr txBox="1"/>
          <p:nvPr/>
        </p:nvSpPr>
        <p:spPr>
          <a:xfrm>
            <a:off x="6603235" y="4681854"/>
            <a:ext cx="2161814" cy="523220"/>
          </a:xfrm>
          <a:prstGeom prst="rect">
            <a:avLst/>
          </a:prstGeom>
          <a:noFill/>
        </p:spPr>
        <p:txBody>
          <a:bodyPr wrap="square" rtlCol="0">
            <a:spAutoFit/>
          </a:bodyPr>
          <a:lstStyle/>
          <a:p>
            <a:r>
              <a:rPr lang="en-GB" sz="2800" dirty="0" smtClean="0"/>
              <a:t>In Cytoplasm</a:t>
            </a:r>
            <a:endParaRPr lang="en-GB" sz="2800" dirty="0"/>
          </a:p>
        </p:txBody>
      </p:sp>
    </p:spTree>
    <p:extLst>
      <p:ext uri="{BB962C8B-B14F-4D97-AF65-F5344CB8AC3E}">
        <p14:creationId xmlns:p14="http://schemas.microsoft.com/office/powerpoint/2010/main" val="359509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44450"/>
            <a:ext cx="8820150" cy="6494085"/>
          </a:xfrm>
          <a:prstGeom prst="rect">
            <a:avLst/>
          </a:prstGeom>
          <a:noFill/>
          <a:ln w="9525">
            <a:noFill/>
            <a:miter lim="800000"/>
            <a:headEnd/>
            <a:tailEnd/>
          </a:ln>
        </p:spPr>
        <p:txBody>
          <a:bodyPr>
            <a:spAutoFit/>
          </a:bodyPr>
          <a:lstStyle/>
          <a:p>
            <a:pPr>
              <a:defRPr/>
            </a:pPr>
            <a:r>
              <a:rPr lang="en-GB" sz="3600" b="1" dirty="0" smtClean="0"/>
              <a:t>         Test yourself… </a:t>
            </a:r>
            <a:r>
              <a:rPr lang="en-GB" sz="3600" b="1" dirty="0" smtClean="0">
                <a:solidFill>
                  <a:srgbClr val="0000FF"/>
                </a:solidFill>
              </a:rPr>
              <a:t>Show-me-boards :0)</a:t>
            </a:r>
            <a:endParaRPr lang="en-GB" sz="3600" dirty="0">
              <a:solidFill>
                <a:srgbClr val="0000FF"/>
              </a:solidFill>
            </a:endParaRPr>
          </a:p>
          <a:p>
            <a:pPr marL="457200" indent="-457200">
              <a:defRPr/>
            </a:pPr>
            <a:endParaRPr lang="en-GB" sz="2800" dirty="0"/>
          </a:p>
          <a:p>
            <a:pPr marL="514350" indent="-514350">
              <a:buAutoNum type="arabicParenR"/>
              <a:defRPr/>
            </a:pPr>
            <a:r>
              <a:rPr lang="en-GB" sz="2800" dirty="0" smtClean="0"/>
              <a:t>Name the repeating units which make up a molecule of DNA.</a:t>
            </a:r>
          </a:p>
          <a:p>
            <a:pPr marL="514350" indent="-514350">
              <a:buAutoNum type="arabicParenR"/>
              <a:defRPr/>
            </a:pPr>
            <a:endParaRPr lang="en-GB" dirty="0"/>
          </a:p>
          <a:p>
            <a:pPr marL="457200" indent="-457200">
              <a:defRPr/>
            </a:pPr>
            <a:r>
              <a:rPr lang="en-GB" sz="2800" dirty="0"/>
              <a:t>2</a:t>
            </a:r>
            <a:r>
              <a:rPr lang="en-GB" sz="2800" dirty="0" smtClean="0"/>
              <a:t>) Draw one of these units and </a:t>
            </a:r>
            <a:r>
              <a:rPr lang="en-GB" sz="2800" dirty="0"/>
              <a:t>label the </a:t>
            </a:r>
            <a:r>
              <a:rPr lang="en-GB" sz="2800" dirty="0" smtClean="0"/>
              <a:t>component parts.</a:t>
            </a:r>
          </a:p>
          <a:p>
            <a:pPr marL="457200" indent="-457200">
              <a:defRPr/>
            </a:pPr>
            <a:endParaRPr lang="en-GB" dirty="0" smtClean="0"/>
          </a:p>
          <a:p>
            <a:pPr marL="457200" indent="-457200">
              <a:defRPr/>
            </a:pPr>
            <a:r>
              <a:rPr lang="en-GB" sz="2800" dirty="0" smtClean="0"/>
              <a:t>3) Indicate the position of the carbons 1 to 5.</a:t>
            </a:r>
          </a:p>
          <a:p>
            <a:pPr marL="457200" indent="-457200">
              <a:defRPr/>
            </a:pPr>
            <a:endParaRPr lang="en-GB" dirty="0"/>
          </a:p>
          <a:p>
            <a:pPr marL="457200" indent="-457200">
              <a:defRPr/>
            </a:pPr>
            <a:r>
              <a:rPr lang="en-GB" sz="2800" dirty="0" smtClean="0"/>
              <a:t>4)  Draw </a:t>
            </a:r>
            <a:r>
              <a:rPr lang="en-GB" sz="2800" dirty="0"/>
              <a:t>a second </a:t>
            </a:r>
            <a:r>
              <a:rPr lang="en-GB" sz="2800" dirty="0" smtClean="0"/>
              <a:t>unit and </a:t>
            </a:r>
            <a:r>
              <a:rPr lang="en-GB" sz="2800" dirty="0"/>
              <a:t>show how </a:t>
            </a:r>
            <a:r>
              <a:rPr lang="en-GB" sz="2800" dirty="0" smtClean="0"/>
              <a:t>these </a:t>
            </a:r>
            <a:r>
              <a:rPr lang="en-GB" sz="2800" dirty="0"/>
              <a:t>two </a:t>
            </a:r>
            <a:r>
              <a:rPr lang="en-GB" sz="2800" dirty="0" smtClean="0"/>
              <a:t>units are </a:t>
            </a:r>
            <a:r>
              <a:rPr lang="en-GB" sz="2800" dirty="0"/>
              <a:t>joined to form part of the </a:t>
            </a:r>
            <a:r>
              <a:rPr lang="en-GB" sz="2800" b="1" dirty="0" smtClean="0"/>
              <a:t>DNA backbone </a:t>
            </a:r>
            <a:r>
              <a:rPr lang="en-GB" sz="2800" dirty="0"/>
              <a:t>and </a:t>
            </a:r>
            <a:r>
              <a:rPr lang="en-GB" sz="2800" dirty="0" smtClean="0"/>
              <a:t>give a characteristic of the </a:t>
            </a:r>
            <a:r>
              <a:rPr lang="en-GB" sz="2800" dirty="0"/>
              <a:t>bond</a:t>
            </a:r>
            <a:r>
              <a:rPr lang="en-GB" sz="2800" dirty="0" smtClean="0"/>
              <a:t>.</a:t>
            </a:r>
          </a:p>
          <a:p>
            <a:pPr marL="457200" indent="-457200">
              <a:defRPr/>
            </a:pPr>
            <a:endParaRPr lang="en-GB" dirty="0"/>
          </a:p>
          <a:p>
            <a:pPr marL="457200" indent="-457200">
              <a:defRPr/>
            </a:pPr>
            <a:r>
              <a:rPr lang="en-GB" sz="2800" dirty="0" smtClean="0"/>
              <a:t>5) Explain </a:t>
            </a:r>
            <a:r>
              <a:rPr lang="en-GB" sz="2800" dirty="0"/>
              <a:t>the base pair </a:t>
            </a:r>
            <a:r>
              <a:rPr lang="en-GB" sz="2800" dirty="0" smtClean="0"/>
              <a:t>rule.</a:t>
            </a:r>
            <a:endParaRPr lang="en-GB" sz="2800" dirty="0"/>
          </a:p>
          <a:p>
            <a:pPr marL="457200" indent="-457200">
              <a:defRPr/>
            </a:pPr>
            <a:r>
              <a:rPr lang="en-GB" sz="2800" dirty="0"/>
              <a:t> </a:t>
            </a:r>
          </a:p>
          <a:p>
            <a:pPr>
              <a:defRPr/>
            </a:pPr>
            <a:endParaRPr lang="en-GB" sz="2800" dirty="0"/>
          </a:p>
        </p:txBody>
      </p:sp>
    </p:spTree>
    <p:extLst>
      <p:ext uri="{BB962C8B-B14F-4D97-AF65-F5344CB8AC3E}">
        <p14:creationId xmlns:p14="http://schemas.microsoft.com/office/powerpoint/2010/main" val="41966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831056" y="260648"/>
            <a:ext cx="7772400" cy="1008112"/>
          </a:xfrm>
          <a:solidFill>
            <a:srgbClr val="FFFF99"/>
          </a:solidFill>
        </p:spPr>
        <p:txBody>
          <a:bodyPr/>
          <a:lstStyle/>
          <a:p>
            <a:r>
              <a:rPr lang="en-GB" altLang="en-US" sz="6000" dirty="0" smtClean="0">
                <a:solidFill>
                  <a:srgbClr val="0000FF"/>
                </a:solidFill>
                <a:latin typeface="Aharoni" panose="02010803020104030203" pitchFamily="2" charset="-79"/>
                <a:cs typeface="Aharoni" panose="02010803020104030203" pitchFamily="2" charset="-79"/>
              </a:rPr>
              <a:t>Learning Intentions</a:t>
            </a:r>
          </a:p>
        </p:txBody>
      </p:sp>
      <p:sp>
        <p:nvSpPr>
          <p:cNvPr id="4" name="Content Placeholder 7"/>
          <p:cNvSpPr>
            <a:spLocks noGrp="1"/>
          </p:cNvSpPr>
          <p:nvPr>
            <p:ph idx="1"/>
          </p:nvPr>
        </p:nvSpPr>
        <p:spPr>
          <a:xfrm>
            <a:off x="323528" y="1628775"/>
            <a:ext cx="8425185" cy="4464050"/>
          </a:xfrm>
        </p:spPr>
        <p:txBody>
          <a:bodyPr/>
          <a:lstStyle/>
          <a:p>
            <a:pPr marL="450850" indent="-450850">
              <a:buFont typeface="Wingdings" panose="05000000000000000000" pitchFamily="2" charset="2"/>
              <a:buChar char="q"/>
              <a:defRPr/>
            </a:pPr>
            <a:r>
              <a:rPr lang="en-GB" altLang="en-US" dirty="0">
                <a:latin typeface="Aharoni" panose="02010803020104030203" pitchFamily="2" charset="-79"/>
                <a:cs typeface="Aharoni" panose="02010803020104030203" pitchFamily="2" charset="-79"/>
              </a:rPr>
              <a:t>Explain </a:t>
            </a:r>
            <a:r>
              <a:rPr lang="en-GB" altLang="en-US" dirty="0" smtClean="0">
                <a:latin typeface="Aharoni" panose="02010803020104030203" pitchFamily="2" charset="-79"/>
                <a:cs typeface="Aharoni" panose="02010803020104030203" pitchFamily="2" charset="-79"/>
              </a:rPr>
              <a:t>how DNA determines the genotype of an organism.</a:t>
            </a:r>
            <a:endParaRPr lang="en-GB" altLang="en-US" dirty="0">
              <a:latin typeface="Aharoni" panose="02010803020104030203" pitchFamily="2" charset="-79"/>
              <a:cs typeface="Aharoni" panose="02010803020104030203" pitchFamily="2" charset="-79"/>
            </a:endParaRPr>
          </a:p>
          <a:p>
            <a:pPr marL="450850" indent="-450850">
              <a:buFont typeface="Wingdings" panose="05000000000000000000" pitchFamily="2" charset="2"/>
              <a:buChar char="q"/>
              <a:defRPr/>
            </a:pPr>
            <a:r>
              <a:rPr lang="en-GB" altLang="en-US" dirty="0">
                <a:latin typeface="Aharoni" panose="02010803020104030203" pitchFamily="2" charset="-79"/>
                <a:cs typeface="Aharoni" panose="02010803020104030203" pitchFamily="2" charset="-79"/>
              </a:rPr>
              <a:t>Describe </a:t>
            </a:r>
            <a:r>
              <a:rPr lang="en-GB" altLang="en-US" dirty="0" smtClean="0">
                <a:latin typeface="Aharoni" panose="02010803020104030203" pitchFamily="2" charset="-79"/>
                <a:cs typeface="Aharoni" panose="02010803020104030203" pitchFamily="2" charset="-79"/>
              </a:rPr>
              <a:t>the structure of a DNA </a:t>
            </a:r>
            <a:r>
              <a:rPr lang="en-GB" altLang="en-US" dirty="0">
                <a:latin typeface="Aharoni" panose="02010803020104030203" pitchFamily="2" charset="-79"/>
                <a:cs typeface="Aharoni" panose="02010803020104030203" pitchFamily="2" charset="-79"/>
              </a:rPr>
              <a:t>molecule </a:t>
            </a:r>
            <a:r>
              <a:rPr lang="en-GB" altLang="en-US" dirty="0" smtClean="0">
                <a:latin typeface="Aharoni" panose="02010803020104030203" pitchFamily="2" charset="-79"/>
                <a:cs typeface="Aharoni" panose="02010803020104030203" pitchFamily="2" charset="-79"/>
              </a:rPr>
              <a:t>and </a:t>
            </a:r>
            <a:r>
              <a:rPr lang="en-GB" altLang="en-US" dirty="0">
                <a:latin typeface="Aharoni" panose="02010803020104030203" pitchFamily="2" charset="-79"/>
                <a:cs typeface="Aharoni" panose="02010803020104030203" pitchFamily="2" charset="-79"/>
              </a:rPr>
              <a:t>how it is bonded</a:t>
            </a:r>
            <a:r>
              <a:rPr lang="en-GB" altLang="en-US" dirty="0" smtClean="0">
                <a:latin typeface="Aharoni" panose="02010803020104030203" pitchFamily="2" charset="-79"/>
                <a:cs typeface="Aharoni" panose="02010803020104030203" pitchFamily="2" charset="-79"/>
              </a:rPr>
              <a:t>.</a:t>
            </a:r>
          </a:p>
          <a:p>
            <a:pPr marL="450850" indent="-450850">
              <a:buFont typeface="Wingdings" panose="05000000000000000000" pitchFamily="2" charset="2"/>
              <a:buChar char="q"/>
              <a:defRPr/>
            </a:pPr>
            <a:r>
              <a:rPr lang="en-GB" altLang="en-US" dirty="0" smtClean="0">
                <a:latin typeface="Aharoni" panose="02010803020104030203" pitchFamily="2" charset="-79"/>
                <a:cs typeface="Aharoni" panose="02010803020104030203" pitchFamily="2" charset="-79"/>
              </a:rPr>
              <a:t>Explain how DNA is packaged into chromosomes.</a:t>
            </a:r>
            <a:endParaRPr lang="en-GB" altLang="en-US" dirty="0">
              <a:latin typeface="Aharoni" panose="02010803020104030203" pitchFamily="2" charset="-79"/>
              <a:cs typeface="Aharoni" panose="02010803020104030203" pitchFamily="2" charset="-79"/>
            </a:endParaRPr>
          </a:p>
          <a:p>
            <a:pPr marL="171450" lvl="1" eaLnBrk="1" hangingPunct="1">
              <a:spcBef>
                <a:spcPts val="750"/>
              </a:spcBef>
              <a:defRPr/>
            </a:pPr>
            <a:endParaRPr lang="en-GB" altLang="en-US" sz="3200" dirty="0" smtClean="0">
              <a:latin typeface="Comic Sans MS" panose="030F0702030302020204" pitchFamily="66" charset="0"/>
            </a:endParaRPr>
          </a:p>
          <a:p>
            <a:pPr marL="171450" lvl="1" eaLnBrk="1" hangingPunct="1">
              <a:spcBef>
                <a:spcPts val="750"/>
              </a:spcBef>
              <a:defRPr/>
            </a:pPr>
            <a:endParaRPr lang="en-GB" altLang="en-US" sz="3200" dirty="0" smtClean="0">
              <a:latin typeface="Comic Sans MS" panose="030F0702030302020204" pitchFamily="66" charset="0"/>
            </a:endParaRPr>
          </a:p>
          <a:p>
            <a:pPr eaLnBrk="1" hangingPunct="1">
              <a:defRPr/>
            </a:pPr>
            <a:endParaRPr lang="en-GB" altLang="en-US" dirty="0" smtClean="0">
              <a:latin typeface="Comic Sans MS" panose="030F0702030302020204" pitchFamily="66" charset="0"/>
            </a:endParaRPr>
          </a:p>
        </p:txBody>
      </p:sp>
    </p:spTree>
    <p:extLst>
      <p:ext uri="{BB962C8B-B14F-4D97-AF65-F5344CB8AC3E}">
        <p14:creationId xmlns:p14="http://schemas.microsoft.com/office/powerpoint/2010/main" val="2800875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424936" cy="5478423"/>
          </a:xfrm>
          <a:prstGeom prst="rect">
            <a:avLst/>
          </a:prstGeom>
        </p:spPr>
        <p:txBody>
          <a:bodyPr wrap="square">
            <a:spAutoFit/>
          </a:bodyPr>
          <a:lstStyle/>
          <a:p>
            <a:pPr marL="457200" indent="-457200">
              <a:defRPr/>
            </a:pPr>
            <a:r>
              <a:rPr lang="en-GB" sz="2800" dirty="0" smtClean="0"/>
              <a:t>6) What type of bond holds the bases between opposite strands together?</a:t>
            </a:r>
          </a:p>
          <a:p>
            <a:pPr marL="457200" indent="-457200">
              <a:defRPr/>
            </a:pPr>
            <a:endParaRPr lang="en-GB" sz="1400" dirty="0" smtClean="0"/>
          </a:p>
          <a:p>
            <a:pPr marL="457200" indent="-457200">
              <a:defRPr/>
            </a:pPr>
            <a:r>
              <a:rPr lang="en-GB" sz="2800" dirty="0" smtClean="0"/>
              <a:t>7) What name is given to the final shape of DNA?</a:t>
            </a:r>
          </a:p>
          <a:p>
            <a:pPr marL="457200" indent="-457200">
              <a:defRPr/>
            </a:pPr>
            <a:endParaRPr lang="en-GB" sz="1400" dirty="0" smtClean="0"/>
          </a:p>
          <a:p>
            <a:pPr marL="457200" indent="-457200">
              <a:defRPr/>
            </a:pPr>
            <a:r>
              <a:rPr lang="en-GB" sz="2800" dirty="0" smtClean="0"/>
              <a:t>8)  Explain why a molecule of DNA is described as anti-parallel.</a:t>
            </a:r>
          </a:p>
          <a:p>
            <a:pPr marL="457200" indent="-457200">
              <a:defRPr/>
            </a:pPr>
            <a:endParaRPr lang="en-GB" sz="1400" dirty="0" smtClean="0"/>
          </a:p>
          <a:p>
            <a:pPr marL="457200" indent="-457200">
              <a:defRPr/>
            </a:pPr>
            <a:r>
              <a:rPr lang="en-GB" sz="2800" dirty="0" smtClean="0"/>
              <a:t>9) Name the nucleotide component found at the </a:t>
            </a:r>
          </a:p>
          <a:p>
            <a:pPr marL="898525" indent="-449263">
              <a:buAutoNum type="alphaLcParenBoth"/>
              <a:defRPr/>
            </a:pPr>
            <a:r>
              <a:rPr lang="en-GB" sz="2800" dirty="0" smtClean="0"/>
              <a:t>3’ and </a:t>
            </a:r>
          </a:p>
          <a:p>
            <a:pPr marL="898525" indent="-449263">
              <a:buAutoNum type="alphaLcParenBoth"/>
              <a:defRPr/>
            </a:pPr>
            <a:r>
              <a:rPr lang="en-GB" sz="2800" dirty="0" smtClean="0"/>
              <a:t>5’ end of each strand. </a:t>
            </a:r>
          </a:p>
          <a:p>
            <a:pPr marL="514350" indent="-514350">
              <a:buAutoNum type="alphaLcParenBoth"/>
              <a:defRPr/>
            </a:pPr>
            <a:endParaRPr lang="en-GB" sz="2800" dirty="0" smtClean="0"/>
          </a:p>
          <a:p>
            <a:pPr marL="457200" indent="-457200">
              <a:defRPr/>
            </a:pPr>
            <a:r>
              <a:rPr lang="en-GB" sz="2800" dirty="0" smtClean="0"/>
              <a:t>10</a:t>
            </a:r>
            <a:r>
              <a:rPr lang="en-GB" sz="2800" dirty="0"/>
              <a:t>) </a:t>
            </a:r>
            <a:r>
              <a:rPr lang="en-GB" sz="2800" dirty="0" smtClean="0"/>
              <a:t>Explain how DNA is packaged into chromosomes.</a:t>
            </a:r>
            <a:endParaRPr lang="en-GB" sz="2800" dirty="0"/>
          </a:p>
          <a:p>
            <a:pPr marL="457200" indent="-457200">
              <a:defRPr/>
            </a:pPr>
            <a:endParaRPr lang="en-GB" sz="2800" dirty="0"/>
          </a:p>
        </p:txBody>
      </p:sp>
    </p:spTree>
    <p:extLst>
      <p:ext uri="{BB962C8B-B14F-4D97-AF65-F5344CB8AC3E}">
        <p14:creationId xmlns:p14="http://schemas.microsoft.com/office/powerpoint/2010/main" val="274347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487177" y="188640"/>
            <a:ext cx="8208962" cy="646331"/>
          </a:xfrm>
          <a:prstGeom prst="rect">
            <a:avLst/>
          </a:prstGeom>
          <a:solidFill>
            <a:srgbClr val="9999FF"/>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sz="3600" b="1" dirty="0">
                <a:latin typeface="Trebuchet MS" panose="020B0603020202020204" pitchFamily="34" charset="0"/>
              </a:rPr>
              <a:t>Practice question </a:t>
            </a:r>
          </a:p>
        </p:txBody>
      </p:sp>
      <p:sp>
        <p:nvSpPr>
          <p:cNvPr id="3" name="TextBox 2"/>
          <p:cNvSpPr txBox="1"/>
          <p:nvPr/>
        </p:nvSpPr>
        <p:spPr>
          <a:xfrm>
            <a:off x="468313" y="981075"/>
            <a:ext cx="8143875" cy="2416046"/>
          </a:xfrm>
          <a:prstGeom prst="rect">
            <a:avLst/>
          </a:prstGeom>
          <a:solidFill>
            <a:srgbClr val="99CCFF"/>
          </a:solidFill>
        </p:spPr>
        <p:txBody>
          <a:bodyPr>
            <a:spAutoFit/>
          </a:bodyPr>
          <a:lstStyle/>
          <a:p>
            <a:pPr eaLnBrk="1" hangingPunct="1">
              <a:defRPr/>
            </a:pPr>
            <a:r>
              <a:rPr lang="en-GB" sz="2000" dirty="0">
                <a:solidFill>
                  <a:srgbClr val="0000FF"/>
                </a:solidFill>
                <a:latin typeface="Trebuchet MS" pitchFamily="34" charset="0"/>
              </a:rPr>
              <a:t>In your groups discuss the following question:</a:t>
            </a:r>
          </a:p>
          <a:p>
            <a:pPr eaLnBrk="1" hangingPunct="1">
              <a:defRPr/>
            </a:pPr>
            <a:endParaRPr lang="en-GB" sz="1100" dirty="0">
              <a:solidFill>
                <a:schemeClr val="accent6">
                  <a:lumMod val="75000"/>
                </a:schemeClr>
              </a:solidFill>
              <a:latin typeface="Trebuchet MS" pitchFamily="34" charset="0"/>
            </a:endParaRPr>
          </a:p>
          <a:p>
            <a:pPr eaLnBrk="1" hangingPunct="1">
              <a:defRPr/>
            </a:pPr>
            <a:r>
              <a:rPr lang="en-GB" sz="2400" i="1" dirty="0">
                <a:latin typeface="Trebuchet MS" pitchFamily="34" charset="0"/>
              </a:rPr>
              <a:t>How many guanine bases are on a </a:t>
            </a:r>
            <a:r>
              <a:rPr lang="en-GB" sz="2400" i="1">
                <a:latin typeface="Trebuchet MS" pitchFamily="34" charset="0"/>
              </a:rPr>
              <a:t>DNA </a:t>
            </a:r>
            <a:r>
              <a:rPr lang="en-GB" sz="2400" i="1" smtClean="0">
                <a:latin typeface="Trebuchet MS" pitchFamily="34" charset="0"/>
              </a:rPr>
              <a:t>molecule that </a:t>
            </a:r>
            <a:r>
              <a:rPr lang="en-GB" sz="2400" i="1" dirty="0">
                <a:latin typeface="Trebuchet MS" pitchFamily="34" charset="0"/>
              </a:rPr>
              <a:t>codes for a poly peptide chain 300 amino acids long, if 20% of the DNA strand is adenine</a:t>
            </a:r>
            <a:r>
              <a:rPr lang="en-GB" sz="2400" i="1" dirty="0" smtClean="0">
                <a:latin typeface="Trebuchet MS" pitchFamily="34" charset="0"/>
              </a:rPr>
              <a:t>?</a:t>
            </a:r>
          </a:p>
          <a:p>
            <a:pPr eaLnBrk="1" hangingPunct="1">
              <a:defRPr/>
            </a:pPr>
            <a:r>
              <a:rPr lang="en-GB" sz="2400" b="1" i="1" dirty="0" smtClean="0">
                <a:latin typeface="Trebuchet MS" pitchFamily="34" charset="0"/>
              </a:rPr>
              <a:t>Note - 3 bases code for each amino acid.</a:t>
            </a:r>
            <a:r>
              <a:rPr lang="en-GB" sz="2400" dirty="0">
                <a:solidFill>
                  <a:schemeClr val="accent6">
                    <a:lumMod val="75000"/>
                  </a:schemeClr>
                </a:solidFill>
                <a:latin typeface="Trebuchet MS" pitchFamily="34" charset="0"/>
              </a:rPr>
              <a:t>						   </a:t>
            </a:r>
            <a:r>
              <a:rPr lang="en-GB" sz="2400" dirty="0" smtClean="0">
                <a:solidFill>
                  <a:schemeClr val="accent6">
                    <a:lumMod val="75000"/>
                  </a:schemeClr>
                </a:solidFill>
                <a:latin typeface="Trebuchet MS" pitchFamily="34" charset="0"/>
              </a:rPr>
              <a:t>			    </a:t>
            </a:r>
            <a:r>
              <a:rPr lang="en-GB" sz="2400" dirty="0">
                <a:latin typeface="Trebuchet MS" pitchFamily="34" charset="0"/>
              </a:rPr>
              <a:t>(1 mark)</a:t>
            </a:r>
          </a:p>
        </p:txBody>
      </p:sp>
      <p:sp>
        <p:nvSpPr>
          <p:cNvPr id="5" name="TextBox 4"/>
          <p:cNvSpPr txBox="1">
            <a:spLocks noChangeArrowheads="1"/>
          </p:cNvSpPr>
          <p:nvPr/>
        </p:nvSpPr>
        <p:spPr bwMode="auto">
          <a:xfrm>
            <a:off x="611560" y="3600798"/>
            <a:ext cx="8215312"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GB" sz="2400" dirty="0">
                <a:solidFill>
                  <a:srgbClr val="FF0000"/>
                </a:solidFill>
                <a:latin typeface="Trebuchet MS" panose="020B0603020202020204" pitchFamily="34" charset="0"/>
              </a:rPr>
              <a:t>300 amino acids are coded for by 900 bases.</a:t>
            </a:r>
          </a:p>
          <a:p>
            <a:pPr eaLnBrk="1" hangingPunct="1">
              <a:spcBef>
                <a:spcPct val="0"/>
              </a:spcBef>
            </a:pPr>
            <a:endParaRPr lang="en-GB" sz="1000" dirty="0">
              <a:solidFill>
                <a:srgbClr val="FF0000"/>
              </a:solidFill>
              <a:latin typeface="Trebuchet MS" panose="020B0603020202020204" pitchFamily="34" charset="0"/>
            </a:endParaRPr>
          </a:p>
          <a:p>
            <a:pPr eaLnBrk="1" hangingPunct="1">
              <a:spcBef>
                <a:spcPct val="0"/>
              </a:spcBef>
            </a:pPr>
            <a:r>
              <a:rPr lang="en-GB" sz="2400" dirty="0">
                <a:solidFill>
                  <a:srgbClr val="FF0000"/>
                </a:solidFill>
                <a:latin typeface="Trebuchet MS" panose="020B0603020202020204" pitchFamily="34" charset="0"/>
              </a:rPr>
              <a:t>If 20% of the strand is adenine, then 20% must be thymine since they form complementary base pairs.</a:t>
            </a:r>
          </a:p>
          <a:p>
            <a:pPr eaLnBrk="1" hangingPunct="1">
              <a:spcBef>
                <a:spcPct val="0"/>
              </a:spcBef>
            </a:pPr>
            <a:endParaRPr lang="en-GB" sz="1200" dirty="0">
              <a:solidFill>
                <a:srgbClr val="FF0000"/>
              </a:solidFill>
              <a:latin typeface="Trebuchet MS" panose="020B0603020202020204" pitchFamily="34" charset="0"/>
            </a:endParaRPr>
          </a:p>
          <a:p>
            <a:pPr eaLnBrk="1" hangingPunct="1">
              <a:spcBef>
                <a:spcPct val="0"/>
              </a:spcBef>
            </a:pPr>
            <a:r>
              <a:rPr lang="en-GB" sz="2400" dirty="0">
                <a:solidFill>
                  <a:srgbClr val="FF0000"/>
                </a:solidFill>
                <a:latin typeface="Trebuchet MS" panose="020B0603020202020204" pitchFamily="34" charset="0"/>
              </a:rPr>
              <a:t>The remaining 60% are cytosine-guanine pairs.</a:t>
            </a:r>
          </a:p>
          <a:p>
            <a:pPr eaLnBrk="1" hangingPunct="1">
              <a:spcBef>
                <a:spcPct val="0"/>
              </a:spcBef>
            </a:pPr>
            <a:endParaRPr lang="en-GB" sz="1200" dirty="0">
              <a:solidFill>
                <a:srgbClr val="FF0000"/>
              </a:solidFill>
              <a:latin typeface="Trebuchet MS" panose="020B0603020202020204" pitchFamily="34" charset="0"/>
            </a:endParaRPr>
          </a:p>
          <a:p>
            <a:pPr eaLnBrk="1" hangingPunct="1">
              <a:spcBef>
                <a:spcPct val="0"/>
              </a:spcBef>
            </a:pPr>
            <a:r>
              <a:rPr lang="en-GB" sz="2400" dirty="0">
                <a:solidFill>
                  <a:srgbClr val="FF0000"/>
                </a:solidFill>
                <a:latin typeface="Trebuchet MS" panose="020B0603020202020204" pitchFamily="34" charset="0"/>
              </a:rPr>
              <a:t>Therefore, 30% of the 900 bases are guanine </a:t>
            </a:r>
          </a:p>
          <a:p>
            <a:pPr eaLnBrk="1" hangingPunct="1">
              <a:spcBef>
                <a:spcPct val="0"/>
              </a:spcBef>
              <a:buFontTx/>
              <a:buNone/>
            </a:pPr>
            <a:r>
              <a:rPr lang="en-GB" sz="2400" dirty="0">
                <a:solidFill>
                  <a:srgbClr val="FF0000"/>
                </a:solidFill>
                <a:latin typeface="Trebuchet MS" panose="020B0603020202020204" pitchFamily="34" charset="0"/>
              </a:rPr>
              <a:t>      = 270 bases.</a:t>
            </a:r>
            <a:endParaRPr lang="en-GB" sz="2400" dirty="0">
              <a:latin typeface="Trebuchet MS" panose="020B0603020202020204" pitchFamily="34" charset="0"/>
            </a:endParaRPr>
          </a:p>
        </p:txBody>
      </p:sp>
    </p:spTree>
    <p:extLst>
      <p:ext uri="{BB962C8B-B14F-4D97-AF65-F5344CB8AC3E}">
        <p14:creationId xmlns:p14="http://schemas.microsoft.com/office/powerpoint/2010/main" val="1121915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7287" y="61912"/>
            <a:ext cx="6829425" cy="6734175"/>
          </a:xfrm>
          <a:prstGeom prst="rect">
            <a:avLst/>
          </a:prstGeom>
        </p:spPr>
      </p:pic>
    </p:spTree>
    <p:extLst>
      <p:ext uri="{BB962C8B-B14F-4D97-AF65-F5344CB8AC3E}">
        <p14:creationId xmlns:p14="http://schemas.microsoft.com/office/powerpoint/2010/main" val="2401671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67" y="1484784"/>
            <a:ext cx="9121433" cy="2664296"/>
          </a:xfrm>
          <a:prstGeom prst="rect">
            <a:avLst/>
          </a:prstGeom>
        </p:spPr>
      </p:pic>
    </p:spTree>
    <p:extLst>
      <p:ext uri="{BB962C8B-B14F-4D97-AF65-F5344CB8AC3E}">
        <p14:creationId xmlns:p14="http://schemas.microsoft.com/office/powerpoint/2010/main" val="3688232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06" y="1340768"/>
            <a:ext cx="9057485" cy="3888432"/>
          </a:xfrm>
          <a:prstGeom prst="rect">
            <a:avLst/>
          </a:prstGeom>
        </p:spPr>
      </p:pic>
    </p:spTree>
    <p:extLst>
      <p:ext uri="{BB962C8B-B14F-4D97-AF65-F5344CB8AC3E}">
        <p14:creationId xmlns:p14="http://schemas.microsoft.com/office/powerpoint/2010/main" val="237677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7544" y="0"/>
            <a:ext cx="8229600" cy="1143000"/>
          </a:xfrm>
        </p:spPr>
        <p:txBody>
          <a:bodyPr/>
          <a:lstStyle/>
          <a:p>
            <a:r>
              <a:rPr lang="en-GB" b="1" dirty="0" smtClean="0"/>
              <a:t>Genotype &amp; DNA</a:t>
            </a:r>
          </a:p>
        </p:txBody>
      </p:sp>
      <p:sp>
        <p:nvSpPr>
          <p:cNvPr id="5123" name="Content Placeholder 2"/>
          <p:cNvSpPr>
            <a:spLocks noGrp="1"/>
          </p:cNvSpPr>
          <p:nvPr>
            <p:ph idx="1"/>
          </p:nvPr>
        </p:nvSpPr>
        <p:spPr>
          <a:xfrm>
            <a:off x="467544" y="1052736"/>
            <a:ext cx="5616575" cy="4882927"/>
          </a:xfrm>
        </p:spPr>
        <p:txBody>
          <a:bodyPr>
            <a:normAutofit fontScale="85000" lnSpcReduction="20000"/>
          </a:bodyPr>
          <a:lstStyle/>
          <a:p>
            <a:pPr>
              <a:defRPr/>
            </a:pPr>
            <a:r>
              <a:rPr lang="en-GB" kern="1200" dirty="0" smtClean="0"/>
              <a:t>DNA is a complex molecule present in all living </a:t>
            </a:r>
            <a:r>
              <a:rPr lang="en-GB" dirty="0" smtClean="0"/>
              <a:t>cells which </a:t>
            </a:r>
            <a:r>
              <a:rPr lang="en-GB" dirty="0"/>
              <a:t>can direct its own </a:t>
            </a:r>
            <a:r>
              <a:rPr lang="en-GB" b="1" dirty="0"/>
              <a:t>replication</a:t>
            </a:r>
            <a:r>
              <a:rPr lang="en-GB" dirty="0"/>
              <a:t>. </a:t>
            </a:r>
            <a:endParaRPr lang="en-GB" kern="1200" dirty="0" smtClean="0"/>
          </a:p>
          <a:p>
            <a:pPr>
              <a:defRPr/>
            </a:pPr>
            <a:r>
              <a:rPr lang="en-GB" dirty="0"/>
              <a:t>DNA is the </a:t>
            </a:r>
            <a:r>
              <a:rPr lang="en-GB" b="1" dirty="0"/>
              <a:t>molecule of inheritance </a:t>
            </a:r>
            <a:r>
              <a:rPr lang="en-GB" kern="1200" dirty="0" smtClean="0"/>
              <a:t>and it stores genetic information in its sequence of bases.</a:t>
            </a:r>
          </a:p>
          <a:p>
            <a:pPr>
              <a:defRPr/>
            </a:pPr>
            <a:r>
              <a:rPr lang="en-GB" dirty="0" smtClean="0"/>
              <a:t>It contains the code to make tens of thousands of proteins in an organism!</a:t>
            </a:r>
            <a:endParaRPr lang="en-GB" kern="1200" dirty="0" smtClean="0"/>
          </a:p>
          <a:p>
            <a:pPr>
              <a:defRPr/>
            </a:pPr>
            <a:r>
              <a:rPr lang="en-GB" kern="1200" dirty="0" smtClean="0"/>
              <a:t>This </a:t>
            </a:r>
            <a:r>
              <a:rPr lang="en-GB" b="1" kern="1200" dirty="0" smtClean="0"/>
              <a:t>sequence of bases </a:t>
            </a:r>
            <a:r>
              <a:rPr lang="en-GB" kern="1200" dirty="0" smtClean="0"/>
              <a:t>determines the organisms </a:t>
            </a:r>
            <a:r>
              <a:rPr lang="en-GB" b="1" kern="1200" dirty="0" smtClean="0"/>
              <a:t>genotype</a:t>
            </a:r>
            <a:r>
              <a:rPr lang="en-GB" kern="1200" dirty="0" smtClean="0"/>
              <a:t> (genetic makeup of an organism) and the structure of its proteins.</a:t>
            </a:r>
          </a:p>
        </p:txBody>
      </p:sp>
      <p:pic>
        <p:nvPicPr>
          <p:cNvPr id="6148" name="Picture 2" descr="http://www.biologycorner.com/resources/DNA-color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2420938"/>
            <a:ext cx="29908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18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47" y="45469"/>
            <a:ext cx="8229600" cy="1143000"/>
          </a:xfrm>
        </p:spPr>
        <p:txBody>
          <a:bodyPr/>
          <a:lstStyle/>
          <a:p>
            <a:r>
              <a:rPr lang="en-GB" b="1" dirty="0" smtClean="0"/>
              <a:t>DNA Structure</a:t>
            </a:r>
            <a:endParaRPr lang="en-GB" b="1" dirty="0"/>
          </a:p>
        </p:txBody>
      </p:sp>
      <p:sp>
        <p:nvSpPr>
          <p:cNvPr id="3" name="Content Placeholder 2"/>
          <p:cNvSpPr>
            <a:spLocks noGrp="1"/>
          </p:cNvSpPr>
          <p:nvPr>
            <p:ph idx="1"/>
          </p:nvPr>
        </p:nvSpPr>
        <p:spPr>
          <a:xfrm>
            <a:off x="433355" y="1188469"/>
            <a:ext cx="8229600" cy="4525963"/>
          </a:xfrm>
        </p:spPr>
        <p:txBody>
          <a:bodyPr>
            <a:normAutofit/>
          </a:bodyPr>
          <a:lstStyle/>
          <a:p>
            <a:pPr marL="0" indent="0">
              <a:buNone/>
            </a:pPr>
            <a:r>
              <a:rPr lang="en-GB" sz="2800" dirty="0" smtClean="0">
                <a:latin typeface="Calibri" panose="020F0502020204030204" pitchFamily="34" charset="0"/>
                <a:cs typeface="Calibri" panose="020F0502020204030204" pitchFamily="34" charset="0"/>
              </a:rPr>
              <a:t>Each molecule of DNA consists of </a:t>
            </a:r>
            <a:r>
              <a:rPr lang="en-GB" sz="2800" dirty="0" smtClean="0">
                <a:solidFill>
                  <a:srgbClr val="FF0000"/>
                </a:solidFill>
                <a:latin typeface="Calibri" panose="020F0502020204030204" pitchFamily="34" charset="0"/>
                <a:cs typeface="Calibri" panose="020F0502020204030204" pitchFamily="34" charset="0"/>
              </a:rPr>
              <a:t>2 strands</a:t>
            </a:r>
            <a:r>
              <a:rPr lang="en-GB" sz="2800" dirty="0" smtClean="0">
                <a:latin typeface="Calibri" panose="020F0502020204030204" pitchFamily="34" charset="0"/>
                <a:cs typeface="Calibri" panose="020F0502020204030204" pitchFamily="34" charset="0"/>
              </a:rPr>
              <a:t>, </a:t>
            </a:r>
          </a:p>
          <a:p>
            <a:pPr marL="0" indent="0">
              <a:buNone/>
            </a:pPr>
            <a:r>
              <a:rPr lang="en-GB" sz="2800" dirty="0" smtClean="0">
                <a:latin typeface="Calibri" panose="020F0502020204030204" pitchFamily="34" charset="0"/>
                <a:cs typeface="Calibri" panose="020F0502020204030204" pitchFamily="34" charset="0"/>
              </a:rPr>
              <a:t>where each strand is made up of </a:t>
            </a:r>
            <a:r>
              <a:rPr lang="en-GB" sz="2800" b="1" dirty="0" smtClean="0">
                <a:latin typeface="Calibri" panose="020F0502020204030204" pitchFamily="34" charset="0"/>
                <a:cs typeface="Calibri" panose="020F0502020204030204" pitchFamily="34" charset="0"/>
              </a:rPr>
              <a:t>repeating units </a:t>
            </a:r>
          </a:p>
          <a:p>
            <a:pPr marL="0" indent="0">
              <a:buNone/>
            </a:pPr>
            <a:r>
              <a:rPr lang="en-GB" sz="2800" dirty="0" smtClean="0">
                <a:latin typeface="Calibri" panose="020F0502020204030204" pitchFamily="34" charset="0"/>
                <a:cs typeface="Calibri" panose="020F0502020204030204" pitchFamily="34" charset="0"/>
              </a:rPr>
              <a:t>called </a:t>
            </a:r>
            <a:r>
              <a:rPr lang="en-GB" sz="2800" b="1" u="sng" dirty="0" smtClean="0">
                <a:solidFill>
                  <a:srgbClr val="0000FF"/>
                </a:solidFill>
                <a:latin typeface="Calibri" panose="020F0502020204030204" pitchFamily="34" charset="0"/>
                <a:cs typeface="Calibri" panose="020F0502020204030204" pitchFamily="34" charset="0"/>
              </a:rPr>
              <a:t>NUCLEOTIDES</a:t>
            </a:r>
            <a:r>
              <a:rPr lang="en-GB" sz="2800" dirty="0" smtClean="0">
                <a:solidFill>
                  <a:srgbClr val="0000FF"/>
                </a:solidFill>
                <a:latin typeface="Calibri" panose="020F0502020204030204" pitchFamily="34" charset="0"/>
                <a:cs typeface="Calibri" panose="020F0502020204030204" pitchFamily="34" charset="0"/>
              </a:rPr>
              <a:t>.</a:t>
            </a:r>
            <a:endParaRPr lang="en-GB" sz="2800" dirty="0">
              <a:solidFill>
                <a:srgbClr val="0000FF"/>
              </a:solidFill>
              <a:latin typeface="Calibri" panose="020F0502020204030204" pitchFamily="34" charset="0"/>
              <a:cs typeface="Calibri" panose="020F0502020204030204" pitchFamily="34" charset="0"/>
            </a:endParaRPr>
          </a:p>
        </p:txBody>
      </p:sp>
      <p:pic>
        <p:nvPicPr>
          <p:cNvPr id="13314" name="Picture 2" descr="http://scienceaid.co.uk/biology/genetics/images/nucleotide.jpg"/>
          <p:cNvPicPr>
            <a:picLocks noChangeAspect="1" noChangeArrowheads="1"/>
          </p:cNvPicPr>
          <p:nvPr/>
        </p:nvPicPr>
        <p:blipFill>
          <a:blip r:embed="rId3" cstate="print"/>
          <a:srcRect/>
          <a:stretch>
            <a:fillRect/>
          </a:stretch>
        </p:blipFill>
        <p:spPr bwMode="auto">
          <a:xfrm>
            <a:off x="4548155" y="3101839"/>
            <a:ext cx="4048583" cy="3292849"/>
          </a:xfrm>
          <a:prstGeom prst="rect">
            <a:avLst/>
          </a:prstGeom>
          <a:noFill/>
        </p:spPr>
      </p:pic>
      <p:sp>
        <p:nvSpPr>
          <p:cNvPr id="5" name="TextBox 4"/>
          <p:cNvSpPr txBox="1"/>
          <p:nvPr/>
        </p:nvSpPr>
        <p:spPr>
          <a:xfrm>
            <a:off x="394847" y="3193991"/>
            <a:ext cx="4153307" cy="2123658"/>
          </a:xfrm>
          <a:prstGeom prst="rect">
            <a:avLst/>
          </a:prstGeom>
          <a:noFill/>
        </p:spPr>
        <p:txBody>
          <a:bodyPr wrap="square" rtlCol="0">
            <a:spAutoFit/>
          </a:bodyPr>
          <a:lstStyle/>
          <a:p>
            <a:r>
              <a:rPr lang="en-GB" sz="2800" dirty="0" smtClean="0">
                <a:latin typeface="Calibri" panose="020F0502020204030204" pitchFamily="34" charset="0"/>
                <a:cs typeface="Calibri" panose="020F0502020204030204" pitchFamily="34" charset="0"/>
              </a:rPr>
              <a:t>The nucleotide is made of :</a:t>
            </a:r>
          </a:p>
          <a:p>
            <a:pPr>
              <a:buFont typeface="Arial" pitchFamily="34" charset="0"/>
              <a:buChar char="•"/>
            </a:pPr>
            <a:r>
              <a:rPr lang="en-GB" sz="2800" dirty="0" smtClean="0">
                <a:solidFill>
                  <a:srgbClr val="0070C0"/>
                </a:solidFill>
                <a:latin typeface="Calibri" panose="020F0502020204030204" pitchFamily="34" charset="0"/>
                <a:cs typeface="Calibri" panose="020F0502020204030204" pitchFamily="34" charset="0"/>
              </a:rPr>
              <a:t> </a:t>
            </a:r>
            <a:r>
              <a:rPr lang="en-GB" sz="2800" u="sng" dirty="0" smtClean="0">
                <a:solidFill>
                  <a:srgbClr val="0070C0"/>
                </a:solidFill>
                <a:latin typeface="Calibri" panose="020F0502020204030204" pitchFamily="34" charset="0"/>
                <a:cs typeface="Calibri" panose="020F0502020204030204" pitchFamily="34" charset="0"/>
              </a:rPr>
              <a:t>Deoxyribose</a:t>
            </a:r>
            <a:r>
              <a:rPr lang="en-GB" sz="2800" dirty="0" smtClean="0">
                <a:solidFill>
                  <a:srgbClr val="0070C0"/>
                </a:solidFill>
                <a:latin typeface="Calibri" panose="020F0502020204030204" pitchFamily="34" charset="0"/>
                <a:cs typeface="Calibri" panose="020F0502020204030204" pitchFamily="34" charset="0"/>
              </a:rPr>
              <a:t> sugar</a:t>
            </a:r>
          </a:p>
          <a:p>
            <a:pPr>
              <a:buFont typeface="Arial" pitchFamily="34" charset="0"/>
              <a:buChar char="•"/>
            </a:pPr>
            <a:r>
              <a:rPr lang="en-GB" sz="2800" dirty="0" smtClean="0">
                <a:solidFill>
                  <a:schemeClr val="accent6">
                    <a:lumMod val="75000"/>
                  </a:schemeClr>
                </a:solidFill>
                <a:latin typeface="Calibri" panose="020F0502020204030204" pitchFamily="34" charset="0"/>
                <a:cs typeface="Calibri" panose="020F0502020204030204" pitchFamily="34" charset="0"/>
              </a:rPr>
              <a:t> Phosphate</a:t>
            </a:r>
          </a:p>
          <a:p>
            <a:pPr>
              <a:buFont typeface="Arial" pitchFamily="34" charset="0"/>
              <a:buChar char="•"/>
            </a:pPr>
            <a:r>
              <a:rPr lang="en-GB" sz="2800" dirty="0" smtClean="0">
                <a:solidFill>
                  <a:schemeClr val="accent3">
                    <a:lumMod val="50000"/>
                  </a:schemeClr>
                </a:solidFill>
                <a:latin typeface="Calibri" panose="020F0502020204030204" pitchFamily="34" charset="0"/>
                <a:cs typeface="Calibri" panose="020F0502020204030204" pitchFamily="34" charset="0"/>
              </a:rPr>
              <a:t> (Organic) Base </a:t>
            </a:r>
          </a:p>
          <a:p>
            <a:r>
              <a:rPr lang="en-GB" sz="2000" dirty="0">
                <a:solidFill>
                  <a:schemeClr val="accent3">
                    <a:lumMod val="50000"/>
                  </a:schemeClr>
                </a:solidFill>
                <a:latin typeface="Calibri" panose="020F0502020204030204" pitchFamily="34" charset="0"/>
                <a:cs typeface="Calibri" panose="020F0502020204030204" pitchFamily="34" charset="0"/>
              </a:rPr>
              <a:t> </a:t>
            </a:r>
            <a:r>
              <a:rPr lang="en-GB" sz="2000" dirty="0" smtClean="0">
                <a:solidFill>
                  <a:schemeClr val="accent3">
                    <a:lumMod val="50000"/>
                  </a:schemeClr>
                </a:solidFill>
                <a:latin typeface="Calibri" panose="020F0502020204030204" pitchFamily="34" charset="0"/>
                <a:cs typeface="Calibri" panose="020F0502020204030204" pitchFamily="34" charset="0"/>
              </a:rPr>
              <a:t>  (of which there are 4 types)</a:t>
            </a:r>
            <a:endParaRPr lang="en-GB" sz="2000" dirty="0">
              <a:solidFill>
                <a:schemeClr val="accent3">
                  <a:lumMod val="50000"/>
                </a:schemeClr>
              </a:solidFill>
              <a:latin typeface="Calibri" panose="020F0502020204030204" pitchFamily="34" charset="0"/>
              <a:cs typeface="Calibri" panose="020F0502020204030204" pitchFamily="34" charset="0"/>
            </a:endParaRPr>
          </a:p>
        </p:txBody>
      </p:sp>
      <p:sp>
        <p:nvSpPr>
          <p:cNvPr id="4" name="Rectangle 3"/>
          <p:cNvSpPr/>
          <p:nvPr/>
        </p:nvSpPr>
        <p:spPr>
          <a:xfrm rot="20412821">
            <a:off x="1928760" y="5598094"/>
            <a:ext cx="2554138" cy="830997"/>
          </a:xfrm>
          <a:prstGeom prst="rect">
            <a:avLst/>
          </a:prstGeom>
          <a:solidFill>
            <a:schemeClr val="tx1"/>
          </a:solidFill>
        </p:spPr>
        <p:txBody>
          <a:bodyPr wrap="square">
            <a:spAutoFit/>
          </a:bodyPr>
          <a:lstStyle/>
          <a:p>
            <a:pPr algn="ctr"/>
            <a:r>
              <a:rPr lang="en-GB" sz="1600" dirty="0">
                <a:solidFill>
                  <a:schemeClr val="bg1"/>
                </a:solidFill>
                <a:latin typeface="Arial" panose="020B0604020202020204" pitchFamily="34" charset="0"/>
                <a:ea typeface="Times New Roman" panose="02020603050405020304" pitchFamily="18" charset="0"/>
              </a:rPr>
              <a:t>What is the only difference between two nucleotides?</a:t>
            </a:r>
            <a:endParaRPr lang="en-GB" sz="1600" dirty="0">
              <a:solidFill>
                <a:schemeClr val="bg1"/>
              </a:solidFill>
            </a:endParaRPr>
          </a:p>
        </p:txBody>
      </p:sp>
    </p:spTree>
    <p:extLst>
      <p:ext uri="{BB962C8B-B14F-4D97-AF65-F5344CB8AC3E}">
        <p14:creationId xmlns:p14="http://schemas.microsoft.com/office/powerpoint/2010/main" val="23107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0"/>
            <a:ext cx="8188325" cy="709612"/>
          </a:xfrm>
        </p:spPr>
        <p:txBody>
          <a:bodyPr lIns="90488" tIns="44450" rIns="90488" bIns="44450">
            <a:normAutofit fontScale="90000"/>
          </a:bodyPr>
          <a:lstStyle/>
          <a:p>
            <a:pPr eaLnBrk="1" hangingPunct="1"/>
            <a:r>
              <a:rPr lang="en-US" b="1" dirty="0" smtClean="0">
                <a:solidFill>
                  <a:srgbClr val="00279F"/>
                </a:solidFill>
              </a:rPr>
              <a:t>DNA Nucleotide</a:t>
            </a:r>
            <a:endParaRPr lang="en-US" b="1" dirty="0" smtClean="0"/>
          </a:p>
        </p:txBody>
      </p:sp>
      <p:sp>
        <p:nvSpPr>
          <p:cNvPr id="11267" name="Rectangle 3"/>
          <p:cNvSpPr>
            <a:spLocks noGrp="1" noChangeArrowheads="1"/>
          </p:cNvSpPr>
          <p:nvPr>
            <p:ph type="body" idx="1"/>
          </p:nvPr>
        </p:nvSpPr>
        <p:spPr>
          <a:noFill/>
        </p:spPr>
        <p:txBody>
          <a:bodyPr lIns="90488" tIns="44450" rIns="90488" bIns="44450"/>
          <a:lstStyle/>
          <a:p>
            <a:pPr eaLnBrk="1" hangingPunct="1">
              <a:buFontTx/>
              <a:buNone/>
            </a:pPr>
            <a:r>
              <a:rPr lang="en-US" smtClean="0"/>
              <a:t> </a:t>
            </a:r>
          </a:p>
        </p:txBody>
      </p:sp>
      <p:grpSp>
        <p:nvGrpSpPr>
          <p:cNvPr id="2" name="Group 4"/>
          <p:cNvGrpSpPr>
            <a:grpSpLocks/>
          </p:cNvGrpSpPr>
          <p:nvPr/>
        </p:nvGrpSpPr>
        <p:grpSpPr bwMode="auto">
          <a:xfrm>
            <a:off x="558800" y="1557338"/>
            <a:ext cx="2235200" cy="2608262"/>
            <a:chOff x="352" y="981"/>
            <a:chExt cx="1408" cy="1643"/>
          </a:xfrm>
        </p:grpSpPr>
        <p:sp>
          <p:nvSpPr>
            <p:cNvPr id="11292" name="Oval 5"/>
            <p:cNvSpPr>
              <a:spLocks noChangeArrowheads="1"/>
            </p:cNvSpPr>
            <p:nvPr/>
          </p:nvSpPr>
          <p:spPr bwMode="auto">
            <a:xfrm>
              <a:off x="352" y="1456"/>
              <a:ext cx="1216" cy="1168"/>
            </a:xfrm>
            <a:prstGeom prst="ellipse">
              <a:avLst/>
            </a:prstGeom>
            <a:solidFill>
              <a:srgbClr val="FAFD00"/>
            </a:solidFill>
            <a:ln w="50800">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GB" sz="2200"/>
            </a:p>
          </p:txBody>
        </p:sp>
        <p:sp>
          <p:nvSpPr>
            <p:cNvPr id="11293" name="Rectangle 6"/>
            <p:cNvSpPr>
              <a:spLocks noChangeArrowheads="1"/>
            </p:cNvSpPr>
            <p:nvPr/>
          </p:nvSpPr>
          <p:spPr bwMode="auto">
            <a:xfrm>
              <a:off x="471" y="1566"/>
              <a:ext cx="918"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sz="3200" b="1"/>
                <a:t>     O</a:t>
              </a:r>
            </a:p>
            <a:p>
              <a:pPr>
                <a:spcBef>
                  <a:spcPct val="0"/>
                </a:spcBef>
                <a:buFontTx/>
                <a:buNone/>
              </a:pPr>
              <a:r>
                <a:rPr lang="en-US" sz="3200" b="1"/>
                <a:t>O=P-O</a:t>
              </a:r>
            </a:p>
            <a:p>
              <a:pPr>
                <a:spcBef>
                  <a:spcPct val="0"/>
                </a:spcBef>
                <a:buFontTx/>
                <a:buNone/>
              </a:pPr>
              <a:r>
                <a:rPr lang="en-US" sz="3200" b="1"/>
                <a:t>     O</a:t>
              </a:r>
            </a:p>
          </p:txBody>
        </p:sp>
        <p:sp>
          <p:nvSpPr>
            <p:cNvPr id="10247" name="Rectangle 7"/>
            <p:cNvSpPr>
              <a:spLocks noChangeArrowheads="1"/>
            </p:cNvSpPr>
            <p:nvPr/>
          </p:nvSpPr>
          <p:spPr bwMode="auto">
            <a:xfrm>
              <a:off x="385" y="981"/>
              <a:ext cx="1095" cy="51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rPr>
                <a:t>Phosphate</a:t>
              </a:r>
            </a:p>
            <a:p>
              <a:pPr>
                <a:defRPr/>
              </a:pPr>
              <a:r>
                <a:rPr lang="en-US" sz="2400" b="1" dirty="0">
                  <a:effectLst>
                    <a:outerShdw blurRad="38100" dist="38100" dir="2700000" algn="tl">
                      <a:srgbClr val="FFFFFF"/>
                    </a:outerShdw>
                  </a:effectLst>
                </a:rPr>
                <a:t>    Group</a:t>
              </a:r>
            </a:p>
          </p:txBody>
        </p:sp>
        <p:sp>
          <p:nvSpPr>
            <p:cNvPr id="11295" name="Line 8"/>
            <p:cNvSpPr>
              <a:spLocks noChangeShapeType="1"/>
            </p:cNvSpPr>
            <p:nvPr/>
          </p:nvSpPr>
          <p:spPr bwMode="auto">
            <a:xfrm flipV="1">
              <a:off x="1008" y="2096"/>
              <a:ext cx="0" cy="12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6" name="Line 9"/>
            <p:cNvSpPr>
              <a:spLocks noChangeShapeType="1"/>
            </p:cNvSpPr>
            <p:nvPr/>
          </p:nvSpPr>
          <p:spPr bwMode="auto">
            <a:xfrm flipV="1">
              <a:off x="1008" y="1808"/>
              <a:ext cx="0" cy="12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7" name="Line 10"/>
            <p:cNvSpPr>
              <a:spLocks noChangeShapeType="1"/>
            </p:cNvSpPr>
            <p:nvPr/>
          </p:nvSpPr>
          <p:spPr bwMode="auto">
            <a:xfrm>
              <a:off x="1360" y="2064"/>
              <a:ext cx="4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 name="Group 11"/>
          <p:cNvGrpSpPr>
            <a:grpSpLocks/>
          </p:cNvGrpSpPr>
          <p:nvPr/>
        </p:nvGrpSpPr>
        <p:grpSpPr bwMode="auto">
          <a:xfrm>
            <a:off x="5335588" y="2046288"/>
            <a:ext cx="3808412" cy="3608387"/>
            <a:chOff x="3376" y="1264"/>
            <a:chExt cx="2399" cy="2273"/>
          </a:xfrm>
        </p:grpSpPr>
        <p:sp>
          <p:nvSpPr>
            <p:cNvPr id="11288" name="AutoShape 12"/>
            <p:cNvSpPr>
              <a:spLocks noChangeArrowheads="1"/>
            </p:cNvSpPr>
            <p:nvPr/>
          </p:nvSpPr>
          <p:spPr bwMode="auto">
            <a:xfrm rot="1800000">
              <a:off x="3376" y="1264"/>
              <a:ext cx="1552" cy="1360"/>
            </a:xfrm>
            <a:prstGeom prst="hexagon">
              <a:avLst>
                <a:gd name="adj" fmla="val 28524"/>
                <a:gd name="vf" fmla="val 115470"/>
              </a:avLst>
            </a:prstGeom>
            <a:solidFill>
              <a:schemeClr val="bg2"/>
            </a:solidFill>
            <a:ln w="50800">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GB" sz="2200"/>
            </a:p>
          </p:txBody>
        </p:sp>
        <p:sp>
          <p:nvSpPr>
            <p:cNvPr id="11289" name="Rectangle 13"/>
            <p:cNvSpPr>
              <a:spLocks noChangeArrowheads="1"/>
            </p:cNvSpPr>
            <p:nvPr/>
          </p:nvSpPr>
          <p:spPr bwMode="auto">
            <a:xfrm>
              <a:off x="4023" y="2746"/>
              <a:ext cx="27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a:t>N</a:t>
              </a:r>
            </a:p>
          </p:txBody>
        </p:sp>
        <p:sp>
          <p:nvSpPr>
            <p:cNvPr id="11290" name="Line 14"/>
            <p:cNvSpPr>
              <a:spLocks noChangeShapeType="1"/>
            </p:cNvSpPr>
            <p:nvPr/>
          </p:nvSpPr>
          <p:spPr bwMode="auto">
            <a:xfrm flipV="1">
              <a:off x="3504" y="2736"/>
              <a:ext cx="624" cy="43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91" name="Rectangle 15"/>
            <p:cNvSpPr>
              <a:spLocks noChangeArrowheads="1"/>
            </p:cNvSpPr>
            <p:nvPr/>
          </p:nvSpPr>
          <p:spPr bwMode="auto">
            <a:xfrm>
              <a:off x="4023" y="3015"/>
              <a:ext cx="1752"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sz="2400" b="1">
                  <a:solidFill>
                    <a:srgbClr val="316501"/>
                  </a:solidFill>
                </a:rPr>
                <a:t>Nitrogenous base</a:t>
              </a:r>
            </a:p>
            <a:p>
              <a:pPr>
                <a:spcBef>
                  <a:spcPct val="0"/>
                </a:spcBef>
                <a:buFontTx/>
                <a:buNone/>
              </a:pPr>
              <a:r>
                <a:rPr lang="en-US" sz="2400" b="1">
                  <a:solidFill>
                    <a:srgbClr val="316501"/>
                  </a:solidFill>
                </a:rPr>
                <a:t>    (A, G, C, or T)</a:t>
              </a:r>
            </a:p>
          </p:txBody>
        </p:sp>
      </p:grpSp>
      <p:grpSp>
        <p:nvGrpSpPr>
          <p:cNvPr id="4" name="Group 16"/>
          <p:cNvGrpSpPr>
            <a:grpSpLocks/>
          </p:cNvGrpSpPr>
          <p:nvPr/>
        </p:nvGrpSpPr>
        <p:grpSpPr bwMode="auto">
          <a:xfrm>
            <a:off x="876300" y="2836863"/>
            <a:ext cx="5159375" cy="4024312"/>
            <a:chOff x="567" y="1762"/>
            <a:chExt cx="3250" cy="2535"/>
          </a:xfrm>
        </p:grpSpPr>
        <p:sp>
          <p:nvSpPr>
            <p:cNvPr id="11278" name="Rectangle 17"/>
            <p:cNvSpPr>
              <a:spLocks noChangeArrowheads="1"/>
            </p:cNvSpPr>
            <p:nvPr/>
          </p:nvSpPr>
          <p:spPr bwMode="auto">
            <a:xfrm>
              <a:off x="1767" y="1882"/>
              <a:ext cx="56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a:t>CH2</a:t>
              </a:r>
            </a:p>
          </p:txBody>
        </p:sp>
        <p:sp>
          <p:nvSpPr>
            <p:cNvPr id="11279" name="Line 18"/>
            <p:cNvSpPr>
              <a:spLocks noChangeShapeType="1"/>
            </p:cNvSpPr>
            <p:nvPr/>
          </p:nvSpPr>
          <p:spPr bwMode="auto">
            <a:xfrm>
              <a:off x="1872" y="2176"/>
              <a:ext cx="96" cy="94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0" name="Rectangle 19"/>
            <p:cNvSpPr>
              <a:spLocks noChangeArrowheads="1"/>
            </p:cNvSpPr>
            <p:nvPr/>
          </p:nvSpPr>
          <p:spPr bwMode="auto">
            <a:xfrm>
              <a:off x="2583" y="2410"/>
              <a:ext cx="28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a:t>O</a:t>
              </a:r>
            </a:p>
          </p:txBody>
        </p:sp>
        <p:sp>
          <p:nvSpPr>
            <p:cNvPr id="11281" name="Rectangle 20"/>
            <p:cNvSpPr>
              <a:spLocks noChangeArrowheads="1"/>
            </p:cNvSpPr>
            <p:nvPr/>
          </p:nvSpPr>
          <p:spPr bwMode="auto">
            <a:xfrm>
              <a:off x="3456" y="3168"/>
              <a:ext cx="36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a:t>C</a:t>
              </a:r>
              <a:r>
                <a:rPr lang="en-US" b="1" baseline="30000">
                  <a:solidFill>
                    <a:schemeClr val="hlink"/>
                  </a:solidFill>
                </a:rPr>
                <a:t>1</a:t>
              </a:r>
            </a:p>
          </p:txBody>
        </p:sp>
        <p:sp>
          <p:nvSpPr>
            <p:cNvPr id="11282" name="Rectangle 21"/>
            <p:cNvSpPr>
              <a:spLocks noChangeArrowheads="1"/>
            </p:cNvSpPr>
            <p:nvPr/>
          </p:nvSpPr>
          <p:spPr bwMode="auto">
            <a:xfrm>
              <a:off x="1680" y="3216"/>
              <a:ext cx="36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a:t>C</a:t>
              </a:r>
              <a:r>
                <a:rPr lang="en-US" b="1" baseline="30000">
                  <a:solidFill>
                    <a:schemeClr val="hlink"/>
                  </a:solidFill>
                </a:rPr>
                <a:t>4</a:t>
              </a:r>
            </a:p>
          </p:txBody>
        </p:sp>
        <p:sp>
          <p:nvSpPr>
            <p:cNvPr id="11283" name="Rectangle 22"/>
            <p:cNvSpPr>
              <a:spLocks noChangeArrowheads="1"/>
            </p:cNvSpPr>
            <p:nvPr/>
          </p:nvSpPr>
          <p:spPr bwMode="auto">
            <a:xfrm>
              <a:off x="2007" y="3970"/>
              <a:ext cx="36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a:t>C</a:t>
              </a:r>
              <a:r>
                <a:rPr lang="en-US" b="1" baseline="30000">
                  <a:solidFill>
                    <a:schemeClr val="hlink"/>
                  </a:solidFill>
                </a:rPr>
                <a:t>3</a:t>
              </a:r>
            </a:p>
          </p:txBody>
        </p:sp>
        <p:sp>
          <p:nvSpPr>
            <p:cNvPr id="11284" name="Rectangle 23"/>
            <p:cNvSpPr>
              <a:spLocks noChangeArrowheads="1"/>
            </p:cNvSpPr>
            <p:nvPr/>
          </p:nvSpPr>
          <p:spPr bwMode="auto">
            <a:xfrm>
              <a:off x="3015" y="3970"/>
              <a:ext cx="36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b="1"/>
                <a:t>C</a:t>
              </a:r>
              <a:r>
                <a:rPr lang="en-US" b="1" baseline="30000">
                  <a:solidFill>
                    <a:schemeClr val="hlink"/>
                  </a:solidFill>
                </a:rPr>
                <a:t>2</a:t>
              </a:r>
            </a:p>
          </p:txBody>
        </p:sp>
        <p:sp>
          <p:nvSpPr>
            <p:cNvPr id="11285" name="Rectangle 24"/>
            <p:cNvSpPr>
              <a:spLocks noChangeArrowheads="1"/>
            </p:cNvSpPr>
            <p:nvPr/>
          </p:nvSpPr>
          <p:spPr bwMode="auto">
            <a:xfrm>
              <a:off x="1863" y="1762"/>
              <a:ext cx="1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sz="1800" b="1">
                  <a:solidFill>
                    <a:schemeClr val="hlink"/>
                  </a:solidFill>
                </a:rPr>
                <a:t>5</a:t>
              </a:r>
            </a:p>
          </p:txBody>
        </p:sp>
        <p:sp>
          <p:nvSpPr>
            <p:cNvPr id="10265" name="Rectangle 25"/>
            <p:cNvSpPr>
              <a:spLocks noChangeArrowheads="1"/>
            </p:cNvSpPr>
            <p:nvPr/>
          </p:nvSpPr>
          <p:spPr bwMode="auto">
            <a:xfrm>
              <a:off x="567" y="3543"/>
              <a:ext cx="1386" cy="754"/>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rPr>
                <a:t>      </a:t>
              </a:r>
              <a:r>
                <a:rPr lang="en-US" sz="2400" b="1" dirty="0">
                  <a:solidFill>
                    <a:schemeClr val="accent1">
                      <a:lumMod val="75000"/>
                    </a:schemeClr>
                  </a:solidFill>
                </a:rPr>
                <a:t>Sugar</a:t>
              </a:r>
            </a:p>
            <a:p>
              <a:pPr>
                <a:defRPr/>
              </a:pPr>
              <a:r>
                <a:rPr lang="en-US" sz="2400" b="1" dirty="0">
                  <a:solidFill>
                    <a:schemeClr val="accent1">
                      <a:lumMod val="75000"/>
                    </a:schemeClr>
                  </a:solidFill>
                </a:rPr>
                <a:t>(</a:t>
              </a:r>
              <a:r>
                <a:rPr lang="en-US" sz="2400" b="1" dirty="0" err="1">
                  <a:solidFill>
                    <a:schemeClr val="accent1">
                      <a:lumMod val="75000"/>
                    </a:schemeClr>
                  </a:solidFill>
                </a:rPr>
                <a:t>deoxyribose</a:t>
              </a:r>
              <a:r>
                <a:rPr lang="en-US" sz="2400" b="1" dirty="0">
                  <a:solidFill>
                    <a:srgbClr val="9234DB"/>
                  </a:solidFill>
                  <a:effectLst>
                    <a:outerShdw blurRad="38100" dist="38100" dir="2700000" algn="tl">
                      <a:srgbClr val="000000"/>
                    </a:outerShdw>
                  </a:effectLst>
                </a:rPr>
                <a:t>)</a:t>
              </a:r>
            </a:p>
            <a:p>
              <a:pPr>
                <a:defRPr/>
              </a:pPr>
              <a:r>
                <a:rPr lang="en-US" sz="2400" b="1" dirty="0">
                  <a:solidFill>
                    <a:srgbClr val="9234DB"/>
                  </a:solidFill>
                  <a:effectLst>
                    <a:outerShdw blurRad="38100" dist="38100" dir="2700000" algn="tl">
                      <a:srgbClr val="000000"/>
                    </a:outerShdw>
                  </a:effectLst>
                </a:rPr>
                <a:t>Pentose </a:t>
              </a:r>
            </a:p>
          </p:txBody>
        </p:sp>
        <p:sp>
          <p:nvSpPr>
            <p:cNvPr id="11287" name="AutoShape 26"/>
            <p:cNvSpPr>
              <a:spLocks noChangeArrowheads="1"/>
            </p:cNvSpPr>
            <p:nvPr/>
          </p:nvSpPr>
          <p:spPr bwMode="auto">
            <a:xfrm>
              <a:off x="2016" y="2688"/>
              <a:ext cx="1440" cy="1296"/>
            </a:xfrm>
            <a:prstGeom prst="pentagon">
              <a:avLst/>
            </a:prstGeom>
            <a:solidFill>
              <a:schemeClr val="accent1"/>
            </a:solidFill>
            <a:ln w="38100">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GB" sz="2200"/>
            </a:p>
          </p:txBody>
        </p:sp>
      </p:grpSp>
      <p:sp>
        <p:nvSpPr>
          <p:cNvPr id="28" name="Rectangle 27"/>
          <p:cNvSpPr/>
          <p:nvPr/>
        </p:nvSpPr>
        <p:spPr>
          <a:xfrm>
            <a:off x="250825" y="1628775"/>
            <a:ext cx="8893175" cy="522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 name="Regular Pentagon 28"/>
          <p:cNvSpPr/>
          <p:nvPr/>
        </p:nvSpPr>
        <p:spPr>
          <a:xfrm>
            <a:off x="2555875" y="3141663"/>
            <a:ext cx="2592388" cy="2590800"/>
          </a:xfrm>
          <a:prstGeom prst="pentagon">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1" name="Rectangle 30"/>
          <p:cNvSpPr/>
          <p:nvPr/>
        </p:nvSpPr>
        <p:spPr>
          <a:xfrm>
            <a:off x="5148263" y="4149725"/>
            <a:ext cx="3240087" cy="1582738"/>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2" name="Oval 31"/>
          <p:cNvSpPr/>
          <p:nvPr/>
        </p:nvSpPr>
        <p:spPr>
          <a:xfrm>
            <a:off x="1331913" y="2852738"/>
            <a:ext cx="1152525" cy="1008062"/>
          </a:xfrm>
          <a:prstGeom prst="ellipse">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4" name="Straight Connector 33"/>
          <p:cNvCxnSpPr>
            <a:stCxn id="32" idx="5"/>
            <a:endCxn id="29" idx="1"/>
          </p:cNvCxnSpPr>
          <p:nvPr/>
        </p:nvCxnSpPr>
        <p:spPr>
          <a:xfrm>
            <a:off x="2314575" y="3713163"/>
            <a:ext cx="241300" cy="41751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1276" name="Rectangle 26"/>
          <p:cNvSpPr>
            <a:spLocks noChangeArrowheads="1"/>
          </p:cNvSpPr>
          <p:nvPr/>
        </p:nvSpPr>
        <p:spPr bwMode="auto">
          <a:xfrm>
            <a:off x="747713" y="589747"/>
            <a:ext cx="79200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dirty="0" smtClean="0"/>
              <a:t>Easy way to remember the structure </a:t>
            </a:r>
            <a:r>
              <a:rPr lang="en-GB" dirty="0"/>
              <a:t>of a DNA </a:t>
            </a:r>
            <a:r>
              <a:rPr lang="en-GB" dirty="0" smtClean="0"/>
              <a:t>nucleotide :0) </a:t>
            </a:r>
            <a:endParaRPr lang="en-GB" dirty="0"/>
          </a:p>
        </p:txBody>
      </p:sp>
      <p:sp>
        <p:nvSpPr>
          <p:cNvPr id="7175" name="Rectangle 26"/>
          <p:cNvSpPr>
            <a:spLocks noChangeArrowheads="1"/>
          </p:cNvSpPr>
          <p:nvPr/>
        </p:nvSpPr>
        <p:spPr bwMode="auto">
          <a:xfrm>
            <a:off x="3276600" y="2060575"/>
            <a:ext cx="5543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GB" dirty="0">
                <a:solidFill>
                  <a:srgbClr val="FF0000"/>
                </a:solidFill>
              </a:rPr>
              <a:t>My house (sugar), </a:t>
            </a:r>
            <a:r>
              <a:rPr lang="en-GB" dirty="0">
                <a:solidFill>
                  <a:srgbClr val="6600CC"/>
                </a:solidFill>
              </a:rPr>
              <a:t>a garage   	(base) </a:t>
            </a:r>
            <a:r>
              <a:rPr lang="en-GB" dirty="0"/>
              <a:t>and a </a:t>
            </a:r>
            <a:r>
              <a:rPr lang="en-GB" dirty="0">
                <a:solidFill>
                  <a:srgbClr val="0070C0"/>
                </a:solidFill>
              </a:rPr>
              <a:t>satellite dish 		    (phosphate group)</a:t>
            </a:r>
          </a:p>
          <a:p>
            <a:pPr eaLnBrk="1" hangingPunct="1">
              <a:spcBef>
                <a:spcPct val="0"/>
              </a:spcBef>
              <a:buFontTx/>
              <a:buNone/>
            </a:pPr>
            <a:r>
              <a:rPr lang="en-GB" dirty="0">
                <a:solidFill>
                  <a:srgbClr val="00B050"/>
                </a:solidFill>
              </a:rPr>
              <a:t> </a:t>
            </a:r>
          </a:p>
        </p:txBody>
      </p:sp>
    </p:spTree>
    <p:extLst>
      <p:ext uri="{BB962C8B-B14F-4D97-AF65-F5344CB8AC3E}">
        <p14:creationId xmlns:p14="http://schemas.microsoft.com/office/powerpoint/2010/main" val="35196352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2500"/>
                            </p:stCondLst>
                            <p:childTnLst>
                              <p:par>
                                <p:cTn id="48" presetID="2" presetClass="entr" presetSubtype="4" fill="hold" grpId="0" nodeType="afterEffect">
                                  <p:stCondLst>
                                    <p:cond delay="0"/>
                                  </p:stCondLst>
                                  <p:childTnLst>
                                    <p:set>
                                      <p:cBhvr>
                                        <p:cTn id="49" dur="1" fill="hold">
                                          <p:stCondLst>
                                            <p:cond delay="0"/>
                                          </p:stCondLst>
                                        </p:cTn>
                                        <p:tgtEl>
                                          <p:spTgt spid="7175"/>
                                        </p:tgtEl>
                                        <p:attrNameLst>
                                          <p:attrName>style.visibility</p:attrName>
                                        </p:attrNameLst>
                                      </p:cBhvr>
                                      <p:to>
                                        <p:strVal val="visible"/>
                                      </p:to>
                                    </p:set>
                                    <p:anim calcmode="lin" valueType="num">
                                      <p:cBhvr additive="base">
                                        <p:cTn id="50" dur="500" fill="hold"/>
                                        <p:tgtEl>
                                          <p:spTgt spid="7175"/>
                                        </p:tgtEl>
                                        <p:attrNameLst>
                                          <p:attrName>ppt_x</p:attrName>
                                        </p:attrNameLst>
                                      </p:cBhvr>
                                      <p:tavLst>
                                        <p:tav tm="0">
                                          <p:val>
                                            <p:strVal val="#ppt_x"/>
                                          </p:val>
                                        </p:tav>
                                        <p:tav tm="100000">
                                          <p:val>
                                            <p:strVal val="#ppt_x"/>
                                          </p:val>
                                        </p:tav>
                                      </p:tavLst>
                                    </p:anim>
                                    <p:anim calcmode="lin" valueType="num">
                                      <p:cBhvr additive="base">
                                        <p:cTn id="51"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9" grpId="0" animBg="1" autoUpdateAnimBg="0"/>
      <p:bldP spid="31" grpId="0" animBg="1" autoUpdateAnimBg="0"/>
      <p:bldP spid="32" grpId="0" animBg="1" autoUpdateAnimBg="0"/>
      <p:bldP spid="717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422920" y="1141512"/>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sz="2400" b="1">
                <a:latin typeface="Tahoma" panose="020B0604030504040204" pitchFamily="34" charset="0"/>
              </a:rPr>
              <a:t>1. Adenine (A)</a:t>
            </a:r>
          </a:p>
        </p:txBody>
      </p:sp>
      <p:sp>
        <p:nvSpPr>
          <p:cNvPr id="3076" name="Text Box 4"/>
          <p:cNvSpPr txBox="1">
            <a:spLocks noChangeArrowheads="1"/>
          </p:cNvSpPr>
          <p:nvPr/>
        </p:nvSpPr>
        <p:spPr bwMode="auto">
          <a:xfrm>
            <a:off x="422920" y="2360712"/>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sz="2400" b="1">
                <a:latin typeface="Tahoma" panose="020B0604030504040204" pitchFamily="34" charset="0"/>
              </a:rPr>
              <a:t>2. Thymine (T)</a:t>
            </a:r>
          </a:p>
        </p:txBody>
      </p:sp>
      <p:sp>
        <p:nvSpPr>
          <p:cNvPr id="3077" name="Text Box 5"/>
          <p:cNvSpPr txBox="1">
            <a:spLocks noChangeArrowheads="1"/>
          </p:cNvSpPr>
          <p:nvPr/>
        </p:nvSpPr>
        <p:spPr bwMode="auto">
          <a:xfrm>
            <a:off x="422920" y="3503712"/>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sz="2400" b="1">
                <a:latin typeface="Tahoma" panose="020B0604030504040204" pitchFamily="34" charset="0"/>
              </a:rPr>
              <a:t>3. Guanine (G)</a:t>
            </a:r>
          </a:p>
        </p:txBody>
      </p:sp>
      <p:sp>
        <p:nvSpPr>
          <p:cNvPr id="3078" name="Text Box 6"/>
          <p:cNvSpPr txBox="1">
            <a:spLocks noChangeArrowheads="1"/>
          </p:cNvSpPr>
          <p:nvPr/>
        </p:nvSpPr>
        <p:spPr bwMode="auto">
          <a:xfrm>
            <a:off x="499120" y="4722912"/>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sz="2400" b="1">
                <a:latin typeface="Tahoma" panose="020B0604030504040204" pitchFamily="34" charset="0"/>
              </a:rPr>
              <a:t>4. Cytosine (C)</a:t>
            </a:r>
          </a:p>
        </p:txBody>
      </p:sp>
      <p:grpSp>
        <p:nvGrpSpPr>
          <p:cNvPr id="2" name="Group 20"/>
          <p:cNvGrpSpPr>
            <a:grpSpLocks/>
          </p:cNvGrpSpPr>
          <p:nvPr/>
        </p:nvGrpSpPr>
        <p:grpSpPr bwMode="auto">
          <a:xfrm>
            <a:off x="3851920" y="836712"/>
            <a:ext cx="2363788" cy="990600"/>
            <a:chOff x="2496" y="720"/>
            <a:chExt cx="1489" cy="624"/>
          </a:xfrm>
        </p:grpSpPr>
        <p:sp>
          <p:nvSpPr>
            <p:cNvPr id="8226" name="Line 12"/>
            <p:cNvSpPr>
              <a:spLocks noChangeShapeType="1"/>
            </p:cNvSpPr>
            <p:nvPr/>
          </p:nvSpPr>
          <p:spPr bwMode="auto">
            <a:xfrm>
              <a:off x="3216" y="110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7" name="Line 11"/>
            <p:cNvSpPr>
              <a:spLocks noChangeShapeType="1"/>
            </p:cNvSpPr>
            <p:nvPr/>
          </p:nvSpPr>
          <p:spPr bwMode="auto">
            <a:xfrm flipH="1" flipV="1">
              <a:off x="2688" y="912"/>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8" name="AutoShape 8"/>
            <p:cNvSpPr>
              <a:spLocks noChangeArrowheads="1"/>
            </p:cNvSpPr>
            <p:nvPr/>
          </p:nvSpPr>
          <p:spPr bwMode="auto">
            <a:xfrm>
              <a:off x="2832" y="912"/>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8229" name="Oval 9"/>
            <p:cNvSpPr>
              <a:spLocks noChangeArrowheads="1"/>
            </p:cNvSpPr>
            <p:nvPr/>
          </p:nvSpPr>
          <p:spPr bwMode="auto">
            <a:xfrm>
              <a:off x="2496" y="720"/>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8230" name="AutoShape 18"/>
            <p:cNvSpPr>
              <a:spLocks noChangeArrowheads="1"/>
            </p:cNvSpPr>
            <p:nvPr/>
          </p:nvSpPr>
          <p:spPr bwMode="auto">
            <a:xfrm rot="10774830">
              <a:off x="3456" y="912"/>
              <a:ext cx="529" cy="337"/>
            </a:xfrm>
            <a:prstGeom prst="chevron">
              <a:avLst>
                <a:gd name="adj" fmla="val 39243"/>
              </a:avLst>
            </a:prstGeom>
            <a:solidFill>
              <a:srgbClr val="3399FF"/>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A</a:t>
              </a:r>
            </a:p>
          </p:txBody>
        </p:sp>
      </p:grpSp>
      <p:grpSp>
        <p:nvGrpSpPr>
          <p:cNvPr id="3" name="Group 43"/>
          <p:cNvGrpSpPr>
            <a:grpSpLocks/>
          </p:cNvGrpSpPr>
          <p:nvPr/>
        </p:nvGrpSpPr>
        <p:grpSpPr bwMode="auto">
          <a:xfrm>
            <a:off x="3928120" y="4418112"/>
            <a:ext cx="2438400" cy="990600"/>
            <a:chOff x="2832" y="3168"/>
            <a:chExt cx="1536" cy="624"/>
          </a:xfrm>
        </p:grpSpPr>
        <p:sp>
          <p:nvSpPr>
            <p:cNvPr id="8221" name="Line 34"/>
            <p:cNvSpPr>
              <a:spLocks noChangeShapeType="1"/>
            </p:cNvSpPr>
            <p:nvPr/>
          </p:nvSpPr>
          <p:spPr bwMode="auto">
            <a:xfrm>
              <a:off x="3552" y="355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2" name="Line 35"/>
            <p:cNvSpPr>
              <a:spLocks noChangeShapeType="1"/>
            </p:cNvSpPr>
            <p:nvPr/>
          </p:nvSpPr>
          <p:spPr bwMode="auto">
            <a:xfrm flipH="1" flipV="1">
              <a:off x="3024" y="3360"/>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3" name="AutoShape 36"/>
            <p:cNvSpPr>
              <a:spLocks noChangeArrowheads="1"/>
            </p:cNvSpPr>
            <p:nvPr/>
          </p:nvSpPr>
          <p:spPr bwMode="auto">
            <a:xfrm>
              <a:off x="3168" y="3360"/>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8224" name="Oval 37"/>
            <p:cNvSpPr>
              <a:spLocks noChangeArrowheads="1"/>
            </p:cNvSpPr>
            <p:nvPr/>
          </p:nvSpPr>
          <p:spPr bwMode="auto">
            <a:xfrm>
              <a:off x="2832" y="3168"/>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8225" name="AutoShape 42"/>
            <p:cNvSpPr>
              <a:spLocks noChangeArrowheads="1"/>
            </p:cNvSpPr>
            <p:nvPr/>
          </p:nvSpPr>
          <p:spPr bwMode="auto">
            <a:xfrm>
              <a:off x="3840" y="3408"/>
              <a:ext cx="528" cy="288"/>
            </a:xfrm>
            <a:prstGeom prst="flowChartTerminator">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C</a:t>
              </a:r>
            </a:p>
          </p:txBody>
        </p:sp>
      </p:grpSp>
      <p:grpSp>
        <p:nvGrpSpPr>
          <p:cNvPr id="4" name="Group 47"/>
          <p:cNvGrpSpPr>
            <a:grpSpLocks/>
          </p:cNvGrpSpPr>
          <p:nvPr/>
        </p:nvGrpSpPr>
        <p:grpSpPr bwMode="auto">
          <a:xfrm>
            <a:off x="3851920" y="3198912"/>
            <a:ext cx="2438400" cy="990600"/>
            <a:chOff x="2688" y="2352"/>
            <a:chExt cx="1536" cy="624"/>
          </a:xfrm>
        </p:grpSpPr>
        <p:sp>
          <p:nvSpPr>
            <p:cNvPr id="8216" name="Line 28"/>
            <p:cNvSpPr>
              <a:spLocks noChangeShapeType="1"/>
            </p:cNvSpPr>
            <p:nvPr/>
          </p:nvSpPr>
          <p:spPr bwMode="auto">
            <a:xfrm>
              <a:off x="3408" y="27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17" name="Line 29"/>
            <p:cNvSpPr>
              <a:spLocks noChangeShapeType="1"/>
            </p:cNvSpPr>
            <p:nvPr/>
          </p:nvSpPr>
          <p:spPr bwMode="auto">
            <a:xfrm flipH="1" flipV="1">
              <a:off x="2880" y="2544"/>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18" name="AutoShape 30"/>
            <p:cNvSpPr>
              <a:spLocks noChangeArrowheads="1"/>
            </p:cNvSpPr>
            <p:nvPr/>
          </p:nvSpPr>
          <p:spPr bwMode="auto">
            <a:xfrm>
              <a:off x="3024" y="2544"/>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8219" name="Oval 31"/>
            <p:cNvSpPr>
              <a:spLocks noChangeArrowheads="1"/>
            </p:cNvSpPr>
            <p:nvPr/>
          </p:nvSpPr>
          <p:spPr bwMode="auto">
            <a:xfrm>
              <a:off x="2688" y="2352"/>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8220" name="AutoShape 44"/>
            <p:cNvSpPr>
              <a:spLocks noChangeArrowheads="1"/>
            </p:cNvSpPr>
            <p:nvPr/>
          </p:nvSpPr>
          <p:spPr bwMode="auto">
            <a:xfrm>
              <a:off x="3696" y="2592"/>
              <a:ext cx="528" cy="288"/>
            </a:xfrm>
            <a:prstGeom prst="flowChartOnlineStorage">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G</a:t>
              </a:r>
            </a:p>
          </p:txBody>
        </p:sp>
      </p:grpSp>
      <p:grpSp>
        <p:nvGrpSpPr>
          <p:cNvPr id="5" name="Group 46"/>
          <p:cNvGrpSpPr>
            <a:grpSpLocks/>
          </p:cNvGrpSpPr>
          <p:nvPr/>
        </p:nvGrpSpPr>
        <p:grpSpPr bwMode="auto">
          <a:xfrm>
            <a:off x="3775720" y="2055912"/>
            <a:ext cx="2667000" cy="990600"/>
            <a:chOff x="2592" y="1440"/>
            <a:chExt cx="1680" cy="624"/>
          </a:xfrm>
        </p:grpSpPr>
        <p:sp>
          <p:nvSpPr>
            <p:cNvPr id="8211" name="Line 22"/>
            <p:cNvSpPr>
              <a:spLocks noChangeShapeType="1"/>
            </p:cNvSpPr>
            <p:nvPr/>
          </p:nvSpPr>
          <p:spPr bwMode="auto">
            <a:xfrm>
              <a:off x="3312" y="182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12" name="Line 23"/>
            <p:cNvSpPr>
              <a:spLocks noChangeShapeType="1"/>
            </p:cNvSpPr>
            <p:nvPr/>
          </p:nvSpPr>
          <p:spPr bwMode="auto">
            <a:xfrm flipH="1" flipV="1">
              <a:off x="2784" y="1632"/>
              <a:ext cx="192"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13" name="AutoShape 24"/>
            <p:cNvSpPr>
              <a:spLocks noChangeArrowheads="1"/>
            </p:cNvSpPr>
            <p:nvPr/>
          </p:nvSpPr>
          <p:spPr bwMode="auto">
            <a:xfrm>
              <a:off x="2928" y="1632"/>
              <a:ext cx="432" cy="432"/>
            </a:xfrm>
            <a:prstGeom prst="pentagon">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8214" name="Oval 25"/>
            <p:cNvSpPr>
              <a:spLocks noChangeArrowheads="1"/>
            </p:cNvSpPr>
            <p:nvPr/>
          </p:nvSpPr>
          <p:spPr bwMode="auto">
            <a:xfrm>
              <a:off x="2592" y="1440"/>
              <a:ext cx="240" cy="24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sz="2400"/>
            </a:p>
          </p:txBody>
        </p:sp>
        <p:sp>
          <p:nvSpPr>
            <p:cNvPr id="8215" name="AutoShape 45"/>
            <p:cNvSpPr>
              <a:spLocks noChangeArrowheads="1"/>
            </p:cNvSpPr>
            <p:nvPr/>
          </p:nvSpPr>
          <p:spPr bwMode="auto">
            <a:xfrm>
              <a:off x="3600" y="1632"/>
              <a:ext cx="672" cy="336"/>
            </a:xfrm>
            <a:prstGeom prst="homePlate">
              <a:avLst>
                <a:gd name="adj" fmla="val 50000"/>
              </a:avLst>
            </a:prstGeom>
            <a:solidFill>
              <a:srgbClr val="33CC33"/>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2400" b="1">
                  <a:latin typeface="Tahoma" panose="020B0604030504040204" pitchFamily="34" charset="0"/>
                </a:rPr>
                <a:t>T</a:t>
              </a:r>
            </a:p>
          </p:txBody>
        </p:sp>
      </p:grpSp>
      <p:sp>
        <p:nvSpPr>
          <p:cNvPr id="37" name="Cloud 36"/>
          <p:cNvSpPr/>
          <p:nvPr/>
        </p:nvSpPr>
        <p:spPr>
          <a:xfrm>
            <a:off x="6477645" y="1914625"/>
            <a:ext cx="2555875" cy="1657350"/>
          </a:xfrm>
          <a:prstGeom prst="clou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800" dirty="0">
              <a:solidFill>
                <a:srgbClr val="FF0000"/>
              </a:solidFill>
              <a:latin typeface="Arial Rounded MT Bold" pitchFamily="34" charset="0"/>
            </a:endParaRPr>
          </a:p>
        </p:txBody>
      </p:sp>
      <p:sp>
        <p:nvSpPr>
          <p:cNvPr id="38" name="Rectangle 37"/>
          <p:cNvSpPr>
            <a:spLocks noChangeArrowheads="1"/>
          </p:cNvSpPr>
          <p:nvPr/>
        </p:nvSpPr>
        <p:spPr bwMode="auto">
          <a:xfrm>
            <a:off x="6549083" y="220355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sz="1800">
                <a:solidFill>
                  <a:srgbClr val="FF0000"/>
                </a:solidFill>
                <a:latin typeface="Arial Rounded MT Bold" panose="020F0704030504030204" pitchFamily="34" charset="0"/>
              </a:rPr>
              <a:t>The four different bases  give rise to 4 different nucleotides</a:t>
            </a:r>
          </a:p>
        </p:txBody>
      </p:sp>
    </p:spTree>
    <p:extLst>
      <p:ext uri="{BB962C8B-B14F-4D97-AF65-F5344CB8AC3E}">
        <p14:creationId xmlns:p14="http://schemas.microsoft.com/office/powerpoint/2010/main" val="3185516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6">
                                            <p:txEl>
                                              <p:pRg st="0" end="0"/>
                                            </p:txEl>
                                          </p:spTgt>
                                        </p:tgtEl>
                                        <p:attrNameLst>
                                          <p:attrName>style.visibility</p:attrName>
                                        </p:attrNameLst>
                                      </p:cBhvr>
                                      <p:to>
                                        <p:strVal val="visible"/>
                                      </p:to>
                                    </p:set>
                                    <p:animEffect transition="in" filter="dissolve">
                                      <p:cBhvr>
                                        <p:cTn id="17" dur="500"/>
                                        <p:tgtEl>
                                          <p:spTgt spid="307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7">
                                            <p:txEl>
                                              <p:pRg st="0" end="0"/>
                                            </p:txEl>
                                          </p:spTgt>
                                        </p:tgtEl>
                                        <p:attrNameLst>
                                          <p:attrName>style.visibility</p:attrName>
                                        </p:attrNameLst>
                                      </p:cBhvr>
                                      <p:to>
                                        <p:strVal val="visible"/>
                                      </p:to>
                                    </p:set>
                                    <p:animEffect transition="in" filter="dissolve">
                                      <p:cBhvr>
                                        <p:cTn id="27" dur="500"/>
                                        <p:tgtEl>
                                          <p:spTgt spid="307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78">
                                            <p:txEl>
                                              <p:pRg st="0" end="0"/>
                                            </p:txEl>
                                          </p:spTgt>
                                        </p:tgtEl>
                                        <p:attrNameLst>
                                          <p:attrName>style.visibility</p:attrName>
                                        </p:attrNameLst>
                                      </p:cBhvr>
                                      <p:to>
                                        <p:strVal val="visible"/>
                                      </p:to>
                                    </p:set>
                                    <p:animEffect transition="in" filter="dissolve">
                                      <p:cBhvr>
                                        <p:cTn id="37" dur="500"/>
                                        <p:tgtEl>
                                          <p:spTgt spid="307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770" decel="100000"/>
                                        <p:tgtEl>
                                          <p:spTgt spid="37"/>
                                        </p:tgtEl>
                                      </p:cBhvr>
                                    </p:animEffect>
                                    <p:animScale>
                                      <p:cBhvr>
                                        <p:cTn id="48" dur="770" decel="100000"/>
                                        <p:tgtEl>
                                          <p:spTgt spid="37"/>
                                        </p:tgtEl>
                                      </p:cBhvr>
                                      <p:from x="10000" y="10000"/>
                                      <p:to x="200000" y="450000"/>
                                    </p:animScale>
                                    <p:animScale>
                                      <p:cBhvr>
                                        <p:cTn id="49" dur="1230" accel="100000" fill="hold">
                                          <p:stCondLst>
                                            <p:cond delay="770"/>
                                          </p:stCondLst>
                                        </p:cTn>
                                        <p:tgtEl>
                                          <p:spTgt spid="37"/>
                                        </p:tgtEl>
                                      </p:cBhvr>
                                      <p:from x="200000" y="450000"/>
                                      <p:to x="100000" y="100000"/>
                                    </p:animScale>
                                    <p:set>
                                      <p:cBhvr>
                                        <p:cTn id="50" dur="770" fill="hold"/>
                                        <p:tgtEl>
                                          <p:spTgt spid="37"/>
                                        </p:tgtEl>
                                        <p:attrNameLst>
                                          <p:attrName>ppt_x</p:attrName>
                                        </p:attrNameLst>
                                      </p:cBhvr>
                                      <p:to>
                                        <p:strVal val="(0.5)"/>
                                      </p:to>
                                    </p:set>
                                    <p:anim from="(0.5)" to="(#ppt_x)" calcmode="lin" valueType="num">
                                      <p:cBhvr>
                                        <p:cTn id="51" dur="1230" accel="100000" fill="hold">
                                          <p:stCondLst>
                                            <p:cond delay="770"/>
                                          </p:stCondLst>
                                        </p:cTn>
                                        <p:tgtEl>
                                          <p:spTgt spid="37"/>
                                        </p:tgtEl>
                                        <p:attrNameLst>
                                          <p:attrName>ppt_x</p:attrName>
                                        </p:attrNameLst>
                                      </p:cBhvr>
                                    </p:anim>
                                    <p:set>
                                      <p:cBhvr>
                                        <p:cTn id="52" dur="770" fill="hold"/>
                                        <p:tgtEl>
                                          <p:spTgt spid="37"/>
                                        </p:tgtEl>
                                        <p:attrNameLst>
                                          <p:attrName>ppt_y</p:attrName>
                                        </p:attrNameLst>
                                      </p:cBhvr>
                                      <p:to>
                                        <p:strVal val="(#ppt_y+0.4)"/>
                                      </p:to>
                                    </p:set>
                                    <p:anim from="(#ppt_y+0.4)" to="(#ppt_y)" calcmode="lin" valueType="num">
                                      <p:cBhvr>
                                        <p:cTn id="53" dur="1230" accel="100000" fill="hold">
                                          <p:stCondLst>
                                            <p:cond delay="770"/>
                                          </p:stCondLst>
                                        </p:cTn>
                                        <p:tgtEl>
                                          <p:spTgt spid="37"/>
                                        </p:tgtEl>
                                        <p:attrNameLst>
                                          <p:attrName>ppt_y</p:attrName>
                                        </p:attrNameLst>
                                      </p:cBhvr>
                                    </p:anim>
                                  </p:childTnLst>
                                </p:cTn>
                              </p:par>
                              <p:par>
                                <p:cTn id="54" presetID="51"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70" decel="100000"/>
                                        <p:tgtEl>
                                          <p:spTgt spid="38"/>
                                        </p:tgtEl>
                                      </p:cBhvr>
                                    </p:animEffect>
                                    <p:animScale>
                                      <p:cBhvr>
                                        <p:cTn id="57" dur="770" decel="100000"/>
                                        <p:tgtEl>
                                          <p:spTgt spid="38"/>
                                        </p:tgtEl>
                                      </p:cBhvr>
                                      <p:from x="10000" y="10000"/>
                                      <p:to x="200000" y="450000"/>
                                    </p:animScale>
                                    <p:animScale>
                                      <p:cBhvr>
                                        <p:cTn id="58" dur="1230" accel="100000" fill="hold">
                                          <p:stCondLst>
                                            <p:cond delay="770"/>
                                          </p:stCondLst>
                                        </p:cTn>
                                        <p:tgtEl>
                                          <p:spTgt spid="38"/>
                                        </p:tgtEl>
                                      </p:cBhvr>
                                      <p:from x="200000" y="450000"/>
                                      <p:to x="100000" y="100000"/>
                                    </p:animScale>
                                    <p:set>
                                      <p:cBhvr>
                                        <p:cTn id="59" dur="770" fill="hold"/>
                                        <p:tgtEl>
                                          <p:spTgt spid="38"/>
                                        </p:tgtEl>
                                        <p:attrNameLst>
                                          <p:attrName>ppt_x</p:attrName>
                                        </p:attrNameLst>
                                      </p:cBhvr>
                                      <p:to>
                                        <p:strVal val="(0.5)"/>
                                      </p:to>
                                    </p:set>
                                    <p:anim from="(0.5)" to="(#ppt_x)" calcmode="lin" valueType="num">
                                      <p:cBhvr>
                                        <p:cTn id="60" dur="1230" accel="100000" fill="hold">
                                          <p:stCondLst>
                                            <p:cond delay="770"/>
                                          </p:stCondLst>
                                        </p:cTn>
                                        <p:tgtEl>
                                          <p:spTgt spid="38"/>
                                        </p:tgtEl>
                                        <p:attrNameLst>
                                          <p:attrName>ppt_x</p:attrName>
                                        </p:attrNameLst>
                                      </p:cBhvr>
                                    </p:anim>
                                    <p:set>
                                      <p:cBhvr>
                                        <p:cTn id="61" dur="770" fill="hold"/>
                                        <p:tgtEl>
                                          <p:spTgt spid="38"/>
                                        </p:tgtEl>
                                        <p:attrNameLst>
                                          <p:attrName>ppt_y</p:attrName>
                                        </p:attrNameLst>
                                      </p:cBhvr>
                                      <p:to>
                                        <p:strVal val="(#ppt_y+0.4)"/>
                                      </p:to>
                                    </p:set>
                                    <p:anim from="(#ppt_y+0.4)" to="(#ppt_y)" calcmode="lin" valueType="num">
                                      <p:cBhvr>
                                        <p:cTn id="62" dur="1230" accel="100000" fill="hold">
                                          <p:stCondLst>
                                            <p:cond delay="770"/>
                                          </p:stCondLst>
                                        </p:cTn>
                                        <p:tgtEl>
                                          <p:spTgt spid="3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P spid="3076" grpId="0" build="p" autoUpdateAnimBg="0"/>
      <p:bldP spid="3077" grpId="0" build="p" autoUpdateAnimBg="0"/>
      <p:bldP spid="3078" grpId="0" build="p" autoUpdateAnimBg="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7133" y="49817"/>
            <a:ext cx="8229600" cy="1143000"/>
          </a:xfrm>
        </p:spPr>
        <p:txBody>
          <a:bodyPr/>
          <a:lstStyle/>
          <a:p>
            <a:r>
              <a:rPr lang="en-US" b="1" dirty="0" smtClean="0">
                <a:latin typeface="Arial" panose="020B0604020202020204" pitchFamily="34" charset="0"/>
                <a:cs typeface="Arial" panose="020B0604020202020204" pitchFamily="34" charset="0"/>
              </a:rPr>
              <a:t>Nucleotides: Going further</a:t>
            </a:r>
          </a:p>
        </p:txBody>
      </p:sp>
      <p:grpSp>
        <p:nvGrpSpPr>
          <p:cNvPr id="14339" name="Group 17"/>
          <p:cNvGrpSpPr>
            <a:grpSpLocks/>
          </p:cNvGrpSpPr>
          <p:nvPr/>
        </p:nvGrpSpPr>
        <p:grpSpPr bwMode="auto">
          <a:xfrm>
            <a:off x="1907704" y="1612899"/>
            <a:ext cx="6111875" cy="2524125"/>
            <a:chOff x="1897529" y="1628588"/>
            <a:chExt cx="6110942" cy="2525059"/>
          </a:xfrm>
        </p:grpSpPr>
        <p:sp>
          <p:nvSpPr>
            <p:cNvPr id="4" name="Regular Pentagon 3"/>
            <p:cNvSpPr>
              <a:spLocks noChangeArrowheads="1"/>
            </p:cNvSpPr>
            <p:nvPr/>
          </p:nvSpPr>
          <p:spPr bwMode="auto">
            <a:xfrm>
              <a:off x="3122892" y="2120895"/>
              <a:ext cx="2479296" cy="2032752"/>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eaLnBrk="1" hangingPunct="1">
                <a:defRPr/>
              </a:pPr>
              <a:endParaRPr lang="en-US">
                <a:solidFill>
                  <a:schemeClr val="lt1"/>
                </a:solidFill>
                <a:latin typeface="Arial" panose="020B0604020202020204" pitchFamily="34" charset="0"/>
                <a:cs typeface="Arial" panose="020B0604020202020204" pitchFamily="34" charset="0"/>
              </a:endParaRPr>
            </a:p>
          </p:txBody>
        </p:sp>
        <p:sp>
          <p:nvSpPr>
            <p:cNvPr id="5" name="Oval 4"/>
            <p:cNvSpPr>
              <a:spLocks noChangeArrowheads="1"/>
            </p:cNvSpPr>
            <p:nvPr/>
          </p:nvSpPr>
          <p:spPr bwMode="auto">
            <a:xfrm>
              <a:off x="1897529" y="1628588"/>
              <a:ext cx="955529" cy="941736"/>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eaLnBrk="1" hangingPunct="1">
                <a:defRPr/>
              </a:pPr>
              <a:endParaRPr lang="en-US">
                <a:solidFill>
                  <a:schemeClr val="lt1"/>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6394229" y="2427396"/>
              <a:ext cx="1614242" cy="94173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eaLnBrk="1" hangingPunct="1">
                <a:defRPr/>
              </a:pPr>
              <a:endParaRPr lang="en-US">
                <a:solidFill>
                  <a:schemeClr val="lt1"/>
                </a:solidFill>
                <a:latin typeface="Arial" panose="020B0604020202020204" pitchFamily="34" charset="0"/>
                <a:cs typeface="Arial" panose="020B0604020202020204" pitchFamily="34" charset="0"/>
              </a:endParaRPr>
            </a:p>
          </p:txBody>
        </p:sp>
        <p:cxnSp>
          <p:nvCxnSpPr>
            <p:cNvPr id="14349" name="Straight Connector 7"/>
            <p:cNvCxnSpPr>
              <a:cxnSpLocks noChangeShapeType="1"/>
              <a:stCxn id="4" idx="5"/>
              <a:endCxn id="6" idx="1"/>
            </p:cNvCxnSpPr>
            <p:nvPr/>
          </p:nvCxnSpPr>
          <p:spPr bwMode="auto">
            <a:xfrm>
              <a:off x="5602188" y="2897470"/>
              <a:ext cx="792041" cy="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350" name="Straight Connector 9"/>
            <p:cNvCxnSpPr>
              <a:cxnSpLocks noChangeShapeType="1"/>
              <a:stCxn id="4" idx="1"/>
              <a:endCxn id="5" idx="5"/>
            </p:cNvCxnSpPr>
            <p:nvPr/>
          </p:nvCxnSpPr>
          <p:spPr bwMode="auto">
            <a:xfrm flipH="1" flipV="1">
              <a:off x="2713379" y="2432160"/>
              <a:ext cx="409512" cy="46531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4340" name="TextBox 11"/>
          <p:cNvSpPr txBox="1">
            <a:spLocks noChangeArrowheads="1"/>
          </p:cNvSpPr>
          <p:nvPr/>
        </p:nvSpPr>
        <p:spPr bwMode="auto">
          <a:xfrm>
            <a:off x="1426369" y="1818482"/>
            <a:ext cx="2152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0"/>
              </a:spcBef>
              <a:buFontTx/>
              <a:buNone/>
            </a:pPr>
            <a:r>
              <a:rPr lang="en-US" sz="2800" dirty="0">
                <a:latin typeface="Arial" panose="020B0604020202020204" pitchFamily="34" charset="0"/>
                <a:cs typeface="Arial" panose="020B0604020202020204" pitchFamily="34" charset="0"/>
              </a:rPr>
              <a:t>Phosphate</a:t>
            </a:r>
          </a:p>
        </p:txBody>
      </p:sp>
      <p:sp>
        <p:nvSpPr>
          <p:cNvPr id="14341" name="TextBox 12"/>
          <p:cNvSpPr txBox="1">
            <a:spLocks noChangeArrowheads="1"/>
          </p:cNvSpPr>
          <p:nvPr/>
        </p:nvSpPr>
        <p:spPr bwMode="auto">
          <a:xfrm>
            <a:off x="3297559" y="2914792"/>
            <a:ext cx="215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algn="ctr" eaLnBrk="1" hangingPunct="1">
              <a:spcBef>
                <a:spcPct val="0"/>
              </a:spcBef>
              <a:buFontTx/>
              <a:buNone/>
            </a:pPr>
            <a:r>
              <a:rPr lang="en-US" sz="2800" dirty="0">
                <a:latin typeface="Arial" panose="020B0604020202020204" pitchFamily="34" charset="0"/>
                <a:cs typeface="Arial" panose="020B0604020202020204" pitchFamily="34" charset="0"/>
              </a:rPr>
              <a:t>Sugar</a:t>
            </a:r>
          </a:p>
        </p:txBody>
      </p:sp>
      <p:sp>
        <p:nvSpPr>
          <p:cNvPr id="14342" name="TextBox 13"/>
          <p:cNvSpPr txBox="1">
            <a:spLocks noChangeArrowheads="1"/>
          </p:cNvSpPr>
          <p:nvPr/>
        </p:nvSpPr>
        <p:spPr bwMode="auto">
          <a:xfrm>
            <a:off x="6126162" y="2613025"/>
            <a:ext cx="215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algn="ctr" eaLnBrk="1" hangingPunct="1">
              <a:spcBef>
                <a:spcPct val="0"/>
              </a:spcBef>
              <a:buFontTx/>
              <a:buNone/>
            </a:pPr>
            <a:r>
              <a:rPr lang="en-US" sz="2800" dirty="0">
                <a:latin typeface="Arial" panose="020B0604020202020204" pitchFamily="34" charset="0"/>
                <a:cs typeface="Arial" panose="020B0604020202020204" pitchFamily="34" charset="0"/>
              </a:rPr>
              <a:t>Base</a:t>
            </a:r>
          </a:p>
        </p:txBody>
      </p:sp>
      <p:sp>
        <p:nvSpPr>
          <p:cNvPr id="15" name="TextBox 14"/>
          <p:cNvSpPr txBox="1">
            <a:spLocks noChangeArrowheads="1"/>
          </p:cNvSpPr>
          <p:nvPr/>
        </p:nvSpPr>
        <p:spPr bwMode="auto">
          <a:xfrm>
            <a:off x="1039812" y="1334016"/>
            <a:ext cx="13350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0"/>
              </a:spcBef>
              <a:buFontTx/>
              <a:buNone/>
            </a:pPr>
            <a:r>
              <a:rPr lang="en-US" sz="2800" dirty="0">
                <a:solidFill>
                  <a:srgbClr val="C00000"/>
                </a:solidFill>
                <a:latin typeface="Arial" panose="020B0604020202020204" pitchFamily="34" charset="0"/>
                <a:cs typeface="Arial" panose="020B0604020202020204" pitchFamily="34" charset="0"/>
              </a:rPr>
              <a:t>5</a:t>
            </a:r>
            <a:r>
              <a:rPr lang="en-US" altLang="en-US" sz="2800" dirty="0">
                <a:solidFill>
                  <a:srgbClr val="C00000"/>
                </a:solidFill>
                <a:latin typeface="Arial" panose="020B0604020202020204" pitchFamily="34" charset="0"/>
                <a:cs typeface="Arial" panose="020B0604020202020204" pitchFamily="34" charset="0"/>
              </a:rPr>
              <a:t>’</a:t>
            </a:r>
            <a:r>
              <a:rPr lang="en-US" sz="2800" dirty="0">
                <a:solidFill>
                  <a:srgbClr val="C00000"/>
                </a:solidFill>
                <a:latin typeface="Arial" panose="020B0604020202020204" pitchFamily="34" charset="0"/>
                <a:cs typeface="Arial" panose="020B0604020202020204" pitchFamily="34" charset="0"/>
              </a:rPr>
              <a:t> end</a:t>
            </a:r>
          </a:p>
        </p:txBody>
      </p:sp>
      <p:sp>
        <p:nvSpPr>
          <p:cNvPr id="16" name="TextBox 15"/>
          <p:cNvSpPr txBox="1">
            <a:spLocks noChangeArrowheads="1"/>
          </p:cNvSpPr>
          <p:nvPr/>
        </p:nvSpPr>
        <p:spPr bwMode="auto">
          <a:xfrm>
            <a:off x="2502694" y="4011102"/>
            <a:ext cx="1335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0"/>
              </a:spcBef>
              <a:buFontTx/>
              <a:buNone/>
            </a:pPr>
            <a:r>
              <a:rPr lang="en-US" sz="2800" dirty="0">
                <a:solidFill>
                  <a:srgbClr val="C00000"/>
                </a:solidFill>
                <a:latin typeface="Arial" panose="020B0604020202020204" pitchFamily="34" charset="0"/>
                <a:cs typeface="Arial" panose="020B0604020202020204" pitchFamily="34" charset="0"/>
              </a:rPr>
              <a:t>3</a:t>
            </a:r>
            <a:r>
              <a:rPr lang="en-US" altLang="en-US" sz="2800" dirty="0">
                <a:solidFill>
                  <a:srgbClr val="C00000"/>
                </a:solidFill>
                <a:latin typeface="Arial" panose="020B0604020202020204" pitchFamily="34" charset="0"/>
                <a:cs typeface="Arial" panose="020B0604020202020204" pitchFamily="34" charset="0"/>
              </a:rPr>
              <a:t>’</a:t>
            </a:r>
            <a:r>
              <a:rPr lang="en-US" sz="2800" dirty="0">
                <a:solidFill>
                  <a:srgbClr val="C00000"/>
                </a:solidFill>
                <a:latin typeface="Arial" panose="020B0604020202020204" pitchFamily="34" charset="0"/>
                <a:cs typeface="Arial" panose="020B0604020202020204" pitchFamily="34" charset="0"/>
              </a:rPr>
              <a:t> end</a:t>
            </a:r>
          </a:p>
        </p:txBody>
      </p:sp>
      <p:sp>
        <p:nvSpPr>
          <p:cNvPr id="17" name="TextBox 16"/>
          <p:cNvSpPr txBox="1">
            <a:spLocks noChangeArrowheads="1"/>
          </p:cNvSpPr>
          <p:nvPr/>
        </p:nvSpPr>
        <p:spPr bwMode="auto">
          <a:xfrm>
            <a:off x="6022504" y="3882741"/>
            <a:ext cx="2651125" cy="95408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algn="ctr" eaLnBrk="1" hangingPunct="1">
              <a:spcBef>
                <a:spcPct val="0"/>
              </a:spcBef>
              <a:buFontTx/>
              <a:buNone/>
            </a:pPr>
            <a:r>
              <a:rPr lang="en-US" sz="2800" dirty="0">
                <a:solidFill>
                  <a:srgbClr val="C00000"/>
                </a:solidFill>
                <a:latin typeface="Arial" panose="020B0604020202020204" pitchFamily="34" charset="0"/>
                <a:cs typeface="Arial" panose="020B0604020202020204" pitchFamily="34" charset="0"/>
              </a:rPr>
              <a:t>5</a:t>
            </a:r>
            <a:r>
              <a:rPr lang="en-US" altLang="en-US" sz="2800" dirty="0">
                <a:solidFill>
                  <a:srgbClr val="C00000"/>
                </a:solidFill>
                <a:latin typeface="Arial" panose="020B0604020202020204" pitchFamily="34" charset="0"/>
                <a:cs typeface="Arial" panose="020B0604020202020204" pitchFamily="34" charset="0"/>
              </a:rPr>
              <a:t>’</a:t>
            </a:r>
            <a:r>
              <a:rPr lang="en-US" sz="2800" dirty="0">
                <a:solidFill>
                  <a:srgbClr val="C00000"/>
                </a:solidFill>
                <a:latin typeface="Arial" panose="020B0604020202020204" pitchFamily="34" charset="0"/>
                <a:cs typeface="Arial" panose="020B0604020202020204" pitchFamily="34" charset="0"/>
              </a:rPr>
              <a:t> pronounced </a:t>
            </a:r>
            <a:r>
              <a:rPr lang="en-US" altLang="en-US" sz="2800" dirty="0">
                <a:solidFill>
                  <a:srgbClr val="C00000"/>
                </a:solidFill>
                <a:latin typeface="Arial" panose="020B0604020202020204" pitchFamily="34" charset="0"/>
                <a:cs typeface="Arial" panose="020B0604020202020204" pitchFamily="34" charset="0"/>
              </a:rPr>
              <a:t>“</a:t>
            </a:r>
            <a:r>
              <a:rPr lang="en-US" sz="2800" dirty="0">
                <a:solidFill>
                  <a:srgbClr val="C00000"/>
                </a:solidFill>
                <a:latin typeface="Arial" panose="020B0604020202020204" pitchFamily="34" charset="0"/>
                <a:cs typeface="Arial" panose="020B0604020202020204" pitchFamily="34" charset="0"/>
              </a:rPr>
              <a:t>5 prime</a:t>
            </a:r>
            <a:r>
              <a:rPr lang="en-US" altLang="en-US" sz="2800" dirty="0">
                <a:solidFill>
                  <a:srgbClr val="C00000"/>
                </a:solidFill>
                <a:latin typeface="Arial" panose="020B0604020202020204" pitchFamily="34" charset="0"/>
                <a:cs typeface="Arial" panose="020B0604020202020204" pitchFamily="34" charset="0"/>
              </a:rPr>
              <a:t>”</a:t>
            </a:r>
            <a:endParaRPr lang="en-US" sz="2800"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1011559" y="5065410"/>
            <a:ext cx="7265666" cy="1384995"/>
          </a:xfrm>
          <a:prstGeom prst="rect">
            <a:avLst/>
          </a:prstGeom>
          <a:solidFill>
            <a:srgbClr val="FFFF99"/>
          </a:solidFill>
        </p:spPr>
        <p:txBody>
          <a:bodyPr wrap="square">
            <a:spAutoFit/>
          </a:bodyPr>
          <a:lstStyle/>
          <a:p>
            <a:pPr algn="ctr"/>
            <a:r>
              <a:rPr lang="en-GB" sz="2800" dirty="0"/>
              <a:t>The 5' and 3' mean "five prime" and "three prime", which indicate the </a:t>
            </a:r>
            <a:r>
              <a:rPr lang="en-GB" sz="2800" b="1"/>
              <a:t>carbon </a:t>
            </a:r>
            <a:r>
              <a:rPr lang="en-GB" sz="2800" b="1" smtClean="0"/>
              <a:t>number </a:t>
            </a:r>
            <a:r>
              <a:rPr lang="en-GB" sz="2800" dirty="0"/>
              <a:t>in the DNA's sugar backbone. </a:t>
            </a:r>
          </a:p>
        </p:txBody>
      </p:sp>
    </p:spTree>
    <p:extLst>
      <p:ext uri="{BB962C8B-B14F-4D97-AF65-F5344CB8AC3E}">
        <p14:creationId xmlns:p14="http://schemas.microsoft.com/office/powerpoint/2010/main" val="2874042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4552" y="69850"/>
            <a:ext cx="8229600" cy="1143000"/>
          </a:xfrm>
        </p:spPr>
        <p:txBody>
          <a:bodyPr/>
          <a:lstStyle/>
          <a:p>
            <a:r>
              <a:rPr lang="en-US" b="1" dirty="0" smtClean="0">
                <a:latin typeface="Arial" panose="020B0604020202020204" pitchFamily="34" charset="0"/>
                <a:cs typeface="Arial" panose="020B0604020202020204" pitchFamily="34" charset="0"/>
              </a:rPr>
              <a:t>Why 5</a:t>
            </a:r>
            <a:r>
              <a:rPr lang="en-US" altLang="en-US"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and 3</a:t>
            </a:r>
            <a:r>
              <a:rPr lang="en-US" altLang="en-US"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a:t>
            </a:r>
          </a:p>
        </p:txBody>
      </p:sp>
      <p:pic>
        <p:nvPicPr>
          <p:cNvPr id="34818" name="Content Placeholder 3" descr="three parts of nucleotide.jpg"/>
          <p:cNvPicPr>
            <a:picLocks noGrp="1" noChangeAspect="1"/>
          </p:cNvPicPr>
          <p:nvPr>
            <p:ph idx="1"/>
          </p:nvPr>
        </p:nvPicPr>
        <p:blipFill>
          <a:blip r:embed="rId2">
            <a:extLst>
              <a:ext uri="{28A0092B-C50C-407E-A947-70E740481C1C}">
                <a14:useLocalDpi xmlns:a14="http://schemas.microsoft.com/office/drawing/2010/main" val="0"/>
              </a:ext>
            </a:extLst>
          </a:blip>
          <a:srcRect l="-33601" r="-33601"/>
          <a:stretch>
            <a:fillRect/>
          </a:stretch>
        </p:blipFill>
        <p:spPr>
          <a:xfrm>
            <a:off x="457200" y="1368425"/>
            <a:ext cx="8447088" cy="3876675"/>
          </a:xfrm>
        </p:spPr>
      </p:pic>
      <p:sp>
        <p:nvSpPr>
          <p:cNvPr id="34819" name="TextBox 4"/>
          <p:cNvSpPr txBox="1">
            <a:spLocks noChangeArrowheads="1"/>
          </p:cNvSpPr>
          <p:nvPr/>
        </p:nvSpPr>
        <p:spPr bwMode="auto">
          <a:xfrm>
            <a:off x="687388" y="1417638"/>
            <a:ext cx="4213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0"/>
              </a:spcBef>
              <a:buFontTx/>
              <a:buNone/>
            </a:pPr>
            <a:r>
              <a:rPr lang="en-US" sz="2400">
                <a:solidFill>
                  <a:srgbClr val="000090"/>
                </a:solidFill>
              </a:rPr>
              <a:t>This is what a nucleotide looks like at the molecular level…</a:t>
            </a:r>
          </a:p>
        </p:txBody>
      </p:sp>
      <p:sp>
        <p:nvSpPr>
          <p:cNvPr id="34820" name="TextBox 6"/>
          <p:cNvSpPr txBox="1">
            <a:spLocks noChangeArrowheads="1"/>
          </p:cNvSpPr>
          <p:nvPr/>
        </p:nvSpPr>
        <p:spPr bwMode="auto">
          <a:xfrm>
            <a:off x="5605463" y="4198938"/>
            <a:ext cx="32988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0"/>
              </a:spcBef>
              <a:buFontTx/>
              <a:buNone/>
            </a:pPr>
            <a:r>
              <a:rPr lang="en-US" sz="2400">
                <a:solidFill>
                  <a:srgbClr val="000090"/>
                </a:solidFill>
              </a:rPr>
              <a:t>…lets zoom in to look at the sugar in more detail… </a:t>
            </a:r>
          </a:p>
        </p:txBody>
      </p:sp>
    </p:spTree>
    <p:extLst>
      <p:ext uri="{BB962C8B-B14F-4D97-AF65-F5344CB8AC3E}">
        <p14:creationId xmlns:p14="http://schemas.microsoft.com/office/powerpoint/2010/main" val="868021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3050</TotalTime>
  <Words>1991</Words>
  <Application>Microsoft Office PowerPoint</Application>
  <PresentationFormat>On-screen Show (4:3)</PresentationFormat>
  <Paragraphs>321</Paragraphs>
  <Slides>34</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ＭＳ Ｐゴシック</vt:lpstr>
      <vt:lpstr>Aharoni</vt:lpstr>
      <vt:lpstr>Arial</vt:lpstr>
      <vt:lpstr>Arial Rounded MT Bold</vt:lpstr>
      <vt:lpstr>Calibri</vt:lpstr>
      <vt:lpstr>Comic Sans MS</vt:lpstr>
      <vt:lpstr>inherit</vt:lpstr>
      <vt:lpstr>Tahoma</vt:lpstr>
      <vt:lpstr>Times New Roman</vt:lpstr>
      <vt:lpstr>Trebuchet MS</vt:lpstr>
      <vt:lpstr>Wingdings</vt:lpstr>
      <vt:lpstr>Office Theme</vt:lpstr>
      <vt:lpstr>Structure &amp; Replication of DNA</vt:lpstr>
      <vt:lpstr>PowerPoint Presentation</vt:lpstr>
      <vt:lpstr>Learning Intentions</vt:lpstr>
      <vt:lpstr>Genotype &amp; DNA</vt:lpstr>
      <vt:lpstr>DNA Structure</vt:lpstr>
      <vt:lpstr>DNA Nucleotide</vt:lpstr>
      <vt:lpstr>PowerPoint Presentation</vt:lpstr>
      <vt:lpstr>Nucleotides: Going further</vt:lpstr>
      <vt:lpstr>Why 5’ and 3’?</vt:lpstr>
      <vt:lpstr>PowerPoint Presentation</vt:lpstr>
      <vt:lpstr>Lets simplify it a little…</vt:lpstr>
      <vt:lpstr>A deoxyribose sugar</vt:lpstr>
      <vt:lpstr>Complementary base pairing</vt:lpstr>
      <vt:lpstr>Sugar-phosphate backbone</vt:lpstr>
      <vt:lpstr>PowerPoint Presentation</vt:lpstr>
      <vt:lpstr>PowerPoint Presentation</vt:lpstr>
      <vt:lpstr>PowerPoint Presentation</vt:lpstr>
      <vt:lpstr>PowerPoint Presentation</vt:lpstr>
      <vt:lpstr>PowerPoint Presentation</vt:lpstr>
      <vt:lpstr>DNA Backbone: Key Points</vt:lpstr>
      <vt:lpstr>DNA shorthand representation </vt:lpstr>
      <vt:lpstr>Arrangement of DNA in chromosomes</vt:lpstr>
      <vt:lpstr>Arrangement of DNA in chromosomes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Differentiation in humans</dc:title>
  <dc:creator>John F</dc:creator>
  <cp:lastModifiedBy>Cecilia Boyle</cp:lastModifiedBy>
  <cp:revision>262</cp:revision>
  <cp:lastPrinted>2016-08-31T08:23:41Z</cp:lastPrinted>
  <dcterms:created xsi:type="dcterms:W3CDTF">2013-12-14T22:03:33Z</dcterms:created>
  <dcterms:modified xsi:type="dcterms:W3CDTF">2018-06-07T13:58:55Z</dcterms:modified>
</cp:coreProperties>
</file>