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4" r:id="rId3"/>
    <p:sldId id="270" r:id="rId4"/>
    <p:sldId id="282" r:id="rId5"/>
    <p:sldId id="277" r:id="rId6"/>
    <p:sldId id="273" r:id="rId7"/>
    <p:sldId id="275" r:id="rId8"/>
    <p:sldId id="274" r:id="rId9"/>
    <p:sldId id="278" r:id="rId10"/>
    <p:sldId id="279" r:id="rId11"/>
    <p:sldId id="280" r:id="rId12"/>
    <p:sldId id="283" r:id="rId13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86878B-4718-4B07-B18E-D59D1548406E}">
          <p14:sldIdLst>
            <p14:sldId id="256"/>
            <p14:sldId id="284"/>
          </p14:sldIdLst>
        </p14:section>
        <p14:section name="Untitled Section" id="{008552E0-358F-47FC-914B-442B23619102}">
          <p14:sldIdLst>
            <p14:sldId id="270"/>
            <p14:sldId id="282"/>
            <p14:sldId id="277"/>
            <p14:sldId id="273"/>
            <p14:sldId id="275"/>
            <p14:sldId id="274"/>
            <p14:sldId id="278"/>
            <p14:sldId id="279"/>
            <p14:sldId id="280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C0E04-90CC-418C-874D-E82136C4D815}" v="6" dt="2026-04-24T12:57:44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 snapToGrid="0" snapToObjects="1">
      <p:cViewPr varScale="1">
        <p:scale>
          <a:sx n="54" d="100"/>
          <a:sy n="54" d="100"/>
        </p:scale>
        <p:origin x="9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594C5-26A1-469A-BAA8-AA0DBEFCF0D6}" type="datetimeFigureOut">
              <a:rPr lang="en-GB" smtClean="0"/>
              <a:t>09/05/2026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8410E-02F5-4F70-9931-875FD949C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0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4ECA8-0AED-4786-AD0C-67108CA7918F}" type="datetimeFigureOut">
              <a:rPr lang="en-GB" smtClean="0"/>
              <a:t>09/05/2026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D466E-F2A7-42AD-839A-55075F4FA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85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D466E-F2A7-42AD-839A-55075F4FACA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65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D466E-F2A7-42AD-839A-55075F4FAC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92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D466E-F2A7-42AD-839A-55075F4FAC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52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6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4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1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3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7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6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8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2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3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8C47-E3BB-EF40-BDDF-0D0861A8A8B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6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scottishbooktrust.com/reading-and-stories/read-write-coun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lgrenfelll@northlan.org.uk" TargetMode="External"/><Relationship Id="rId2" Type="http://schemas.openxmlformats.org/officeDocument/2006/relationships/hyperlink" Target="mailto:nlferriec@northlan.org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hyperlink" Target="mailto:nllindsayg1@northlan.org.u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447"/>
            <a:ext cx="7772400" cy="1470025"/>
          </a:xfrm>
        </p:spPr>
        <p:txBody>
          <a:bodyPr/>
          <a:lstStyle/>
          <a:p>
            <a:r>
              <a:rPr lang="en-US" b="1" dirty="0" err="1">
                <a:latin typeface="Sassoon Infant Std" panose="020B0503020103030203" pitchFamily="34" charset="0"/>
                <a:cs typeface="Comic Sans MS"/>
              </a:rPr>
              <a:t>Tannochside</a:t>
            </a:r>
            <a:r>
              <a:rPr lang="en-US" b="1" dirty="0">
                <a:latin typeface="Sassoon Infant Std" panose="020B0503020103030203" pitchFamily="34" charset="0"/>
                <a:cs typeface="Comic Sans MS"/>
              </a:rPr>
              <a:t> Primary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0871" y="3057099"/>
            <a:ext cx="6400800" cy="193797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  <a:latin typeface="Sassoon Infant Std" panose="020B0503020103030203" pitchFamily="34" charset="0"/>
                <a:cs typeface="Comic Sans MS"/>
              </a:rPr>
              <a:t>Induction Day 1</a:t>
            </a:r>
          </a:p>
          <a:p>
            <a:r>
              <a:rPr lang="en-US" dirty="0">
                <a:solidFill>
                  <a:srgbClr val="FF0000"/>
                </a:solidFill>
                <a:latin typeface="Sassoon Infant Std" panose="020B0503020103030203" pitchFamily="34" charset="0"/>
                <a:cs typeface="Comic Sans MS"/>
              </a:rPr>
              <a:t>P.1 </a:t>
            </a:r>
          </a:p>
          <a:p>
            <a:r>
              <a:rPr lang="en-US" dirty="0">
                <a:solidFill>
                  <a:srgbClr val="FF0000"/>
                </a:solidFill>
                <a:latin typeface="Sassoon Infant Std" panose="020B0503020103030203" pitchFamily="34" charset="0"/>
                <a:cs typeface="Comic Sans MS"/>
              </a:rPr>
              <a:t>2026/2027</a:t>
            </a:r>
          </a:p>
          <a:p>
            <a:r>
              <a:rPr lang="en-US" dirty="0">
                <a:solidFill>
                  <a:srgbClr val="FF0000"/>
                </a:solidFill>
                <a:latin typeface="Sassoon Infant Std" panose="020B0503020103030203" pitchFamily="34" charset="0"/>
                <a:cs typeface="Comic Sans MS"/>
              </a:rPr>
              <a:t>Miss Grenfell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85" y="301625"/>
            <a:ext cx="1757915" cy="1733833"/>
          </a:xfrm>
          <a:prstGeom prst="rect">
            <a:avLst/>
          </a:prstGeom>
        </p:spPr>
      </p:pic>
      <p:pic>
        <p:nvPicPr>
          <p:cNvPr id="7" name="Picture 6" descr="kids-playing-with-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43" y="4810398"/>
            <a:ext cx="2687207" cy="171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13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Sassoon Infant Std" panose="020B0503020103030203" pitchFamily="34" charset="0"/>
              </a:rPr>
              <a:t>Useful Apps/Websites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Teach Your Monster to Read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Reading Eggs</a:t>
            </a:r>
          </a:p>
          <a:p>
            <a:r>
              <a:rPr lang="en-GB" dirty="0" err="1">
                <a:latin typeface="Sassoon Infant Std" panose="020B0503020103030203" pitchFamily="34" charset="0"/>
              </a:rPr>
              <a:t>Alphablocks</a:t>
            </a:r>
            <a:r>
              <a:rPr lang="en-GB" dirty="0">
                <a:latin typeface="Sassoon Infant Std" panose="020B0503020103030203" pitchFamily="34" charset="0"/>
              </a:rPr>
              <a:t>/</a:t>
            </a:r>
            <a:r>
              <a:rPr lang="en-GB" dirty="0" err="1">
                <a:latin typeface="Sassoon Infant Std" panose="020B0503020103030203" pitchFamily="34" charset="0"/>
              </a:rPr>
              <a:t>Numberblocks</a:t>
            </a: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 err="1">
                <a:latin typeface="Sassoon Infant Std" panose="020B0503020103030203" pitchFamily="34" charset="0"/>
              </a:rPr>
              <a:t>Topmarks</a:t>
            </a: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  <a:hlinkClick r:id="rId2"/>
              </a:rPr>
              <a:t>https://www.scottishbooktrust.com/reading-and-stories/read-write-count</a:t>
            </a:r>
            <a:endParaRPr lang="en-GB" dirty="0">
              <a:latin typeface="Sassoon Infant Std" panose="020B0503020103030203" pitchFamily="34" charset="0"/>
            </a:endParaRPr>
          </a:p>
          <a:p>
            <a:r>
              <a:rPr lang="en-US" dirty="0" err="1">
                <a:latin typeface="Sassoon Infant Std" panose="020B0503020103030203" pitchFamily="34" charset="0"/>
                <a:cs typeface="Comic Sans MS"/>
              </a:rPr>
              <a:t>Froggy</a:t>
            </a:r>
            <a:r>
              <a:rPr lang="en-US" dirty="0">
                <a:latin typeface="Sassoon Infant Std" panose="020B0503020103030203" pitchFamily="34" charset="0"/>
                <a:cs typeface="Comic Sans MS"/>
              </a:rPr>
              <a:t> Match It</a:t>
            </a:r>
          </a:p>
          <a:p>
            <a:r>
              <a:rPr lang="en-US" dirty="0">
                <a:latin typeface="Sassoon Infant Std" panose="020B0503020103030203" pitchFamily="34" charset="0"/>
                <a:cs typeface="Comic Sans MS"/>
              </a:rPr>
              <a:t>Read with Phonics</a:t>
            </a:r>
          </a:p>
          <a:p>
            <a:r>
              <a:rPr lang="en-US" dirty="0">
                <a:latin typeface="Sassoon Infant Std" panose="020B0503020103030203" pitchFamily="34" charset="0"/>
                <a:cs typeface="Comic Sans MS"/>
              </a:rPr>
              <a:t>Doorway Online</a:t>
            </a:r>
          </a:p>
          <a:p>
            <a:endParaRPr lang="en-GB" dirty="0">
              <a:latin typeface="Sassoon Infant Std" panose="020B0503020103030203" pitchFamily="34" charset="0"/>
            </a:endParaRPr>
          </a:p>
        </p:txBody>
      </p:sp>
      <p:pic>
        <p:nvPicPr>
          <p:cNvPr id="4" name="Picture 3" descr="iPad Air and iPad mini with Retina display UK prices an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897"/>
            <a:ext cx="874585" cy="1097022"/>
          </a:xfrm>
          <a:prstGeom prst="rect">
            <a:avLst/>
          </a:prstGeom>
        </p:spPr>
      </p:pic>
      <p:pic>
        <p:nvPicPr>
          <p:cNvPr id="6" name="Picture 5" descr="iPad Air and iPad mini with Retina display UK prices an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15" y="320616"/>
            <a:ext cx="874585" cy="10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4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42572"/>
            <a:ext cx="4114800" cy="652274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Sassoon Infant Std" panose="020B0503020103030203" pitchFamily="34" charset="0"/>
              </a:rPr>
              <a:t>Keeping in Touch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>
                <a:latin typeface="Sassoon Infant Std" panose="020B0503020103030203" pitchFamily="34" charset="0"/>
              </a:rPr>
              <a:t>If you have any questions at all, please get in contact via email or phone-call:</a:t>
            </a:r>
          </a:p>
          <a:p>
            <a:pPr marL="0" indent="0">
              <a:buNone/>
            </a:pPr>
            <a:r>
              <a:rPr lang="en-GB" sz="2800" dirty="0">
                <a:latin typeface="Sassoon Infant Std" panose="020B0503020103030203" pitchFamily="34" charset="0"/>
              </a:rPr>
              <a:t>Email:</a:t>
            </a:r>
          </a:p>
          <a:p>
            <a:r>
              <a:rPr lang="en-GB" sz="2800" dirty="0">
                <a:latin typeface="Sassoon Infant Std" panose="020B0503020103030203" pitchFamily="34" charset="0"/>
              </a:rPr>
              <a:t>Mrs Ferrie – Head Teacher</a:t>
            </a:r>
          </a:p>
          <a:p>
            <a:pPr marL="0" indent="0">
              <a:buNone/>
            </a:pPr>
            <a:r>
              <a:rPr lang="en-GB" sz="2800" dirty="0">
                <a:latin typeface="Sassoon Infant Std" panose="020B0503020103030203" pitchFamily="34" charset="0"/>
              </a:rPr>
              <a:t>	</a:t>
            </a:r>
            <a:r>
              <a:rPr lang="en-GB" sz="2800" dirty="0">
                <a:latin typeface="Sassoon Infant Std" panose="020B0503020103030203" pitchFamily="34" charset="0"/>
                <a:hlinkClick r:id="rId2"/>
              </a:rPr>
              <a:t>nlferriec@northlan.org.uk</a:t>
            </a:r>
            <a:endParaRPr lang="en-GB" sz="2800" dirty="0">
              <a:latin typeface="Sassoon Infant Std" panose="020B0503020103030203" pitchFamily="34" charset="0"/>
            </a:endParaRPr>
          </a:p>
          <a:p>
            <a:r>
              <a:rPr lang="en-GB" sz="2800" dirty="0">
                <a:latin typeface="Sassoon Infant Std" panose="020B0503020103030203" pitchFamily="34" charset="0"/>
              </a:rPr>
              <a:t>Miss Grenfell – Depute Head Teacher </a:t>
            </a:r>
          </a:p>
          <a:p>
            <a:pPr marL="0" indent="0">
              <a:buNone/>
            </a:pPr>
            <a:r>
              <a:rPr lang="en-GB" sz="2800" dirty="0">
                <a:latin typeface="Sassoon Infant Std" panose="020B0503020103030203" pitchFamily="34" charset="0"/>
              </a:rPr>
              <a:t>	</a:t>
            </a:r>
            <a:r>
              <a:rPr lang="en-GB" sz="2800" dirty="0">
                <a:latin typeface="Sassoon Infant Std" panose="020B0503020103030203" pitchFamily="34" charset="0"/>
                <a:hlinkClick r:id="rId3"/>
              </a:rPr>
              <a:t>nlgrenfelll@northlan.org.uk</a:t>
            </a:r>
            <a:r>
              <a:rPr lang="en-GB" sz="2800" dirty="0">
                <a:latin typeface="Sassoon Infant Std" panose="020B0503020103030203" pitchFamily="34" charset="0"/>
              </a:rPr>
              <a:t> </a:t>
            </a:r>
          </a:p>
          <a:p>
            <a:r>
              <a:rPr lang="en-GB" sz="2800" dirty="0">
                <a:latin typeface="Sassoon Infant Std" panose="020B0503020103030203" pitchFamily="34" charset="0"/>
              </a:rPr>
              <a:t>Miss Lindsay – P1 Teacher and Acting PT</a:t>
            </a:r>
          </a:p>
          <a:p>
            <a:pPr marL="0" indent="0">
              <a:buNone/>
            </a:pPr>
            <a:r>
              <a:rPr lang="en-GB" sz="2800" dirty="0">
                <a:latin typeface="Sassoon Infant Std" panose="020B0503020103030203" pitchFamily="34" charset="0"/>
              </a:rPr>
              <a:t>	</a:t>
            </a:r>
            <a:r>
              <a:rPr lang="en-GB" sz="2800" dirty="0">
                <a:latin typeface="Sassoon Infant Std" panose="020B0503020103030203" pitchFamily="34" charset="0"/>
                <a:hlinkClick r:id="rId4"/>
              </a:rPr>
              <a:t>nllindsayg1@northlan.org.uk</a:t>
            </a:r>
            <a:r>
              <a:rPr lang="en-GB" sz="2800" dirty="0">
                <a:latin typeface="Sassoon Infant Std" panose="020B0503020103030203" pitchFamily="34" charset="0"/>
              </a:rPr>
              <a:t> </a:t>
            </a:r>
          </a:p>
        </p:txBody>
      </p:sp>
      <p:pic>
        <p:nvPicPr>
          <p:cNvPr id="5" name="Picture 4" descr="Lehigh Valley Somebody: Michael Donovan, Ethics, The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0" y="58230"/>
            <a:ext cx="1426464" cy="1426464"/>
          </a:xfrm>
          <a:prstGeom prst="rect">
            <a:avLst/>
          </a:prstGeom>
        </p:spPr>
      </p:pic>
      <p:pic>
        <p:nvPicPr>
          <p:cNvPr id="1026" name="Picture 2" descr="Twitter rebrands as X with &quot;art deco&quot; logo">
            <a:extLst>
              <a:ext uri="{FF2B5EF4-FFF2-40B4-BE49-F238E27FC236}">
                <a16:creationId xmlns:a16="http://schemas.microsoft.com/office/drawing/2014/main" id="{98A04833-B869-6E2B-07DA-DF86EC4B3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6" y="267115"/>
            <a:ext cx="1217579" cy="121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4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28C7C-8ADD-260D-7E60-325DC512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7300" dirty="0">
                <a:solidFill>
                  <a:srgbClr val="FF0000"/>
                </a:solidFill>
                <a:latin typeface="Sassoon Infant Std" panose="020B0503020103030203" pitchFamily="34" charset="0"/>
              </a:rPr>
              <a:t>?</a:t>
            </a:r>
            <a:r>
              <a:rPr lang="en-GB" u="sng" dirty="0">
                <a:latin typeface="Sassoon Infant Std" panose="020B0503020103030203" pitchFamily="34" charset="0"/>
              </a:rPr>
              <a:t>Questions for next session</a:t>
            </a:r>
            <a:r>
              <a:rPr lang="en-GB" sz="7300" dirty="0">
                <a:solidFill>
                  <a:srgbClr val="FF0000"/>
                </a:solidFill>
                <a:latin typeface="Sassoon Infant Std" panose="020B0503020103030203" pitchFamily="34" charset="0"/>
              </a:rPr>
              <a:t>?</a:t>
            </a:r>
            <a:r>
              <a:rPr lang="en-GB" sz="6700" dirty="0">
                <a:latin typeface="Sassoon Infant Std" panose="020B0503020103030203" pitchFamily="34" charset="0"/>
              </a:rPr>
              <a:t> </a:t>
            </a:r>
            <a:endParaRPr lang="en-GB" sz="6700" u="sng" dirty="0">
              <a:latin typeface="Sassoon Infant Std" panose="020B0503020103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8CBAC-2E2C-ED68-1BB5-DFA084E1C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Next session will take place Wednesday 20</a:t>
            </a:r>
            <a:r>
              <a:rPr lang="en-GB" baseline="30000" dirty="0">
                <a:latin typeface="Sassoon Infant Std" panose="020B0503020103030203" pitchFamily="34" charset="0"/>
              </a:rPr>
              <a:t>th</a:t>
            </a:r>
            <a:r>
              <a:rPr lang="en-GB" dirty="0">
                <a:latin typeface="Sassoon Infant Std" panose="020B0503020103030203" pitchFamily="34" charset="0"/>
              </a:rPr>
              <a:t> May at 3:15pm. Two parts: active session with Sports Coach &amp; library time with teachers.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Lunch order for final transition session on Wednesday 3</a:t>
            </a:r>
            <a:r>
              <a:rPr lang="en-GB" baseline="30000" dirty="0">
                <a:latin typeface="Sassoon Infant Std" panose="020B0503020103030203" pitchFamily="34" charset="0"/>
              </a:rPr>
              <a:t>rd</a:t>
            </a:r>
            <a:r>
              <a:rPr lang="en-GB" dirty="0">
                <a:latin typeface="Sassoon Infant Std" panose="020B0503020103030203" pitchFamily="34" charset="0"/>
              </a:rPr>
              <a:t> of June at 11:00am – please complete and return to a member of staff.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If you feel your child would benefit from some extra support and/or enhanced transition, please make this known.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Please write any questions you have on a post it note before leaving and we will address these next session. </a:t>
            </a:r>
          </a:p>
          <a:p>
            <a:endParaRPr lang="en-GB" dirty="0">
              <a:latin typeface="Sassoon Infant Std" panose="020B0503020103030203" pitchFamily="34" charset="0"/>
            </a:endParaRPr>
          </a:p>
          <a:p>
            <a:endParaRPr lang="en-GB" dirty="0">
              <a:latin typeface="Sassoon Infant Std" panose="020B0503020103030203" pitchFamily="34" charset="0"/>
            </a:endParaRPr>
          </a:p>
          <a:p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25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F4AE8-22C2-3B0B-A495-1F82466B9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558" y="1600200"/>
            <a:ext cx="609924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Sassoon Infant Std" panose="020B0503020103030203" pitchFamily="34" charset="0"/>
              </a:rPr>
              <a:t>At </a:t>
            </a:r>
            <a:r>
              <a:rPr lang="en-GB" sz="2000" dirty="0" err="1">
                <a:latin typeface="Sassoon Infant Std" panose="020B0503020103030203" pitchFamily="34" charset="0"/>
              </a:rPr>
              <a:t>Tannochside</a:t>
            </a:r>
            <a:r>
              <a:rPr lang="en-GB" sz="2000" dirty="0">
                <a:latin typeface="Sassoon Infant Std" panose="020B0503020103030203" pitchFamily="34" charset="0"/>
              </a:rPr>
              <a:t> Primary School we aim to:</a:t>
            </a:r>
          </a:p>
          <a:p>
            <a:r>
              <a:rPr lang="en-GB" sz="2000" b="1" i="1" dirty="0">
                <a:latin typeface="Sassoon Infant Std" panose="020B0503020103030203" pitchFamily="34" charset="0"/>
              </a:rPr>
              <a:t>Thrive Together</a:t>
            </a:r>
          </a:p>
          <a:p>
            <a:r>
              <a:rPr lang="en-GB" sz="2000" b="1" i="1" dirty="0">
                <a:latin typeface="Sassoon Infant Std" panose="020B0503020103030203" pitchFamily="34" charset="0"/>
              </a:rPr>
              <a:t>Promote Positivity </a:t>
            </a:r>
          </a:p>
          <a:p>
            <a:r>
              <a:rPr lang="en-GB" sz="2000" b="1" i="1" dirty="0">
                <a:latin typeface="Sassoon Infant Std" panose="020B0503020103030203" pitchFamily="34" charset="0"/>
              </a:rPr>
              <a:t>Strive for Success</a:t>
            </a:r>
          </a:p>
          <a:p>
            <a:pPr marL="0" indent="0">
              <a:buNone/>
            </a:pPr>
            <a:endParaRPr lang="en-GB" sz="2400" i="1" dirty="0">
              <a:latin typeface="Sassoon Infant Std" panose="020B0503020103030203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In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Tannochside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 Primary we aim to create a stimulating and educationally sound environment where children are encouraged to feel confident in developing a healthy approach to learning. They are encouraged to work co-operatively with others to develop a caring, responsible attitude within their community.  </a:t>
            </a:r>
            <a:endParaRPr lang="en-GB" sz="2000" i="1" dirty="0">
              <a:latin typeface="Sassoon Infant Std" panose="020B0503020103030203" pitchFamily="34" charset="0"/>
            </a:endParaRPr>
          </a:p>
          <a:p>
            <a:pPr marL="0" indent="0">
              <a:buNone/>
            </a:pPr>
            <a:endParaRPr lang="en-GB" i="1" dirty="0">
              <a:latin typeface="Sassoon Infant Std" panose="020B0503020103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492EE-BB6D-3468-1636-F4F45C78B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08" y="1600199"/>
            <a:ext cx="1874533" cy="452596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5DA665A-BB2A-E34B-69C8-0BBDEDA9C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991" y="554478"/>
            <a:ext cx="5165387" cy="766188"/>
          </a:xfrm>
        </p:spPr>
        <p:txBody>
          <a:bodyPr>
            <a:normAutofit/>
          </a:bodyPr>
          <a:lstStyle/>
          <a:p>
            <a:r>
              <a:rPr lang="en-GB" u="sng" dirty="0">
                <a:latin typeface="Sassoon Infant Std" panose="020B0503020103030203" pitchFamily="34" charset="0"/>
              </a:rPr>
              <a:t>Our School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DC09655-F54A-2746-80CD-5F20ABC09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54" y="369673"/>
            <a:ext cx="1229333" cy="95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B4D3E6-7EE0-B838-E0D8-916E4C84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05" y="369673"/>
            <a:ext cx="1229333" cy="95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3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Sassoon Infant Std" panose="020B0503020103030203" pitchFamily="34" charset="0"/>
              </a:rPr>
              <a:t>Welcome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86" y="301625"/>
            <a:ext cx="1316612" cy="1298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502" y="301625"/>
            <a:ext cx="1316612" cy="129857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74865"/>
          </a:xfrm>
        </p:spPr>
        <p:txBody>
          <a:bodyPr/>
          <a:lstStyle/>
          <a:p>
            <a:pPr marL="0" indent="0" algn="ctr">
              <a:buNone/>
            </a:pPr>
            <a:r>
              <a:rPr lang="en-GB" u="sng" dirty="0">
                <a:latin typeface="Sassoon Infant Std" panose="020B0503020103030203" pitchFamily="34" charset="0"/>
              </a:rPr>
              <a:t>Our P1 Teachers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6800" y="4583279"/>
            <a:ext cx="198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        Miss Lindsay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4927" y="4583279"/>
            <a:ext cx="184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Miss Anderson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68939" y="4583279"/>
            <a:ext cx="197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Miss Gillen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861C8E-7460-AEC0-7F0C-41FB2A17D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98" y="2908571"/>
            <a:ext cx="1258372" cy="167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">
            <a:extLst>
              <a:ext uri="{FF2B5EF4-FFF2-40B4-BE49-F238E27FC236}">
                <a16:creationId xmlns:a16="http://schemas.microsoft.com/office/drawing/2014/main" id="{17F1EAA4-DEA2-FB69-93AA-F22E73BE1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222" y="2804337"/>
            <a:ext cx="1410511" cy="177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F1EA3E-A76F-3903-739C-5CA889127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8906" y="2861357"/>
            <a:ext cx="1296506" cy="172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9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1450B-35EE-5CCA-AB30-B5EAA0FB5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Sassoon Infant Std" panose="020B0503020103030203" pitchFamily="34" charset="0"/>
              </a:rPr>
              <a:t>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D0E9A-D1C2-79E2-29E4-37422634B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54 pupils enrolled so far. 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3 classes. 2 x P1 classes and 1 x P1/2 class at present.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Pupils assigned an ‘adult’ for first few weeks, spend lots of time together settling into school.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Class Teachers will be formally assigned in September.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“Meet the Teacher” – parents will meet new teacher in September.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9D07B-D120-AA68-5DAF-D53C2D554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10" y="301626"/>
            <a:ext cx="999850" cy="986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27D6A7-41FE-C08A-0B94-BA1D4735D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950" y="301626"/>
            <a:ext cx="999850" cy="9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3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Sassoon Infant Std" panose="020B0503020103030203" pitchFamily="34" charset="0"/>
              </a:rPr>
              <a:t>Uniform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515"/>
            <a:ext cx="8229600" cy="4942662"/>
          </a:xfrm>
        </p:spPr>
        <p:txBody>
          <a:bodyPr>
            <a:normAutofit lnSpcReduction="10000"/>
          </a:bodyPr>
          <a:lstStyle/>
          <a:p>
            <a:r>
              <a:rPr lang="en-GB" sz="2600" dirty="0">
                <a:latin typeface="Sassoon Infant Std" panose="020B0503020103030203" pitchFamily="34" charset="0"/>
              </a:rPr>
              <a:t>Navy/tartan skirt/trousers, white shirt, navy jumper/cardigan, school tie.</a:t>
            </a:r>
          </a:p>
          <a:p>
            <a:r>
              <a:rPr lang="en-GB" sz="2600" dirty="0">
                <a:latin typeface="Sassoon Infant Std" panose="020B0503020103030203" pitchFamily="34" charset="0"/>
              </a:rPr>
              <a:t>Gym Day:  white polo shirt (does not have to have school logo), navy jumper, navy tracksuit bottoms/leggings, trainers. Please send your child dressed for PE (shorts can be under trousers). </a:t>
            </a:r>
          </a:p>
          <a:p>
            <a:r>
              <a:rPr lang="en-GB" sz="2600" b="1" dirty="0">
                <a:latin typeface="Sassoon Infant Std" panose="020B0503020103030203" pitchFamily="34" charset="0"/>
              </a:rPr>
              <a:t>Please ensure you label </a:t>
            </a:r>
            <a:r>
              <a:rPr lang="en-GB" sz="2600" b="1" u="sng" dirty="0">
                <a:latin typeface="Sassoon Infant Std" panose="020B0503020103030203" pitchFamily="34" charset="0"/>
              </a:rPr>
              <a:t>all</a:t>
            </a:r>
            <a:r>
              <a:rPr lang="en-GB" sz="2600" b="1" dirty="0">
                <a:latin typeface="Sassoon Infant Std" panose="020B0503020103030203" pitchFamily="34" charset="0"/>
              </a:rPr>
              <a:t> clothing, shoes, belongings</a:t>
            </a:r>
            <a:r>
              <a:rPr lang="en-GB" sz="2600" dirty="0">
                <a:latin typeface="Sassoon Infant Std" panose="020B0503020103030203" pitchFamily="34" charset="0"/>
              </a:rPr>
              <a:t>.  </a:t>
            </a:r>
          </a:p>
          <a:p>
            <a:r>
              <a:rPr lang="en-GB" sz="2600" dirty="0">
                <a:latin typeface="Sassoon Infant Std" panose="020B0503020103030203" pitchFamily="34" charset="0"/>
              </a:rPr>
              <a:t>Provide your child with a change of </a:t>
            </a:r>
            <a:r>
              <a:rPr lang="en-GB" sz="2600" u="sng" dirty="0">
                <a:latin typeface="Sassoon Infant Std" panose="020B0503020103030203" pitchFamily="34" charset="0"/>
              </a:rPr>
              <a:t>easy to change </a:t>
            </a:r>
            <a:r>
              <a:rPr lang="en-GB" sz="2600" dirty="0">
                <a:latin typeface="Sassoon Infant Std" panose="020B0503020103030203" pitchFamily="34" charset="0"/>
              </a:rPr>
              <a:t>shoes for indoors.  (Black/Navy Velcro) </a:t>
            </a:r>
          </a:p>
          <a:p>
            <a:r>
              <a:rPr lang="en-GB" sz="2600" dirty="0">
                <a:latin typeface="Sassoon Infant Std" panose="020B0503020103030203" pitchFamily="34" charset="0"/>
              </a:rPr>
              <a:t>All weather outdoors – OPAL activities – change of clothes in bag. Can bring wellies to be kept in cloakroom.</a:t>
            </a:r>
          </a:p>
          <a:p>
            <a:endParaRPr lang="en-GB" sz="2800" dirty="0">
              <a:latin typeface="Sassoon Infant Std" panose="020B0503020103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86" y="301625"/>
            <a:ext cx="1316612" cy="1298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502" y="301624"/>
            <a:ext cx="1316612" cy="12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9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434" y="400045"/>
            <a:ext cx="6162830" cy="1143000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Sassoon Infant Std" panose="020B0503020103030203" pitchFamily="34" charset="0"/>
              </a:rPr>
              <a:t>The School Building &amp; Playground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575846"/>
            <a:ext cx="1422751" cy="96493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23900" y="2143757"/>
            <a:ext cx="7296912" cy="4314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Sassoon Infant Std" panose="020B0503020103030203" pitchFamily="34" charset="0"/>
              </a:rPr>
              <a:t>Entry</a:t>
            </a:r>
          </a:p>
          <a:p>
            <a:pPr marL="0" indent="0">
              <a:buNone/>
            </a:pPr>
            <a:r>
              <a:rPr lang="en-GB" sz="2400" dirty="0">
                <a:latin typeface="Sassoon Infant Std" panose="020B0503020103030203" pitchFamily="34" charset="0"/>
              </a:rPr>
              <a:t>	P1 children will enter via the main school gate and 	enter the school from the glass doors on the right-	hand side with their teachers.   </a:t>
            </a:r>
          </a:p>
          <a:p>
            <a:r>
              <a:rPr lang="en-GB" sz="2400" dirty="0">
                <a:latin typeface="Sassoon Infant Std" panose="020B0503020103030203" pitchFamily="34" charset="0"/>
              </a:rPr>
              <a:t>Exit</a:t>
            </a:r>
          </a:p>
          <a:p>
            <a:pPr marL="0" indent="0">
              <a:buNone/>
            </a:pPr>
            <a:r>
              <a:rPr lang="en-GB" sz="2400" dirty="0">
                <a:latin typeface="Sassoon Infant Std" panose="020B0503020103030203" pitchFamily="34" charset="0"/>
              </a:rPr>
              <a:t>	P1 children will exit via the “Creche Garden” gate at 	2:55pm.</a:t>
            </a:r>
          </a:p>
          <a:p>
            <a:r>
              <a:rPr lang="en-GB" sz="2400" dirty="0">
                <a:latin typeface="Sassoon Infant Std" panose="020B0503020103030203" pitchFamily="34" charset="0"/>
              </a:rPr>
              <a:t>See Transition Sway for any other updates. </a:t>
            </a:r>
          </a:p>
          <a:p>
            <a:r>
              <a:rPr lang="en-GB" sz="2400" dirty="0">
                <a:latin typeface="Sassoon Infant Std" panose="020B0503020103030203" pitchFamily="34" charset="0"/>
              </a:rPr>
              <a:t>OPAL – Play Activities and zones throughout school playground.</a:t>
            </a:r>
          </a:p>
        </p:txBody>
      </p:sp>
    </p:spTree>
    <p:extLst>
      <p:ext uri="{BB962C8B-B14F-4D97-AF65-F5344CB8AC3E}">
        <p14:creationId xmlns:p14="http://schemas.microsoft.com/office/powerpoint/2010/main" val="12911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Sassoon Infant Std" panose="020B0503020103030203" pitchFamily="34" charset="0"/>
              </a:rPr>
              <a:t>Lunchtime</a:t>
            </a:r>
          </a:p>
        </p:txBody>
      </p:sp>
      <p:pic>
        <p:nvPicPr>
          <p:cNvPr id="6" name="Content Placeholder 5" descr="&gt;Is this the Beginning of Healthier School Lunches?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" y="471519"/>
            <a:ext cx="1933575" cy="1234197"/>
          </a:xfrm>
        </p:spPr>
      </p:pic>
      <p:pic>
        <p:nvPicPr>
          <p:cNvPr id="7" name="Picture 6" descr="50 More Great Packed Lunch Ideas for Kids - My Life and Kid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29" y="247504"/>
            <a:ext cx="1018604" cy="145821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91848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Sassoon Infant Std" panose="020B0503020103030203" pitchFamily="34" charset="0"/>
              </a:rPr>
              <a:t>All children P1-P5 are entitled to a free school meal.  </a:t>
            </a:r>
          </a:p>
          <a:p>
            <a:r>
              <a:rPr lang="en-GB" sz="2800" dirty="0">
                <a:latin typeface="Sassoon Infant Std" panose="020B0503020103030203" pitchFamily="34" charset="0"/>
              </a:rPr>
              <a:t>Children will choose from:  1 Hot Meal,  1 Hot Vegetarian, Baked Potato (choice of 2 fillings) or a Sandwich (choice of 2 fillings)</a:t>
            </a:r>
          </a:p>
          <a:p>
            <a:r>
              <a:rPr lang="en-GB" sz="2800" dirty="0">
                <a:latin typeface="Sassoon Infant Std" panose="020B0503020103030203" pitchFamily="34" charset="0"/>
              </a:rPr>
              <a:t>Children can bring a packed lunch from home.   </a:t>
            </a:r>
            <a:r>
              <a:rPr lang="en-GB" sz="2800" b="1" u="sng" dirty="0">
                <a:latin typeface="Sassoon Infant Std" panose="020B0503020103030203" pitchFamily="34" charset="0"/>
              </a:rPr>
              <a:t>Please make sure lunch bags/boxes are clearly labelled with your child’s name. </a:t>
            </a:r>
          </a:p>
          <a:p>
            <a:r>
              <a:rPr lang="en-GB" sz="2800" dirty="0">
                <a:latin typeface="Sassoon Infant Std" panose="020B0503020103030203" pitchFamily="34" charset="0"/>
              </a:rPr>
              <a:t>Encourage your child to be independent when eating their lunch.  Using a knife/fork/spoon. Opening packaging, yoghurts etc. where possible.  </a:t>
            </a:r>
          </a:p>
        </p:txBody>
      </p:sp>
    </p:spTree>
    <p:extLst>
      <p:ext uri="{BB962C8B-B14F-4D97-AF65-F5344CB8AC3E}">
        <p14:creationId xmlns:p14="http://schemas.microsoft.com/office/powerpoint/2010/main" val="204359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Sassoon Infant Std" panose="020B0503020103030203" pitchFamily="34" charset="0"/>
              </a:rPr>
              <a:t>Typical School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latin typeface="Sassoon Infant Std" panose="020B0503020103030203" pitchFamily="34" charset="0"/>
              </a:rPr>
              <a:t>9:00-9:15am Registration, Lunches, Soft Start </a:t>
            </a:r>
          </a:p>
          <a:p>
            <a:r>
              <a:rPr lang="en-GB" sz="2400" dirty="0">
                <a:latin typeface="Sassoon Infant Std" panose="020B0503020103030203" pitchFamily="34" charset="0"/>
              </a:rPr>
              <a:t>9:15-10:40am  Literacy - Teaching input, pencil task, ICT, practical play activities linked to new learning.  </a:t>
            </a:r>
          </a:p>
          <a:p>
            <a:r>
              <a:rPr lang="en-GB" sz="2400" dirty="0">
                <a:latin typeface="Sassoon Infant Std" panose="020B0503020103030203" pitchFamily="34" charset="0"/>
              </a:rPr>
              <a:t>10:40-10:55am  Interval (Main Playground/Creche)</a:t>
            </a:r>
          </a:p>
          <a:p>
            <a:r>
              <a:rPr lang="en-GB" sz="2400" dirty="0">
                <a:latin typeface="Sassoon Infant Std" panose="020B0503020103030203" pitchFamily="34" charset="0"/>
              </a:rPr>
              <a:t>11:00-11:15am  Story Time</a:t>
            </a:r>
          </a:p>
          <a:p>
            <a:r>
              <a:rPr lang="en-GB" sz="2400" dirty="0">
                <a:latin typeface="Sassoon Infant Std" panose="020B0503020103030203" pitchFamily="34" charset="0"/>
              </a:rPr>
              <a:t>11:15-12:25pm Numeracy - Range of mental, active, ICT, practical and written tasks to participate in.</a:t>
            </a:r>
          </a:p>
          <a:p>
            <a:r>
              <a:rPr lang="en-GB" sz="2400" dirty="0">
                <a:latin typeface="Sassoon Infant Std" panose="020B0503020103030203" pitchFamily="34" charset="0"/>
              </a:rPr>
              <a:t>12:30-1:20pm  Lunch (Menu posted on @TPSP1 Transition)</a:t>
            </a:r>
          </a:p>
          <a:p>
            <a:r>
              <a:rPr lang="en-GB" sz="2400" dirty="0">
                <a:latin typeface="Sassoon Infant Std" panose="020B0503020103030203" pitchFamily="34" charset="0"/>
              </a:rPr>
              <a:t>1:20-1:40pm Peer Massage and/or mindfulness </a:t>
            </a:r>
          </a:p>
          <a:p>
            <a:r>
              <a:rPr lang="en-GB" sz="2400" dirty="0">
                <a:latin typeface="Sassoon Infant Std" panose="020B0503020103030203" pitchFamily="34" charset="0"/>
              </a:rPr>
              <a:t>1:40-3:00pm  IDL/Topic/PE/Science/Health  SHINARRI Indicators, Circle Time, Story Time, Outdoor Activities.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/>
              <a:t> </a:t>
            </a:r>
          </a:p>
        </p:txBody>
      </p:sp>
      <p:pic>
        <p:nvPicPr>
          <p:cNvPr id="5" name="Picture 4" descr="YO CANTO Y BAILO ESTA CANCIÓN: the snake is in the gras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53542"/>
            <a:ext cx="988187" cy="1031152"/>
          </a:xfrm>
          <a:prstGeom prst="rect">
            <a:avLst/>
          </a:prstGeom>
        </p:spPr>
      </p:pic>
      <p:pic>
        <p:nvPicPr>
          <p:cNvPr id="6" name="Picture 5" descr="Free Numbers Brush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83" y="475488"/>
            <a:ext cx="1389017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6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>
                <a:latin typeface="Sassoon Infant Std" panose="020B0503020103030203" pitchFamily="34" charset="0"/>
              </a:rPr>
              <a:t>Activities/Tips for Starting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Encourage children to develop their self care skills. Jacket zips, putting on and taking off jumpers, changing shoes and opening snacks.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Recognising/writing their name.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Tidy away their belongings independently.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Take turns and share with other children.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Follow simple instructions. 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See ‘Starting School Booklet’ for further activities.  </a:t>
            </a:r>
          </a:p>
          <a:p>
            <a:endParaRPr lang="en-GB" dirty="0">
              <a:latin typeface="Sassoon Infant Std" panose="020B0503020103030203" pitchFamily="34" charset="0"/>
            </a:endParaRPr>
          </a:p>
          <a:p>
            <a:endParaRPr lang="en-GB" dirty="0">
              <a:latin typeface="Sassoon Infant Std" panose="020B0503020103030203" pitchFamily="34" charset="0"/>
            </a:endParaRPr>
          </a:p>
          <a:p>
            <a:endParaRPr lang="en-GB" dirty="0">
              <a:latin typeface="Sassoon Infant Std" panose="020B0503020103030203" pitchFamily="34" charset="0"/>
            </a:endParaRPr>
          </a:p>
        </p:txBody>
      </p:sp>
      <p:pic>
        <p:nvPicPr>
          <p:cNvPr id="4" name="Picture 3" descr="17127887490_534e7aa685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7" y="5774445"/>
            <a:ext cx="1058542" cy="1068560"/>
          </a:xfrm>
          <a:prstGeom prst="rect">
            <a:avLst/>
          </a:prstGeom>
        </p:spPr>
      </p:pic>
      <p:pic>
        <p:nvPicPr>
          <p:cNvPr id="5" name="Picture 4" descr="Name Writing Folder | Heidi | Flick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60" y="5755521"/>
            <a:ext cx="1444740" cy="108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67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793</Words>
  <Application>Microsoft Office PowerPoint</Application>
  <PresentationFormat>On-screen Show (4:3)</PresentationFormat>
  <Paragraphs>86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Tannochside Primary School</vt:lpstr>
      <vt:lpstr>Our School</vt:lpstr>
      <vt:lpstr>Welcome</vt:lpstr>
      <vt:lpstr>Classes</vt:lpstr>
      <vt:lpstr>Uniform</vt:lpstr>
      <vt:lpstr>The School Building &amp; Playground</vt:lpstr>
      <vt:lpstr>Lunchtime</vt:lpstr>
      <vt:lpstr>Typical School Day</vt:lpstr>
      <vt:lpstr>Activities/Tips for Starting School</vt:lpstr>
      <vt:lpstr>Useful Apps/Websites</vt:lpstr>
      <vt:lpstr>Keeping in Touch</vt:lpstr>
      <vt:lpstr>?Questions for next session?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Tannochside Primary School</dc:title>
  <dc:creator>Lynne Ford</dc:creator>
  <cp:lastModifiedBy>Miss Lindsay</cp:lastModifiedBy>
  <cp:revision>49</cp:revision>
  <cp:lastPrinted>2020-06-16T12:31:15Z</cp:lastPrinted>
  <dcterms:created xsi:type="dcterms:W3CDTF">2018-03-02T14:32:51Z</dcterms:created>
  <dcterms:modified xsi:type="dcterms:W3CDTF">2026-05-09T11:59:02Z</dcterms:modified>
</cp:coreProperties>
</file>