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4" r:id="rId3"/>
    <p:sldId id="270" r:id="rId4"/>
    <p:sldId id="282" r:id="rId5"/>
    <p:sldId id="286" r:id="rId6"/>
    <p:sldId id="277" r:id="rId7"/>
    <p:sldId id="273" r:id="rId8"/>
    <p:sldId id="275" r:id="rId9"/>
    <p:sldId id="274" r:id="rId10"/>
    <p:sldId id="278" r:id="rId11"/>
    <p:sldId id="288" r:id="rId12"/>
    <p:sldId id="279" r:id="rId13"/>
    <p:sldId id="280" r:id="rId14"/>
    <p:sldId id="283" r:id="rId15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986878B-4718-4B07-B18E-D59D1548406E}">
          <p14:sldIdLst>
            <p14:sldId id="256"/>
            <p14:sldId id="284"/>
          </p14:sldIdLst>
        </p14:section>
        <p14:section name="Untitled Section" id="{008552E0-358F-47FC-914B-442B23619102}">
          <p14:sldIdLst>
            <p14:sldId id="270"/>
            <p14:sldId id="282"/>
            <p14:sldId id="286"/>
            <p14:sldId id="277"/>
            <p14:sldId id="273"/>
            <p14:sldId id="275"/>
            <p14:sldId id="274"/>
            <p14:sldId id="278"/>
            <p14:sldId id="288"/>
            <p14:sldId id="279"/>
            <p14:sldId id="280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2038BA-1686-4B4F-9DAC-FB35946461F1}" v="3" dt="2025-05-08T10:51:25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 snapToObjects="1">
      <p:cViewPr varScale="1">
        <p:scale>
          <a:sx n="98" d="100"/>
          <a:sy n="98" d="100"/>
        </p:scale>
        <p:origin x="70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Grenfell" userId="3f6c7b52-438a-49e0-85f3-943a9c8910d0" providerId="ADAL" clId="{C22038BA-1686-4B4F-9DAC-FB35946461F1}"/>
    <pc:docChg chg="custSel addSld delSld modSld modSection">
      <pc:chgData name="Miss Grenfell" userId="3f6c7b52-438a-49e0-85f3-943a9c8910d0" providerId="ADAL" clId="{C22038BA-1686-4B4F-9DAC-FB35946461F1}" dt="2025-05-08T10:52:42.061" v="630" actId="20577"/>
      <pc:docMkLst>
        <pc:docMk/>
      </pc:docMkLst>
      <pc:sldChg chg="new del">
        <pc:chgData name="Miss Grenfell" userId="3f6c7b52-438a-49e0-85f3-943a9c8910d0" providerId="ADAL" clId="{C22038BA-1686-4B4F-9DAC-FB35946461F1}" dt="2025-05-08T10:47:11.708" v="2" actId="47"/>
        <pc:sldMkLst>
          <pc:docMk/>
          <pc:sldMk cId="4120957275" sldId="287"/>
        </pc:sldMkLst>
      </pc:sldChg>
      <pc:sldChg chg="addSp delSp modSp add mod">
        <pc:chgData name="Miss Grenfell" userId="3f6c7b52-438a-49e0-85f3-943a9c8910d0" providerId="ADAL" clId="{C22038BA-1686-4B4F-9DAC-FB35946461F1}" dt="2025-05-08T10:52:42.061" v="630" actId="20577"/>
        <pc:sldMkLst>
          <pc:docMk/>
          <pc:sldMk cId="2770872751" sldId="288"/>
        </pc:sldMkLst>
        <pc:spChg chg="mod">
          <ac:chgData name="Miss Grenfell" userId="3f6c7b52-438a-49e0-85f3-943a9c8910d0" providerId="ADAL" clId="{C22038BA-1686-4B4F-9DAC-FB35946461F1}" dt="2025-05-08T10:47:21.987" v="21" actId="20577"/>
          <ac:spMkLst>
            <pc:docMk/>
            <pc:sldMk cId="2770872751" sldId="288"/>
            <ac:spMk id="2" creationId="{00000000-0000-0000-0000-000000000000}"/>
          </ac:spMkLst>
        </pc:spChg>
        <pc:spChg chg="mod">
          <ac:chgData name="Miss Grenfell" userId="3f6c7b52-438a-49e0-85f3-943a9c8910d0" providerId="ADAL" clId="{C22038BA-1686-4B4F-9DAC-FB35946461F1}" dt="2025-05-08T10:52:42.061" v="630" actId="20577"/>
          <ac:spMkLst>
            <pc:docMk/>
            <pc:sldMk cId="2770872751" sldId="288"/>
            <ac:spMk id="3" creationId="{00000000-0000-0000-0000-000000000000}"/>
          </ac:spMkLst>
        </pc:spChg>
        <pc:picChg chg="del">
          <ac:chgData name="Miss Grenfell" userId="3f6c7b52-438a-49e0-85f3-943a9c8910d0" providerId="ADAL" clId="{C22038BA-1686-4B4F-9DAC-FB35946461F1}" dt="2025-05-08T10:50:46.669" v="577" actId="478"/>
          <ac:picMkLst>
            <pc:docMk/>
            <pc:sldMk cId="2770872751" sldId="288"/>
            <ac:picMk id="4" creationId="{00000000-0000-0000-0000-000000000000}"/>
          </ac:picMkLst>
        </pc:picChg>
        <pc:picChg chg="del">
          <ac:chgData name="Miss Grenfell" userId="3f6c7b52-438a-49e0-85f3-943a9c8910d0" providerId="ADAL" clId="{C22038BA-1686-4B4F-9DAC-FB35946461F1}" dt="2025-05-08T10:50:47.570" v="578" actId="478"/>
          <ac:picMkLst>
            <pc:docMk/>
            <pc:sldMk cId="2770872751" sldId="288"/>
            <ac:picMk id="5" creationId="{00000000-0000-0000-0000-000000000000}"/>
          </ac:picMkLst>
        </pc:picChg>
        <pc:picChg chg="add mod">
          <ac:chgData name="Miss Grenfell" userId="3f6c7b52-438a-49e0-85f3-943a9c8910d0" providerId="ADAL" clId="{C22038BA-1686-4B4F-9DAC-FB35946461F1}" dt="2025-05-08T10:51:22.972" v="579"/>
          <ac:picMkLst>
            <pc:docMk/>
            <pc:sldMk cId="2770872751" sldId="288"/>
            <ac:picMk id="6" creationId="{05278537-3056-9FFC-F1F7-E16B4D312F6B}"/>
          </ac:picMkLst>
        </pc:picChg>
        <pc:picChg chg="add mod">
          <ac:chgData name="Miss Grenfell" userId="3f6c7b52-438a-49e0-85f3-943a9c8910d0" providerId="ADAL" clId="{C22038BA-1686-4B4F-9DAC-FB35946461F1}" dt="2025-05-08T10:51:27.849" v="581" actId="1076"/>
          <ac:picMkLst>
            <pc:docMk/>
            <pc:sldMk cId="2770872751" sldId="288"/>
            <ac:picMk id="7" creationId="{3E6BFDCB-3DCD-687B-86DB-CD59F973CC8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594C5-26A1-469A-BAA8-AA0DBEFCF0D6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8410E-02F5-4F70-9931-875FD949C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00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4ECA8-0AED-4786-AD0C-67108CA7918F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D466E-F2A7-42AD-839A-55075F4FAC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85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D466E-F2A7-42AD-839A-55075F4FACA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65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D466E-F2A7-42AD-839A-55075F4FAC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925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D466E-F2A7-42AD-839A-55075F4FAC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27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6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4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2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3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7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6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8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3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8C47-E3BB-EF40-BDDF-0D0861A8A8B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95633-AF94-2344-99AB-3A45C927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scottishbooktrust.com/reading-and-stories/read-write-coun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lferriec@northlan.org.uk" TargetMode="External"/><Relationship Id="rId2" Type="http://schemas.openxmlformats.org/officeDocument/2006/relationships/hyperlink" Target="mailto:cferrie@tannochside.n-lanark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447"/>
            <a:ext cx="7772400" cy="1470025"/>
          </a:xfrm>
        </p:spPr>
        <p:txBody>
          <a:bodyPr/>
          <a:lstStyle/>
          <a:p>
            <a:r>
              <a:rPr lang="en-US" b="1" dirty="0" err="1">
                <a:cs typeface="Comic Sans MS"/>
              </a:rPr>
              <a:t>Tannochside</a:t>
            </a:r>
            <a:r>
              <a:rPr lang="en-US" b="1" dirty="0">
                <a:cs typeface="Comic Sans MS"/>
              </a:rPr>
              <a:t> Primary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871" y="3057099"/>
            <a:ext cx="6400800" cy="193797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  <a:cs typeface="Comic Sans MS"/>
              </a:rPr>
              <a:t>Induction Day 1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  <a:cs typeface="Comic Sans MS"/>
              </a:rPr>
              <a:t>P.1 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  <a:cs typeface="Comic Sans MS"/>
              </a:rPr>
              <a:t>2025/2026</a:t>
            </a:r>
          </a:p>
          <a:p>
            <a:r>
              <a:rPr lang="en-US" dirty="0">
                <a:solidFill>
                  <a:srgbClr val="FF0000"/>
                </a:solidFill>
                <a:latin typeface="+mj-lt"/>
                <a:cs typeface="Comic Sans MS"/>
              </a:rPr>
              <a:t>Miss Grenfell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5" y="301625"/>
            <a:ext cx="1757915" cy="1733833"/>
          </a:xfrm>
          <a:prstGeom prst="rect">
            <a:avLst/>
          </a:prstGeom>
        </p:spPr>
      </p:pic>
      <p:pic>
        <p:nvPicPr>
          <p:cNvPr id="7" name="Picture 6" descr="kids-playing-with-block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543" y="4810398"/>
            <a:ext cx="2687207" cy="171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13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/>
              <a:t>Activities/Tips for Starting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Encourage children to develop their self care skills.  Jacket zips, buttons, shoe laces (only if they can be done independently).</a:t>
            </a:r>
          </a:p>
          <a:p>
            <a:r>
              <a:rPr lang="en-GB" dirty="0"/>
              <a:t>Recognising/writing their name.</a:t>
            </a:r>
          </a:p>
          <a:p>
            <a:r>
              <a:rPr lang="en-GB" dirty="0"/>
              <a:t>Tidy away their belongings independently.</a:t>
            </a:r>
          </a:p>
          <a:p>
            <a:r>
              <a:rPr lang="en-GB" dirty="0"/>
              <a:t>Take turns and share with other children.</a:t>
            </a:r>
          </a:p>
          <a:p>
            <a:r>
              <a:rPr lang="en-GB" dirty="0"/>
              <a:t>Follow simple instructions.  </a:t>
            </a:r>
          </a:p>
          <a:p>
            <a:r>
              <a:rPr lang="en-GB" dirty="0"/>
              <a:t>See ‘Starting School Booklet’ for further activities.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17127887490_534e7aa685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7" y="5774445"/>
            <a:ext cx="1058542" cy="1068560"/>
          </a:xfrm>
          <a:prstGeom prst="rect">
            <a:avLst/>
          </a:prstGeom>
        </p:spPr>
      </p:pic>
      <p:pic>
        <p:nvPicPr>
          <p:cNvPr id="5" name="Picture 4" descr="Name Writing Folder | Heidi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260" y="5755521"/>
            <a:ext cx="1444740" cy="108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6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/>
              <a:t>First Day at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50404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P1 children start on Thursday 14</a:t>
            </a:r>
            <a:r>
              <a:rPr lang="en-GB" baseline="30000" dirty="0"/>
              <a:t>th</a:t>
            </a:r>
            <a:r>
              <a:rPr lang="en-GB" dirty="0"/>
              <a:t> August 2025 at 10am.</a:t>
            </a:r>
          </a:p>
          <a:p>
            <a:r>
              <a:rPr lang="en-GB" dirty="0"/>
              <a:t>Enter via the main school gate.</a:t>
            </a:r>
          </a:p>
          <a:p>
            <a:r>
              <a:rPr lang="en-GB" dirty="0"/>
              <a:t>Parents and carers are welcome to bring their child into class and take some photos.  2 adults per child max in class.</a:t>
            </a:r>
          </a:p>
          <a:p>
            <a:r>
              <a:rPr lang="en-GB" dirty="0"/>
              <a:t>Class teacher will take register and order </a:t>
            </a:r>
            <a:r>
              <a:rPr lang="en-GB"/>
              <a:t>each child’s lunch </a:t>
            </a:r>
            <a:r>
              <a:rPr lang="en-GB" dirty="0"/>
              <a:t>– school dinner or packed lunch.</a:t>
            </a:r>
          </a:p>
          <a:p>
            <a:r>
              <a:rPr lang="en-GB" dirty="0"/>
              <a:t>Exit via the creche garden gate at 2:30pm.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278537-3056-9FFC-F1F7-E16B4D312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6" y="301625"/>
            <a:ext cx="1316612" cy="1298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6BFDCB-3DCD-687B-86DB-CD59F973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188" y="274638"/>
            <a:ext cx="1316612" cy="12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7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Useful Apps/Websites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Teach Your Monster to Read</a:t>
            </a:r>
          </a:p>
          <a:p>
            <a:r>
              <a:rPr lang="en-GB" dirty="0"/>
              <a:t>Reading Eggs</a:t>
            </a:r>
          </a:p>
          <a:p>
            <a:r>
              <a:rPr lang="en-GB" dirty="0" err="1"/>
              <a:t>Alphablocks</a:t>
            </a:r>
            <a:r>
              <a:rPr lang="en-GB" dirty="0"/>
              <a:t>/</a:t>
            </a:r>
            <a:r>
              <a:rPr lang="en-GB" dirty="0" err="1"/>
              <a:t>Numberblocks</a:t>
            </a:r>
            <a:endParaRPr lang="en-GB" dirty="0"/>
          </a:p>
          <a:p>
            <a:r>
              <a:rPr lang="en-GB" dirty="0" err="1"/>
              <a:t>Topmarks</a:t>
            </a:r>
            <a:endParaRPr lang="en-GB" dirty="0"/>
          </a:p>
          <a:p>
            <a:r>
              <a:rPr lang="en-GB" dirty="0">
                <a:hlinkClick r:id="rId2"/>
              </a:rPr>
              <a:t>https://www.scottishbooktrust.com/reading-and-stories/read-write-count</a:t>
            </a:r>
            <a:endParaRPr lang="en-GB" dirty="0"/>
          </a:p>
          <a:p>
            <a:r>
              <a:rPr lang="en-US" dirty="0" err="1">
                <a:cs typeface="Comic Sans MS"/>
              </a:rPr>
              <a:t>Froggy</a:t>
            </a:r>
            <a:r>
              <a:rPr lang="en-US" dirty="0">
                <a:cs typeface="Comic Sans MS"/>
              </a:rPr>
              <a:t> Match It</a:t>
            </a:r>
          </a:p>
          <a:p>
            <a:r>
              <a:rPr lang="en-US" dirty="0">
                <a:cs typeface="Comic Sans MS"/>
              </a:rPr>
              <a:t>Read with Phonics</a:t>
            </a:r>
          </a:p>
          <a:p>
            <a:r>
              <a:rPr lang="en-US" dirty="0">
                <a:cs typeface="Comic Sans MS"/>
              </a:rPr>
              <a:t>Doorway Online</a:t>
            </a:r>
          </a:p>
          <a:p>
            <a:endParaRPr lang="en-GB" dirty="0"/>
          </a:p>
        </p:txBody>
      </p:sp>
      <p:pic>
        <p:nvPicPr>
          <p:cNvPr id="4" name="Picture 3" descr="iPad Air and iPad mini with Retina display UK prices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897"/>
            <a:ext cx="874585" cy="1097022"/>
          </a:xfrm>
          <a:prstGeom prst="rect">
            <a:avLst/>
          </a:prstGeom>
        </p:spPr>
      </p:pic>
      <p:pic>
        <p:nvPicPr>
          <p:cNvPr id="6" name="Picture 5" descr="iPad Air and iPad mini with Retina display UK prices an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15" y="320616"/>
            <a:ext cx="874585" cy="109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46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42572"/>
            <a:ext cx="4114800" cy="652274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Keeping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If you have any questions at all, please get in contact via phone or email:</a:t>
            </a:r>
          </a:p>
          <a:p>
            <a:r>
              <a:rPr lang="en-GB" sz="2800" dirty="0"/>
              <a:t>Email:</a:t>
            </a:r>
          </a:p>
          <a:p>
            <a:r>
              <a:rPr lang="en-GB" sz="2800" dirty="0">
                <a:hlinkClick r:id="rId2"/>
              </a:rPr>
              <a:t>nlgallagherl1@northlan.org.uk -  Lisa Grenfell DHT</a:t>
            </a:r>
          </a:p>
          <a:p>
            <a:r>
              <a:rPr lang="en-GB" sz="2800" dirty="0">
                <a:hlinkClick r:id="rId3"/>
              </a:rPr>
              <a:t>nlferriec@northlan.org.uk</a:t>
            </a:r>
            <a:r>
              <a:rPr lang="en-GB" sz="2800" dirty="0"/>
              <a:t> – Clare </a:t>
            </a:r>
            <a:r>
              <a:rPr lang="en-GB" sz="2800" dirty="0" err="1"/>
              <a:t>Ferrie</a:t>
            </a:r>
            <a:r>
              <a:rPr lang="en-GB" sz="2800" dirty="0"/>
              <a:t> HT</a:t>
            </a:r>
          </a:p>
          <a:p>
            <a:endParaRPr lang="en-GB" sz="2800" dirty="0"/>
          </a:p>
          <a:p>
            <a:r>
              <a:rPr lang="en-GB" sz="2800" dirty="0"/>
              <a:t>Primary 1 will have their own class Sway from August. </a:t>
            </a:r>
          </a:p>
        </p:txBody>
      </p:sp>
      <p:pic>
        <p:nvPicPr>
          <p:cNvPr id="5" name="Picture 4" descr="Lehigh Valley Somebody: Michael Donovan, Ethics, Th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58230"/>
            <a:ext cx="1426464" cy="142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43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28C7C-8ADD-260D-7E60-325DC512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7300" dirty="0">
                <a:solidFill>
                  <a:srgbClr val="FF0000"/>
                </a:solidFill>
              </a:rPr>
              <a:t>?</a:t>
            </a:r>
            <a:r>
              <a:rPr lang="en-GB" u="sng" dirty="0"/>
              <a:t>Questions for next session</a:t>
            </a:r>
            <a:r>
              <a:rPr lang="en-GB" sz="7300" dirty="0">
                <a:solidFill>
                  <a:srgbClr val="FF0000"/>
                </a:solidFill>
              </a:rPr>
              <a:t>?</a:t>
            </a:r>
            <a:r>
              <a:rPr lang="en-GB" sz="6700" dirty="0"/>
              <a:t> </a:t>
            </a:r>
            <a:endParaRPr lang="en-GB" sz="67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8CBAC-2E2C-ED68-1BB5-DFA084E1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Next session will take place Thursday 22nd May – Nurture and OPAL information session with </a:t>
            </a:r>
            <a:r>
              <a:rPr lang="en-GB" dirty="0" err="1"/>
              <a:t>Logoxpress</a:t>
            </a:r>
            <a:r>
              <a:rPr lang="en-GB" dirty="0"/>
              <a:t> uniform attending. </a:t>
            </a:r>
          </a:p>
          <a:p>
            <a:r>
              <a:rPr lang="en-GB" dirty="0"/>
              <a:t>Please write any questions you have on a post it note before leaving and we will address these on our SWAY account. </a:t>
            </a:r>
          </a:p>
          <a:p>
            <a:r>
              <a:rPr lang="en-GB" dirty="0"/>
              <a:t>Lunch order for 3</a:t>
            </a:r>
            <a:r>
              <a:rPr lang="en-GB" baseline="30000" dirty="0"/>
              <a:t>rd</a:t>
            </a:r>
            <a:r>
              <a:rPr lang="en-GB" dirty="0"/>
              <a:t> session – please complete at next session and return to a member of staff.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25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F4AE8-22C2-3B0B-A495-1F82466B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558" y="1600200"/>
            <a:ext cx="609924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At </a:t>
            </a:r>
            <a:r>
              <a:rPr lang="en-GB" sz="2000" dirty="0" err="1"/>
              <a:t>Tannochside</a:t>
            </a:r>
            <a:r>
              <a:rPr lang="en-GB" sz="2000" dirty="0"/>
              <a:t> Primary School we aim to:</a:t>
            </a:r>
          </a:p>
          <a:p>
            <a:r>
              <a:rPr lang="en-GB" sz="2000" b="1" i="1" dirty="0"/>
              <a:t>Thrive Together</a:t>
            </a:r>
          </a:p>
          <a:p>
            <a:r>
              <a:rPr lang="en-GB" sz="2000" b="1" i="1" dirty="0"/>
              <a:t>Promote Positivity </a:t>
            </a:r>
          </a:p>
          <a:p>
            <a:r>
              <a:rPr lang="en-GB" sz="2000" b="1" i="1" dirty="0"/>
              <a:t>Strive for Success</a:t>
            </a:r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000" b="0" i="0" dirty="0">
                <a:solidFill>
                  <a:srgbClr val="000000"/>
                </a:solidFill>
                <a:effectLst/>
              </a:rPr>
              <a:t>In </a:t>
            </a:r>
            <a:r>
              <a:rPr lang="en-GB" sz="2000" b="0" i="0" dirty="0" err="1">
                <a:solidFill>
                  <a:srgbClr val="000000"/>
                </a:solidFill>
                <a:effectLst/>
              </a:rPr>
              <a:t>Tannochside</a:t>
            </a:r>
            <a:r>
              <a:rPr lang="en-GB" sz="2000" b="0" i="0" dirty="0">
                <a:solidFill>
                  <a:srgbClr val="000000"/>
                </a:solidFill>
                <a:effectLst/>
              </a:rPr>
              <a:t> Primary we aim to create a stimulating and educationally sound environment where children are encouraged to feel confident in developing a healthy approach to learning. They are encouraged to work co-operatively with others to develop a caring, responsible attitude within their community.  </a:t>
            </a:r>
            <a:endParaRPr lang="en-GB" sz="2000" i="1" dirty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492EE-BB6D-3468-1636-F4F45C78B0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8" y="1600199"/>
            <a:ext cx="1874533" cy="452596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5DA665A-BB2A-E34B-69C8-0BBDEDA9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991" y="554478"/>
            <a:ext cx="5165387" cy="766188"/>
          </a:xfrm>
        </p:spPr>
        <p:txBody>
          <a:bodyPr>
            <a:normAutofit/>
          </a:bodyPr>
          <a:lstStyle/>
          <a:p>
            <a:r>
              <a:rPr lang="en-GB" u="sng" dirty="0"/>
              <a:t>Our School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DC09655-F54A-2746-80CD-5F20ABC0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54" y="369673"/>
            <a:ext cx="1229333" cy="9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4D3E6-7EE0-B838-E0D8-916E4C84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05" y="369673"/>
            <a:ext cx="1229333" cy="95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30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Welcome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86" y="301625"/>
            <a:ext cx="1316612" cy="129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502" y="301625"/>
            <a:ext cx="1316612" cy="12985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74865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/>
              <a:t>Our P1 Teachers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3291" y="4583279"/>
            <a:ext cx="1987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Miss Lindsay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5306" y="4644266"/>
            <a:ext cx="184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Miss Anderson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68939" y="4638121"/>
            <a:ext cx="197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Miss Gillen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61C8E-7460-AEC0-7F0C-41FB2A17D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98" y="2908571"/>
            <a:ext cx="1258372" cy="1674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">
            <a:extLst>
              <a:ext uri="{FF2B5EF4-FFF2-40B4-BE49-F238E27FC236}">
                <a16:creationId xmlns:a16="http://schemas.microsoft.com/office/drawing/2014/main" id="{17F1EAA4-DEA2-FB69-93AA-F22E73BE1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222" y="2884190"/>
            <a:ext cx="1410511" cy="1778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erson smiling at camera&#10;&#10;Description automatically generated">
            <a:extLst>
              <a:ext uri="{FF2B5EF4-FFF2-40B4-BE49-F238E27FC236}">
                <a16:creationId xmlns:a16="http://schemas.microsoft.com/office/drawing/2014/main" id="{D1448053-B314-3E20-3AB7-084C97BFAA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344" y="2884190"/>
            <a:ext cx="1258373" cy="16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450B-35EE-5CCA-AB30-B5EAA0FB5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Classes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D0E9A-D1C2-79E2-29E4-37422634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52/53 pupils enrolled so far.  </a:t>
            </a:r>
          </a:p>
          <a:p>
            <a:r>
              <a:rPr lang="en-GB" dirty="0"/>
              <a:t>3 classes, P1a, P1b and P1/2. Maximum 25 children each class.</a:t>
            </a:r>
          </a:p>
          <a:p>
            <a:r>
              <a:rPr lang="en-GB" dirty="0"/>
              <a:t>Classes are not set at the moment.  Currently split into 2 groups. Staff are working with nurseries, visiting and observing children, gathering information from staff to consider all factors before assigning classes.</a:t>
            </a:r>
          </a:p>
          <a:p>
            <a:r>
              <a:rPr lang="en-GB" dirty="0"/>
              <a:t>Staff work and plan together to ensure consistency across all classes.</a:t>
            </a:r>
          </a:p>
          <a:p>
            <a:r>
              <a:rPr lang="en-GB" dirty="0"/>
              <a:t>Meet the Teacher – parents will meet new teacher early September.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9D07B-D120-AA68-5DAF-D53C2D554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10" y="301626"/>
            <a:ext cx="999850" cy="986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27D6A7-41FE-C08A-0B94-BA1D4735D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7340" y="353062"/>
            <a:ext cx="999850" cy="98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3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515"/>
            <a:ext cx="8229600" cy="4608648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Children will participate in a range of play activities in P1. Mix of adult led, responsive and free play activities.</a:t>
            </a:r>
          </a:p>
          <a:p>
            <a:r>
              <a:rPr lang="en-GB" sz="2800" dirty="0"/>
              <a:t>Play zones within classroom.</a:t>
            </a:r>
          </a:p>
          <a:p>
            <a:r>
              <a:rPr lang="en-GB" sz="2800" dirty="0"/>
              <a:t>Following NLC P1 Active Literacy and Numeracy Pathways.  Teaching input and pencil tasks each day.</a:t>
            </a:r>
          </a:p>
          <a:p>
            <a:r>
              <a:rPr lang="en-GB" sz="2800" dirty="0"/>
              <a:t>Interdisciplinary topics based are responsive based on children’s interests and through staff observations. </a:t>
            </a:r>
          </a:p>
          <a:p>
            <a:r>
              <a:rPr lang="en-GB" sz="2800" dirty="0"/>
              <a:t>Outdoor Play – OPAL playground access.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6" y="301625"/>
            <a:ext cx="1316612" cy="129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502" y="301624"/>
            <a:ext cx="1316612" cy="12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Uniform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514"/>
            <a:ext cx="8229600" cy="4905587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Navy/tartan skirt/trousers, white shirt, navy jumper/cardigan, school tie</a:t>
            </a:r>
          </a:p>
          <a:p>
            <a:r>
              <a:rPr lang="en-GB" sz="2600" dirty="0"/>
              <a:t>Gym Day:  white polo shirt (does not have to have school logo), navy jumper, navy tracksuit bottoms/leggings, trainers</a:t>
            </a:r>
          </a:p>
          <a:p>
            <a:r>
              <a:rPr lang="en-GB" sz="2600" dirty="0"/>
              <a:t>Please ensure you label all clothing, shoes, belongings.  </a:t>
            </a:r>
          </a:p>
          <a:p>
            <a:r>
              <a:rPr lang="en-GB" sz="2600" dirty="0"/>
              <a:t>Provide your child with a change of shoes, preferably trainers,  for indoors.  (Black/Navy Velcro) </a:t>
            </a:r>
          </a:p>
          <a:p>
            <a:r>
              <a:rPr lang="en-GB" sz="2600" dirty="0"/>
              <a:t>All weather outdoors – OPAL activities – change of clothes in bag.  </a:t>
            </a:r>
          </a:p>
          <a:p>
            <a:r>
              <a:rPr lang="en-GB" sz="2600" dirty="0" err="1"/>
              <a:t>LogoXpress</a:t>
            </a:r>
            <a:r>
              <a:rPr lang="en-GB" sz="2600" dirty="0"/>
              <a:t> will be attending next Transition event – 22</a:t>
            </a:r>
            <a:r>
              <a:rPr lang="en-GB" sz="2600" baseline="30000" dirty="0"/>
              <a:t>nd</a:t>
            </a:r>
            <a:r>
              <a:rPr lang="en-GB" sz="2600" dirty="0"/>
              <a:t> May.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6" y="301625"/>
            <a:ext cx="1316612" cy="129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502" y="301624"/>
            <a:ext cx="1316612" cy="12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9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434" y="400045"/>
            <a:ext cx="6162830" cy="1143000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The School Building/Playground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575846"/>
            <a:ext cx="1422751" cy="964935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23900" y="2143758"/>
            <a:ext cx="7296912" cy="3121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Entry:  P1 children will enter via the main school gate and enter the school from the glass doors on the right hand side.  </a:t>
            </a:r>
          </a:p>
          <a:p>
            <a:r>
              <a:rPr lang="en-GB" sz="2800" dirty="0"/>
              <a:t>Exit:  P1 children will exit via the creche garden gate at 2:55pm.</a:t>
            </a:r>
          </a:p>
          <a:p>
            <a:r>
              <a:rPr lang="en-GB" sz="2800" dirty="0"/>
              <a:t>See SWAY Transition Page for more details. </a:t>
            </a:r>
          </a:p>
          <a:p>
            <a:r>
              <a:rPr lang="en-GB" sz="2800" dirty="0"/>
              <a:t>OPAL – Play Activities and zones throughout school playground.</a:t>
            </a:r>
          </a:p>
        </p:txBody>
      </p:sp>
    </p:spTree>
    <p:extLst>
      <p:ext uri="{BB962C8B-B14F-4D97-AF65-F5344CB8AC3E}">
        <p14:creationId xmlns:p14="http://schemas.microsoft.com/office/powerpoint/2010/main" val="12911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Lunchtime</a:t>
            </a:r>
          </a:p>
        </p:txBody>
      </p:sp>
      <p:pic>
        <p:nvPicPr>
          <p:cNvPr id="6" name="Content Placeholder 5" descr="&gt;Is this the Beginning of Healthier School Lunches?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" y="471519"/>
            <a:ext cx="1933575" cy="1234197"/>
          </a:xfrm>
        </p:spPr>
      </p:pic>
      <p:pic>
        <p:nvPicPr>
          <p:cNvPr id="7" name="Picture 6" descr="50 More Great Packed Lunch Ideas for Kids - My Life and Kid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29" y="247504"/>
            <a:ext cx="1018604" cy="14582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1848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All children P1-P5 are entitled to a free school meal.  </a:t>
            </a:r>
          </a:p>
          <a:p>
            <a:r>
              <a:rPr lang="en-GB" sz="2800" dirty="0"/>
              <a:t>Children will choose between:  1 Hot Meal, Vegetarian, baked potato (choice of 2 fillings) or a sandwich (choice of 2 fillings)</a:t>
            </a:r>
          </a:p>
          <a:p>
            <a:r>
              <a:rPr lang="en-GB" sz="2800" dirty="0"/>
              <a:t>Children can bring a packed lunch from home.   Please make sure lunch bags/boxes are clearly labelled.  </a:t>
            </a:r>
          </a:p>
          <a:p>
            <a:r>
              <a:rPr lang="en-GB" sz="2800" dirty="0"/>
              <a:t>Encourage your child to be independent when eating their lunch.  Using a knife/fork/spoon. Opening packaging, yoghurts etc. where possible.  </a:t>
            </a:r>
          </a:p>
        </p:txBody>
      </p:sp>
    </p:spTree>
    <p:extLst>
      <p:ext uri="{BB962C8B-B14F-4D97-AF65-F5344CB8AC3E}">
        <p14:creationId xmlns:p14="http://schemas.microsoft.com/office/powerpoint/2010/main" val="204359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Typical School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9:00-9:15am – Registration, Lunches, Soft Start Play</a:t>
            </a:r>
          </a:p>
          <a:p>
            <a:r>
              <a:rPr lang="en-GB" sz="2400" dirty="0"/>
              <a:t>9:15-10:40am  Literacy - Teaching input, pencil task, ICT, practical play activities linked to new learning.  </a:t>
            </a:r>
          </a:p>
          <a:p>
            <a:r>
              <a:rPr lang="en-GB" sz="2400" dirty="0"/>
              <a:t>10:40-10:55am  Interval (Main Playground/Creche)</a:t>
            </a:r>
          </a:p>
          <a:p>
            <a:r>
              <a:rPr lang="en-GB" sz="2400" dirty="0"/>
              <a:t>11:00-11:15am  Story time/ Go Noodle/ Play doh Party</a:t>
            </a:r>
          </a:p>
          <a:p>
            <a:r>
              <a:rPr lang="en-GB" sz="2400" dirty="0"/>
              <a:t>11:15-12:25pm Numeracy - Range of mental, active, ICT, practical and written tasks to participate in.</a:t>
            </a:r>
          </a:p>
          <a:p>
            <a:r>
              <a:rPr lang="en-GB" sz="2400" dirty="0"/>
              <a:t>12:30-1:20pm  Lunch (Menu posted on Class SWAY page)</a:t>
            </a:r>
          </a:p>
          <a:p>
            <a:r>
              <a:rPr lang="en-GB" sz="2400" dirty="0"/>
              <a:t>1:20-1:30pm  Mindfulness (Peer Massage/Meditation)</a:t>
            </a:r>
          </a:p>
          <a:p>
            <a:r>
              <a:rPr lang="en-GB" sz="2400" dirty="0"/>
              <a:t>1:30pm – 3pm IDL/Topic/PE/Science/Health  SHANARRI Indicators, Circle Time, Story Time, Outdoor Activities.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u="sng" dirty="0"/>
              <a:t> </a:t>
            </a:r>
          </a:p>
        </p:txBody>
      </p:sp>
      <p:pic>
        <p:nvPicPr>
          <p:cNvPr id="5" name="Picture 4" descr="YO CANTO Y BAILO ESTA CANCIÓN: the snake is in the gras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453542"/>
            <a:ext cx="988187" cy="1031152"/>
          </a:xfrm>
          <a:prstGeom prst="rect">
            <a:avLst/>
          </a:prstGeom>
        </p:spPr>
      </p:pic>
      <p:pic>
        <p:nvPicPr>
          <p:cNvPr id="6" name="Picture 5" descr="Free Numbers Brush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83" y="475488"/>
            <a:ext cx="1389017" cy="9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65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894</Words>
  <Application>Microsoft Office PowerPoint</Application>
  <PresentationFormat>On-screen Show (4:3)</PresentationFormat>
  <Paragraphs>93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Tannochside Primary School</vt:lpstr>
      <vt:lpstr>Our School</vt:lpstr>
      <vt:lpstr>Welcome</vt:lpstr>
      <vt:lpstr>Classes</vt:lpstr>
      <vt:lpstr>Play</vt:lpstr>
      <vt:lpstr>Uniform</vt:lpstr>
      <vt:lpstr>The School Building/Playground</vt:lpstr>
      <vt:lpstr>Lunchtime</vt:lpstr>
      <vt:lpstr>Typical School Day</vt:lpstr>
      <vt:lpstr>Activities/Tips for Starting School</vt:lpstr>
      <vt:lpstr>First Day at School</vt:lpstr>
      <vt:lpstr>Useful Apps/Websites</vt:lpstr>
      <vt:lpstr>Keeping in Touch</vt:lpstr>
      <vt:lpstr>?Questions for next session?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Tannochside Primary School</dc:title>
  <dc:creator>Lynne Ford</dc:creator>
  <cp:lastModifiedBy>Miss Grenfell</cp:lastModifiedBy>
  <cp:revision>51</cp:revision>
  <cp:lastPrinted>2020-06-16T12:31:15Z</cp:lastPrinted>
  <dcterms:created xsi:type="dcterms:W3CDTF">2018-03-02T14:32:51Z</dcterms:created>
  <dcterms:modified xsi:type="dcterms:W3CDTF">2025-05-08T10:52:42Z</dcterms:modified>
</cp:coreProperties>
</file>