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4" r:id="rId8"/>
    <p:sldId id="265" r:id="rId9"/>
    <p:sldId id="266" r:id="rId10"/>
    <p:sldId id="259"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767F-D7E2-410F-B11F-8C87F9F398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4F4719-8DAB-41E4-BA26-9D0A91338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B26099-584C-4BC0-AE81-AB62AA64F095}"/>
              </a:ext>
            </a:extLst>
          </p:cNvPr>
          <p:cNvSpPr>
            <a:spLocks noGrp="1"/>
          </p:cNvSpPr>
          <p:nvPr>
            <p:ph type="dt" sz="half" idx="10"/>
          </p:nvPr>
        </p:nvSpPr>
        <p:spPr/>
        <p:txBody>
          <a:bodyPr/>
          <a:lstStyle/>
          <a:p>
            <a:fld id="{F1FBB610-7F5C-406E-BDFD-3D9BBE475E67}" type="datetimeFigureOut">
              <a:rPr lang="en-GB" smtClean="0"/>
              <a:t>08/06/2022</a:t>
            </a:fld>
            <a:endParaRPr lang="en-GB"/>
          </a:p>
        </p:txBody>
      </p:sp>
      <p:sp>
        <p:nvSpPr>
          <p:cNvPr id="5" name="Footer Placeholder 4">
            <a:extLst>
              <a:ext uri="{FF2B5EF4-FFF2-40B4-BE49-F238E27FC236}">
                <a16:creationId xmlns:a16="http://schemas.microsoft.com/office/drawing/2014/main" id="{4328FACF-1D11-43E0-BD3E-74670C72EC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D9F251-593A-42B9-BF6F-C3F7E8184A49}"/>
              </a:ext>
            </a:extLst>
          </p:cNvPr>
          <p:cNvSpPr>
            <a:spLocks noGrp="1"/>
          </p:cNvSpPr>
          <p:nvPr>
            <p:ph type="sldNum" sz="quarter" idx="12"/>
          </p:nvPr>
        </p:nvSpPr>
        <p:spPr/>
        <p:txBody>
          <a:bodyPr/>
          <a:lstStyle/>
          <a:p>
            <a:fld id="{4EBEA643-AFC7-4788-8EBB-4C782D5CDB47}" type="slidenum">
              <a:rPr lang="en-GB" smtClean="0"/>
              <a:t>‹#›</a:t>
            </a:fld>
            <a:endParaRPr lang="en-GB"/>
          </a:p>
        </p:txBody>
      </p:sp>
    </p:spTree>
    <p:extLst>
      <p:ext uri="{BB962C8B-B14F-4D97-AF65-F5344CB8AC3E}">
        <p14:creationId xmlns:p14="http://schemas.microsoft.com/office/powerpoint/2010/main" val="305724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D5C81-A419-4304-8B87-7911176027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72E4B3-C414-4207-8AD7-6036CBD760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4F9D39-D95C-48D4-951E-F29590076453}"/>
              </a:ext>
            </a:extLst>
          </p:cNvPr>
          <p:cNvSpPr>
            <a:spLocks noGrp="1"/>
          </p:cNvSpPr>
          <p:nvPr>
            <p:ph type="dt" sz="half" idx="10"/>
          </p:nvPr>
        </p:nvSpPr>
        <p:spPr/>
        <p:txBody>
          <a:bodyPr/>
          <a:lstStyle/>
          <a:p>
            <a:fld id="{F1FBB610-7F5C-406E-BDFD-3D9BBE475E67}" type="datetimeFigureOut">
              <a:rPr lang="en-GB" smtClean="0"/>
              <a:t>08/06/2022</a:t>
            </a:fld>
            <a:endParaRPr lang="en-GB"/>
          </a:p>
        </p:txBody>
      </p:sp>
      <p:sp>
        <p:nvSpPr>
          <p:cNvPr id="5" name="Footer Placeholder 4">
            <a:extLst>
              <a:ext uri="{FF2B5EF4-FFF2-40B4-BE49-F238E27FC236}">
                <a16:creationId xmlns:a16="http://schemas.microsoft.com/office/drawing/2014/main" id="{4F2D849D-56CD-4C8D-823F-A780518848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BEE897-8940-4F12-A9DA-B57960C8EED6}"/>
              </a:ext>
            </a:extLst>
          </p:cNvPr>
          <p:cNvSpPr>
            <a:spLocks noGrp="1"/>
          </p:cNvSpPr>
          <p:nvPr>
            <p:ph type="sldNum" sz="quarter" idx="12"/>
          </p:nvPr>
        </p:nvSpPr>
        <p:spPr/>
        <p:txBody>
          <a:bodyPr/>
          <a:lstStyle/>
          <a:p>
            <a:fld id="{4EBEA643-AFC7-4788-8EBB-4C782D5CDB47}" type="slidenum">
              <a:rPr lang="en-GB" smtClean="0"/>
              <a:t>‹#›</a:t>
            </a:fld>
            <a:endParaRPr lang="en-GB"/>
          </a:p>
        </p:txBody>
      </p:sp>
    </p:spTree>
    <p:extLst>
      <p:ext uri="{BB962C8B-B14F-4D97-AF65-F5344CB8AC3E}">
        <p14:creationId xmlns:p14="http://schemas.microsoft.com/office/powerpoint/2010/main" val="117532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C4DEF1-D3D8-46D7-A5F7-DE7E834F09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3A7126-CA9E-4BE0-8951-962CD31B3D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5BBA42-BD28-4497-8C85-24322E736592}"/>
              </a:ext>
            </a:extLst>
          </p:cNvPr>
          <p:cNvSpPr>
            <a:spLocks noGrp="1"/>
          </p:cNvSpPr>
          <p:nvPr>
            <p:ph type="dt" sz="half" idx="10"/>
          </p:nvPr>
        </p:nvSpPr>
        <p:spPr/>
        <p:txBody>
          <a:bodyPr/>
          <a:lstStyle/>
          <a:p>
            <a:fld id="{F1FBB610-7F5C-406E-BDFD-3D9BBE475E67}" type="datetimeFigureOut">
              <a:rPr lang="en-GB" smtClean="0"/>
              <a:t>08/06/2022</a:t>
            </a:fld>
            <a:endParaRPr lang="en-GB"/>
          </a:p>
        </p:txBody>
      </p:sp>
      <p:sp>
        <p:nvSpPr>
          <p:cNvPr id="5" name="Footer Placeholder 4">
            <a:extLst>
              <a:ext uri="{FF2B5EF4-FFF2-40B4-BE49-F238E27FC236}">
                <a16:creationId xmlns:a16="http://schemas.microsoft.com/office/drawing/2014/main" id="{0DEF3687-41C3-4AD6-89F7-C73CF17528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966DF7-DCB5-4DF7-BF2A-A70EFF79041C}"/>
              </a:ext>
            </a:extLst>
          </p:cNvPr>
          <p:cNvSpPr>
            <a:spLocks noGrp="1"/>
          </p:cNvSpPr>
          <p:nvPr>
            <p:ph type="sldNum" sz="quarter" idx="12"/>
          </p:nvPr>
        </p:nvSpPr>
        <p:spPr/>
        <p:txBody>
          <a:bodyPr/>
          <a:lstStyle/>
          <a:p>
            <a:fld id="{4EBEA643-AFC7-4788-8EBB-4C782D5CDB47}" type="slidenum">
              <a:rPr lang="en-GB" smtClean="0"/>
              <a:t>‹#›</a:t>
            </a:fld>
            <a:endParaRPr lang="en-GB"/>
          </a:p>
        </p:txBody>
      </p:sp>
    </p:spTree>
    <p:extLst>
      <p:ext uri="{BB962C8B-B14F-4D97-AF65-F5344CB8AC3E}">
        <p14:creationId xmlns:p14="http://schemas.microsoft.com/office/powerpoint/2010/main" val="288517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8E22-E5EA-4923-A762-60348CCB57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1DD694-AA51-4B6A-BB21-3595A75916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83D81-1F85-470B-84FA-EA9D3B5AC437}"/>
              </a:ext>
            </a:extLst>
          </p:cNvPr>
          <p:cNvSpPr>
            <a:spLocks noGrp="1"/>
          </p:cNvSpPr>
          <p:nvPr>
            <p:ph type="dt" sz="half" idx="10"/>
          </p:nvPr>
        </p:nvSpPr>
        <p:spPr/>
        <p:txBody>
          <a:bodyPr/>
          <a:lstStyle/>
          <a:p>
            <a:fld id="{F1FBB610-7F5C-406E-BDFD-3D9BBE475E67}" type="datetimeFigureOut">
              <a:rPr lang="en-GB" smtClean="0"/>
              <a:t>08/06/2022</a:t>
            </a:fld>
            <a:endParaRPr lang="en-GB"/>
          </a:p>
        </p:txBody>
      </p:sp>
      <p:sp>
        <p:nvSpPr>
          <p:cNvPr id="5" name="Footer Placeholder 4">
            <a:extLst>
              <a:ext uri="{FF2B5EF4-FFF2-40B4-BE49-F238E27FC236}">
                <a16:creationId xmlns:a16="http://schemas.microsoft.com/office/drawing/2014/main" id="{5828E836-1736-45EF-BDA6-E7B7C0B77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900F58-EA55-41D8-9318-C44265D671BB}"/>
              </a:ext>
            </a:extLst>
          </p:cNvPr>
          <p:cNvSpPr>
            <a:spLocks noGrp="1"/>
          </p:cNvSpPr>
          <p:nvPr>
            <p:ph type="sldNum" sz="quarter" idx="12"/>
          </p:nvPr>
        </p:nvSpPr>
        <p:spPr/>
        <p:txBody>
          <a:bodyPr/>
          <a:lstStyle/>
          <a:p>
            <a:fld id="{4EBEA643-AFC7-4788-8EBB-4C782D5CDB47}" type="slidenum">
              <a:rPr lang="en-GB" smtClean="0"/>
              <a:t>‹#›</a:t>
            </a:fld>
            <a:endParaRPr lang="en-GB"/>
          </a:p>
        </p:txBody>
      </p:sp>
    </p:spTree>
    <p:extLst>
      <p:ext uri="{BB962C8B-B14F-4D97-AF65-F5344CB8AC3E}">
        <p14:creationId xmlns:p14="http://schemas.microsoft.com/office/powerpoint/2010/main" val="124188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777F-8226-4ED3-BF93-C46D9F1FC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8B2B52-636B-4488-8F0B-E015511959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05983-73F9-4C33-8208-95A1FAEB105B}"/>
              </a:ext>
            </a:extLst>
          </p:cNvPr>
          <p:cNvSpPr>
            <a:spLocks noGrp="1"/>
          </p:cNvSpPr>
          <p:nvPr>
            <p:ph type="dt" sz="half" idx="10"/>
          </p:nvPr>
        </p:nvSpPr>
        <p:spPr/>
        <p:txBody>
          <a:bodyPr/>
          <a:lstStyle/>
          <a:p>
            <a:fld id="{F1FBB610-7F5C-406E-BDFD-3D9BBE475E67}" type="datetimeFigureOut">
              <a:rPr lang="en-GB" smtClean="0"/>
              <a:t>08/06/2022</a:t>
            </a:fld>
            <a:endParaRPr lang="en-GB"/>
          </a:p>
        </p:txBody>
      </p:sp>
      <p:sp>
        <p:nvSpPr>
          <p:cNvPr id="5" name="Footer Placeholder 4">
            <a:extLst>
              <a:ext uri="{FF2B5EF4-FFF2-40B4-BE49-F238E27FC236}">
                <a16:creationId xmlns:a16="http://schemas.microsoft.com/office/drawing/2014/main" id="{BA2CF825-55CB-40E2-BF4B-45CF42BE78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7B356-3089-4ABF-BB7A-E32AF5004CA7}"/>
              </a:ext>
            </a:extLst>
          </p:cNvPr>
          <p:cNvSpPr>
            <a:spLocks noGrp="1"/>
          </p:cNvSpPr>
          <p:nvPr>
            <p:ph type="sldNum" sz="quarter" idx="12"/>
          </p:nvPr>
        </p:nvSpPr>
        <p:spPr/>
        <p:txBody>
          <a:bodyPr/>
          <a:lstStyle/>
          <a:p>
            <a:fld id="{4EBEA643-AFC7-4788-8EBB-4C782D5CDB47}" type="slidenum">
              <a:rPr lang="en-GB" smtClean="0"/>
              <a:t>‹#›</a:t>
            </a:fld>
            <a:endParaRPr lang="en-GB"/>
          </a:p>
        </p:txBody>
      </p:sp>
    </p:spTree>
    <p:extLst>
      <p:ext uri="{BB962C8B-B14F-4D97-AF65-F5344CB8AC3E}">
        <p14:creationId xmlns:p14="http://schemas.microsoft.com/office/powerpoint/2010/main" val="290765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7199-B150-4650-BE86-01AD212CF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62186B-DCFD-48E3-9438-2796B8F44E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A390F2-A667-441D-A6CD-50851EF3EC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6183B2-1909-4A8D-ADDA-A35B095AFD1D}"/>
              </a:ext>
            </a:extLst>
          </p:cNvPr>
          <p:cNvSpPr>
            <a:spLocks noGrp="1"/>
          </p:cNvSpPr>
          <p:nvPr>
            <p:ph type="dt" sz="half" idx="10"/>
          </p:nvPr>
        </p:nvSpPr>
        <p:spPr/>
        <p:txBody>
          <a:bodyPr/>
          <a:lstStyle/>
          <a:p>
            <a:fld id="{F1FBB610-7F5C-406E-BDFD-3D9BBE475E67}" type="datetimeFigureOut">
              <a:rPr lang="en-GB" smtClean="0"/>
              <a:t>08/06/2022</a:t>
            </a:fld>
            <a:endParaRPr lang="en-GB"/>
          </a:p>
        </p:txBody>
      </p:sp>
      <p:sp>
        <p:nvSpPr>
          <p:cNvPr id="6" name="Footer Placeholder 5">
            <a:extLst>
              <a:ext uri="{FF2B5EF4-FFF2-40B4-BE49-F238E27FC236}">
                <a16:creationId xmlns:a16="http://schemas.microsoft.com/office/drawing/2014/main" id="{1782E7FC-C1FA-400B-8570-C32EC31A6A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E520CD-6845-4188-8DB9-D15A79A3B78A}"/>
              </a:ext>
            </a:extLst>
          </p:cNvPr>
          <p:cNvSpPr>
            <a:spLocks noGrp="1"/>
          </p:cNvSpPr>
          <p:nvPr>
            <p:ph type="sldNum" sz="quarter" idx="12"/>
          </p:nvPr>
        </p:nvSpPr>
        <p:spPr/>
        <p:txBody>
          <a:bodyPr/>
          <a:lstStyle/>
          <a:p>
            <a:fld id="{4EBEA643-AFC7-4788-8EBB-4C782D5CDB47}" type="slidenum">
              <a:rPr lang="en-GB" smtClean="0"/>
              <a:t>‹#›</a:t>
            </a:fld>
            <a:endParaRPr lang="en-GB"/>
          </a:p>
        </p:txBody>
      </p:sp>
    </p:spTree>
    <p:extLst>
      <p:ext uri="{BB962C8B-B14F-4D97-AF65-F5344CB8AC3E}">
        <p14:creationId xmlns:p14="http://schemas.microsoft.com/office/powerpoint/2010/main" val="460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2467-2E1D-4B2D-8397-20D97D6CDE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A0AB10-7F00-43B0-AA08-7AC72C474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D86638-F915-4822-A927-55F22D958E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F6C546-B759-4C8A-BAF5-F861A90D0E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A86504-2F02-4A96-9EC1-64823C1BB1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D3EA90-0001-4880-95FD-607489F05D23}"/>
              </a:ext>
            </a:extLst>
          </p:cNvPr>
          <p:cNvSpPr>
            <a:spLocks noGrp="1"/>
          </p:cNvSpPr>
          <p:nvPr>
            <p:ph type="dt" sz="half" idx="10"/>
          </p:nvPr>
        </p:nvSpPr>
        <p:spPr/>
        <p:txBody>
          <a:bodyPr/>
          <a:lstStyle/>
          <a:p>
            <a:fld id="{F1FBB610-7F5C-406E-BDFD-3D9BBE475E67}" type="datetimeFigureOut">
              <a:rPr lang="en-GB" smtClean="0"/>
              <a:t>08/06/2022</a:t>
            </a:fld>
            <a:endParaRPr lang="en-GB"/>
          </a:p>
        </p:txBody>
      </p:sp>
      <p:sp>
        <p:nvSpPr>
          <p:cNvPr id="8" name="Footer Placeholder 7">
            <a:extLst>
              <a:ext uri="{FF2B5EF4-FFF2-40B4-BE49-F238E27FC236}">
                <a16:creationId xmlns:a16="http://schemas.microsoft.com/office/drawing/2014/main" id="{98F742E8-55AB-4C95-8B10-5CAB82BC47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56A45E-2CA3-4A46-95A0-1A733A95C5CF}"/>
              </a:ext>
            </a:extLst>
          </p:cNvPr>
          <p:cNvSpPr>
            <a:spLocks noGrp="1"/>
          </p:cNvSpPr>
          <p:nvPr>
            <p:ph type="sldNum" sz="quarter" idx="12"/>
          </p:nvPr>
        </p:nvSpPr>
        <p:spPr/>
        <p:txBody>
          <a:bodyPr/>
          <a:lstStyle/>
          <a:p>
            <a:fld id="{4EBEA643-AFC7-4788-8EBB-4C782D5CDB47}" type="slidenum">
              <a:rPr lang="en-GB" smtClean="0"/>
              <a:t>‹#›</a:t>
            </a:fld>
            <a:endParaRPr lang="en-GB"/>
          </a:p>
        </p:txBody>
      </p:sp>
    </p:spTree>
    <p:extLst>
      <p:ext uri="{BB962C8B-B14F-4D97-AF65-F5344CB8AC3E}">
        <p14:creationId xmlns:p14="http://schemas.microsoft.com/office/powerpoint/2010/main" val="150315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0A5D-3ED1-4EA2-9969-C164DF159A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DB06AA-36CA-4B97-A94B-3DB3C584B0EF}"/>
              </a:ext>
            </a:extLst>
          </p:cNvPr>
          <p:cNvSpPr>
            <a:spLocks noGrp="1"/>
          </p:cNvSpPr>
          <p:nvPr>
            <p:ph type="dt" sz="half" idx="10"/>
          </p:nvPr>
        </p:nvSpPr>
        <p:spPr/>
        <p:txBody>
          <a:bodyPr/>
          <a:lstStyle/>
          <a:p>
            <a:fld id="{F1FBB610-7F5C-406E-BDFD-3D9BBE475E67}" type="datetimeFigureOut">
              <a:rPr lang="en-GB" smtClean="0"/>
              <a:t>08/06/2022</a:t>
            </a:fld>
            <a:endParaRPr lang="en-GB"/>
          </a:p>
        </p:txBody>
      </p:sp>
      <p:sp>
        <p:nvSpPr>
          <p:cNvPr id="4" name="Footer Placeholder 3">
            <a:extLst>
              <a:ext uri="{FF2B5EF4-FFF2-40B4-BE49-F238E27FC236}">
                <a16:creationId xmlns:a16="http://schemas.microsoft.com/office/drawing/2014/main" id="{D74C8B2B-5DBF-4314-915E-083EE5772E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D5DDF6-8FF2-431F-B375-FACC2AB0747E}"/>
              </a:ext>
            </a:extLst>
          </p:cNvPr>
          <p:cNvSpPr>
            <a:spLocks noGrp="1"/>
          </p:cNvSpPr>
          <p:nvPr>
            <p:ph type="sldNum" sz="quarter" idx="12"/>
          </p:nvPr>
        </p:nvSpPr>
        <p:spPr/>
        <p:txBody>
          <a:bodyPr/>
          <a:lstStyle/>
          <a:p>
            <a:fld id="{4EBEA643-AFC7-4788-8EBB-4C782D5CDB47}" type="slidenum">
              <a:rPr lang="en-GB" smtClean="0"/>
              <a:t>‹#›</a:t>
            </a:fld>
            <a:endParaRPr lang="en-GB"/>
          </a:p>
        </p:txBody>
      </p:sp>
    </p:spTree>
    <p:extLst>
      <p:ext uri="{BB962C8B-B14F-4D97-AF65-F5344CB8AC3E}">
        <p14:creationId xmlns:p14="http://schemas.microsoft.com/office/powerpoint/2010/main" val="105633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29CFB9-ED8C-41AB-A385-6CD1ACA697A0}"/>
              </a:ext>
            </a:extLst>
          </p:cNvPr>
          <p:cNvSpPr>
            <a:spLocks noGrp="1"/>
          </p:cNvSpPr>
          <p:nvPr>
            <p:ph type="dt" sz="half" idx="10"/>
          </p:nvPr>
        </p:nvSpPr>
        <p:spPr/>
        <p:txBody>
          <a:bodyPr/>
          <a:lstStyle/>
          <a:p>
            <a:fld id="{F1FBB610-7F5C-406E-BDFD-3D9BBE475E67}" type="datetimeFigureOut">
              <a:rPr lang="en-GB" smtClean="0"/>
              <a:t>08/06/2022</a:t>
            </a:fld>
            <a:endParaRPr lang="en-GB"/>
          </a:p>
        </p:txBody>
      </p:sp>
      <p:sp>
        <p:nvSpPr>
          <p:cNvPr id="3" name="Footer Placeholder 2">
            <a:extLst>
              <a:ext uri="{FF2B5EF4-FFF2-40B4-BE49-F238E27FC236}">
                <a16:creationId xmlns:a16="http://schemas.microsoft.com/office/drawing/2014/main" id="{8AA384CB-8EB4-4C3A-94EA-AD57E8F4C4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2B2FC5-A294-4D12-8D7E-E1C06EAC07AD}"/>
              </a:ext>
            </a:extLst>
          </p:cNvPr>
          <p:cNvSpPr>
            <a:spLocks noGrp="1"/>
          </p:cNvSpPr>
          <p:nvPr>
            <p:ph type="sldNum" sz="quarter" idx="12"/>
          </p:nvPr>
        </p:nvSpPr>
        <p:spPr/>
        <p:txBody>
          <a:bodyPr/>
          <a:lstStyle/>
          <a:p>
            <a:fld id="{4EBEA643-AFC7-4788-8EBB-4C782D5CDB47}" type="slidenum">
              <a:rPr lang="en-GB" smtClean="0"/>
              <a:t>‹#›</a:t>
            </a:fld>
            <a:endParaRPr lang="en-GB"/>
          </a:p>
        </p:txBody>
      </p:sp>
    </p:spTree>
    <p:extLst>
      <p:ext uri="{BB962C8B-B14F-4D97-AF65-F5344CB8AC3E}">
        <p14:creationId xmlns:p14="http://schemas.microsoft.com/office/powerpoint/2010/main" val="370054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E46B-77E9-42F2-957F-A5AE31D58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1C0439-E2DD-47BC-81C5-0DC9BDE352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2A722D-968B-4211-8CAB-F0354CB70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49E471-99BC-472D-9CB1-E47A4B031A6E}"/>
              </a:ext>
            </a:extLst>
          </p:cNvPr>
          <p:cNvSpPr>
            <a:spLocks noGrp="1"/>
          </p:cNvSpPr>
          <p:nvPr>
            <p:ph type="dt" sz="half" idx="10"/>
          </p:nvPr>
        </p:nvSpPr>
        <p:spPr/>
        <p:txBody>
          <a:bodyPr/>
          <a:lstStyle/>
          <a:p>
            <a:fld id="{F1FBB610-7F5C-406E-BDFD-3D9BBE475E67}" type="datetimeFigureOut">
              <a:rPr lang="en-GB" smtClean="0"/>
              <a:t>08/06/2022</a:t>
            </a:fld>
            <a:endParaRPr lang="en-GB"/>
          </a:p>
        </p:txBody>
      </p:sp>
      <p:sp>
        <p:nvSpPr>
          <p:cNvPr id="6" name="Footer Placeholder 5">
            <a:extLst>
              <a:ext uri="{FF2B5EF4-FFF2-40B4-BE49-F238E27FC236}">
                <a16:creationId xmlns:a16="http://schemas.microsoft.com/office/drawing/2014/main" id="{C184D8DC-BEFC-47C4-80A5-7B76ABE3E3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A53C80-107A-492F-845D-B3401D7F9E0C}"/>
              </a:ext>
            </a:extLst>
          </p:cNvPr>
          <p:cNvSpPr>
            <a:spLocks noGrp="1"/>
          </p:cNvSpPr>
          <p:nvPr>
            <p:ph type="sldNum" sz="quarter" idx="12"/>
          </p:nvPr>
        </p:nvSpPr>
        <p:spPr/>
        <p:txBody>
          <a:bodyPr/>
          <a:lstStyle/>
          <a:p>
            <a:fld id="{4EBEA643-AFC7-4788-8EBB-4C782D5CDB47}" type="slidenum">
              <a:rPr lang="en-GB" smtClean="0"/>
              <a:t>‹#›</a:t>
            </a:fld>
            <a:endParaRPr lang="en-GB"/>
          </a:p>
        </p:txBody>
      </p:sp>
    </p:spTree>
    <p:extLst>
      <p:ext uri="{BB962C8B-B14F-4D97-AF65-F5344CB8AC3E}">
        <p14:creationId xmlns:p14="http://schemas.microsoft.com/office/powerpoint/2010/main" val="185398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F3DE-29E5-4B4B-9169-5928D5C09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FDC8BF-2117-4EAF-8397-8364A2C00C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26BA76-22CC-4896-B110-65109B554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E97C8A-260F-4CCA-8FCF-5B30DC497A1A}"/>
              </a:ext>
            </a:extLst>
          </p:cNvPr>
          <p:cNvSpPr>
            <a:spLocks noGrp="1"/>
          </p:cNvSpPr>
          <p:nvPr>
            <p:ph type="dt" sz="half" idx="10"/>
          </p:nvPr>
        </p:nvSpPr>
        <p:spPr/>
        <p:txBody>
          <a:bodyPr/>
          <a:lstStyle/>
          <a:p>
            <a:fld id="{F1FBB610-7F5C-406E-BDFD-3D9BBE475E67}" type="datetimeFigureOut">
              <a:rPr lang="en-GB" smtClean="0"/>
              <a:t>08/06/2022</a:t>
            </a:fld>
            <a:endParaRPr lang="en-GB"/>
          </a:p>
        </p:txBody>
      </p:sp>
      <p:sp>
        <p:nvSpPr>
          <p:cNvPr id="6" name="Footer Placeholder 5">
            <a:extLst>
              <a:ext uri="{FF2B5EF4-FFF2-40B4-BE49-F238E27FC236}">
                <a16:creationId xmlns:a16="http://schemas.microsoft.com/office/drawing/2014/main" id="{D1BE2DB3-C05B-4C2E-93CF-CF02615E04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03FB68-F1AB-4B21-A57A-A783837419B0}"/>
              </a:ext>
            </a:extLst>
          </p:cNvPr>
          <p:cNvSpPr>
            <a:spLocks noGrp="1"/>
          </p:cNvSpPr>
          <p:nvPr>
            <p:ph type="sldNum" sz="quarter" idx="12"/>
          </p:nvPr>
        </p:nvSpPr>
        <p:spPr/>
        <p:txBody>
          <a:bodyPr/>
          <a:lstStyle/>
          <a:p>
            <a:fld id="{4EBEA643-AFC7-4788-8EBB-4C782D5CDB47}" type="slidenum">
              <a:rPr lang="en-GB" smtClean="0"/>
              <a:t>‹#›</a:t>
            </a:fld>
            <a:endParaRPr lang="en-GB"/>
          </a:p>
        </p:txBody>
      </p:sp>
    </p:spTree>
    <p:extLst>
      <p:ext uri="{BB962C8B-B14F-4D97-AF65-F5344CB8AC3E}">
        <p14:creationId xmlns:p14="http://schemas.microsoft.com/office/powerpoint/2010/main" val="101614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C346D2-F3E1-4A5D-B842-CCD37F1AC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DDA39-869C-4289-9E54-682709EB2D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17ED49-BA4E-4DCA-8915-8EAF303B96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BB610-7F5C-406E-BDFD-3D9BBE475E67}" type="datetimeFigureOut">
              <a:rPr lang="en-GB" smtClean="0"/>
              <a:t>08/06/2022</a:t>
            </a:fld>
            <a:endParaRPr lang="en-GB"/>
          </a:p>
        </p:txBody>
      </p:sp>
      <p:sp>
        <p:nvSpPr>
          <p:cNvPr id="5" name="Footer Placeholder 4">
            <a:extLst>
              <a:ext uri="{FF2B5EF4-FFF2-40B4-BE49-F238E27FC236}">
                <a16:creationId xmlns:a16="http://schemas.microsoft.com/office/drawing/2014/main" id="{EFBAB148-5A48-459A-BB4A-BED95E1A7E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6DE3AE-6046-4666-A545-64EC7B42EF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EA643-AFC7-4788-8EBB-4C782D5CDB47}" type="slidenum">
              <a:rPr lang="en-GB" smtClean="0"/>
              <a:t>‹#›</a:t>
            </a:fld>
            <a:endParaRPr lang="en-GB"/>
          </a:p>
        </p:txBody>
      </p:sp>
    </p:spTree>
    <p:extLst>
      <p:ext uri="{BB962C8B-B14F-4D97-AF65-F5344CB8AC3E}">
        <p14:creationId xmlns:p14="http://schemas.microsoft.com/office/powerpoint/2010/main" val="305831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gsouto-digitalteacher.blogspot.com/2015/04/education-international-day-of-sport.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enclipart.org/detail/191750/tennis-racquet-by-casino-191750"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quantixed.org/2018/06/27/pentagrammarspin-why-twelve-pentagons/football-157931_960_720/"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undabergnow.com/2019/12/15/tasty-healthy-lunchboxes/" TargetMode="External"/><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hyperlink" Target="http://theconversation.com/tips-for-taking-the-pain-out-of-packing-school-lunch-boxes-22339"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966D-AC22-4448-8C6F-8669E0020442}"/>
              </a:ext>
            </a:extLst>
          </p:cNvPr>
          <p:cNvSpPr>
            <a:spLocks noGrp="1"/>
          </p:cNvSpPr>
          <p:nvPr>
            <p:ph type="ctrTitle"/>
          </p:nvPr>
        </p:nvSpPr>
        <p:spPr>
          <a:xfrm>
            <a:off x="2105024" y="1122363"/>
            <a:ext cx="7658101" cy="2387600"/>
          </a:xfrm>
        </p:spPr>
        <p:txBody>
          <a:bodyPr/>
          <a:lstStyle/>
          <a:p>
            <a:r>
              <a:rPr lang="en-US" b="1" dirty="0" err="1">
                <a:latin typeface="Sassoon Infant Std" panose="020B0503020103030203" pitchFamily="34" charset="0"/>
                <a:cs typeface="Comic Sans MS"/>
              </a:rPr>
              <a:t>Tannochside</a:t>
            </a:r>
            <a:r>
              <a:rPr lang="en-US" b="1" dirty="0">
                <a:latin typeface="Sassoon Infant Std" panose="020B0503020103030203" pitchFamily="34" charset="0"/>
                <a:cs typeface="Comic Sans MS"/>
              </a:rPr>
              <a:t> Primary School</a:t>
            </a:r>
            <a:endParaRPr lang="en-GB" b="1" dirty="0">
              <a:latin typeface="Sassoon Infant Std" panose="020B0503020103030203" pitchFamily="34" charset="0"/>
            </a:endParaRPr>
          </a:p>
        </p:txBody>
      </p:sp>
      <p:sp>
        <p:nvSpPr>
          <p:cNvPr id="3" name="Subtitle 2">
            <a:extLst>
              <a:ext uri="{FF2B5EF4-FFF2-40B4-BE49-F238E27FC236}">
                <a16:creationId xmlns:a16="http://schemas.microsoft.com/office/drawing/2014/main" id="{07B43B9D-56B9-465D-B347-FA6A26FB7A8C}"/>
              </a:ext>
            </a:extLst>
          </p:cNvPr>
          <p:cNvSpPr>
            <a:spLocks noGrp="1"/>
          </p:cNvSpPr>
          <p:nvPr>
            <p:ph type="subTitle" idx="1"/>
          </p:nvPr>
        </p:nvSpPr>
        <p:spPr>
          <a:xfrm>
            <a:off x="1314450" y="3602037"/>
            <a:ext cx="9353550" cy="1951037"/>
          </a:xfrm>
        </p:spPr>
        <p:txBody>
          <a:bodyPr>
            <a:normAutofit fontScale="77500" lnSpcReduction="20000"/>
          </a:bodyPr>
          <a:lstStyle/>
          <a:p>
            <a:r>
              <a:rPr lang="en-US" sz="3200" b="1" dirty="0">
                <a:solidFill>
                  <a:srgbClr val="00B050"/>
                </a:solidFill>
                <a:latin typeface="Sassoon Infant Std" panose="020B0503020103030203" pitchFamily="34" charset="0"/>
                <a:cs typeface="Comic Sans MS"/>
              </a:rPr>
              <a:t>Health and Wellbeing</a:t>
            </a:r>
          </a:p>
          <a:p>
            <a:r>
              <a:rPr lang="en-US" sz="3200" b="1" dirty="0">
                <a:solidFill>
                  <a:srgbClr val="00B050"/>
                </a:solidFill>
                <a:latin typeface="Sassoon Infant Std" panose="020B0503020103030203" pitchFamily="34" charset="0"/>
                <a:cs typeface="Comic Sans MS"/>
              </a:rPr>
              <a:t>P.1 </a:t>
            </a:r>
          </a:p>
          <a:p>
            <a:r>
              <a:rPr lang="en-US" sz="3200" b="1" dirty="0">
                <a:solidFill>
                  <a:srgbClr val="00B050"/>
                </a:solidFill>
                <a:latin typeface="Sassoon Infant Std" panose="020B0503020103030203" pitchFamily="34" charset="0"/>
                <a:cs typeface="Comic Sans MS"/>
              </a:rPr>
              <a:t>2022/2023</a:t>
            </a:r>
          </a:p>
          <a:p>
            <a:r>
              <a:rPr lang="en-US" sz="3200" b="1" dirty="0" err="1">
                <a:solidFill>
                  <a:srgbClr val="00B050"/>
                </a:solidFill>
                <a:latin typeface="Sassoon Infant Std" panose="020B0503020103030203" pitchFamily="34" charset="0"/>
                <a:cs typeface="Comic Sans MS"/>
              </a:rPr>
              <a:t>Mrs</a:t>
            </a:r>
            <a:r>
              <a:rPr lang="en-US" sz="3200" b="1" dirty="0">
                <a:solidFill>
                  <a:srgbClr val="00B050"/>
                </a:solidFill>
                <a:latin typeface="Sassoon Infant Std" panose="020B0503020103030203" pitchFamily="34" charset="0"/>
                <a:cs typeface="Comic Sans MS"/>
              </a:rPr>
              <a:t> Lisa Gallagher</a:t>
            </a:r>
          </a:p>
          <a:p>
            <a:r>
              <a:rPr lang="en-US" sz="3200" b="1" dirty="0">
                <a:solidFill>
                  <a:srgbClr val="00B050"/>
                </a:solidFill>
                <a:latin typeface="Sassoon Infant Std" panose="020B0503020103030203" pitchFamily="34" charset="0"/>
                <a:cs typeface="Comic Sans MS"/>
              </a:rPr>
              <a:t>DHT (Acting)</a:t>
            </a:r>
          </a:p>
          <a:p>
            <a:endParaRPr lang="en-GB" dirty="0"/>
          </a:p>
        </p:txBody>
      </p:sp>
      <p:pic>
        <p:nvPicPr>
          <p:cNvPr id="4" name="Picture 3">
            <a:extLst>
              <a:ext uri="{FF2B5EF4-FFF2-40B4-BE49-F238E27FC236}">
                <a16:creationId xmlns:a16="http://schemas.microsoft.com/office/drawing/2014/main" id="{D5507F30-67E0-47BE-B572-B85A9302BF4D}"/>
              </a:ext>
            </a:extLst>
          </p:cNvPr>
          <p:cNvPicPr>
            <a:picLocks noChangeAspect="1"/>
          </p:cNvPicPr>
          <p:nvPr/>
        </p:nvPicPr>
        <p:blipFill>
          <a:blip r:embed="rId2"/>
          <a:stretch>
            <a:fillRect/>
          </a:stretch>
        </p:blipFill>
        <p:spPr>
          <a:xfrm>
            <a:off x="316885" y="301625"/>
            <a:ext cx="1757915" cy="1733833"/>
          </a:xfrm>
          <a:prstGeom prst="rect">
            <a:avLst/>
          </a:prstGeom>
        </p:spPr>
      </p:pic>
      <p:pic>
        <p:nvPicPr>
          <p:cNvPr id="6" name="Picture 5">
            <a:extLst>
              <a:ext uri="{FF2B5EF4-FFF2-40B4-BE49-F238E27FC236}">
                <a16:creationId xmlns:a16="http://schemas.microsoft.com/office/drawing/2014/main" id="{A4235989-B0FD-44B2-8CCD-8CDE8643334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20000" y="4642564"/>
            <a:ext cx="4286250" cy="1655762"/>
          </a:xfrm>
          <a:prstGeom prst="rect">
            <a:avLst/>
          </a:prstGeom>
        </p:spPr>
      </p:pic>
    </p:spTree>
    <p:extLst>
      <p:ext uri="{BB962C8B-B14F-4D97-AF65-F5344CB8AC3E}">
        <p14:creationId xmlns:p14="http://schemas.microsoft.com/office/powerpoint/2010/main" val="84962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it works…</a:t>
            </a:r>
          </a:p>
        </p:txBody>
      </p:sp>
      <p:sp>
        <p:nvSpPr>
          <p:cNvPr id="3" name="Content Placeholder 2"/>
          <p:cNvSpPr>
            <a:spLocks noGrp="1"/>
          </p:cNvSpPr>
          <p:nvPr>
            <p:ph idx="1"/>
          </p:nvPr>
        </p:nvSpPr>
        <p:spPr/>
        <p:txBody>
          <a:bodyPr>
            <a:normAutofit fontScale="92500" lnSpcReduction="20000"/>
          </a:bodyPr>
          <a:lstStyle/>
          <a:p>
            <a:r>
              <a:rPr lang="en-GB" dirty="0"/>
              <a:t>Children attend the Hub in small groups. </a:t>
            </a:r>
          </a:p>
          <a:p>
            <a:r>
              <a:rPr lang="en-GB" dirty="0"/>
              <a:t>Daily routine.</a:t>
            </a:r>
          </a:p>
          <a:p>
            <a:r>
              <a:rPr lang="en-GB" dirty="0"/>
              <a:t>Huge focus on play based learning.</a:t>
            </a:r>
          </a:p>
          <a:p>
            <a:r>
              <a:rPr lang="en-GB" dirty="0"/>
              <a:t>Individual targets which they are aware of and work towards. </a:t>
            </a:r>
          </a:p>
          <a:p>
            <a:r>
              <a:rPr lang="en-GB" dirty="0"/>
              <a:t>Targets shared with parents/guardians.</a:t>
            </a:r>
          </a:p>
          <a:p>
            <a:r>
              <a:rPr lang="en-GB" dirty="0"/>
              <a:t>Enjoy social snack time together. </a:t>
            </a:r>
          </a:p>
          <a:p>
            <a:r>
              <a:rPr lang="en-GB" dirty="0"/>
              <a:t>A consistent, positive approach awaits daily.</a:t>
            </a:r>
          </a:p>
          <a:p>
            <a:r>
              <a:rPr lang="en-GB" dirty="0"/>
              <a:t>Safe, quieter space to allow for regular emotion check ins and time to talk to teacher. </a:t>
            </a:r>
          </a:p>
          <a:p>
            <a:r>
              <a:rPr lang="en-GB" dirty="0"/>
              <a:t>Quiet, calm spaces to sit in if required. </a:t>
            </a:r>
          </a:p>
          <a:p>
            <a:r>
              <a:rPr lang="en-GB" dirty="0"/>
              <a:t>Achievements celebrated together. </a:t>
            </a:r>
          </a:p>
        </p:txBody>
      </p:sp>
      <p:pic>
        <p:nvPicPr>
          <p:cNvPr id="3074" name="Picture 2" descr="The Den – Corsham Regis Primary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583" y="365125"/>
            <a:ext cx="3370217" cy="249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71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6"/>
            <a:ext cx="10515600" cy="4351338"/>
          </a:xfrm>
        </p:spPr>
        <p:txBody>
          <a:bodyPr/>
          <a:lstStyle/>
          <a:p>
            <a:r>
              <a:rPr lang="en-GB" dirty="0"/>
              <a:t>Seasons for Growth is a successful, well researched, peer support education programme that gives young people and adults the opportunity to learn that change, loss and grief are normal and valuable parts of life.</a:t>
            </a:r>
          </a:p>
          <a:p>
            <a:endParaRPr lang="en-GB" dirty="0"/>
          </a:p>
          <a:p>
            <a:r>
              <a:rPr lang="en-GB" dirty="0"/>
              <a:t>If your child has experiences loss, change of grief then this program may benefit them. In the new term a letter will be issued to all pupils. Please return the letter if you think this is something that would benefit your child. </a:t>
            </a:r>
          </a:p>
        </p:txBody>
      </p:sp>
      <p:pic>
        <p:nvPicPr>
          <p:cNvPr id="4098" name="Picture 2" descr="Seasons for Growth – Adult Programme | Dunbar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834" y="-209642"/>
            <a:ext cx="4794069" cy="171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3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F834-3FAA-4812-BCD2-8250BC795141}"/>
              </a:ext>
            </a:extLst>
          </p:cNvPr>
          <p:cNvSpPr>
            <a:spLocks noGrp="1"/>
          </p:cNvSpPr>
          <p:nvPr>
            <p:ph type="ctrTitle"/>
          </p:nvPr>
        </p:nvSpPr>
        <p:spPr>
          <a:xfrm>
            <a:off x="1524000" y="819807"/>
            <a:ext cx="9144000" cy="956441"/>
          </a:xfrm>
        </p:spPr>
        <p:txBody>
          <a:bodyPr>
            <a:normAutofit/>
          </a:bodyPr>
          <a:lstStyle/>
          <a:p>
            <a:r>
              <a:rPr lang="en-GB" b="1" u="sng" dirty="0">
                <a:latin typeface="Sassoon Infant Std" panose="020B0503020103030203" pitchFamily="34" charset="0"/>
              </a:rPr>
              <a:t>Physical Education</a:t>
            </a:r>
          </a:p>
        </p:txBody>
      </p:sp>
      <p:sp>
        <p:nvSpPr>
          <p:cNvPr id="3" name="Subtitle 2">
            <a:extLst>
              <a:ext uri="{FF2B5EF4-FFF2-40B4-BE49-F238E27FC236}">
                <a16:creationId xmlns:a16="http://schemas.microsoft.com/office/drawing/2014/main" id="{8B2FFD22-0A2A-428C-9BAA-0B2452175DF1}"/>
              </a:ext>
            </a:extLst>
          </p:cNvPr>
          <p:cNvSpPr>
            <a:spLocks noGrp="1"/>
          </p:cNvSpPr>
          <p:nvPr>
            <p:ph type="subTitle" idx="1"/>
          </p:nvPr>
        </p:nvSpPr>
        <p:spPr>
          <a:xfrm>
            <a:off x="1524000" y="2131848"/>
            <a:ext cx="9144000" cy="4157192"/>
          </a:xfrm>
        </p:spPr>
        <p:txBody>
          <a:bodyPr>
            <a:normAutofit lnSpcReduction="10000"/>
          </a:bodyPr>
          <a:lstStyle/>
          <a:p>
            <a:pPr marL="342900" indent="-342900" algn="l">
              <a:buFont typeface="Arial" panose="020B0604020202020204" pitchFamily="34" charset="0"/>
              <a:buChar char="•"/>
            </a:pPr>
            <a:r>
              <a:rPr lang="en-GB" sz="2600" dirty="0">
                <a:latin typeface="Sassoon Infant Std" panose="020B0503020103030203" pitchFamily="34" charset="0"/>
              </a:rPr>
              <a:t>Pupils take part in 2 one hour sessions of PE every week.  One session is indoors and one session is outdoors on our pitch.</a:t>
            </a:r>
          </a:p>
          <a:p>
            <a:pPr marL="342900" indent="-342900" algn="l">
              <a:buFont typeface="Arial" panose="020B0604020202020204" pitchFamily="34" charset="0"/>
              <a:buChar char="•"/>
            </a:pPr>
            <a:r>
              <a:rPr lang="en-GB" sz="2600" dirty="0">
                <a:latin typeface="Sassoon Infant Std" panose="020B0503020103030203" pitchFamily="34" charset="0"/>
              </a:rPr>
              <a:t>Indoor kit – shorts, polo shirt/white t-shirt and trainers.  </a:t>
            </a:r>
          </a:p>
          <a:p>
            <a:pPr marL="342900" indent="-342900" algn="l">
              <a:buFont typeface="Arial" panose="020B0604020202020204" pitchFamily="34" charset="0"/>
              <a:buChar char="•"/>
            </a:pPr>
            <a:r>
              <a:rPr lang="en-GB" sz="2600" dirty="0">
                <a:latin typeface="Sassoon Infant Std" panose="020B0503020103030203" pitchFamily="34" charset="0"/>
              </a:rPr>
              <a:t>Outdoor kit – jogging bottoms or leggings, t-shirt, jumper and trainers.  Please be mindful that pupils are out in all weathers.  </a:t>
            </a:r>
          </a:p>
          <a:p>
            <a:pPr marL="342900" indent="-342900" algn="l">
              <a:buFont typeface="Arial" panose="020B0604020202020204" pitchFamily="34" charset="0"/>
              <a:buChar char="•"/>
            </a:pPr>
            <a:r>
              <a:rPr lang="en-GB" sz="2600" dirty="0">
                <a:latin typeface="Sassoon Infant Std" panose="020B0503020103030203" pitchFamily="34" charset="0"/>
              </a:rPr>
              <a:t>Jewellery – please try to remove earring and jewellery at home before PE days.  This is for the children‘s health and safety.</a:t>
            </a:r>
          </a:p>
          <a:p>
            <a:pPr marL="342900" indent="-342900" algn="l">
              <a:buFont typeface="Arial" panose="020B0604020202020204" pitchFamily="34" charset="0"/>
              <a:buChar char="•"/>
            </a:pPr>
            <a:r>
              <a:rPr lang="en-GB" sz="2600" dirty="0">
                <a:latin typeface="Sassoon Infant Std" panose="020B0503020103030203" pitchFamily="34" charset="0"/>
              </a:rPr>
              <a:t>Pupils will develop their movement skills through practice and energetic play focusing on different sports.  Gymnastics, ball sports, racquet sports, hockey, playground games and physical fitness.</a:t>
            </a:r>
          </a:p>
          <a:p>
            <a:pPr marL="342900" indent="-342900" algn="l">
              <a:buFont typeface="Arial" panose="020B0604020202020204" pitchFamily="34" charset="0"/>
              <a:buChar char="•"/>
            </a:pPr>
            <a:endParaRPr lang="en-GB" dirty="0"/>
          </a:p>
          <a:p>
            <a:pPr algn="l"/>
            <a:endParaRPr lang="en-GB" dirty="0"/>
          </a:p>
        </p:txBody>
      </p:sp>
      <p:pic>
        <p:nvPicPr>
          <p:cNvPr id="5" name="Picture 4" descr="A tennis racket on a black background&#10;&#10;Description automatically generated with medium confidence">
            <a:extLst>
              <a:ext uri="{FF2B5EF4-FFF2-40B4-BE49-F238E27FC236}">
                <a16:creationId xmlns:a16="http://schemas.microsoft.com/office/drawing/2014/main" id="{E8E86328-C815-4336-8140-ACC906AF77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19055" y="3809178"/>
            <a:ext cx="2186059" cy="2947222"/>
          </a:xfrm>
          <a:prstGeom prst="rect">
            <a:avLst/>
          </a:prstGeom>
        </p:spPr>
      </p:pic>
      <p:pic>
        <p:nvPicPr>
          <p:cNvPr id="7" name="Picture 6" descr="A white and black football ball&#10;&#10;Description automatically generated with low confidence">
            <a:extLst>
              <a:ext uri="{FF2B5EF4-FFF2-40B4-BE49-F238E27FC236}">
                <a16:creationId xmlns:a16="http://schemas.microsoft.com/office/drawing/2014/main" id="{B36521CA-BF48-4B85-A019-1EDA99B7059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7404" y="174176"/>
            <a:ext cx="1903851" cy="1870086"/>
          </a:xfrm>
          <a:prstGeom prst="rect">
            <a:avLst/>
          </a:prstGeom>
        </p:spPr>
      </p:pic>
    </p:spTree>
    <p:extLst>
      <p:ext uri="{BB962C8B-B14F-4D97-AF65-F5344CB8AC3E}">
        <p14:creationId xmlns:p14="http://schemas.microsoft.com/office/powerpoint/2010/main" val="420514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23D7-BF0E-410F-B62A-9333E93427B2}"/>
              </a:ext>
            </a:extLst>
          </p:cNvPr>
          <p:cNvSpPr>
            <a:spLocks noGrp="1"/>
          </p:cNvSpPr>
          <p:nvPr>
            <p:ph type="ctrTitle"/>
          </p:nvPr>
        </p:nvSpPr>
        <p:spPr>
          <a:xfrm>
            <a:off x="1524000" y="1122363"/>
            <a:ext cx="9144000" cy="929957"/>
          </a:xfrm>
        </p:spPr>
        <p:txBody>
          <a:bodyPr>
            <a:normAutofit/>
          </a:bodyPr>
          <a:lstStyle/>
          <a:p>
            <a:pPr algn="l"/>
            <a:r>
              <a:rPr lang="en-GB" sz="5000" b="1" u="sng" dirty="0">
                <a:latin typeface="Sassoon Infant Std" panose="020B0503020103030203" pitchFamily="34" charset="0"/>
              </a:rPr>
              <a:t>Healthy Schools:</a:t>
            </a:r>
          </a:p>
        </p:txBody>
      </p:sp>
      <p:sp>
        <p:nvSpPr>
          <p:cNvPr id="3" name="Subtitle 2">
            <a:extLst>
              <a:ext uri="{FF2B5EF4-FFF2-40B4-BE49-F238E27FC236}">
                <a16:creationId xmlns:a16="http://schemas.microsoft.com/office/drawing/2014/main" id="{AB718BE4-836B-420B-B069-07220015A017}"/>
              </a:ext>
            </a:extLst>
          </p:cNvPr>
          <p:cNvSpPr>
            <a:spLocks noGrp="1"/>
          </p:cNvSpPr>
          <p:nvPr>
            <p:ph type="subTitle" idx="1"/>
          </p:nvPr>
        </p:nvSpPr>
        <p:spPr>
          <a:xfrm>
            <a:off x="1524000" y="2162175"/>
            <a:ext cx="4937760" cy="3780979"/>
          </a:xfrm>
        </p:spPr>
        <p:txBody>
          <a:bodyPr>
            <a:normAutofit fontScale="77500" lnSpcReduction="20000"/>
          </a:bodyPr>
          <a:lstStyle/>
          <a:p>
            <a:pPr algn="l"/>
            <a:r>
              <a:rPr lang="en-GB" sz="2600" dirty="0">
                <a:latin typeface="Sassoon Infant Std" panose="020B0503020103030203" pitchFamily="34" charset="0"/>
              </a:rPr>
              <a:t>Pupils follow the Healthy Schools Planner throughout P1-7.  Pupils participate in Health lessons every week with a clear focus incorporated within each learning block.  </a:t>
            </a:r>
          </a:p>
          <a:p>
            <a:pPr marL="457200" indent="-457200" algn="l">
              <a:buFont typeface="Arial" panose="020B0604020202020204" pitchFamily="34" charset="0"/>
              <a:buChar char="•"/>
            </a:pPr>
            <a:r>
              <a:rPr lang="en-GB" sz="2600" dirty="0">
                <a:latin typeface="Sassoon Infant Std" panose="020B0503020103030203" pitchFamily="34" charset="0"/>
              </a:rPr>
              <a:t>Safe</a:t>
            </a:r>
          </a:p>
          <a:p>
            <a:pPr marL="457200" indent="-457200" algn="l">
              <a:buFont typeface="Arial" panose="020B0604020202020204" pitchFamily="34" charset="0"/>
              <a:buChar char="•"/>
            </a:pPr>
            <a:r>
              <a:rPr lang="en-GB" sz="2600" dirty="0">
                <a:latin typeface="Sassoon Infant Std" panose="020B0503020103030203" pitchFamily="34" charset="0"/>
              </a:rPr>
              <a:t>Healthy</a:t>
            </a:r>
          </a:p>
          <a:p>
            <a:pPr marL="457200" indent="-457200" algn="l">
              <a:buFont typeface="Arial" panose="020B0604020202020204" pitchFamily="34" charset="0"/>
              <a:buChar char="•"/>
            </a:pPr>
            <a:r>
              <a:rPr lang="en-GB" sz="2600" dirty="0">
                <a:latin typeface="Sassoon Infant Std" panose="020B0503020103030203" pitchFamily="34" charset="0"/>
              </a:rPr>
              <a:t>Achieving</a:t>
            </a:r>
          </a:p>
          <a:p>
            <a:pPr marL="457200" indent="-457200" algn="l">
              <a:buFont typeface="Arial" panose="020B0604020202020204" pitchFamily="34" charset="0"/>
              <a:buChar char="•"/>
            </a:pPr>
            <a:r>
              <a:rPr lang="en-GB" sz="2600" dirty="0">
                <a:latin typeface="Sassoon Infant Std" panose="020B0503020103030203" pitchFamily="34" charset="0"/>
              </a:rPr>
              <a:t>Nurturing</a:t>
            </a:r>
          </a:p>
          <a:p>
            <a:pPr marL="457200" indent="-457200" algn="l">
              <a:buFont typeface="Arial" panose="020B0604020202020204" pitchFamily="34" charset="0"/>
              <a:buChar char="•"/>
            </a:pPr>
            <a:r>
              <a:rPr lang="en-GB" sz="2600" dirty="0">
                <a:latin typeface="Sassoon Infant Std" panose="020B0503020103030203" pitchFamily="34" charset="0"/>
              </a:rPr>
              <a:t>Active</a:t>
            </a:r>
          </a:p>
          <a:p>
            <a:pPr marL="457200" indent="-457200" algn="l">
              <a:buFont typeface="Arial" panose="020B0604020202020204" pitchFamily="34" charset="0"/>
              <a:buChar char="•"/>
            </a:pPr>
            <a:r>
              <a:rPr lang="en-GB" sz="2600" dirty="0">
                <a:latin typeface="Sassoon Infant Std" panose="020B0503020103030203" pitchFamily="34" charset="0"/>
              </a:rPr>
              <a:t>Respected</a:t>
            </a:r>
          </a:p>
          <a:p>
            <a:pPr marL="457200" indent="-457200" algn="l">
              <a:buFont typeface="Arial" panose="020B0604020202020204" pitchFamily="34" charset="0"/>
              <a:buChar char="•"/>
            </a:pPr>
            <a:r>
              <a:rPr lang="en-GB" sz="2600" dirty="0">
                <a:latin typeface="Sassoon Infant Std" panose="020B0503020103030203" pitchFamily="34" charset="0"/>
              </a:rPr>
              <a:t>Responsible</a:t>
            </a:r>
          </a:p>
          <a:p>
            <a:pPr marL="457200" indent="-457200" algn="l">
              <a:buFont typeface="Arial" panose="020B0604020202020204" pitchFamily="34" charset="0"/>
              <a:buChar char="•"/>
            </a:pPr>
            <a:r>
              <a:rPr lang="en-GB" sz="2600" dirty="0">
                <a:latin typeface="Sassoon Infant Std" panose="020B0503020103030203" pitchFamily="34" charset="0"/>
              </a:rPr>
              <a:t>Included</a:t>
            </a:r>
          </a:p>
          <a:p>
            <a:pPr marL="457200" indent="-457200" algn="l">
              <a:buFont typeface="Arial" panose="020B0604020202020204" pitchFamily="34" charset="0"/>
              <a:buChar char="•"/>
            </a:pPr>
            <a:endParaRPr lang="en-GB" sz="2600" dirty="0"/>
          </a:p>
          <a:p>
            <a:pPr marL="457200" indent="-457200" algn="l">
              <a:buFont typeface="Arial" panose="020B0604020202020204" pitchFamily="34" charset="0"/>
              <a:buChar char="•"/>
            </a:pPr>
            <a:endParaRPr lang="en-GB" sz="2600" dirty="0"/>
          </a:p>
          <a:p>
            <a:endParaRPr lang="en-GB" sz="2600" dirty="0"/>
          </a:p>
        </p:txBody>
      </p:sp>
      <p:pic>
        <p:nvPicPr>
          <p:cNvPr id="5" name="Picture 2" descr="Child and adolescent health and wellbeing: evidence review - gov.scot">
            <a:extLst>
              <a:ext uri="{FF2B5EF4-FFF2-40B4-BE49-F238E27FC236}">
                <a16:creationId xmlns:a16="http://schemas.microsoft.com/office/drawing/2014/main" id="{70F18304-0812-41AB-88FC-37F6F20AE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176" y="1476819"/>
            <a:ext cx="4486274" cy="446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9FE1-EB34-4A5E-B7FA-9E100D19D944}"/>
              </a:ext>
            </a:extLst>
          </p:cNvPr>
          <p:cNvSpPr>
            <a:spLocks noGrp="1"/>
          </p:cNvSpPr>
          <p:nvPr>
            <p:ph type="ctrTitle"/>
          </p:nvPr>
        </p:nvSpPr>
        <p:spPr>
          <a:xfrm>
            <a:off x="1686560" y="707151"/>
            <a:ext cx="9144000" cy="1335087"/>
          </a:xfrm>
        </p:spPr>
        <p:txBody>
          <a:bodyPr>
            <a:normAutofit fontScale="90000"/>
          </a:bodyPr>
          <a:lstStyle/>
          <a:p>
            <a:r>
              <a:rPr lang="en-GB" b="1" u="sng" dirty="0">
                <a:latin typeface="Sassoon Infant Std" panose="020B0503020103030203" pitchFamily="34" charset="0"/>
              </a:rPr>
              <a:t>GIRFEC: </a:t>
            </a:r>
            <a:r>
              <a:rPr lang="en-GB" sz="3500" b="1" u="sng" dirty="0">
                <a:latin typeface="Sassoon Infant Std" panose="020B0503020103030203" pitchFamily="34" charset="0"/>
              </a:rPr>
              <a:t>(Getting it Right For Every Child)</a:t>
            </a:r>
          </a:p>
        </p:txBody>
      </p:sp>
      <p:sp>
        <p:nvSpPr>
          <p:cNvPr id="3" name="Subtitle 2">
            <a:extLst>
              <a:ext uri="{FF2B5EF4-FFF2-40B4-BE49-F238E27FC236}">
                <a16:creationId xmlns:a16="http://schemas.microsoft.com/office/drawing/2014/main" id="{7E387F8C-3443-4A9D-A963-64B5820E34AD}"/>
              </a:ext>
            </a:extLst>
          </p:cNvPr>
          <p:cNvSpPr>
            <a:spLocks noGrp="1"/>
          </p:cNvSpPr>
          <p:nvPr>
            <p:ph type="subTitle" idx="1"/>
          </p:nvPr>
        </p:nvSpPr>
        <p:spPr>
          <a:xfrm>
            <a:off x="1432559" y="2218451"/>
            <a:ext cx="9144000" cy="3504804"/>
          </a:xfrm>
        </p:spPr>
        <p:txBody>
          <a:bodyPr>
            <a:normAutofit fontScale="92500"/>
          </a:bodyPr>
          <a:lstStyle/>
          <a:p>
            <a:pPr marL="342900" indent="-342900" algn="l">
              <a:buFont typeface="Arial" panose="020B0604020202020204" pitchFamily="34" charset="0"/>
              <a:buChar char="•"/>
            </a:pPr>
            <a:r>
              <a:rPr lang="en-GB" dirty="0">
                <a:latin typeface="Sassoon Infant Std" panose="020B0503020103030203" pitchFamily="34" charset="0"/>
              </a:rPr>
              <a:t>Within North Lanarkshire, every child has an identified Named Person who will help ensure that a child or young person’s needs are fully supported. </a:t>
            </a:r>
          </a:p>
          <a:p>
            <a:pPr marL="342900" indent="-342900" algn="l">
              <a:buFont typeface="Arial" panose="020B0604020202020204" pitchFamily="34" charset="0"/>
              <a:buChar char="•"/>
            </a:pPr>
            <a:r>
              <a:rPr lang="en-GB" dirty="0">
                <a:latin typeface="Sassoon Infant Std" panose="020B0503020103030203" pitchFamily="34" charset="0"/>
              </a:rPr>
              <a:t>In Primary Schools, the Named Person is the Head Teacher.  The Named Person has a responsibility to help promote, safeguard and support a child or young person’s wellbeing.</a:t>
            </a:r>
          </a:p>
          <a:p>
            <a:pPr marL="342900" indent="-342900" algn="l">
              <a:buFont typeface="Arial" panose="020B0604020202020204" pitchFamily="34" charset="0"/>
              <a:buChar char="•"/>
            </a:pPr>
            <a:r>
              <a:rPr lang="en-GB" dirty="0">
                <a:latin typeface="Sassoon Infant Std" panose="020B0503020103030203" pitchFamily="34" charset="0"/>
              </a:rPr>
              <a:t>Sometimes in order to meet a child’s needs, the class teacher will work with the parent/carer to create a GIRFME plan which contains SMART targets and areas of development to help a child develop and progress.  This plan is shared with children and parents and is reviewed and updated termly. </a:t>
            </a:r>
          </a:p>
        </p:txBody>
      </p:sp>
      <p:pic>
        <p:nvPicPr>
          <p:cNvPr id="2052" name="Picture 4" descr="Home Page - GIRFEC in NL">
            <a:extLst>
              <a:ext uri="{FF2B5EF4-FFF2-40B4-BE49-F238E27FC236}">
                <a16:creationId xmlns:a16="http://schemas.microsoft.com/office/drawing/2014/main" id="{935B270A-F8AE-4998-802C-B6109BD45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673" y="4526520"/>
            <a:ext cx="2165773" cy="1624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me Page - GIRFEC in NL">
            <a:extLst>
              <a:ext uri="{FF2B5EF4-FFF2-40B4-BE49-F238E27FC236}">
                <a16:creationId xmlns:a16="http://schemas.microsoft.com/office/drawing/2014/main" id="{D8E69A33-97FF-47EF-B1CF-5480C3A79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72" y="279557"/>
            <a:ext cx="2165773" cy="162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7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DA10-CA04-48A5-89E5-D262E492FC92}"/>
              </a:ext>
            </a:extLst>
          </p:cNvPr>
          <p:cNvSpPr>
            <a:spLocks noGrp="1"/>
          </p:cNvSpPr>
          <p:nvPr>
            <p:ph type="ctrTitle"/>
          </p:nvPr>
        </p:nvSpPr>
        <p:spPr>
          <a:xfrm>
            <a:off x="1524000" y="1122363"/>
            <a:ext cx="9144000" cy="1051877"/>
          </a:xfrm>
        </p:spPr>
        <p:txBody>
          <a:bodyPr/>
          <a:lstStyle/>
          <a:p>
            <a:r>
              <a:rPr lang="en-GB" b="1" u="sng">
                <a:latin typeface="Sassoon Infant Std" panose="020B0503020103030203" pitchFamily="34" charset="0"/>
              </a:rPr>
              <a:t>Solihull Approach:</a:t>
            </a:r>
            <a:endParaRPr lang="en-GB" b="1" u="sng" dirty="0">
              <a:latin typeface="Sassoon Infant Std" panose="020B0503020103030203" pitchFamily="34" charset="0"/>
            </a:endParaRPr>
          </a:p>
        </p:txBody>
      </p:sp>
      <p:sp>
        <p:nvSpPr>
          <p:cNvPr id="3" name="Subtitle 2">
            <a:extLst>
              <a:ext uri="{FF2B5EF4-FFF2-40B4-BE49-F238E27FC236}">
                <a16:creationId xmlns:a16="http://schemas.microsoft.com/office/drawing/2014/main" id="{932CEFA9-634D-4534-9D5F-C1DD7224BCB2}"/>
              </a:ext>
            </a:extLst>
          </p:cNvPr>
          <p:cNvSpPr>
            <a:spLocks noGrp="1"/>
          </p:cNvSpPr>
          <p:nvPr>
            <p:ph type="subTitle" idx="1"/>
          </p:nvPr>
        </p:nvSpPr>
        <p:spPr>
          <a:xfrm>
            <a:off x="1524000" y="2570797"/>
            <a:ext cx="9144000" cy="3164840"/>
          </a:xfrm>
        </p:spPr>
        <p:txBody>
          <a:bodyPr>
            <a:normAutofit fontScale="92500" lnSpcReduction="20000"/>
          </a:bodyPr>
          <a:lstStyle/>
          <a:p>
            <a:pPr marL="342900" indent="-342900" algn="l">
              <a:buFont typeface="Arial" panose="020B0604020202020204" pitchFamily="34" charset="0"/>
              <a:buChar char="•"/>
            </a:pPr>
            <a:r>
              <a:rPr lang="en-GB">
                <a:latin typeface="Sassoon Infant Std" panose="020B0503020103030203" pitchFamily="34" charset="0"/>
              </a:rPr>
              <a:t>T</a:t>
            </a:r>
            <a:r>
              <a:rPr lang="en-GB" i="0">
                <a:effectLst/>
                <a:latin typeface="Sassoon Infant Std" panose="020B0503020103030203" pitchFamily="34" charset="0"/>
              </a:rPr>
              <a:t>he Solihull Approach supports mental health and wellbeing in parents, children, schools, older adults and high stress workplaces through an evidence based model in trainings, online courses and resources.</a:t>
            </a:r>
          </a:p>
          <a:p>
            <a:pPr marL="342900" indent="-342900" algn="l">
              <a:buFont typeface="Arial" panose="020B0604020202020204" pitchFamily="34" charset="0"/>
              <a:buChar char="•"/>
            </a:pPr>
            <a:r>
              <a:rPr lang="en-GB" i="0">
                <a:effectLst/>
                <a:latin typeface="Sassoon Infant Std" panose="020B0503020103030203" pitchFamily="34" charset="0"/>
              </a:rPr>
              <a:t>The Solihull approach enhances emotional wellbeing, children and young people’s mental health, parental engagement, home-school relationships, attachment and trauma awareness, school readiness, attendance, behaviour, and post-pandemic recovery.</a:t>
            </a:r>
          </a:p>
          <a:p>
            <a:pPr marL="342900" indent="-342900" algn="l">
              <a:buFont typeface="Arial" panose="020B0604020202020204" pitchFamily="34" charset="0"/>
              <a:buChar char="•"/>
            </a:pPr>
            <a:r>
              <a:rPr lang="en-GB">
                <a:latin typeface="Sassoon Infant Std" panose="020B0503020103030203" pitchFamily="34" charset="0"/>
              </a:rPr>
              <a:t>All staff within Tannochside have completed Solihull training and use the Solihull approach within their day to day teaching.</a:t>
            </a:r>
          </a:p>
          <a:p>
            <a:pPr marL="342900" indent="-342900" algn="l">
              <a:buFont typeface="Arial" panose="020B0604020202020204" pitchFamily="34" charset="0"/>
              <a:buChar char="•"/>
            </a:pPr>
            <a:r>
              <a:rPr lang="en-GB" i="0">
                <a:effectLst/>
                <a:latin typeface="Sassoon Infant Std" panose="020B0503020103030203" pitchFamily="34" charset="0"/>
              </a:rPr>
              <a:t>Parent courses are available online free of charge and feedback from parents is very positive.  </a:t>
            </a:r>
          </a:p>
          <a:p>
            <a:endParaRPr lang="en-GB" dirty="0"/>
          </a:p>
        </p:txBody>
      </p:sp>
      <p:pic>
        <p:nvPicPr>
          <p:cNvPr id="4100" name="Picture 4" descr="Image result for solihull approach">
            <a:extLst>
              <a:ext uri="{FF2B5EF4-FFF2-40B4-BE49-F238E27FC236}">
                <a16:creationId xmlns:a16="http://schemas.microsoft.com/office/drawing/2014/main" id="{36F6BE52-2880-46F2-AA46-08A71EA42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30" y="70486"/>
            <a:ext cx="3066256" cy="10518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solihull approach">
            <a:extLst>
              <a:ext uri="{FF2B5EF4-FFF2-40B4-BE49-F238E27FC236}">
                <a16:creationId xmlns:a16="http://schemas.microsoft.com/office/drawing/2014/main" id="{7CFD5B99-02CE-4113-807B-B307916B1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4450" y="5506086"/>
            <a:ext cx="3066256" cy="105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77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CD49-EB25-4CE0-9971-FD5526719F50}"/>
              </a:ext>
            </a:extLst>
          </p:cNvPr>
          <p:cNvSpPr>
            <a:spLocks noGrp="1"/>
          </p:cNvSpPr>
          <p:nvPr>
            <p:ph type="ctrTitle"/>
          </p:nvPr>
        </p:nvSpPr>
        <p:spPr>
          <a:xfrm>
            <a:off x="1524000" y="546515"/>
            <a:ext cx="9144000" cy="990917"/>
          </a:xfrm>
        </p:spPr>
        <p:txBody>
          <a:bodyPr/>
          <a:lstStyle/>
          <a:p>
            <a:r>
              <a:rPr lang="en-GB" b="1" u="sng" dirty="0">
                <a:latin typeface="Sassoon Infant Std" panose="020B0503020103030203" pitchFamily="34" charset="0"/>
              </a:rPr>
              <a:t>The Dinner Hall:</a:t>
            </a:r>
          </a:p>
        </p:txBody>
      </p:sp>
      <p:sp>
        <p:nvSpPr>
          <p:cNvPr id="3" name="Subtitle 2">
            <a:extLst>
              <a:ext uri="{FF2B5EF4-FFF2-40B4-BE49-F238E27FC236}">
                <a16:creationId xmlns:a16="http://schemas.microsoft.com/office/drawing/2014/main" id="{6A300CB1-10EF-46A4-9523-C3BAB3153748}"/>
              </a:ext>
            </a:extLst>
          </p:cNvPr>
          <p:cNvSpPr>
            <a:spLocks noGrp="1"/>
          </p:cNvSpPr>
          <p:nvPr>
            <p:ph type="subTitle" idx="1"/>
          </p:nvPr>
        </p:nvSpPr>
        <p:spPr>
          <a:xfrm>
            <a:off x="1524000" y="1795971"/>
            <a:ext cx="9144000" cy="3745230"/>
          </a:xfrm>
        </p:spPr>
        <p:txBody>
          <a:bodyPr>
            <a:normAutofit lnSpcReduction="10000"/>
          </a:bodyPr>
          <a:lstStyle/>
          <a:p>
            <a:pPr marL="342900" indent="-342900" algn="l">
              <a:buFont typeface="Arial" panose="020B0604020202020204" pitchFamily="34" charset="0"/>
              <a:buChar char="•"/>
            </a:pPr>
            <a:r>
              <a:rPr lang="en-GB" dirty="0">
                <a:latin typeface="Sassoon Infant Std" panose="020B0503020103030203" pitchFamily="34" charset="0"/>
              </a:rPr>
              <a:t>Lunch for P1-5 is free of charge. The menu for each week is shared on a Sunday via our school Twitter page.</a:t>
            </a:r>
          </a:p>
          <a:p>
            <a:pPr marL="342900" indent="-342900" algn="l">
              <a:buFont typeface="Arial" panose="020B0604020202020204" pitchFamily="34" charset="0"/>
              <a:buChar char="•"/>
            </a:pPr>
            <a:r>
              <a:rPr lang="en-GB" dirty="0">
                <a:latin typeface="Sassoon Infant Std" panose="020B0503020103030203" pitchFamily="34" charset="0"/>
              </a:rPr>
              <a:t>Breakfast Club is also free for children in P1-5.  This runs Monday to Friday from 8:15am until 8:45am.  Children can choose from cereal, toast, milk/water.  </a:t>
            </a:r>
          </a:p>
          <a:p>
            <a:pPr marL="342900" indent="-342900" algn="l">
              <a:buFont typeface="Arial" panose="020B0604020202020204" pitchFamily="34" charset="0"/>
              <a:buChar char="•"/>
            </a:pPr>
            <a:r>
              <a:rPr lang="en-GB" dirty="0">
                <a:latin typeface="Sassoon Infant Std" panose="020B0503020103030203" pitchFamily="34" charset="0"/>
              </a:rPr>
              <a:t>Within the dining hall, children are encouraged to eat and tidy away after themselves as independently as possible.  Our dining room supervisor will assist children who require some help.  </a:t>
            </a:r>
          </a:p>
          <a:p>
            <a:pPr marL="342900" indent="-342900" algn="l">
              <a:buFont typeface="Arial" panose="020B0604020202020204" pitchFamily="34" charset="0"/>
              <a:buChar char="•"/>
            </a:pPr>
            <a:r>
              <a:rPr lang="en-GB" dirty="0">
                <a:latin typeface="Sassoon Infant Std" panose="020B0503020103030203" pitchFamily="34" charset="0"/>
              </a:rPr>
              <a:t>Healthy tuck shop is available during break times.  This is charged via cashless online system.  Usernames and passwords provided to each child to allow parents to top this up if required.  </a:t>
            </a:r>
          </a:p>
        </p:txBody>
      </p:sp>
      <p:pic>
        <p:nvPicPr>
          <p:cNvPr id="5" name="Picture 4" descr="A picture containing ground, fruit, container, plastic&#10;&#10;Description automatically generated">
            <a:extLst>
              <a:ext uri="{FF2B5EF4-FFF2-40B4-BE49-F238E27FC236}">
                <a16:creationId xmlns:a16="http://schemas.microsoft.com/office/drawing/2014/main" id="{61A3B27A-9E3E-48B7-AF66-4C5512F726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3184" y="325006"/>
            <a:ext cx="2149856" cy="1433937"/>
          </a:xfrm>
          <a:prstGeom prst="rect">
            <a:avLst/>
          </a:prstGeom>
        </p:spPr>
      </p:pic>
      <p:pic>
        <p:nvPicPr>
          <p:cNvPr id="8" name="Picture 7" descr="A picture containing food, container, plastic, tray&#10;&#10;Description automatically generated">
            <a:extLst>
              <a:ext uri="{FF2B5EF4-FFF2-40B4-BE49-F238E27FC236}">
                <a16:creationId xmlns:a16="http://schemas.microsoft.com/office/drawing/2014/main" id="{B0D84A19-CF90-4F7C-9015-1AD08F6DED9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93503" y="5357304"/>
            <a:ext cx="2036064" cy="1347216"/>
          </a:xfrm>
          <a:prstGeom prst="rect">
            <a:avLst/>
          </a:prstGeom>
        </p:spPr>
      </p:pic>
    </p:spTree>
    <p:extLst>
      <p:ext uri="{BB962C8B-B14F-4D97-AF65-F5344CB8AC3E}">
        <p14:creationId xmlns:p14="http://schemas.microsoft.com/office/powerpoint/2010/main" val="282091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6434" y="1246108"/>
            <a:ext cx="9144000" cy="2387600"/>
          </a:xfrm>
        </p:spPr>
        <p:txBody>
          <a:bodyPr>
            <a:normAutofit/>
          </a:bodyPr>
          <a:lstStyle/>
          <a:p>
            <a:r>
              <a:rPr lang="en-GB" sz="9000" b="1" u="sng" dirty="0">
                <a:solidFill>
                  <a:srgbClr val="002060"/>
                </a:solidFill>
              </a:rPr>
              <a:t>The Hub</a:t>
            </a:r>
          </a:p>
        </p:txBody>
      </p:sp>
      <p:sp>
        <p:nvSpPr>
          <p:cNvPr id="3" name="Subtitle 2"/>
          <p:cNvSpPr>
            <a:spLocks noGrp="1"/>
          </p:cNvSpPr>
          <p:nvPr>
            <p:ph type="subTitle" idx="1"/>
          </p:nvPr>
        </p:nvSpPr>
        <p:spPr>
          <a:xfrm>
            <a:off x="2584877" y="3388065"/>
            <a:ext cx="9144000" cy="1655762"/>
          </a:xfrm>
        </p:spPr>
        <p:txBody>
          <a:bodyPr>
            <a:noAutofit/>
          </a:bodyPr>
          <a:lstStyle/>
          <a:p>
            <a:r>
              <a:rPr lang="en-GB" sz="5000" b="1" u="sng" dirty="0">
                <a:solidFill>
                  <a:srgbClr val="002060"/>
                </a:solidFill>
              </a:rPr>
              <a:t>Nurture in </a:t>
            </a:r>
            <a:r>
              <a:rPr lang="en-GB" sz="5000" b="1" u="sng" dirty="0" err="1">
                <a:solidFill>
                  <a:srgbClr val="002060"/>
                </a:solidFill>
              </a:rPr>
              <a:t>Tannochside</a:t>
            </a:r>
            <a:endParaRPr lang="en-GB" sz="5000" b="1" u="sng" dirty="0">
              <a:solidFill>
                <a:srgbClr val="002060"/>
              </a:solidFill>
            </a:endParaRPr>
          </a:p>
          <a:p>
            <a:r>
              <a:rPr lang="en-GB" sz="3000" dirty="0">
                <a:solidFill>
                  <a:srgbClr val="002060"/>
                </a:solidFill>
              </a:rPr>
              <a:t>                                             </a:t>
            </a:r>
            <a:r>
              <a:rPr lang="en-GB" sz="3000" i="1" dirty="0">
                <a:solidFill>
                  <a:srgbClr val="002060"/>
                </a:solidFill>
              </a:rPr>
              <a:t>Mrs McGregor</a:t>
            </a:r>
          </a:p>
        </p:txBody>
      </p:sp>
      <p:pic>
        <p:nvPicPr>
          <p:cNvPr id="1026" name="Picture 2" descr="Tannochside 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98" y="1828346"/>
            <a:ext cx="2654156" cy="278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46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4" name="Content Placeholder 23"/>
          <p:cNvPicPr>
            <a:picLocks noGrp="1" noChangeAspect="1"/>
          </p:cNvPicPr>
          <p:nvPr>
            <p:ph idx="1"/>
          </p:nvPr>
        </p:nvPicPr>
        <p:blipFill rotWithShape="1">
          <a:blip r:embed="rId2"/>
          <a:srcRect l="20857" t="20786" r="21927" b="7465"/>
          <a:stretch/>
        </p:blipFill>
        <p:spPr>
          <a:xfrm>
            <a:off x="838200" y="169817"/>
            <a:ext cx="10696303" cy="6448562"/>
          </a:xfrm>
          <a:prstGeom prst="rect">
            <a:avLst/>
          </a:prstGeom>
        </p:spPr>
      </p:pic>
    </p:spTree>
    <p:extLst>
      <p:ext uri="{BB962C8B-B14F-4D97-AF65-F5344CB8AC3E}">
        <p14:creationId xmlns:p14="http://schemas.microsoft.com/office/powerpoint/2010/main" val="250372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2" y="1119028"/>
            <a:ext cx="7456715" cy="1325563"/>
          </a:xfrm>
        </p:spPr>
        <p:txBody>
          <a:bodyPr/>
          <a:lstStyle/>
          <a:p>
            <a:r>
              <a:rPr lang="en-GB" dirty="0"/>
              <a:t>Boxall Profile Assessment Tool</a:t>
            </a:r>
          </a:p>
        </p:txBody>
      </p:sp>
      <p:sp>
        <p:nvSpPr>
          <p:cNvPr id="3" name="Content Placeholder 2"/>
          <p:cNvSpPr>
            <a:spLocks noGrp="1"/>
          </p:cNvSpPr>
          <p:nvPr>
            <p:ph idx="1"/>
          </p:nvPr>
        </p:nvSpPr>
        <p:spPr>
          <a:xfrm>
            <a:off x="576942" y="2857592"/>
            <a:ext cx="10515600" cy="2472054"/>
          </a:xfrm>
        </p:spPr>
        <p:txBody>
          <a:bodyPr/>
          <a:lstStyle/>
          <a:p>
            <a:r>
              <a:rPr lang="en-GB" dirty="0"/>
              <a:t>Assessment of children's social, emotional and behavioural development.</a:t>
            </a:r>
          </a:p>
          <a:p>
            <a:endParaRPr lang="en-GB" dirty="0"/>
          </a:p>
          <a:p>
            <a:r>
              <a:rPr lang="en-GB" dirty="0"/>
              <a:t>Identifies the gaps in their development, allowing us to create specific individual targets.</a:t>
            </a:r>
          </a:p>
        </p:txBody>
      </p:sp>
      <p:pic>
        <p:nvPicPr>
          <p:cNvPr id="2058" name="Picture 10" descr="Do I need training to use the Boxall Profile Online? – Help Centre - Boxall  Profile On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6343" y="487054"/>
            <a:ext cx="3292104" cy="189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53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743</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Sassoon Infant Std</vt:lpstr>
      <vt:lpstr>Office Theme</vt:lpstr>
      <vt:lpstr>Tannochside Primary School</vt:lpstr>
      <vt:lpstr>Physical Education</vt:lpstr>
      <vt:lpstr>Healthy Schools:</vt:lpstr>
      <vt:lpstr>GIRFEC: (Getting it Right For Every Child)</vt:lpstr>
      <vt:lpstr>Solihull Approach:</vt:lpstr>
      <vt:lpstr>The Dinner Hall:</vt:lpstr>
      <vt:lpstr>The Hub</vt:lpstr>
      <vt:lpstr>PowerPoint Presentation</vt:lpstr>
      <vt:lpstr>Boxall Profile Assessment Tool</vt:lpstr>
      <vt:lpstr>How it works…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Tannochside Primary School</dc:title>
  <dc:creator>StaffUser</dc:creator>
  <cp:lastModifiedBy>StaffUser</cp:lastModifiedBy>
  <cp:revision>2</cp:revision>
  <dcterms:created xsi:type="dcterms:W3CDTF">2022-06-08T14:16:28Z</dcterms:created>
  <dcterms:modified xsi:type="dcterms:W3CDTF">2022-06-08T21:34:16Z</dcterms:modified>
</cp:coreProperties>
</file>