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8"/>
  </p:notesMasterIdLst>
  <p:sldIdLst>
    <p:sldId id="256" r:id="rId2"/>
    <p:sldId id="257" r:id="rId3"/>
    <p:sldId id="270" r:id="rId4"/>
    <p:sldId id="271" r:id="rId5"/>
    <p:sldId id="259" r:id="rId6"/>
    <p:sldId id="258" r:id="rId7"/>
    <p:sldId id="272" r:id="rId8"/>
    <p:sldId id="266" r:id="rId9"/>
    <p:sldId id="261" r:id="rId10"/>
    <p:sldId id="260" r:id="rId11"/>
    <p:sldId id="263" r:id="rId12"/>
    <p:sldId id="268" r:id="rId13"/>
    <p:sldId id="264" r:id="rId14"/>
    <p:sldId id="267" r:id="rId15"/>
    <p:sldId id="265" r:id="rId16"/>
    <p:sldId id="269" r:id="rId17"/>
  </p:sldIdLst>
  <p:sldSz cx="9144000" cy="6858000" type="screen4x3"/>
  <p:notesSz cx="6858000" cy="9144000"/>
  <p:embeddedFontLst>
    <p:embeddedFont>
      <p:font typeface="Calibri" panose="020F0502020204030204" pitchFamily="34" charset="0"/>
      <p:regular r:id="rId19"/>
      <p:bold r:id="rId20"/>
      <p:italic r:id="rId21"/>
      <p:boldItalic r:id="rId22"/>
    </p:embeddedFont>
    <p:embeddedFont>
      <p:font typeface="Sassoon Infant Std" panose="020B0503020103030203" pitchFamily="34" charset="0"/>
      <p:regular r:id="rId23"/>
    </p:embeddedFont>
    <p:embeddedFont>
      <p:font typeface="Comic Sans MS" panose="030F0702030302020204" pitchFamily="66" charset="0"/>
      <p:regular r:id="rId24"/>
      <p:bold r:id="rId25"/>
      <p:italic r:id="rId26"/>
      <p:boldItalic r:id="rId2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p:restoredTop sz="86443" autoAdjust="0"/>
  </p:normalViewPr>
  <p:slideViewPr>
    <p:cSldViewPr snapToGrid="0" snapToObjects="1">
      <p:cViewPr varScale="1">
        <p:scale>
          <a:sx n="84" d="100"/>
          <a:sy n="84" d="100"/>
        </p:scale>
        <p:origin x="96" y="288"/>
      </p:cViewPr>
      <p:guideLst>
        <p:guide orient="horz" pos="2160"/>
        <p:guide pos="2880"/>
      </p:guideLst>
    </p:cSldViewPr>
  </p:slideViewPr>
  <p:outlineViewPr>
    <p:cViewPr>
      <p:scale>
        <a:sx n="33" d="100"/>
        <a:sy n="33" d="100"/>
      </p:scale>
      <p:origin x="0" y="-6126"/>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84ECA8-0AED-4786-AD0C-67108CA7918F}" type="datetimeFigureOut">
              <a:rPr lang="en-GB" smtClean="0"/>
              <a:t>10/05/2022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3D466E-F2A7-42AD-839A-55075F4FACA0}" type="slidenum">
              <a:rPr lang="en-GB" smtClean="0"/>
              <a:t>‹#›</a:t>
            </a:fld>
            <a:endParaRPr lang="en-GB"/>
          </a:p>
        </p:txBody>
      </p:sp>
    </p:spTree>
    <p:extLst>
      <p:ext uri="{BB962C8B-B14F-4D97-AF65-F5344CB8AC3E}">
        <p14:creationId xmlns:p14="http://schemas.microsoft.com/office/powerpoint/2010/main" val="3973858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3D466E-F2A7-42AD-839A-55075F4FACA0}" type="slidenum">
              <a:rPr lang="en-GB" smtClean="0"/>
              <a:t>1</a:t>
            </a:fld>
            <a:endParaRPr lang="en-GB"/>
          </a:p>
        </p:txBody>
      </p:sp>
    </p:spTree>
    <p:extLst>
      <p:ext uri="{BB962C8B-B14F-4D97-AF65-F5344CB8AC3E}">
        <p14:creationId xmlns:p14="http://schemas.microsoft.com/office/powerpoint/2010/main" val="1183652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prepare for P1, you can encourage your child to hold a pencil correctly and work on their</a:t>
            </a:r>
            <a:r>
              <a:rPr lang="en-GB" baseline="0" dirty="0" smtClean="0"/>
              <a:t> fine motor </a:t>
            </a:r>
            <a:r>
              <a:rPr lang="en-GB" baseline="0" dirty="0" smtClean="0"/>
              <a:t>skills like I mentioned before, </a:t>
            </a:r>
            <a:r>
              <a:rPr lang="en-GB" baseline="0" dirty="0" smtClean="0"/>
              <a:t>cutting, writing, building with small objects, colouring etc.  It is very important that pupils learn the correct way to form each letter, using a dot to begin and following the dots to make the letter.  Practise </a:t>
            </a:r>
            <a:r>
              <a:rPr lang="en-GB" baseline="0" dirty="0" smtClean="0"/>
              <a:t>activities are </a:t>
            </a:r>
            <a:r>
              <a:rPr lang="en-GB" baseline="0" dirty="0" smtClean="0"/>
              <a:t>sent home as part of the home learning activities. </a:t>
            </a:r>
            <a:r>
              <a:rPr lang="en-GB" baseline="0" dirty="0" smtClean="0"/>
              <a:t>Children </a:t>
            </a:r>
            <a:r>
              <a:rPr lang="en-GB" baseline="0" dirty="0" smtClean="0"/>
              <a:t>begin by overwriting which then develops into underwriting before writing independently.  Beginning with writing letters, then combining letters to make simple words before progressing onto sentences.  Pupils will complete daily written activities related to phonics, common words and their reading book.  Teachers deliver 1 taught writing lesson per week which focuses on </a:t>
            </a:r>
            <a:r>
              <a:rPr lang="en-GB" baseline="0" dirty="0" smtClean="0"/>
              <a:t>formation initially and builds to writing independent sentences and stories, encouraging </a:t>
            </a:r>
            <a:r>
              <a:rPr lang="en-GB" baseline="0" dirty="0" smtClean="0"/>
              <a:t>the children to be imaginative. </a:t>
            </a:r>
            <a:r>
              <a:rPr lang="en-GB" baseline="0" dirty="0" smtClean="0"/>
              <a:t>In the first few weeks these are usually based around the adventures of Percy the Park Keeper and typically link to the class topic thereafter. </a:t>
            </a:r>
            <a:r>
              <a:rPr lang="en-GB" baseline="0" dirty="0" smtClean="0"/>
              <a:t>Punctuation and handwriting are focused on throughout each written </a:t>
            </a:r>
            <a:r>
              <a:rPr lang="en-GB" baseline="0" dirty="0" smtClean="0"/>
              <a:t>activity too.  </a:t>
            </a:r>
            <a:r>
              <a:rPr lang="en-GB" baseline="0" dirty="0" smtClean="0"/>
              <a:t>Encourage and remind your child when to use capital letters and full stops at home.  </a:t>
            </a:r>
            <a:endParaRPr lang="en-GB" dirty="0"/>
          </a:p>
        </p:txBody>
      </p:sp>
      <p:sp>
        <p:nvSpPr>
          <p:cNvPr id="4" name="Slide Number Placeholder 3"/>
          <p:cNvSpPr>
            <a:spLocks noGrp="1"/>
          </p:cNvSpPr>
          <p:nvPr>
            <p:ph type="sldNum" sz="quarter" idx="10"/>
          </p:nvPr>
        </p:nvSpPr>
        <p:spPr/>
        <p:txBody>
          <a:bodyPr/>
          <a:lstStyle/>
          <a:p>
            <a:fld id="{5C3D466E-F2A7-42AD-839A-55075F4FACA0}" type="slidenum">
              <a:rPr lang="en-GB" smtClean="0"/>
              <a:t>10</a:t>
            </a:fld>
            <a:endParaRPr lang="en-GB"/>
          </a:p>
        </p:txBody>
      </p:sp>
    </p:spTree>
    <p:extLst>
      <p:ext uri="{BB962C8B-B14F-4D97-AF65-F5344CB8AC3E}">
        <p14:creationId xmlns:p14="http://schemas.microsoft.com/office/powerpoint/2010/main" val="1494278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You</a:t>
            </a:r>
            <a:r>
              <a:rPr lang="en-GB" baseline="0" dirty="0" smtClean="0"/>
              <a:t> child will receive 2 reading books per week.  It is very important that you read with your child every night, modelling how to read with expression.  A few points to consider are:  </a:t>
            </a:r>
            <a:r>
              <a:rPr lang="en-GB" b="1" baseline="0" dirty="0" smtClean="0"/>
              <a:t>read and explain </a:t>
            </a:r>
            <a:r>
              <a:rPr lang="en-GB" b="1" baseline="0" dirty="0" err="1" smtClean="0"/>
              <a:t>powerpoint</a:t>
            </a:r>
            <a:r>
              <a:rPr lang="en-GB" b="1" baseline="0" dirty="0" smtClean="0"/>
              <a:t>.  </a:t>
            </a:r>
            <a:endParaRPr lang="en-GB" dirty="0"/>
          </a:p>
        </p:txBody>
      </p:sp>
      <p:sp>
        <p:nvSpPr>
          <p:cNvPr id="4" name="Slide Number Placeholder 3"/>
          <p:cNvSpPr>
            <a:spLocks noGrp="1"/>
          </p:cNvSpPr>
          <p:nvPr>
            <p:ph type="sldNum" sz="quarter" idx="10"/>
          </p:nvPr>
        </p:nvSpPr>
        <p:spPr/>
        <p:txBody>
          <a:bodyPr/>
          <a:lstStyle/>
          <a:p>
            <a:fld id="{5C3D466E-F2A7-42AD-839A-55075F4FACA0}" type="slidenum">
              <a:rPr lang="en-GB" smtClean="0"/>
              <a:t>11</a:t>
            </a:fld>
            <a:endParaRPr lang="en-GB"/>
          </a:p>
        </p:txBody>
      </p:sp>
    </p:spTree>
    <p:extLst>
      <p:ext uri="{BB962C8B-B14F-4D97-AF65-F5344CB8AC3E}">
        <p14:creationId xmlns:p14="http://schemas.microsoft.com/office/powerpoint/2010/main" val="3251475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a:t>
            </a:r>
            <a:r>
              <a:rPr lang="en-GB" baseline="0" dirty="0" smtClean="0"/>
              <a:t> planning time for reading with your child, </a:t>
            </a:r>
            <a:r>
              <a:rPr lang="en-GB" baseline="0" dirty="0" smtClean="0"/>
              <a:t>here </a:t>
            </a:r>
            <a:r>
              <a:rPr lang="en-GB" baseline="0" dirty="0" smtClean="0"/>
              <a:t>a few tips you may want to consider:  </a:t>
            </a:r>
            <a:r>
              <a:rPr lang="en-GB" b="1" baseline="0" dirty="0" smtClean="0"/>
              <a:t>Read and explain </a:t>
            </a:r>
            <a:r>
              <a:rPr lang="en-GB" b="1" baseline="0" dirty="0" err="1" smtClean="0"/>
              <a:t>powerpoint</a:t>
            </a:r>
            <a:r>
              <a:rPr lang="en-GB" b="1" baseline="0" dirty="0" smtClean="0"/>
              <a:t>.  </a:t>
            </a:r>
            <a:endParaRPr lang="en-GB" b="1" baseline="0" dirty="0" smtClean="0"/>
          </a:p>
          <a:p>
            <a:endParaRPr lang="en-GB" b="1" baseline="0" dirty="0" smtClean="0"/>
          </a:p>
          <a:p>
            <a:r>
              <a:rPr lang="en-GB" b="1" baseline="0" dirty="0" smtClean="0"/>
              <a:t>*In the beginning most of their learning is done through modelling and mimicking so don’t be alarmed if it seems like they are memorising stories… that is part of the learning process! </a:t>
            </a:r>
            <a:endParaRPr lang="en-GB" dirty="0"/>
          </a:p>
        </p:txBody>
      </p:sp>
      <p:sp>
        <p:nvSpPr>
          <p:cNvPr id="4" name="Slide Number Placeholder 3"/>
          <p:cNvSpPr>
            <a:spLocks noGrp="1"/>
          </p:cNvSpPr>
          <p:nvPr>
            <p:ph type="sldNum" sz="quarter" idx="10"/>
          </p:nvPr>
        </p:nvSpPr>
        <p:spPr/>
        <p:txBody>
          <a:bodyPr/>
          <a:lstStyle/>
          <a:p>
            <a:fld id="{5C3D466E-F2A7-42AD-839A-55075F4FACA0}" type="slidenum">
              <a:rPr lang="en-GB" smtClean="0"/>
              <a:t>12</a:t>
            </a:fld>
            <a:endParaRPr lang="en-GB"/>
          </a:p>
        </p:txBody>
      </p:sp>
    </p:spTree>
    <p:extLst>
      <p:ext uri="{BB962C8B-B14F-4D97-AF65-F5344CB8AC3E}">
        <p14:creationId xmlns:p14="http://schemas.microsoft.com/office/powerpoint/2010/main" val="767593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Each week, you child will be given a range of home learning tasks to complete including literacy</a:t>
            </a:r>
            <a:r>
              <a:rPr lang="en-GB" baseline="0" dirty="0" smtClean="0"/>
              <a:t> and numeracy activities.  It is important that you work closely with your child to complete all tasks to help reinforce as much learning as possible.  The activities are broken down into small parts to complete every night.  The class teacher will keep you updated of any upcoming events and reminders.  You can liaise with the class teacher and ask any questions using this sheet. </a:t>
            </a:r>
            <a:endParaRPr lang="en-GB" dirty="0"/>
          </a:p>
        </p:txBody>
      </p:sp>
      <p:sp>
        <p:nvSpPr>
          <p:cNvPr id="4" name="Slide Number Placeholder 3"/>
          <p:cNvSpPr>
            <a:spLocks noGrp="1"/>
          </p:cNvSpPr>
          <p:nvPr>
            <p:ph type="sldNum" sz="quarter" idx="10"/>
          </p:nvPr>
        </p:nvSpPr>
        <p:spPr/>
        <p:txBody>
          <a:bodyPr/>
          <a:lstStyle/>
          <a:p>
            <a:fld id="{5C3D466E-F2A7-42AD-839A-55075F4FACA0}" type="slidenum">
              <a:rPr lang="en-GB" smtClean="0"/>
              <a:t>13</a:t>
            </a:fld>
            <a:endParaRPr lang="en-GB"/>
          </a:p>
        </p:txBody>
      </p:sp>
    </p:spTree>
    <p:extLst>
      <p:ext uri="{BB962C8B-B14F-4D97-AF65-F5344CB8AC3E}">
        <p14:creationId xmlns:p14="http://schemas.microsoft.com/office/powerpoint/2010/main" val="363340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Lastly, I have included </a:t>
            </a:r>
            <a:r>
              <a:rPr lang="en-GB" dirty="0" smtClean="0"/>
              <a:t>some </a:t>
            </a:r>
            <a:r>
              <a:rPr lang="en-GB" baseline="0" dirty="0" smtClean="0"/>
              <a:t>apps or websites you can use at home to </a:t>
            </a:r>
            <a:r>
              <a:rPr lang="en-GB" baseline="0" dirty="0" smtClean="0"/>
              <a:t>reinforce spelling, phonics and reading allowing the children to access a wide range of text and play a range of fun games.  </a:t>
            </a:r>
            <a:endParaRPr lang="en-GB" dirty="0"/>
          </a:p>
        </p:txBody>
      </p:sp>
      <p:sp>
        <p:nvSpPr>
          <p:cNvPr id="4" name="Slide Number Placeholder 3"/>
          <p:cNvSpPr>
            <a:spLocks noGrp="1"/>
          </p:cNvSpPr>
          <p:nvPr>
            <p:ph type="sldNum" sz="quarter" idx="10"/>
          </p:nvPr>
        </p:nvSpPr>
        <p:spPr/>
        <p:txBody>
          <a:bodyPr/>
          <a:lstStyle/>
          <a:p>
            <a:fld id="{5C3D466E-F2A7-42AD-839A-55075F4FACA0}" type="slidenum">
              <a:rPr lang="en-GB" smtClean="0"/>
              <a:t>14</a:t>
            </a:fld>
            <a:endParaRPr lang="en-GB"/>
          </a:p>
        </p:txBody>
      </p:sp>
    </p:spTree>
    <p:extLst>
      <p:ext uri="{BB962C8B-B14F-4D97-AF65-F5344CB8AC3E}">
        <p14:creationId xmlns:p14="http://schemas.microsoft.com/office/powerpoint/2010/main" val="3244690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quick note</a:t>
            </a:r>
            <a:r>
              <a:rPr lang="en-GB" baseline="0" dirty="0" smtClean="0"/>
              <a:t> to remind you of the next 2 induction dates. The next focus will be on Numeracy.</a:t>
            </a:r>
          </a:p>
          <a:p>
            <a:endParaRPr lang="en-GB" baseline="0" dirty="0" smtClean="0"/>
          </a:p>
          <a:p>
            <a:r>
              <a:rPr lang="en-GB" baseline="0" dirty="0" smtClean="0"/>
              <a:t>If you would like to take some time looking at the resources on display and if you have any questions please write them down on the post it notes and we can answer them at the end.  </a:t>
            </a:r>
          </a:p>
          <a:p>
            <a:r>
              <a:rPr lang="en-GB" baseline="0" dirty="0" smtClean="0"/>
              <a:t>Thank you.  </a:t>
            </a:r>
            <a:endParaRPr lang="en-GB" dirty="0"/>
          </a:p>
        </p:txBody>
      </p:sp>
      <p:sp>
        <p:nvSpPr>
          <p:cNvPr id="4" name="Slide Number Placeholder 3"/>
          <p:cNvSpPr>
            <a:spLocks noGrp="1"/>
          </p:cNvSpPr>
          <p:nvPr>
            <p:ph type="sldNum" sz="quarter" idx="10"/>
          </p:nvPr>
        </p:nvSpPr>
        <p:spPr/>
        <p:txBody>
          <a:bodyPr/>
          <a:lstStyle/>
          <a:p>
            <a:fld id="{5C3D466E-F2A7-42AD-839A-55075F4FACA0}" type="slidenum">
              <a:rPr lang="en-GB" smtClean="0"/>
              <a:t>15</a:t>
            </a:fld>
            <a:endParaRPr lang="en-GB"/>
          </a:p>
        </p:txBody>
      </p:sp>
    </p:spTree>
    <p:extLst>
      <p:ext uri="{BB962C8B-B14F-4D97-AF65-F5344CB8AC3E}">
        <p14:creationId xmlns:p14="http://schemas.microsoft.com/office/powerpoint/2010/main" val="2511510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a:t>
            </a:r>
            <a:r>
              <a:rPr lang="en-GB" baseline="0" dirty="0" smtClean="0"/>
              <a:t> part of the literacy programme in </a:t>
            </a:r>
            <a:r>
              <a:rPr lang="en-GB" baseline="0" dirty="0" err="1" smtClean="0"/>
              <a:t>Tannochside</a:t>
            </a:r>
            <a:r>
              <a:rPr lang="en-GB" baseline="0" dirty="0" smtClean="0"/>
              <a:t> Primary School, we follow North Lanarkshire’s Active Literacy Programme.  Today I will explain how we deliver the 3 main aspects of this programme, phonics, spelling and reading and how you can best support your child at home to help reinforce their learning,  We will look at </a:t>
            </a:r>
            <a:r>
              <a:rPr lang="en-GB" baseline="0" dirty="0" smtClean="0"/>
              <a:t>how we first introduce the children to the programme and what we cover in the first 4 weeks, then how we deliver aspects such as phonics</a:t>
            </a:r>
            <a:r>
              <a:rPr lang="en-GB" baseline="0" dirty="0" smtClean="0"/>
              <a:t>, common words, written </a:t>
            </a:r>
            <a:r>
              <a:rPr lang="en-GB" baseline="0" dirty="0" smtClean="0"/>
              <a:t>work and reading.  I’ll cover some top </a:t>
            </a:r>
            <a:r>
              <a:rPr lang="en-GB" baseline="0" dirty="0" smtClean="0"/>
              <a:t>tips for supporting your child’s reading at home, </a:t>
            </a:r>
            <a:r>
              <a:rPr lang="en-GB" baseline="0" dirty="0" smtClean="0"/>
              <a:t>some of the home </a:t>
            </a:r>
            <a:r>
              <a:rPr lang="en-GB" baseline="0" dirty="0" smtClean="0"/>
              <a:t>learning activities </a:t>
            </a:r>
            <a:r>
              <a:rPr lang="en-GB" baseline="0" dirty="0" smtClean="0"/>
              <a:t>we tend to use as </a:t>
            </a:r>
            <a:r>
              <a:rPr lang="en-GB" baseline="0" dirty="0" smtClean="0"/>
              <a:t>well as useful websites and apps you can use to support your child’s learning.  There will be an opportunity at the end to ask any questions and have a look at some of the literacy resources used within the school.  </a:t>
            </a:r>
          </a:p>
        </p:txBody>
      </p:sp>
      <p:sp>
        <p:nvSpPr>
          <p:cNvPr id="4" name="Slide Number Placeholder 3"/>
          <p:cNvSpPr>
            <a:spLocks noGrp="1"/>
          </p:cNvSpPr>
          <p:nvPr>
            <p:ph type="sldNum" sz="quarter" idx="10"/>
          </p:nvPr>
        </p:nvSpPr>
        <p:spPr/>
        <p:txBody>
          <a:bodyPr/>
          <a:lstStyle/>
          <a:p>
            <a:fld id="{5C3D466E-F2A7-42AD-839A-55075F4FACA0}" type="slidenum">
              <a:rPr lang="en-GB" smtClean="0"/>
              <a:t>2</a:t>
            </a:fld>
            <a:endParaRPr lang="en-GB"/>
          </a:p>
        </p:txBody>
      </p:sp>
    </p:spTree>
    <p:extLst>
      <p:ext uri="{BB962C8B-B14F-4D97-AF65-F5344CB8AC3E}">
        <p14:creationId xmlns:p14="http://schemas.microsoft.com/office/powerpoint/2010/main" val="4229676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a:t>
            </a:r>
            <a:r>
              <a:rPr lang="en-GB" baseline="0" dirty="0" smtClean="0"/>
              <a:t> the very beginning of Primary 1 we feel it is important to get to know the routines of school life before jumping straight into the nitty gritty of literacy learning, so we tend to start off with a 4 week “settling in” period where most of the work is teacher led. This time is important for building relationships with your little ones as well as laying the groundwork for when the independent work begins. The main way we teach or assess key skills is through exploring the stories of Percy the Park Keeper (behaviours of a good listener), Auditory and Visual memory (can they keep things they hear and see in their m</a:t>
            </a:r>
            <a:r>
              <a:rPr lang="en-GB" baseline="0" dirty="0" smtClean="0"/>
              <a:t>. We love Percy in Primary 1 and you will probably end up hearing all about his antics come August time! Using a stimulus like Percy allows us to work on key aspects of language learning such as listening and attention ( FEATURES OF GOOD LISTENING</a:t>
            </a:r>
            <a:r>
              <a:rPr lang="en-GB" baseline="0" dirty="0" smtClean="0"/>
              <a:t>), Rhyme (can they hear rhymes?) and concepts of print (to prepare them for independent reading). </a:t>
            </a:r>
          </a:p>
        </p:txBody>
      </p:sp>
      <p:sp>
        <p:nvSpPr>
          <p:cNvPr id="4" name="Slide Number Placeholder 3"/>
          <p:cNvSpPr>
            <a:spLocks noGrp="1"/>
          </p:cNvSpPr>
          <p:nvPr>
            <p:ph type="sldNum" sz="quarter" idx="10"/>
          </p:nvPr>
        </p:nvSpPr>
        <p:spPr/>
        <p:txBody>
          <a:bodyPr/>
          <a:lstStyle/>
          <a:p>
            <a:fld id="{5C3D466E-F2A7-42AD-839A-55075F4FACA0}" type="slidenum">
              <a:rPr lang="en-GB" smtClean="0"/>
              <a:t>3</a:t>
            </a:fld>
            <a:endParaRPr lang="en-GB"/>
          </a:p>
        </p:txBody>
      </p:sp>
    </p:spTree>
    <p:extLst>
      <p:ext uri="{BB962C8B-B14F-4D97-AF65-F5344CB8AC3E}">
        <p14:creationId xmlns:p14="http://schemas.microsoft.com/office/powerpoint/2010/main" val="1642818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One of the new additions to our programme in recent years is that we explore classic nursery rhymes as part of our literacy programme, again to help prepare the children for what is to come when we begin word building and identifying sounds in words. These tend to link directly with Percy the Park Keeper in the first few weeks, for example, Old McDonald had a Farm and you might hear your child talking about their “Rhyme of the Week” when they come home.</a:t>
            </a:r>
            <a:br>
              <a:rPr lang="en-GB" baseline="0" dirty="0" smtClean="0"/>
            </a:br>
            <a:r>
              <a:rPr lang="en-GB" baseline="0" dirty="0" smtClean="0"/>
              <a:t>We also put a lot of emphasis on Fine Motor Skills in those initial weeks, and throughout Primary 1, to ensure we are giving the children the best start for writing and developing pencil control. Typical resources we tend to use are sand trays, playdough, cutting jobs, anything involving small objects like </a:t>
            </a:r>
            <a:r>
              <a:rPr lang="en-GB" baseline="0" dirty="0" err="1" smtClean="0"/>
              <a:t>lego</a:t>
            </a:r>
            <a:r>
              <a:rPr lang="en-GB" baseline="0" dirty="0" smtClean="0"/>
              <a:t> building or pin boards… and they are always linked to the learning they have been doing in class or in that particular lesson. So if they have been reading about Percy’s fence blowing down, they might be asked to build a stronger one using </a:t>
            </a:r>
            <a:r>
              <a:rPr lang="en-GB" baseline="0" dirty="0" err="1" smtClean="0"/>
              <a:t>lego</a:t>
            </a:r>
            <a:r>
              <a:rPr lang="en-GB" baseline="0" dirty="0" smtClean="0"/>
              <a:t>, or if they have been practising their name or certain letters, they might write them into sand or form them with playdough. They all serve a great purpose but are fun at the same time! </a:t>
            </a:r>
            <a:br>
              <a:rPr lang="en-GB" baseline="0" dirty="0" smtClean="0"/>
            </a:br>
            <a:r>
              <a:rPr lang="en-GB" baseline="0" dirty="0" smtClean="0"/>
              <a:t/>
            </a:r>
            <a:br>
              <a:rPr lang="en-GB" baseline="0" dirty="0" smtClean="0"/>
            </a:br>
            <a:r>
              <a:rPr lang="en-GB" baseline="0" dirty="0" smtClean="0"/>
              <a:t>We also try to incorporate as many play opportunities as we can throughout the school day, again to allow for that element of fun but also to allow children to transfer their skills into a variety of different contexts. We try to extend our learning to the outdoors as much as we can too and this year our P1s have loved developing “Percy’s Garden” in our school’s crèche garden at the main entrance, so your little ones will be able to take full advantage from the get go this year! </a:t>
            </a:r>
          </a:p>
        </p:txBody>
      </p:sp>
      <p:sp>
        <p:nvSpPr>
          <p:cNvPr id="4" name="Slide Number Placeholder 3"/>
          <p:cNvSpPr>
            <a:spLocks noGrp="1"/>
          </p:cNvSpPr>
          <p:nvPr>
            <p:ph type="sldNum" sz="quarter" idx="10"/>
          </p:nvPr>
        </p:nvSpPr>
        <p:spPr/>
        <p:txBody>
          <a:bodyPr/>
          <a:lstStyle/>
          <a:p>
            <a:fld id="{5C3D466E-F2A7-42AD-839A-55075F4FACA0}" type="slidenum">
              <a:rPr lang="en-GB" smtClean="0"/>
              <a:t>4</a:t>
            </a:fld>
            <a:endParaRPr lang="en-GB"/>
          </a:p>
        </p:txBody>
      </p:sp>
    </p:spTree>
    <p:extLst>
      <p:ext uri="{BB962C8B-B14F-4D97-AF65-F5344CB8AC3E}">
        <p14:creationId xmlns:p14="http://schemas.microsoft.com/office/powerpoint/2010/main" val="2594650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After that initial settling in period, we</a:t>
            </a:r>
            <a:r>
              <a:rPr lang="en-GB" baseline="0" dirty="0" smtClean="0"/>
              <a:t> then move on to the slightly more formal phonics and spelling programme. In </a:t>
            </a:r>
            <a:r>
              <a:rPr lang="en-GB" baseline="0" dirty="0" smtClean="0"/>
              <a:t>P1 we begin by teaching the initial sounds, introducing 2 new sounds per week.  Every child is given a magnetic board in class with vowels in red and all other letters in blue.  These are used to introduce sounds, blending sounds to make words.  Children are encouraged to ‘</a:t>
            </a:r>
            <a:r>
              <a:rPr lang="en-GB" b="1" baseline="0" dirty="0" smtClean="0"/>
              <a:t>Say, make/break, blend, read and write’ </a:t>
            </a:r>
            <a:r>
              <a:rPr lang="en-GB" b="0" baseline="0" dirty="0" smtClean="0"/>
              <a:t>simple words using their magnetic boards.  </a:t>
            </a:r>
            <a:r>
              <a:rPr lang="en-GB" baseline="0" dirty="0" smtClean="0"/>
              <a:t> </a:t>
            </a:r>
            <a:r>
              <a:rPr lang="en-GB" b="1" baseline="0" dirty="0" smtClean="0"/>
              <a:t>Show example.  </a:t>
            </a:r>
            <a:r>
              <a:rPr lang="en-GB" b="0" baseline="0" dirty="0" smtClean="0"/>
              <a:t>I will explain further about how to form and write the letters correctly later in </a:t>
            </a:r>
            <a:r>
              <a:rPr lang="en-GB" b="0" baseline="0" dirty="0" smtClean="0"/>
              <a:t>the </a:t>
            </a:r>
            <a:r>
              <a:rPr lang="en-GB" b="0" baseline="0" dirty="0" smtClean="0"/>
              <a:t>presentation.  Every 4-6 weeks, children consolidate their learning and revise all sounds covered, allowing them to then form simple words.  Such as </a:t>
            </a:r>
            <a:r>
              <a:rPr lang="en-GB" b="1" baseline="0" dirty="0" smtClean="0"/>
              <a:t>at, sat, sit, tip, tap.  </a:t>
            </a:r>
            <a:r>
              <a:rPr lang="en-GB" b="0" baseline="0" dirty="0" smtClean="0"/>
              <a:t>At home, encourage your child to identify words with their new sound, find objects around the house beginning with that sound, play games such as ‘I SPY’, alphabet bingo etc.  Try to make the learning active and fun. </a:t>
            </a:r>
            <a:endParaRPr lang="en-GB" dirty="0"/>
          </a:p>
        </p:txBody>
      </p:sp>
      <p:sp>
        <p:nvSpPr>
          <p:cNvPr id="4" name="Slide Number Placeholder 3"/>
          <p:cNvSpPr>
            <a:spLocks noGrp="1"/>
          </p:cNvSpPr>
          <p:nvPr>
            <p:ph type="sldNum" sz="quarter" idx="10"/>
          </p:nvPr>
        </p:nvSpPr>
        <p:spPr/>
        <p:txBody>
          <a:bodyPr/>
          <a:lstStyle/>
          <a:p>
            <a:fld id="{5C3D466E-F2A7-42AD-839A-55075F4FACA0}" type="slidenum">
              <a:rPr lang="en-GB" smtClean="0"/>
              <a:t>5</a:t>
            </a:fld>
            <a:endParaRPr lang="en-GB"/>
          </a:p>
        </p:txBody>
      </p:sp>
    </p:spTree>
    <p:extLst>
      <p:ext uri="{BB962C8B-B14F-4D97-AF65-F5344CB8AC3E}">
        <p14:creationId xmlns:p14="http://schemas.microsoft.com/office/powerpoint/2010/main" val="3169261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a:t>
            </a:r>
            <a:r>
              <a:rPr lang="en-GB" baseline="0" dirty="0" smtClean="0"/>
              <a:t> </a:t>
            </a:r>
            <a:r>
              <a:rPr lang="en-GB" baseline="0" dirty="0" err="1" smtClean="0"/>
              <a:t>Tannochside</a:t>
            </a:r>
            <a:r>
              <a:rPr lang="en-GB" baseline="0" dirty="0" smtClean="0"/>
              <a:t> we use the Jolly Phonics resource to help support literacy.  This programme uses a multi-sensory, synthetic approach to teaching phonics, using songs and actions to help children learn their sounds.  These books help to introduce the sounds with their appropriate action.  I will now let you hear an example of the songs the children learn when covering the sounds ‘-a’ and ‘-s’.  You can download the Jolly Phonics app for your child’s tablet at </a:t>
            </a:r>
            <a:r>
              <a:rPr lang="en-GB" baseline="0" dirty="0" smtClean="0"/>
              <a:t>home and all the songs are easily found on YouTube with a simple search “</a:t>
            </a:r>
            <a:r>
              <a:rPr lang="en-GB" baseline="0" dirty="0" err="1" smtClean="0"/>
              <a:t>Jollyphonics</a:t>
            </a:r>
            <a:r>
              <a:rPr lang="en-GB" baseline="0" dirty="0" smtClean="0"/>
              <a:t> a” e.g. </a:t>
            </a:r>
            <a:br>
              <a:rPr lang="en-GB" baseline="0" dirty="0" smtClean="0"/>
            </a:br>
            <a:endParaRPr lang="en-GB" dirty="0"/>
          </a:p>
        </p:txBody>
      </p:sp>
      <p:sp>
        <p:nvSpPr>
          <p:cNvPr id="4" name="Slide Number Placeholder 3"/>
          <p:cNvSpPr>
            <a:spLocks noGrp="1"/>
          </p:cNvSpPr>
          <p:nvPr>
            <p:ph type="sldNum" sz="quarter" idx="10"/>
          </p:nvPr>
        </p:nvSpPr>
        <p:spPr/>
        <p:txBody>
          <a:bodyPr/>
          <a:lstStyle/>
          <a:p>
            <a:fld id="{5C3D466E-F2A7-42AD-839A-55075F4FACA0}" type="slidenum">
              <a:rPr lang="en-GB" smtClean="0"/>
              <a:t>6</a:t>
            </a:fld>
            <a:endParaRPr lang="en-GB"/>
          </a:p>
        </p:txBody>
      </p:sp>
    </p:spTree>
    <p:extLst>
      <p:ext uri="{BB962C8B-B14F-4D97-AF65-F5344CB8AC3E}">
        <p14:creationId xmlns:p14="http://schemas.microsoft.com/office/powerpoint/2010/main" val="3594525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a:t>
            </a:r>
            <a:r>
              <a:rPr lang="en-GB" baseline="0" dirty="0" smtClean="0"/>
              <a:t> also use Sunnybank colour coding as standard when teaching new sounds. It is a speech and language intervention to support children in the accurate pronunciation of sounds. Using the colour coded mouth seen here, we refer to which part of the mouth each letter is formed in. So letters like m or b would be red as you use your lips to make them, t would be blue as you need to move your tongue to the top of your mouth and something like a would be yellow, using the back of the mouth to produce that sound. By exposing the children to this methodology from P1 we hope that it encourages them to really think about how they say each sound which will help them when building and decoding words further into the programme. </a:t>
            </a:r>
            <a:endParaRPr lang="en-GB" dirty="0"/>
          </a:p>
        </p:txBody>
      </p:sp>
      <p:sp>
        <p:nvSpPr>
          <p:cNvPr id="4" name="Slide Number Placeholder 3"/>
          <p:cNvSpPr>
            <a:spLocks noGrp="1"/>
          </p:cNvSpPr>
          <p:nvPr>
            <p:ph type="sldNum" sz="quarter" idx="10"/>
          </p:nvPr>
        </p:nvSpPr>
        <p:spPr/>
        <p:txBody>
          <a:bodyPr/>
          <a:lstStyle/>
          <a:p>
            <a:fld id="{5C3D466E-F2A7-42AD-839A-55075F4FACA0}" type="slidenum">
              <a:rPr lang="en-GB" smtClean="0"/>
              <a:t>7</a:t>
            </a:fld>
            <a:endParaRPr lang="en-GB"/>
          </a:p>
        </p:txBody>
      </p:sp>
    </p:spTree>
    <p:extLst>
      <p:ext uri="{BB962C8B-B14F-4D97-AF65-F5344CB8AC3E}">
        <p14:creationId xmlns:p14="http://schemas.microsoft.com/office/powerpoint/2010/main" val="3621965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 children are secure and</a:t>
            </a:r>
            <a:r>
              <a:rPr lang="en-GB" baseline="0" dirty="0" smtClean="0"/>
              <a:t> confident in using and identifying all initial sounds, we then begin to introduce phonemes in P1.  Phonemes are 1 unit of sound given by 2 or more letters </a:t>
            </a:r>
            <a:r>
              <a:rPr lang="en-GB" b="1" baseline="0" dirty="0" err="1" smtClean="0"/>
              <a:t>sh</a:t>
            </a:r>
            <a:r>
              <a:rPr lang="en-GB" b="1" baseline="0" dirty="0" smtClean="0"/>
              <a:t>  </a:t>
            </a:r>
            <a:r>
              <a:rPr lang="en-GB" b="1" baseline="0" dirty="0" err="1" smtClean="0"/>
              <a:t>ch</a:t>
            </a:r>
            <a:r>
              <a:rPr lang="en-GB" b="1" baseline="0" dirty="0" smtClean="0"/>
              <a:t>  </a:t>
            </a:r>
            <a:r>
              <a:rPr lang="en-GB" b="1" baseline="0" dirty="0" err="1" smtClean="0"/>
              <a:t>th</a:t>
            </a:r>
            <a:r>
              <a:rPr lang="en-GB" b="1" baseline="0" dirty="0" smtClean="0"/>
              <a:t> </a:t>
            </a:r>
            <a:r>
              <a:rPr lang="en-GB" b="0" baseline="0" dirty="0" smtClean="0"/>
              <a:t>etc.  You can support your child at home in the same way as before, building on the activities already covered in term 1.  Throughout this time, we also continue to reinforce and consolidate individual sounds.  </a:t>
            </a:r>
            <a:endParaRPr lang="en-GB" dirty="0"/>
          </a:p>
        </p:txBody>
      </p:sp>
      <p:sp>
        <p:nvSpPr>
          <p:cNvPr id="4" name="Slide Number Placeholder 3"/>
          <p:cNvSpPr>
            <a:spLocks noGrp="1"/>
          </p:cNvSpPr>
          <p:nvPr>
            <p:ph type="sldNum" sz="quarter" idx="10"/>
          </p:nvPr>
        </p:nvSpPr>
        <p:spPr/>
        <p:txBody>
          <a:bodyPr/>
          <a:lstStyle/>
          <a:p>
            <a:fld id="{5C3D466E-F2A7-42AD-839A-55075F4FACA0}" type="slidenum">
              <a:rPr lang="en-GB" smtClean="0"/>
              <a:t>8</a:t>
            </a:fld>
            <a:endParaRPr lang="en-GB"/>
          </a:p>
        </p:txBody>
      </p:sp>
    </p:spTree>
    <p:extLst>
      <p:ext uri="{BB962C8B-B14F-4D97-AF65-F5344CB8AC3E}">
        <p14:creationId xmlns:p14="http://schemas.microsoft.com/office/powerpoint/2010/main" val="1243562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Common</a:t>
            </a:r>
            <a:r>
              <a:rPr lang="en-GB" baseline="0" dirty="0" smtClean="0"/>
              <a:t> words are high frequency sight words that are often tricky to sound out.  These are introduced in sets of </a:t>
            </a:r>
            <a:r>
              <a:rPr lang="en-GB" baseline="0" dirty="0" smtClean="0"/>
              <a:t>2, 3 or 4 every </a:t>
            </a:r>
            <a:r>
              <a:rPr lang="en-GB" baseline="0" dirty="0" smtClean="0"/>
              <a:t>week.  Pupils are encouraged to practise reading and writing these words daily to help improve their sight vocabulary when reading.  Common word flashcards are sent home weekly and it is important that children work hard to revise previous weeks as well as the new words.  Encourage your child to look for their common words within their reading book or in other text around the house.  Fun spelling strategies can be used such as newspaper spelling, rainbow spelling, fast spelling etc</a:t>
            </a:r>
            <a:r>
              <a:rPr lang="en-GB" baseline="0" dirty="0" smtClean="0"/>
              <a:t>. Near the beginning of the year, we always issue an activity grid with lots of ideas of different tasks you can do to help your child at home so you can look forward to that. </a:t>
            </a:r>
            <a:r>
              <a:rPr lang="en-GB" baseline="0" dirty="0" smtClean="0"/>
              <a:t>We encourage pupils to </a:t>
            </a:r>
            <a:r>
              <a:rPr lang="en-GB" b="1" baseline="0" dirty="0" smtClean="0"/>
              <a:t>Look, Say, Cover, Write and Check </a:t>
            </a:r>
            <a:r>
              <a:rPr lang="en-GB" b="0" baseline="0" dirty="0" smtClean="0"/>
              <a:t>their words.  I will now show you an </a:t>
            </a:r>
            <a:r>
              <a:rPr lang="en-GB" b="0" baseline="0" dirty="0" smtClean="0"/>
              <a:t>example of </a:t>
            </a:r>
            <a:r>
              <a:rPr lang="en-GB" b="0" baseline="0" dirty="0" smtClean="0"/>
              <a:t>this.  </a:t>
            </a:r>
            <a:endParaRPr lang="en-GB" dirty="0"/>
          </a:p>
        </p:txBody>
      </p:sp>
      <p:sp>
        <p:nvSpPr>
          <p:cNvPr id="4" name="Slide Number Placeholder 3"/>
          <p:cNvSpPr>
            <a:spLocks noGrp="1"/>
          </p:cNvSpPr>
          <p:nvPr>
            <p:ph type="sldNum" sz="quarter" idx="10"/>
          </p:nvPr>
        </p:nvSpPr>
        <p:spPr/>
        <p:txBody>
          <a:bodyPr/>
          <a:lstStyle/>
          <a:p>
            <a:fld id="{5C3D466E-F2A7-42AD-839A-55075F4FACA0}" type="slidenum">
              <a:rPr lang="en-GB" smtClean="0"/>
              <a:t>9</a:t>
            </a:fld>
            <a:endParaRPr lang="en-GB"/>
          </a:p>
        </p:txBody>
      </p:sp>
    </p:spTree>
    <p:extLst>
      <p:ext uri="{BB962C8B-B14F-4D97-AF65-F5344CB8AC3E}">
        <p14:creationId xmlns:p14="http://schemas.microsoft.com/office/powerpoint/2010/main" val="3901166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EA8A8C47-E3BB-EF40-BDDF-0D0861A8A8BF}" type="datetimeFigureOut">
              <a:rPr lang="en-US" smtClean="0"/>
              <a:t>5/10/2022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695633-AF94-2344-99AB-3A45C9272335}" type="slidenum">
              <a:rPr lang="en-US" smtClean="0"/>
              <a:t>‹#›</a:t>
            </a:fld>
            <a:endParaRPr lang="en-US"/>
          </a:p>
        </p:txBody>
      </p:sp>
    </p:spTree>
    <p:extLst>
      <p:ext uri="{BB962C8B-B14F-4D97-AF65-F5344CB8AC3E}">
        <p14:creationId xmlns:p14="http://schemas.microsoft.com/office/powerpoint/2010/main" val="3628765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A8A8C47-E3BB-EF40-BDDF-0D0861A8A8BF}" type="datetimeFigureOut">
              <a:rPr lang="en-US" smtClean="0"/>
              <a:t>5/10/2022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695633-AF94-2344-99AB-3A45C9272335}" type="slidenum">
              <a:rPr lang="en-US" smtClean="0"/>
              <a:t>‹#›</a:t>
            </a:fld>
            <a:endParaRPr lang="en-US"/>
          </a:p>
        </p:txBody>
      </p:sp>
    </p:spTree>
    <p:extLst>
      <p:ext uri="{BB962C8B-B14F-4D97-AF65-F5344CB8AC3E}">
        <p14:creationId xmlns:p14="http://schemas.microsoft.com/office/powerpoint/2010/main" val="1142748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A8A8C47-E3BB-EF40-BDDF-0D0861A8A8BF}" type="datetimeFigureOut">
              <a:rPr lang="en-US" smtClean="0"/>
              <a:t>5/10/2022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695633-AF94-2344-99AB-3A45C9272335}" type="slidenum">
              <a:rPr lang="en-US" smtClean="0"/>
              <a:t>‹#›</a:t>
            </a:fld>
            <a:endParaRPr lang="en-US"/>
          </a:p>
        </p:txBody>
      </p:sp>
    </p:spTree>
    <p:extLst>
      <p:ext uri="{BB962C8B-B14F-4D97-AF65-F5344CB8AC3E}">
        <p14:creationId xmlns:p14="http://schemas.microsoft.com/office/powerpoint/2010/main" val="2587628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A8A8C47-E3BB-EF40-BDDF-0D0861A8A8BF}" type="datetimeFigureOut">
              <a:rPr lang="en-US" smtClean="0"/>
              <a:t>5/10/2022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695633-AF94-2344-99AB-3A45C9272335}" type="slidenum">
              <a:rPr lang="en-US" smtClean="0"/>
              <a:t>‹#›</a:t>
            </a:fld>
            <a:endParaRPr lang="en-US"/>
          </a:p>
        </p:txBody>
      </p:sp>
    </p:spTree>
    <p:extLst>
      <p:ext uri="{BB962C8B-B14F-4D97-AF65-F5344CB8AC3E}">
        <p14:creationId xmlns:p14="http://schemas.microsoft.com/office/powerpoint/2010/main" val="3767815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EA8A8C47-E3BB-EF40-BDDF-0D0861A8A8BF}" type="datetimeFigureOut">
              <a:rPr lang="en-US" smtClean="0"/>
              <a:t>5/10/2022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695633-AF94-2344-99AB-3A45C9272335}" type="slidenum">
              <a:rPr lang="en-US" smtClean="0"/>
              <a:t>‹#›</a:t>
            </a:fld>
            <a:endParaRPr lang="en-US"/>
          </a:p>
        </p:txBody>
      </p:sp>
    </p:spTree>
    <p:extLst>
      <p:ext uri="{BB962C8B-B14F-4D97-AF65-F5344CB8AC3E}">
        <p14:creationId xmlns:p14="http://schemas.microsoft.com/office/powerpoint/2010/main" val="3295830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EA8A8C47-E3BB-EF40-BDDF-0D0861A8A8BF}" type="datetimeFigureOut">
              <a:rPr lang="en-US" smtClean="0"/>
              <a:t>5/10/2022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695633-AF94-2344-99AB-3A45C9272335}" type="slidenum">
              <a:rPr lang="en-US" smtClean="0"/>
              <a:t>‹#›</a:t>
            </a:fld>
            <a:endParaRPr lang="en-US"/>
          </a:p>
        </p:txBody>
      </p:sp>
    </p:spTree>
    <p:extLst>
      <p:ext uri="{BB962C8B-B14F-4D97-AF65-F5344CB8AC3E}">
        <p14:creationId xmlns:p14="http://schemas.microsoft.com/office/powerpoint/2010/main" val="2200473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EA8A8C47-E3BB-EF40-BDDF-0D0861A8A8BF}" type="datetimeFigureOut">
              <a:rPr lang="en-US" smtClean="0"/>
              <a:t>5/10/2022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695633-AF94-2344-99AB-3A45C9272335}" type="slidenum">
              <a:rPr lang="en-US" smtClean="0"/>
              <a:t>‹#›</a:t>
            </a:fld>
            <a:endParaRPr lang="en-US"/>
          </a:p>
        </p:txBody>
      </p:sp>
    </p:spTree>
    <p:extLst>
      <p:ext uri="{BB962C8B-B14F-4D97-AF65-F5344CB8AC3E}">
        <p14:creationId xmlns:p14="http://schemas.microsoft.com/office/powerpoint/2010/main" val="3030666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EA8A8C47-E3BB-EF40-BDDF-0D0861A8A8BF}" type="datetimeFigureOut">
              <a:rPr lang="en-US" smtClean="0"/>
              <a:t>5/10/2022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695633-AF94-2344-99AB-3A45C9272335}" type="slidenum">
              <a:rPr lang="en-US" smtClean="0"/>
              <a:t>‹#›</a:t>
            </a:fld>
            <a:endParaRPr lang="en-US"/>
          </a:p>
        </p:txBody>
      </p:sp>
    </p:spTree>
    <p:extLst>
      <p:ext uri="{BB962C8B-B14F-4D97-AF65-F5344CB8AC3E}">
        <p14:creationId xmlns:p14="http://schemas.microsoft.com/office/powerpoint/2010/main" val="2847299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8A8C47-E3BB-EF40-BDDF-0D0861A8A8BF}" type="datetimeFigureOut">
              <a:rPr lang="en-US" smtClean="0"/>
              <a:t>5/10/2022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695633-AF94-2344-99AB-3A45C9272335}" type="slidenum">
              <a:rPr lang="en-US" smtClean="0"/>
              <a:t>‹#›</a:t>
            </a:fld>
            <a:endParaRPr lang="en-US"/>
          </a:p>
        </p:txBody>
      </p:sp>
    </p:spTree>
    <p:extLst>
      <p:ext uri="{BB962C8B-B14F-4D97-AF65-F5344CB8AC3E}">
        <p14:creationId xmlns:p14="http://schemas.microsoft.com/office/powerpoint/2010/main" val="706189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A8A8C47-E3BB-EF40-BDDF-0D0861A8A8BF}" type="datetimeFigureOut">
              <a:rPr lang="en-US" smtClean="0"/>
              <a:t>5/10/2022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695633-AF94-2344-99AB-3A45C9272335}" type="slidenum">
              <a:rPr lang="en-US" smtClean="0"/>
              <a:t>‹#›</a:t>
            </a:fld>
            <a:endParaRPr lang="en-US"/>
          </a:p>
        </p:txBody>
      </p:sp>
    </p:spTree>
    <p:extLst>
      <p:ext uri="{BB962C8B-B14F-4D97-AF65-F5344CB8AC3E}">
        <p14:creationId xmlns:p14="http://schemas.microsoft.com/office/powerpoint/2010/main" val="3741122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A8A8C47-E3BB-EF40-BDDF-0D0861A8A8BF}" type="datetimeFigureOut">
              <a:rPr lang="en-US" smtClean="0"/>
              <a:t>5/10/2022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695633-AF94-2344-99AB-3A45C9272335}" type="slidenum">
              <a:rPr lang="en-US" smtClean="0"/>
              <a:t>‹#›</a:t>
            </a:fld>
            <a:endParaRPr lang="en-US"/>
          </a:p>
        </p:txBody>
      </p:sp>
    </p:spTree>
    <p:extLst>
      <p:ext uri="{BB962C8B-B14F-4D97-AF65-F5344CB8AC3E}">
        <p14:creationId xmlns:p14="http://schemas.microsoft.com/office/powerpoint/2010/main" val="3612439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8A8C47-E3BB-EF40-BDDF-0D0861A8A8BF}" type="datetimeFigureOut">
              <a:rPr lang="en-US" smtClean="0"/>
              <a:t>5/10/2022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695633-AF94-2344-99AB-3A45C9272335}" type="slidenum">
              <a:rPr lang="en-US" smtClean="0"/>
              <a:t>‹#›</a:t>
            </a:fld>
            <a:endParaRPr lang="en-US"/>
          </a:p>
        </p:txBody>
      </p:sp>
    </p:spTree>
    <p:extLst>
      <p:ext uri="{BB962C8B-B14F-4D97-AF65-F5344CB8AC3E}">
        <p14:creationId xmlns:p14="http://schemas.microsoft.com/office/powerpoint/2010/main" val="4037461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jp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hyperlink" Target="https://www.google.co.uk/url?sa=i&amp;url=https://apps.apple.com/gb/app/jolly-phonics-letter-sounds/id897894552&amp;psig=AOvVaw2ON10E7NJ2sSGxRJ4ypqIJ&amp;ust=1598431598156000&amp;source=images&amp;cd=vfe&amp;ved=0CAIQjRxqFwoTCIiw5e77tesCFQAAAAAdAAAAABAE" TargetMode="External"/><Relationship Id="rId5" Type="http://schemas.openxmlformats.org/officeDocument/2006/relationships/image" Target="../media/image22.jpeg"/><Relationship Id="rId10" Type="http://schemas.openxmlformats.org/officeDocument/2006/relationships/image" Target="../media/image25.png"/><Relationship Id="rId4" Type="http://schemas.openxmlformats.org/officeDocument/2006/relationships/hyperlink" Target="https://www.google.co.uk/url?sa=i&amp;url=https://www.amazon.co.uk/Geraldine-Giraffe-Christopher-Thorne/dp/0993006949&amp;psig=AOvVaw3UMXeMRJNMdmKCI_ObkXAp&amp;ust=1598431556233000&amp;source=images&amp;cd=vfe&amp;ved=0CAIQjRxqFwoTCJjK39r7tesCFQAAAAAdAAAAABAE" TargetMode="External"/><Relationship Id="rId9" Type="http://schemas.openxmlformats.org/officeDocument/2006/relationships/hyperlink" Target="https://www.google.co.uk/url?sa=i&amp;url=https://www.learningblocks.tv/&amp;psig=AOvVaw3SHlcJM4kftgs3e43kPQzO&amp;ust=1598431499669000&amp;source=images&amp;cd=vfe&amp;ved=0CAIQjRxqFwoTCIjd5r_7tesCFQAAAAAdAAAAABA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hyperlink" Target="mailto:nlgallagherl1@northlan.gov.uk" TargetMode="External"/><Relationship Id="rId7" Type="http://schemas.openxmlformats.org/officeDocument/2006/relationships/image" Target="../media/image30.png"/><Relationship Id="rId2" Type="http://schemas.openxmlformats.org/officeDocument/2006/relationships/hyperlink" Target="mailto:nlferriec@northlan.org.uk" TargetMode="External"/><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29.png"/><Relationship Id="rId10" Type="http://schemas.microsoft.com/office/2007/relationships/hdphoto" Target="../media/hdphoto7.wdp"/><Relationship Id="rId4" Type="http://schemas.openxmlformats.org/officeDocument/2006/relationships/image" Target="../media/image28.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png"/><Relationship Id="rId7"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10" Type="http://schemas.microsoft.com/office/2007/relationships/hdphoto" Target="../media/hdphoto2.wdp"/><Relationship Id="rId4" Type="http://schemas.openxmlformats.org/officeDocument/2006/relationships/image" Target="../media/image5.jpe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2447"/>
            <a:ext cx="7772400" cy="1470025"/>
          </a:xfrm>
        </p:spPr>
        <p:txBody>
          <a:bodyPr>
            <a:noAutofit/>
          </a:bodyPr>
          <a:lstStyle/>
          <a:p>
            <a:r>
              <a:rPr lang="en-US" sz="4800" dirty="0" err="1" smtClean="0">
                <a:latin typeface="Sassoon Infant Std" panose="020B0503020103030203" pitchFamily="34" charset="0"/>
                <a:cs typeface="Comic Sans MS"/>
              </a:rPr>
              <a:t>Tannochside</a:t>
            </a:r>
            <a:r>
              <a:rPr lang="en-US" sz="4800" dirty="0" smtClean="0">
                <a:latin typeface="Sassoon Infant Std" panose="020B0503020103030203" pitchFamily="34" charset="0"/>
                <a:cs typeface="Comic Sans MS"/>
              </a:rPr>
              <a:t> Primary School</a:t>
            </a:r>
            <a:endParaRPr lang="en-US" sz="4800" dirty="0">
              <a:latin typeface="Sassoon Infant Std" panose="020B0503020103030203" pitchFamily="34" charset="0"/>
              <a:cs typeface="Comic Sans MS"/>
            </a:endParaRPr>
          </a:p>
        </p:txBody>
      </p:sp>
      <p:sp>
        <p:nvSpPr>
          <p:cNvPr id="3" name="Subtitle 2"/>
          <p:cNvSpPr>
            <a:spLocks noGrp="1"/>
          </p:cNvSpPr>
          <p:nvPr>
            <p:ph type="subTitle" idx="1"/>
          </p:nvPr>
        </p:nvSpPr>
        <p:spPr>
          <a:xfrm>
            <a:off x="1240871" y="3057099"/>
            <a:ext cx="6400800" cy="1937973"/>
          </a:xfrm>
        </p:spPr>
        <p:txBody>
          <a:bodyPr>
            <a:noAutofit/>
          </a:bodyPr>
          <a:lstStyle/>
          <a:p>
            <a:r>
              <a:rPr lang="en-US" sz="3600" dirty="0" smtClean="0">
                <a:solidFill>
                  <a:srgbClr val="FF0000"/>
                </a:solidFill>
                <a:latin typeface="Sassoon Infant Std" panose="020B0503020103030203" pitchFamily="34" charset="0"/>
                <a:cs typeface="Comic Sans MS"/>
              </a:rPr>
              <a:t>Induction Day </a:t>
            </a:r>
            <a:r>
              <a:rPr lang="en-US" sz="3600" dirty="0" smtClean="0">
                <a:solidFill>
                  <a:srgbClr val="FF0000"/>
                </a:solidFill>
                <a:latin typeface="Sassoon Infant Std" panose="020B0503020103030203" pitchFamily="34" charset="0"/>
                <a:cs typeface="Comic Sans MS"/>
              </a:rPr>
              <a:t>1</a:t>
            </a:r>
            <a:br>
              <a:rPr lang="en-US" sz="3600" dirty="0" smtClean="0">
                <a:solidFill>
                  <a:srgbClr val="FF0000"/>
                </a:solidFill>
                <a:latin typeface="Sassoon Infant Std" panose="020B0503020103030203" pitchFamily="34" charset="0"/>
                <a:cs typeface="Comic Sans MS"/>
              </a:rPr>
            </a:br>
            <a:r>
              <a:rPr lang="en-US" sz="3600" dirty="0" smtClean="0">
                <a:solidFill>
                  <a:srgbClr val="FF0000"/>
                </a:solidFill>
                <a:latin typeface="Sassoon Infant Std" panose="020B0503020103030203" pitchFamily="34" charset="0"/>
                <a:cs typeface="Comic Sans MS"/>
              </a:rPr>
              <a:t>Primary 1 Literacy</a:t>
            </a:r>
            <a:endParaRPr lang="en-US" sz="3600" dirty="0" smtClean="0">
              <a:solidFill>
                <a:srgbClr val="FF0000"/>
              </a:solidFill>
              <a:latin typeface="Sassoon Infant Std" panose="020B0503020103030203" pitchFamily="34" charset="0"/>
              <a:cs typeface="Comic Sans MS"/>
            </a:endParaRPr>
          </a:p>
          <a:p>
            <a:r>
              <a:rPr lang="en-US" sz="3600" dirty="0" smtClean="0">
                <a:solidFill>
                  <a:srgbClr val="FF0000"/>
                </a:solidFill>
                <a:latin typeface="Sassoon Infant Std" panose="020B0503020103030203" pitchFamily="34" charset="0"/>
                <a:cs typeface="Comic Sans MS"/>
              </a:rPr>
              <a:t>2022-2023</a:t>
            </a:r>
            <a:endParaRPr lang="en-US" sz="3600" dirty="0" smtClean="0">
              <a:solidFill>
                <a:srgbClr val="FF0000"/>
              </a:solidFill>
              <a:latin typeface="Sassoon Infant Std" panose="020B0503020103030203" pitchFamily="34" charset="0"/>
              <a:cs typeface="Comic Sans MS"/>
            </a:endParaRPr>
          </a:p>
          <a:p>
            <a:r>
              <a:rPr lang="en-US" sz="3600" dirty="0" smtClean="0">
                <a:solidFill>
                  <a:srgbClr val="FF0000"/>
                </a:solidFill>
                <a:latin typeface="Sassoon Infant Std" panose="020B0503020103030203" pitchFamily="34" charset="0"/>
                <a:cs typeface="Comic Sans MS"/>
              </a:rPr>
              <a:t>Mrs. Gallagher </a:t>
            </a:r>
            <a:endParaRPr lang="en-US" sz="3600" dirty="0">
              <a:solidFill>
                <a:srgbClr val="FF0000"/>
              </a:solidFill>
              <a:latin typeface="Sassoon Infant Std" panose="020B0503020103030203" pitchFamily="34" charset="0"/>
              <a:cs typeface="Comic Sans MS"/>
            </a:endParaRPr>
          </a:p>
        </p:txBody>
      </p:sp>
      <p:pic>
        <p:nvPicPr>
          <p:cNvPr id="4" name="Picture 3"/>
          <p:cNvPicPr>
            <a:picLocks noChangeAspect="1"/>
          </p:cNvPicPr>
          <p:nvPr/>
        </p:nvPicPr>
        <p:blipFill>
          <a:blip r:embed="rId3"/>
          <a:stretch>
            <a:fillRect/>
          </a:stretch>
        </p:blipFill>
        <p:spPr>
          <a:xfrm>
            <a:off x="316885" y="301625"/>
            <a:ext cx="1757915" cy="1733833"/>
          </a:xfrm>
          <a:prstGeom prst="rect">
            <a:avLst/>
          </a:prstGeom>
        </p:spPr>
      </p:pic>
      <p:pic>
        <p:nvPicPr>
          <p:cNvPr id="7" name="Picture 6" descr="kids-playing-with-block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9543" y="4810398"/>
            <a:ext cx="2687207" cy="1719812"/>
          </a:xfrm>
          <a:prstGeom prst="rect">
            <a:avLst/>
          </a:prstGeom>
        </p:spPr>
      </p:pic>
    </p:spTree>
    <p:extLst>
      <p:ext uri="{BB962C8B-B14F-4D97-AF65-F5344CB8AC3E}">
        <p14:creationId xmlns:p14="http://schemas.microsoft.com/office/powerpoint/2010/main" val="34974135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u="sng" dirty="0" smtClean="0">
                <a:latin typeface="Sassoon Infant Std" panose="020B0503020103030203" pitchFamily="34" charset="0"/>
                <a:cs typeface="Comic Sans MS"/>
              </a:rPr>
              <a:t>Written Work</a:t>
            </a:r>
            <a:endParaRPr lang="en-US" sz="5400" u="sng" dirty="0">
              <a:latin typeface="Sassoon Infant Std" panose="020B0503020103030203" pitchFamily="34" charset="0"/>
            </a:endParaRPr>
          </a:p>
        </p:txBody>
      </p:sp>
      <p:sp>
        <p:nvSpPr>
          <p:cNvPr id="3" name="Content Placeholder 2"/>
          <p:cNvSpPr>
            <a:spLocks noGrp="1"/>
          </p:cNvSpPr>
          <p:nvPr>
            <p:ph idx="1"/>
          </p:nvPr>
        </p:nvSpPr>
        <p:spPr>
          <a:xfrm>
            <a:off x="457199" y="1406208"/>
            <a:ext cx="8229600" cy="4525963"/>
          </a:xfrm>
        </p:spPr>
        <p:txBody>
          <a:bodyPr>
            <a:noAutofit/>
          </a:bodyPr>
          <a:lstStyle/>
          <a:p>
            <a:r>
              <a:rPr lang="en-US" dirty="0" smtClean="0">
                <a:latin typeface="Sassoon Infant Std" panose="020B0503020103030203" pitchFamily="34" charset="0"/>
                <a:cs typeface="Comic Sans MS"/>
              </a:rPr>
              <a:t>Pencil control</a:t>
            </a:r>
          </a:p>
          <a:p>
            <a:r>
              <a:rPr lang="en-US" dirty="0" smtClean="0">
                <a:latin typeface="Sassoon Infant Std" panose="020B0503020103030203" pitchFamily="34" charset="0"/>
                <a:cs typeface="Comic Sans MS"/>
              </a:rPr>
              <a:t>Overwriting </a:t>
            </a:r>
            <a:r>
              <a:rPr lang="mr-IN" dirty="0" smtClean="0">
                <a:latin typeface="Sassoon Infant Std" panose="020B0503020103030203" pitchFamily="34" charset="0"/>
                <a:cs typeface="Comic Sans MS"/>
              </a:rPr>
              <a:t>–</a:t>
            </a:r>
            <a:r>
              <a:rPr lang="en-US" dirty="0" smtClean="0">
                <a:latin typeface="Sassoon Infant Std" panose="020B0503020103030203" pitchFamily="34" charset="0"/>
                <a:cs typeface="Comic Sans MS"/>
              </a:rPr>
              <a:t> underwriting - independent</a:t>
            </a:r>
          </a:p>
          <a:p>
            <a:r>
              <a:rPr lang="en-US" dirty="0" smtClean="0">
                <a:latin typeface="Sassoon Infant Std" panose="020B0503020103030203" pitchFamily="34" charset="0"/>
                <a:cs typeface="Comic Sans MS"/>
              </a:rPr>
              <a:t>Daily writing linked to phonics, reading and spelling.</a:t>
            </a:r>
          </a:p>
          <a:p>
            <a:r>
              <a:rPr lang="en-US" dirty="0" smtClean="0">
                <a:latin typeface="Sassoon Infant Std" panose="020B0503020103030203" pitchFamily="34" charset="0"/>
                <a:cs typeface="Comic Sans MS"/>
              </a:rPr>
              <a:t>Weekly taught writing lesson focusing on particular teaching points</a:t>
            </a:r>
          </a:p>
          <a:p>
            <a:r>
              <a:rPr lang="en-US" dirty="0" smtClean="0">
                <a:latin typeface="Sassoon Infant Std" panose="020B0503020103030203" pitchFamily="34" charset="0"/>
                <a:cs typeface="Comic Sans MS"/>
              </a:rPr>
              <a:t>Cross curricular writing</a:t>
            </a:r>
          </a:p>
          <a:p>
            <a:r>
              <a:rPr lang="en-US" dirty="0" smtClean="0">
                <a:latin typeface="Sassoon Infant Std" panose="020B0503020103030203" pitchFamily="34" charset="0"/>
                <a:cs typeface="Comic Sans MS"/>
              </a:rPr>
              <a:t>Punctuation and handwriting</a:t>
            </a:r>
          </a:p>
        </p:txBody>
      </p:sp>
      <p:pic>
        <p:nvPicPr>
          <p:cNvPr id="4" name="Picture 3" descr="big-blue-penci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74251">
            <a:off x="7432184" y="176874"/>
            <a:ext cx="942917" cy="1338526"/>
          </a:xfrm>
          <a:prstGeom prst="rect">
            <a:avLst/>
          </a:prstGeom>
        </p:spPr>
      </p:pic>
      <p:pic>
        <p:nvPicPr>
          <p:cNvPr id="5" name="Picture 4" descr="big-blue-penci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74251">
            <a:off x="651521" y="176875"/>
            <a:ext cx="942917" cy="1338526"/>
          </a:xfrm>
          <a:prstGeom prst="rect">
            <a:avLst/>
          </a:prstGeom>
        </p:spPr>
      </p:pic>
    </p:spTree>
    <p:extLst>
      <p:ext uri="{BB962C8B-B14F-4D97-AF65-F5344CB8AC3E}">
        <p14:creationId xmlns:p14="http://schemas.microsoft.com/office/powerpoint/2010/main" val="29734300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858"/>
            <a:ext cx="8229600" cy="1143000"/>
          </a:xfrm>
        </p:spPr>
        <p:txBody>
          <a:bodyPr>
            <a:normAutofit/>
          </a:bodyPr>
          <a:lstStyle/>
          <a:p>
            <a:r>
              <a:rPr lang="en-US" sz="5400" u="sng" dirty="0" smtClean="0">
                <a:latin typeface="Sassoon Infant Std" panose="020B0503020103030203" pitchFamily="34" charset="0"/>
                <a:cs typeface="Comic Sans MS"/>
              </a:rPr>
              <a:t>Reading</a:t>
            </a:r>
            <a:endParaRPr lang="en-US" sz="5400" u="sng" dirty="0">
              <a:latin typeface="Sassoon Infant Std" panose="020B0503020103030203" pitchFamily="34" charset="0"/>
              <a:cs typeface="Comic Sans MS"/>
            </a:endParaRPr>
          </a:p>
        </p:txBody>
      </p:sp>
      <p:sp>
        <p:nvSpPr>
          <p:cNvPr id="3" name="Content Placeholder 2"/>
          <p:cNvSpPr>
            <a:spLocks noGrp="1"/>
          </p:cNvSpPr>
          <p:nvPr>
            <p:ph idx="1"/>
          </p:nvPr>
        </p:nvSpPr>
        <p:spPr>
          <a:xfrm>
            <a:off x="457200" y="1045620"/>
            <a:ext cx="8229600" cy="5526630"/>
          </a:xfrm>
        </p:spPr>
        <p:txBody>
          <a:bodyPr>
            <a:normAutofit lnSpcReduction="10000"/>
          </a:bodyPr>
          <a:lstStyle/>
          <a:p>
            <a:r>
              <a:rPr lang="en-US" sz="3600" dirty="0" smtClean="0">
                <a:latin typeface="Sassoon Infant Std" panose="020B0503020103030203" pitchFamily="34" charset="0"/>
                <a:cs typeface="Comic Sans MS"/>
              </a:rPr>
              <a:t>Front cover / title</a:t>
            </a:r>
          </a:p>
          <a:p>
            <a:r>
              <a:rPr lang="en-US" sz="3600" dirty="0" smtClean="0">
                <a:latin typeface="Sassoon Infant Std" panose="020B0503020103030203" pitchFamily="34" charset="0"/>
                <a:cs typeface="Comic Sans MS"/>
              </a:rPr>
              <a:t>Picture clues</a:t>
            </a:r>
          </a:p>
          <a:p>
            <a:r>
              <a:rPr lang="en-US" sz="3600" dirty="0" smtClean="0">
                <a:latin typeface="Sassoon Infant Std" panose="020B0503020103030203" pitchFamily="34" charset="0"/>
                <a:cs typeface="Comic Sans MS"/>
              </a:rPr>
              <a:t>Pointing out tricky words</a:t>
            </a:r>
          </a:p>
          <a:p>
            <a:r>
              <a:rPr lang="en-US" sz="3600" dirty="0" smtClean="0">
                <a:latin typeface="Sassoon Infant Std" panose="020B0503020103030203" pitchFamily="34" charset="0"/>
                <a:cs typeface="Comic Sans MS"/>
              </a:rPr>
              <a:t>Identifying known words</a:t>
            </a:r>
          </a:p>
          <a:p>
            <a:r>
              <a:rPr lang="en-US" sz="3600" dirty="0" smtClean="0">
                <a:latin typeface="Sassoon Infant Std" panose="020B0503020103030203" pitchFamily="34" charset="0"/>
                <a:cs typeface="Comic Sans MS"/>
              </a:rPr>
              <a:t>Predictions</a:t>
            </a:r>
          </a:p>
          <a:p>
            <a:r>
              <a:rPr lang="en-US" sz="3600" dirty="0" smtClean="0">
                <a:latin typeface="Sassoon Infant Std" panose="020B0503020103030203" pitchFamily="34" charset="0"/>
                <a:cs typeface="Comic Sans MS"/>
              </a:rPr>
              <a:t>Prior </a:t>
            </a:r>
            <a:r>
              <a:rPr lang="en-US" sz="3600" dirty="0">
                <a:latin typeface="Sassoon Infant Std" panose="020B0503020103030203" pitchFamily="34" charset="0"/>
                <a:cs typeface="Comic Sans MS"/>
              </a:rPr>
              <a:t>knowledge</a:t>
            </a:r>
          </a:p>
          <a:p>
            <a:r>
              <a:rPr lang="en-US" sz="3600" dirty="0">
                <a:latin typeface="Sassoon Infant Std" panose="020B0503020103030203" pitchFamily="34" charset="0"/>
                <a:cs typeface="Comic Sans MS"/>
              </a:rPr>
              <a:t>Answering open and closed questions</a:t>
            </a:r>
          </a:p>
          <a:p>
            <a:r>
              <a:rPr lang="en-US" sz="3600" dirty="0">
                <a:latin typeface="Sassoon Infant Std" panose="020B0503020103030203" pitchFamily="34" charset="0"/>
                <a:cs typeface="Comic Sans MS"/>
              </a:rPr>
              <a:t>Creating questions</a:t>
            </a:r>
          </a:p>
          <a:p>
            <a:r>
              <a:rPr lang="en-US" sz="3600" dirty="0" err="1">
                <a:latin typeface="Sassoon Infant Std" panose="020B0503020103030203" pitchFamily="34" charset="0"/>
                <a:cs typeface="Comic Sans MS"/>
              </a:rPr>
              <a:t>Summarising</a:t>
            </a:r>
            <a:endParaRPr lang="en-US" sz="3600" dirty="0">
              <a:latin typeface="Sassoon Infant Std" panose="020B0503020103030203" pitchFamily="34" charset="0"/>
              <a:cs typeface="Comic Sans MS"/>
            </a:endParaRPr>
          </a:p>
          <a:p>
            <a:endParaRPr lang="en-US" dirty="0">
              <a:latin typeface="Comic Sans MS"/>
              <a:cs typeface="Comic Sans MS"/>
            </a:endParaRPr>
          </a:p>
        </p:txBody>
      </p:sp>
      <p:pic>
        <p:nvPicPr>
          <p:cNvPr id="5" name="Picture 4" descr="kids-reading-book-clipart-reading-center-clip-a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2616" y="3009399"/>
            <a:ext cx="2242183" cy="1504754"/>
          </a:xfrm>
          <a:prstGeom prst="rect">
            <a:avLst/>
          </a:prstGeom>
        </p:spPr>
      </p:pic>
    </p:spTree>
    <p:extLst>
      <p:ext uri="{BB962C8B-B14F-4D97-AF65-F5344CB8AC3E}">
        <p14:creationId xmlns:p14="http://schemas.microsoft.com/office/powerpoint/2010/main" val="10329029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2031" y="222712"/>
            <a:ext cx="8286068" cy="1470025"/>
          </a:xfrm>
        </p:spPr>
        <p:txBody>
          <a:bodyPr>
            <a:noAutofit/>
          </a:bodyPr>
          <a:lstStyle/>
          <a:p>
            <a:r>
              <a:rPr lang="en-US" sz="4800" u="sng" dirty="0" smtClean="0">
                <a:latin typeface="Sassoon Infant Std" panose="020B0503020103030203" pitchFamily="34" charset="0"/>
                <a:cs typeface="Comic Sans MS"/>
              </a:rPr>
              <a:t>Tips for Reading with your child</a:t>
            </a:r>
            <a:endParaRPr lang="en-GB" sz="4800" dirty="0">
              <a:latin typeface="Sassoon Infant Std" panose="020B0503020103030203" pitchFamily="34" charset="0"/>
            </a:endParaRPr>
          </a:p>
        </p:txBody>
      </p:sp>
      <p:sp>
        <p:nvSpPr>
          <p:cNvPr id="5" name="Content Placeholder 2"/>
          <p:cNvSpPr txBox="1">
            <a:spLocks/>
          </p:cNvSpPr>
          <p:nvPr/>
        </p:nvSpPr>
        <p:spPr>
          <a:xfrm>
            <a:off x="593678" y="1990894"/>
            <a:ext cx="7772400" cy="446193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latin typeface="Comic Sans MS"/>
              <a:cs typeface="Comic Sans MS"/>
            </a:endParaRPr>
          </a:p>
        </p:txBody>
      </p:sp>
      <p:sp>
        <p:nvSpPr>
          <p:cNvPr id="6" name="Content Placeholder 2"/>
          <p:cNvSpPr txBox="1">
            <a:spLocks/>
          </p:cNvSpPr>
          <p:nvPr/>
        </p:nvSpPr>
        <p:spPr>
          <a:xfrm>
            <a:off x="1044054" y="1666059"/>
            <a:ext cx="7322023" cy="4786772"/>
          </a:xfrm>
          <a:prstGeom prst="rect">
            <a:avLst/>
          </a:prstGeom>
        </p:spPr>
        <p:txBody>
          <a:bodyPr vert="horz" lIns="91440" tIns="45720" rIns="91440" bIns="45720" rtlCol="0">
            <a:normAutofit fontScale="925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r>
              <a:rPr lang="en-US" dirty="0" smtClean="0">
                <a:solidFill>
                  <a:schemeClr val="tx1"/>
                </a:solidFill>
                <a:latin typeface="Sassoon Infant Std" panose="020B0503020103030203" pitchFamily="34" charset="0"/>
                <a:cs typeface="Comic Sans MS"/>
              </a:rPr>
              <a:t>Find a quiet time.</a:t>
            </a:r>
          </a:p>
          <a:p>
            <a:pPr marL="457200" indent="-457200" algn="l">
              <a:buFont typeface="Arial" panose="020B0604020202020204" pitchFamily="34" charset="0"/>
              <a:buChar char="•"/>
            </a:pPr>
            <a:r>
              <a:rPr lang="en-US" dirty="0" smtClean="0">
                <a:solidFill>
                  <a:schemeClr val="tx1"/>
                </a:solidFill>
                <a:latin typeface="Sassoon Infant Std" panose="020B0503020103030203" pitchFamily="34" charset="0"/>
                <a:cs typeface="Comic Sans MS"/>
              </a:rPr>
              <a:t>Read together</a:t>
            </a:r>
          </a:p>
          <a:p>
            <a:pPr marL="457200" indent="-457200" algn="l">
              <a:buFont typeface="Arial" panose="020B0604020202020204" pitchFamily="34" charset="0"/>
              <a:buChar char="•"/>
            </a:pPr>
            <a:r>
              <a:rPr lang="en-US" dirty="0" smtClean="0">
                <a:solidFill>
                  <a:schemeClr val="tx1"/>
                </a:solidFill>
                <a:latin typeface="Sassoon Infant Std" panose="020B0503020103030203" pitchFamily="34" charset="0"/>
                <a:cs typeface="Comic Sans MS"/>
              </a:rPr>
              <a:t>Give praise and encouragement</a:t>
            </a:r>
          </a:p>
          <a:p>
            <a:pPr marL="457200" indent="-457200" algn="l">
              <a:buFont typeface="Arial" panose="020B0604020202020204" pitchFamily="34" charset="0"/>
              <a:buChar char="•"/>
            </a:pPr>
            <a:r>
              <a:rPr lang="en-US" dirty="0" smtClean="0">
                <a:solidFill>
                  <a:schemeClr val="tx1"/>
                </a:solidFill>
                <a:latin typeface="Sassoon Infant Std" panose="020B0503020103030203" pitchFamily="34" charset="0"/>
                <a:cs typeface="Comic Sans MS"/>
              </a:rPr>
              <a:t>Talk about the book</a:t>
            </a:r>
          </a:p>
          <a:p>
            <a:pPr marL="457200" indent="-457200" algn="l">
              <a:buFont typeface="Arial" panose="020B0604020202020204" pitchFamily="34" charset="0"/>
              <a:buChar char="•"/>
            </a:pPr>
            <a:r>
              <a:rPr lang="en-US" dirty="0" smtClean="0">
                <a:solidFill>
                  <a:schemeClr val="tx1"/>
                </a:solidFill>
                <a:latin typeface="Sassoon Infant Std" panose="020B0503020103030203" pitchFamily="34" charset="0"/>
                <a:cs typeface="Comic Sans MS"/>
              </a:rPr>
              <a:t>Use your finger, left to </a:t>
            </a:r>
            <a:r>
              <a:rPr lang="en-US" dirty="0" smtClean="0">
                <a:solidFill>
                  <a:schemeClr val="tx1"/>
                </a:solidFill>
                <a:latin typeface="Sassoon Infant Std" panose="020B0503020103030203" pitchFamily="34" charset="0"/>
                <a:cs typeface="Comic Sans MS"/>
              </a:rPr>
              <a:t>right</a:t>
            </a:r>
          </a:p>
          <a:p>
            <a:pPr marL="457200" indent="-457200" algn="l">
              <a:buFont typeface="Arial" panose="020B0604020202020204" pitchFamily="34" charset="0"/>
              <a:buChar char="•"/>
            </a:pPr>
            <a:r>
              <a:rPr lang="en-US" dirty="0" smtClean="0">
                <a:solidFill>
                  <a:schemeClr val="tx1"/>
                </a:solidFill>
                <a:latin typeface="Sassoon Infant Std" panose="020B0503020103030203" pitchFamily="34" charset="0"/>
                <a:cs typeface="Comic Sans MS"/>
              </a:rPr>
              <a:t>Don’t cover the pictures!</a:t>
            </a:r>
            <a:endParaRPr lang="en-US" dirty="0" smtClean="0">
              <a:solidFill>
                <a:schemeClr val="tx1"/>
              </a:solidFill>
              <a:latin typeface="Sassoon Infant Std" panose="020B0503020103030203" pitchFamily="34" charset="0"/>
              <a:cs typeface="Comic Sans MS"/>
            </a:endParaRPr>
          </a:p>
          <a:p>
            <a:pPr marL="457200" indent="-457200" algn="l">
              <a:buFont typeface="Arial" panose="020B0604020202020204" pitchFamily="34" charset="0"/>
              <a:buChar char="•"/>
            </a:pPr>
            <a:r>
              <a:rPr lang="en-US" dirty="0" smtClean="0">
                <a:solidFill>
                  <a:schemeClr val="tx1"/>
                </a:solidFill>
                <a:latin typeface="Sassoon Infant Std" panose="020B0503020103030203" pitchFamily="34" charset="0"/>
                <a:cs typeface="Comic Sans MS"/>
              </a:rPr>
              <a:t>Ask questions</a:t>
            </a:r>
          </a:p>
          <a:p>
            <a:pPr marL="457200" indent="-457200" algn="l">
              <a:buFont typeface="Arial" panose="020B0604020202020204" pitchFamily="34" charset="0"/>
              <a:buChar char="•"/>
            </a:pPr>
            <a:r>
              <a:rPr lang="en-US" dirty="0" smtClean="0">
                <a:solidFill>
                  <a:schemeClr val="tx1"/>
                </a:solidFill>
                <a:latin typeface="Sassoon Infant Std" panose="020B0503020103030203" pitchFamily="34" charset="0"/>
                <a:cs typeface="Comic Sans MS"/>
              </a:rPr>
              <a:t>Have fun</a:t>
            </a:r>
          </a:p>
          <a:p>
            <a:pPr marL="457200" indent="-457200" algn="l">
              <a:buFont typeface="Arial" panose="020B0604020202020204" pitchFamily="34" charset="0"/>
              <a:buChar char="•"/>
            </a:pPr>
            <a:r>
              <a:rPr lang="en-US" dirty="0" smtClean="0">
                <a:solidFill>
                  <a:schemeClr val="tx1"/>
                </a:solidFill>
                <a:latin typeface="Sassoon Infant Std" panose="020B0503020103030203" pitchFamily="34" charset="0"/>
                <a:cs typeface="Comic Sans MS"/>
              </a:rPr>
              <a:t>Encourage reading/Environmental Print</a:t>
            </a:r>
            <a:endParaRPr lang="en-US" dirty="0">
              <a:solidFill>
                <a:schemeClr val="tx1"/>
              </a:solidFill>
              <a:latin typeface="Sassoon Infant Std" panose="020B0503020103030203" pitchFamily="34" charset="0"/>
              <a:cs typeface="Comic Sans MS"/>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0" b="88889" l="0" r="99333"/>
                    </a14:imgEffect>
                  </a14:imgLayer>
                </a14:imgProps>
              </a:ext>
              <a:ext uri="{28A0092B-C50C-407E-A947-70E740481C1C}">
                <a14:useLocalDpi xmlns:a14="http://schemas.microsoft.com/office/drawing/2010/main" val="0"/>
              </a:ext>
            </a:extLst>
          </a:blip>
          <a:srcRect b="14612"/>
          <a:stretch/>
        </p:blipFill>
        <p:spPr>
          <a:xfrm rot="992780">
            <a:off x="6662143" y="1698987"/>
            <a:ext cx="2259463" cy="1504873"/>
          </a:xfrm>
          <a:prstGeom prst="rect">
            <a:avLst/>
          </a:prstGeom>
        </p:spPr>
      </p:pic>
    </p:spTree>
    <p:extLst>
      <p:ext uri="{BB962C8B-B14F-4D97-AF65-F5344CB8AC3E}">
        <p14:creationId xmlns:p14="http://schemas.microsoft.com/office/powerpoint/2010/main" val="12445360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440"/>
            <a:ext cx="8229600" cy="1143000"/>
          </a:xfrm>
        </p:spPr>
        <p:txBody>
          <a:bodyPr>
            <a:normAutofit/>
          </a:bodyPr>
          <a:lstStyle/>
          <a:p>
            <a:r>
              <a:rPr lang="en-US" sz="5400" u="sng" dirty="0" smtClean="0">
                <a:latin typeface="Sassoon Infant Std" panose="020B0503020103030203" pitchFamily="34" charset="0"/>
                <a:cs typeface="Comic Sans MS"/>
              </a:rPr>
              <a:t>Home Learning</a:t>
            </a:r>
            <a:endParaRPr lang="en-US" sz="5400" u="sng" dirty="0">
              <a:latin typeface="Sassoon Infant Std" panose="020B0503020103030203" pitchFamily="34" charset="0"/>
              <a:cs typeface="Comic Sans MS"/>
            </a:endParaRPr>
          </a:p>
        </p:txBody>
      </p:sp>
      <p:pic>
        <p:nvPicPr>
          <p:cNvPr id="5" name="Picture 4"/>
          <p:cNvPicPr/>
          <p:nvPr/>
        </p:nvPicPr>
        <p:blipFill rotWithShape="1">
          <a:blip r:embed="rId3"/>
          <a:srcRect l="11800" t="21266" r="11791" b="9916"/>
          <a:stretch/>
        </p:blipFill>
        <p:spPr bwMode="auto">
          <a:xfrm>
            <a:off x="240030" y="1028700"/>
            <a:ext cx="8663939" cy="56121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684470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u="sng" dirty="0" smtClean="0">
                <a:latin typeface="Sassoon Infant Std" panose="020B0503020103030203" pitchFamily="34" charset="0"/>
              </a:rPr>
              <a:t>Tips for learning at home</a:t>
            </a:r>
            <a:r>
              <a:rPr lang="en-US" sz="4000" u="sng" dirty="0" smtClean="0">
                <a:latin typeface="Sassoon Infant Std" panose="020B0503020103030203" pitchFamily="34" charset="0"/>
              </a:rPr>
              <a:t>:</a:t>
            </a:r>
            <a:endParaRPr lang="en-GB" sz="4000" dirty="0">
              <a:latin typeface="Sassoon Infant Std" panose="020B0503020103030203"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10432" flipH="1">
            <a:off x="7461042" y="282898"/>
            <a:ext cx="1512424" cy="1169777"/>
          </a:xfrm>
          <a:prstGeom prst="rect">
            <a:avLst/>
          </a:prstGeom>
        </p:spPr>
      </p:pic>
      <p:pic>
        <p:nvPicPr>
          <p:cNvPr id="8" name="Picture 7" descr="Geraldine the Giraffe: Amazon.co.uk: Christopher Thorne ...">
            <a:hlinkClick r:id="rId4" tgtFrame="&quot;_blank&quot;"/>
          </p:cNvPr>
          <p:cNvPicPr/>
          <p:nvPr/>
        </p:nvPicPr>
        <p:blipFill>
          <a:blip r:embed="rId5">
            <a:extLst>
              <a:ext uri="{28A0092B-C50C-407E-A947-70E740481C1C}">
                <a14:useLocalDpi xmlns:a14="http://schemas.microsoft.com/office/drawing/2010/main" val="0"/>
              </a:ext>
            </a:extLst>
          </a:blip>
          <a:srcRect/>
          <a:stretch>
            <a:fillRect/>
          </a:stretch>
        </p:blipFill>
        <p:spPr bwMode="auto">
          <a:xfrm rot="20564390">
            <a:off x="357756" y="257731"/>
            <a:ext cx="972715" cy="1038993"/>
          </a:xfrm>
          <a:prstGeom prst="rect">
            <a:avLst/>
          </a:prstGeom>
          <a:noFill/>
          <a:ln>
            <a:noFill/>
          </a:ln>
        </p:spPr>
      </p:pic>
      <p:pic>
        <p:nvPicPr>
          <p:cNvPr id="9" name="Picture 8" descr="Jolly Phonics Letter Sounds on the App Store">
            <a:hlinkClick r:id="rId6" tgtFrame="&quot;_blank&quot;"/>
          </p:cNvPr>
          <p:cNvPicPr/>
          <p:nvPr/>
        </p:nvPicPr>
        <p:blipFill>
          <a:blip r:embed="rId7">
            <a:extLst>
              <a:ext uri="{28A0092B-C50C-407E-A947-70E740481C1C}">
                <a14:useLocalDpi xmlns:a14="http://schemas.microsoft.com/office/drawing/2010/main" val="0"/>
              </a:ext>
            </a:extLst>
          </a:blip>
          <a:srcRect/>
          <a:stretch>
            <a:fillRect/>
          </a:stretch>
        </p:blipFill>
        <p:spPr bwMode="auto">
          <a:xfrm>
            <a:off x="3910677" y="1435524"/>
            <a:ext cx="984885" cy="937191"/>
          </a:xfrm>
          <a:prstGeom prst="rect">
            <a:avLst/>
          </a:prstGeom>
          <a:noFill/>
          <a:ln>
            <a:noFill/>
          </a:ln>
        </p:spPr>
      </p:pic>
      <p:sp>
        <p:nvSpPr>
          <p:cNvPr id="10" name="TextBox 9"/>
          <p:cNvSpPr txBox="1"/>
          <p:nvPr/>
        </p:nvSpPr>
        <p:spPr>
          <a:xfrm rot="20816445">
            <a:off x="312371" y="1499482"/>
            <a:ext cx="3125154" cy="1200329"/>
          </a:xfrm>
          <a:prstGeom prst="rect">
            <a:avLst/>
          </a:prstGeom>
          <a:noFill/>
          <a:ln w="57150">
            <a:solidFill>
              <a:srgbClr val="FFC000"/>
            </a:solidFill>
          </a:ln>
        </p:spPr>
        <p:txBody>
          <a:bodyPr wrap="square" rtlCol="0">
            <a:spAutoFit/>
          </a:bodyPr>
          <a:lstStyle/>
          <a:p>
            <a:pPr algn="ctr"/>
            <a:r>
              <a:rPr lang="en-GB" sz="2400" b="1" u="sng" dirty="0" err="1">
                <a:latin typeface="Sassoon Infant Std" panose="020B0503020103030203" pitchFamily="34" charset="0"/>
              </a:rPr>
              <a:t>Jollyphonics</a:t>
            </a:r>
            <a:r>
              <a:rPr lang="en-GB" sz="2400" dirty="0">
                <a:latin typeface="Sassoon Infant Std" panose="020B0503020103030203" pitchFamily="34" charset="0"/>
              </a:rPr>
              <a:t/>
            </a:r>
            <a:br>
              <a:rPr lang="en-GB" sz="2400" dirty="0">
                <a:latin typeface="Sassoon Infant Std" panose="020B0503020103030203" pitchFamily="34" charset="0"/>
              </a:rPr>
            </a:br>
            <a:r>
              <a:rPr lang="en-GB" sz="2400" dirty="0">
                <a:latin typeface="Sassoon Infant Std" panose="020B0503020103030203" pitchFamily="34" charset="0"/>
              </a:rPr>
              <a:t>Phone/tablet app or on YouTube </a:t>
            </a:r>
            <a:r>
              <a:rPr lang="en-GB" sz="2400" dirty="0" smtClean="0">
                <a:latin typeface="Sassoon Infant Std" panose="020B0503020103030203" pitchFamily="34" charset="0"/>
              </a:rPr>
              <a:t> </a:t>
            </a:r>
            <a:endParaRPr lang="en-GB" sz="2400" dirty="0">
              <a:latin typeface="Sassoon Infant Std" panose="020B0503020103030203" pitchFamily="34" charset="0"/>
            </a:endParaRPr>
          </a:p>
        </p:txBody>
      </p:sp>
      <p:sp>
        <p:nvSpPr>
          <p:cNvPr id="11" name="TextBox 10"/>
          <p:cNvSpPr txBox="1"/>
          <p:nvPr/>
        </p:nvSpPr>
        <p:spPr>
          <a:xfrm rot="970826">
            <a:off x="5541951" y="1566943"/>
            <a:ext cx="3125154" cy="2308324"/>
          </a:xfrm>
          <a:prstGeom prst="rect">
            <a:avLst/>
          </a:prstGeom>
          <a:noFill/>
          <a:ln w="57150">
            <a:solidFill>
              <a:srgbClr val="00B050"/>
            </a:solidFill>
          </a:ln>
        </p:spPr>
        <p:txBody>
          <a:bodyPr wrap="square" rtlCol="0">
            <a:spAutoFit/>
          </a:bodyPr>
          <a:lstStyle/>
          <a:p>
            <a:pPr algn="ctr"/>
            <a:r>
              <a:rPr lang="en-GB" sz="2400" b="1" u="sng" dirty="0">
                <a:latin typeface="Sassoon Infant Std" panose="020B0503020103030203" pitchFamily="34" charset="0"/>
              </a:rPr>
              <a:t>Jack Hartmann</a:t>
            </a:r>
            <a:r>
              <a:rPr lang="en-GB" sz="2400" dirty="0">
                <a:latin typeface="Sassoon Infant Std" panose="020B0503020103030203" pitchFamily="34" charset="0"/>
              </a:rPr>
              <a:t/>
            </a:r>
            <a:br>
              <a:rPr lang="en-GB" sz="2400" dirty="0">
                <a:latin typeface="Sassoon Infant Std" panose="020B0503020103030203" pitchFamily="34" charset="0"/>
              </a:rPr>
            </a:br>
            <a:r>
              <a:rPr lang="en-GB" sz="2400" dirty="0">
                <a:latin typeface="Sassoon Infant Std" panose="020B0503020103030203" pitchFamily="34" charset="0"/>
              </a:rPr>
              <a:t>We love to sing and dance along to his videos on YouTube too – good morning, count to 20 etc. </a:t>
            </a:r>
          </a:p>
        </p:txBody>
      </p:sp>
      <p:sp>
        <p:nvSpPr>
          <p:cNvPr id="13" name="TextBox 12"/>
          <p:cNvSpPr txBox="1"/>
          <p:nvPr/>
        </p:nvSpPr>
        <p:spPr>
          <a:xfrm>
            <a:off x="214379" y="3713411"/>
            <a:ext cx="2717006" cy="2677656"/>
          </a:xfrm>
          <a:prstGeom prst="rect">
            <a:avLst/>
          </a:prstGeom>
          <a:noFill/>
          <a:ln w="57150">
            <a:solidFill>
              <a:srgbClr val="FF0000"/>
            </a:solidFill>
          </a:ln>
        </p:spPr>
        <p:txBody>
          <a:bodyPr wrap="square" rtlCol="0">
            <a:spAutoFit/>
          </a:bodyPr>
          <a:lstStyle/>
          <a:p>
            <a:pPr algn="ctr"/>
            <a:r>
              <a:rPr lang="en-GB" sz="2400" b="1" dirty="0">
                <a:latin typeface="Sassoon Infant Std" panose="020B0503020103030203" pitchFamily="34" charset="0"/>
              </a:rPr>
              <a:t>Geraldine the Giraffe</a:t>
            </a:r>
            <a:br>
              <a:rPr lang="en-GB" sz="2400" b="1" dirty="0">
                <a:latin typeface="Sassoon Infant Std" panose="020B0503020103030203" pitchFamily="34" charset="0"/>
              </a:rPr>
            </a:br>
            <a:r>
              <a:rPr lang="en-GB" sz="2400" dirty="0">
                <a:latin typeface="Sassoon Infant Std" panose="020B0503020103030203" pitchFamily="34" charset="0"/>
              </a:rPr>
              <a:t>Excellent for reinforcing sounds and phonemes. Again, accessed through YouTube.</a:t>
            </a:r>
          </a:p>
        </p:txBody>
      </p:sp>
      <p:sp>
        <p:nvSpPr>
          <p:cNvPr id="14" name="TextBox 13"/>
          <p:cNvSpPr txBox="1"/>
          <p:nvPr/>
        </p:nvSpPr>
        <p:spPr>
          <a:xfrm rot="20865647">
            <a:off x="5709964" y="5201481"/>
            <a:ext cx="3125154" cy="1200329"/>
          </a:xfrm>
          <a:prstGeom prst="rect">
            <a:avLst/>
          </a:prstGeom>
          <a:noFill/>
          <a:ln w="57150">
            <a:solidFill>
              <a:srgbClr val="FFFF00"/>
            </a:solidFill>
          </a:ln>
        </p:spPr>
        <p:txBody>
          <a:bodyPr wrap="square" rtlCol="0">
            <a:spAutoFit/>
          </a:bodyPr>
          <a:lstStyle/>
          <a:p>
            <a:pPr algn="ctr"/>
            <a:r>
              <a:rPr lang="en-GB" sz="2400" b="1" dirty="0" err="1">
                <a:latin typeface="Sassoon Infant Std" panose="020B0503020103030203" pitchFamily="34" charset="0"/>
              </a:rPr>
              <a:t>Topmarks</a:t>
            </a:r>
            <a:r>
              <a:rPr lang="en-GB" sz="2400" dirty="0">
                <a:latin typeface="Sassoon Infant Std" panose="020B0503020103030203" pitchFamily="34" charset="0"/>
              </a:rPr>
              <a:t> website</a:t>
            </a:r>
            <a:br>
              <a:rPr lang="en-GB" sz="2400" dirty="0">
                <a:latin typeface="Sassoon Infant Std" panose="020B0503020103030203" pitchFamily="34" charset="0"/>
              </a:rPr>
            </a:br>
            <a:r>
              <a:rPr lang="en-GB" sz="2400" dirty="0">
                <a:latin typeface="Sassoon Infant Std" panose="020B0503020103030203" pitchFamily="34" charset="0"/>
              </a:rPr>
              <a:t>Lots of great maths games!</a:t>
            </a:r>
          </a:p>
        </p:txBody>
      </p:sp>
      <p:sp>
        <p:nvSpPr>
          <p:cNvPr id="15" name="TextBox 14"/>
          <p:cNvSpPr txBox="1"/>
          <p:nvPr/>
        </p:nvSpPr>
        <p:spPr>
          <a:xfrm>
            <a:off x="3118306" y="3765395"/>
            <a:ext cx="3125154" cy="1569660"/>
          </a:xfrm>
          <a:prstGeom prst="rect">
            <a:avLst/>
          </a:prstGeom>
          <a:noFill/>
          <a:ln w="57150">
            <a:solidFill>
              <a:srgbClr val="7030A0"/>
            </a:solidFill>
          </a:ln>
        </p:spPr>
        <p:txBody>
          <a:bodyPr wrap="square" rtlCol="0">
            <a:spAutoFit/>
          </a:bodyPr>
          <a:lstStyle/>
          <a:p>
            <a:pPr algn="ctr"/>
            <a:r>
              <a:rPr lang="en-GB" sz="2400" b="1" dirty="0">
                <a:latin typeface="Sassoon Infant Std" panose="020B0503020103030203" pitchFamily="34" charset="0"/>
              </a:rPr>
              <a:t>Doorway Online</a:t>
            </a:r>
            <a:br>
              <a:rPr lang="en-GB" sz="2400" b="1" dirty="0">
                <a:latin typeface="Sassoon Infant Std" panose="020B0503020103030203" pitchFamily="34" charset="0"/>
              </a:rPr>
            </a:br>
            <a:r>
              <a:rPr lang="en-GB" sz="2400" dirty="0">
                <a:latin typeface="Sassoon Infant Std" panose="020B0503020103030203" pitchFamily="34" charset="0"/>
              </a:rPr>
              <a:t>Wonderful website for practising number and letter formation. </a:t>
            </a:r>
          </a:p>
        </p:txBody>
      </p:sp>
      <p:sp>
        <p:nvSpPr>
          <p:cNvPr id="16" name="TextBox 15"/>
          <p:cNvSpPr txBox="1"/>
          <p:nvPr/>
        </p:nvSpPr>
        <p:spPr>
          <a:xfrm>
            <a:off x="1970148" y="2769813"/>
            <a:ext cx="3125154" cy="830997"/>
          </a:xfrm>
          <a:prstGeom prst="rect">
            <a:avLst/>
          </a:prstGeom>
          <a:noFill/>
          <a:ln w="57150">
            <a:solidFill>
              <a:srgbClr val="00B0F0"/>
            </a:solidFill>
          </a:ln>
        </p:spPr>
        <p:txBody>
          <a:bodyPr wrap="square" rtlCol="0">
            <a:spAutoFit/>
          </a:bodyPr>
          <a:lstStyle/>
          <a:p>
            <a:pPr algn="ctr"/>
            <a:r>
              <a:rPr lang="en-GB" sz="2400" b="1" dirty="0" err="1" smtClean="0">
                <a:latin typeface="Sassoon Infant Std" panose="020B0503020103030203" pitchFamily="34" charset="0"/>
              </a:rPr>
              <a:t>Alphablocks</a:t>
            </a:r>
            <a:r>
              <a:rPr lang="en-GB" sz="2400" b="1" dirty="0" smtClean="0">
                <a:latin typeface="Sassoon Infant Std" panose="020B0503020103030203" pitchFamily="34" charset="0"/>
              </a:rPr>
              <a:t> &amp; </a:t>
            </a:r>
            <a:r>
              <a:rPr lang="en-GB" sz="2400" b="1" dirty="0" err="1" smtClean="0">
                <a:latin typeface="Sassoon Infant Std" panose="020B0503020103030203" pitchFamily="34" charset="0"/>
              </a:rPr>
              <a:t>Numberblocks</a:t>
            </a:r>
            <a:endParaRPr lang="en-GB" sz="2400" b="1" dirty="0">
              <a:latin typeface="Sassoon Infant Std" panose="020B0503020103030203" pitchFamily="34" charset="0"/>
            </a:endParaRPr>
          </a:p>
        </p:txBody>
      </p:sp>
      <p:pic>
        <p:nvPicPr>
          <p:cNvPr id="17" name="Picture 16"/>
          <p:cNvPicPr/>
          <p:nvPr/>
        </p:nvPicPr>
        <p:blipFill rotWithShape="1">
          <a:blip r:embed="rId8">
            <a:extLst>
              <a:ext uri="{28A0092B-C50C-407E-A947-70E740481C1C}">
                <a14:useLocalDpi xmlns:a14="http://schemas.microsoft.com/office/drawing/2010/main" val="0"/>
              </a:ext>
            </a:extLst>
          </a:blip>
          <a:srcRect t="34166" b="34381"/>
          <a:stretch/>
        </p:blipFill>
        <p:spPr bwMode="auto">
          <a:xfrm>
            <a:off x="7676968" y="4388263"/>
            <a:ext cx="1213666" cy="385763"/>
          </a:xfrm>
          <a:prstGeom prst="rect">
            <a:avLst/>
          </a:prstGeom>
          <a:noFill/>
          <a:ln>
            <a:noFill/>
          </a:ln>
          <a:extLst>
            <a:ext uri="{53640926-AAD7-44d8-BBD7-CCE9431645EC}">
              <a14:shadowObscured xmlns:wpc="http://schemas.microsoft.com/office/word/2010/wordprocessingCanvas" xmlns:cx="http://schemas.microsoft.com/office/drawing/2014/chartex" xmlns:cx1="http://schemas.microsoft.com/office/drawing/2015/9/8/chartex"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pic>
        <p:nvPicPr>
          <p:cNvPr id="18" name="Picture 17" descr="Learning is fun with Learning Blocks | Alphablocks | Numberblocks ...">
            <a:hlinkClick r:id="rId9" tgtFrame="&quot;_blank&quot;"/>
          </p:cNvPr>
          <p:cNvPicPr/>
          <p:nvPr/>
        </p:nvPicPr>
        <p:blipFill>
          <a:blip r:embed="rId10">
            <a:extLst>
              <a:ext uri="{28A0092B-C50C-407E-A947-70E740481C1C}">
                <a14:useLocalDpi xmlns:a14="http://schemas.microsoft.com/office/drawing/2010/main" val="0"/>
              </a:ext>
            </a:extLst>
          </a:blip>
          <a:srcRect/>
          <a:stretch>
            <a:fillRect/>
          </a:stretch>
        </p:blipFill>
        <p:spPr bwMode="auto">
          <a:xfrm rot="20431346">
            <a:off x="3481111" y="5596724"/>
            <a:ext cx="1407253" cy="804342"/>
          </a:xfrm>
          <a:prstGeom prst="rect">
            <a:avLst/>
          </a:prstGeom>
          <a:noFill/>
          <a:ln>
            <a:noFill/>
          </a:ln>
        </p:spPr>
      </p:pic>
    </p:spTree>
    <p:extLst>
      <p:ext uri="{BB962C8B-B14F-4D97-AF65-F5344CB8AC3E}">
        <p14:creationId xmlns:p14="http://schemas.microsoft.com/office/powerpoint/2010/main" val="27379282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u="sng" dirty="0" smtClean="0">
                <a:latin typeface="Sassoon Infant Std" panose="020B0503020103030203" pitchFamily="34" charset="0"/>
                <a:cs typeface="Comic Sans MS"/>
              </a:rPr>
              <a:t>Next Induction Dates:</a:t>
            </a:r>
            <a:endParaRPr lang="en-US" sz="5400" u="sng" dirty="0">
              <a:latin typeface="Sassoon Infant Std" panose="020B0503020103030203" pitchFamily="34" charset="0"/>
              <a:cs typeface="Comic Sans MS"/>
            </a:endParaRPr>
          </a:p>
        </p:txBody>
      </p:sp>
      <p:sp>
        <p:nvSpPr>
          <p:cNvPr id="3" name="Content Placeholder 2"/>
          <p:cNvSpPr>
            <a:spLocks noGrp="1"/>
          </p:cNvSpPr>
          <p:nvPr>
            <p:ph idx="1"/>
          </p:nvPr>
        </p:nvSpPr>
        <p:spPr/>
        <p:txBody>
          <a:bodyPr/>
          <a:lstStyle/>
          <a:p>
            <a:pPr>
              <a:buFont typeface="Arial" panose="020B0604020202020204" pitchFamily="34" charset="0"/>
              <a:buChar char="•"/>
            </a:pPr>
            <a:r>
              <a:rPr lang="en-US" sz="3200" b="1" u="sng" dirty="0" smtClean="0">
                <a:solidFill>
                  <a:srgbClr val="00B0F0"/>
                </a:solidFill>
                <a:latin typeface="Sassoon Infant Std" panose="020B0503020103030203" pitchFamily="34" charset="0"/>
                <a:cs typeface="Comic Sans MS"/>
              </a:rPr>
              <a:t>Numeracy</a:t>
            </a:r>
            <a:r>
              <a:rPr lang="en-US" sz="3200" dirty="0" smtClean="0">
                <a:latin typeface="Sassoon Infant Std" panose="020B0503020103030203" pitchFamily="34" charset="0"/>
                <a:cs typeface="Comic Sans MS"/>
              </a:rPr>
              <a:t/>
            </a:r>
            <a:br>
              <a:rPr lang="en-US" sz="3200" dirty="0" smtClean="0">
                <a:latin typeface="Sassoon Infant Std" panose="020B0503020103030203" pitchFamily="34" charset="0"/>
                <a:cs typeface="Comic Sans MS"/>
              </a:rPr>
            </a:br>
            <a:r>
              <a:rPr lang="en-US" sz="3200" dirty="0" smtClean="0">
                <a:latin typeface="Sassoon Infant Std" panose="020B0503020103030203" pitchFamily="34" charset="0"/>
                <a:cs typeface="Comic Sans MS"/>
              </a:rPr>
              <a:t>Monday 23</a:t>
            </a:r>
            <a:r>
              <a:rPr lang="en-US" sz="3200" baseline="30000" dirty="0" smtClean="0">
                <a:latin typeface="Sassoon Infant Std" panose="020B0503020103030203" pitchFamily="34" charset="0"/>
                <a:cs typeface="Comic Sans MS"/>
              </a:rPr>
              <a:t>rd</a:t>
            </a:r>
            <a:r>
              <a:rPr lang="en-US" sz="3200" dirty="0" smtClean="0">
                <a:latin typeface="Sassoon Infant Std" panose="020B0503020103030203" pitchFamily="34" charset="0"/>
                <a:cs typeface="Comic Sans MS"/>
              </a:rPr>
              <a:t> May 3:15pm-4pm</a:t>
            </a:r>
            <a:endParaRPr lang="en-US" dirty="0" smtClean="0">
              <a:latin typeface="Sassoon Infant Std" panose="020B0503020103030203" pitchFamily="34" charset="0"/>
              <a:cs typeface="Comic Sans MS"/>
            </a:endParaRPr>
          </a:p>
          <a:p>
            <a:pPr>
              <a:buFont typeface="Arial" panose="020B0604020202020204" pitchFamily="34" charset="0"/>
              <a:buChar char="•"/>
            </a:pPr>
            <a:endParaRPr lang="en-US" dirty="0" smtClean="0">
              <a:latin typeface="Sassoon Infant Std" panose="020B0503020103030203" pitchFamily="34" charset="0"/>
              <a:cs typeface="Comic Sans MS"/>
            </a:endParaRPr>
          </a:p>
          <a:p>
            <a:pPr>
              <a:buFont typeface="Arial" panose="020B0604020202020204" pitchFamily="34" charset="0"/>
              <a:buChar char="•"/>
            </a:pPr>
            <a:r>
              <a:rPr lang="en-US" sz="3200" b="1" u="sng" dirty="0" smtClean="0">
                <a:solidFill>
                  <a:srgbClr val="00B050"/>
                </a:solidFill>
                <a:latin typeface="Sassoon Infant Std" panose="020B0503020103030203" pitchFamily="34" charset="0"/>
                <a:cs typeface="Comic Sans MS"/>
              </a:rPr>
              <a:t>Nurture/Lunch</a:t>
            </a:r>
            <a:r>
              <a:rPr lang="en-US" sz="3200" dirty="0" smtClean="0">
                <a:latin typeface="Sassoon Infant Std" panose="020B0503020103030203" pitchFamily="34" charset="0"/>
                <a:cs typeface="Comic Sans MS"/>
              </a:rPr>
              <a:t/>
            </a:r>
            <a:br>
              <a:rPr lang="en-US" sz="3200" dirty="0" smtClean="0">
                <a:latin typeface="Sassoon Infant Std" panose="020B0503020103030203" pitchFamily="34" charset="0"/>
                <a:cs typeface="Comic Sans MS"/>
              </a:rPr>
            </a:br>
            <a:r>
              <a:rPr lang="en-US" sz="3200" dirty="0" smtClean="0">
                <a:latin typeface="Sassoon Infant Std" panose="020B0503020103030203" pitchFamily="34" charset="0"/>
                <a:cs typeface="Comic Sans MS"/>
              </a:rPr>
              <a:t>Thursday </a:t>
            </a:r>
            <a:r>
              <a:rPr lang="en-US" dirty="0" smtClean="0">
                <a:latin typeface="Sassoon Infant Std" panose="020B0503020103030203" pitchFamily="34" charset="0"/>
                <a:cs typeface="Comic Sans MS"/>
              </a:rPr>
              <a:t>9</a:t>
            </a:r>
            <a:r>
              <a:rPr lang="en-US" baseline="30000" dirty="0" smtClean="0">
                <a:latin typeface="Sassoon Infant Std" panose="020B0503020103030203" pitchFamily="34" charset="0"/>
                <a:cs typeface="Comic Sans MS"/>
              </a:rPr>
              <a:t>th</a:t>
            </a:r>
            <a:r>
              <a:rPr lang="en-US" dirty="0" smtClean="0">
                <a:latin typeface="Sassoon Infant Std" panose="020B0503020103030203" pitchFamily="34" charset="0"/>
                <a:cs typeface="Comic Sans MS"/>
              </a:rPr>
              <a:t> June 11:00am-12:15pm</a:t>
            </a:r>
            <a:endParaRPr lang="en-US" dirty="0" smtClean="0">
              <a:latin typeface="Sassoon Infant Std" panose="020B0503020103030203" pitchFamily="34" charset="0"/>
              <a:cs typeface="Comic Sans MS"/>
            </a:endParaRPr>
          </a:p>
          <a:p>
            <a:pPr marL="0" indent="0">
              <a:buNone/>
            </a:pPr>
            <a:r>
              <a:rPr lang="en-US" sz="3200" dirty="0" smtClean="0">
                <a:latin typeface="Sassoon Infant Std" panose="020B0503020103030203" pitchFamily="34" charset="0"/>
                <a:cs typeface="Comic Sans MS"/>
              </a:rPr>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7237" y="3424237"/>
            <a:ext cx="9525" cy="952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085" y="92076"/>
            <a:ext cx="1247325" cy="124732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2880" y="21313"/>
            <a:ext cx="1261577" cy="1261577"/>
          </a:xfrm>
          <a:prstGeom prst="rect">
            <a:avLst/>
          </a:prstGeom>
        </p:spPr>
      </p:pic>
    </p:spTree>
    <p:extLst>
      <p:ext uri="{BB962C8B-B14F-4D97-AF65-F5344CB8AC3E}">
        <p14:creationId xmlns:p14="http://schemas.microsoft.com/office/powerpoint/2010/main" val="179547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488" y="182880"/>
            <a:ext cx="8229600" cy="3817620"/>
          </a:xfrm>
        </p:spPr>
        <p:txBody>
          <a:bodyPr>
            <a:normAutofit/>
          </a:bodyPr>
          <a:lstStyle/>
          <a:p>
            <a:r>
              <a:rPr lang="en-GB" dirty="0" smtClean="0">
                <a:solidFill>
                  <a:srgbClr val="FF00FF"/>
                </a:solidFill>
                <a:latin typeface="Sassoon Infant Std" panose="020B0503020103030203" pitchFamily="34" charset="0"/>
                <a:hlinkClick r:id="rId2"/>
              </a:rPr>
              <a:t>nlferriec</a:t>
            </a:r>
            <a:r>
              <a:rPr lang="en-GB" dirty="0" smtClean="0">
                <a:solidFill>
                  <a:srgbClr val="FF00FF"/>
                </a:solidFill>
                <a:latin typeface="Sassoon Infant Std" panose="020B0503020103030203" pitchFamily="34" charset="0"/>
                <a:hlinkClick r:id="rId2"/>
              </a:rPr>
              <a:t>@northlan.org.uk</a:t>
            </a:r>
            <a:r>
              <a:rPr lang="en-GB" dirty="0" smtClean="0">
                <a:latin typeface="Sassoon Infant Std" panose="020B0503020103030203" pitchFamily="34" charset="0"/>
              </a:rPr>
              <a:t/>
            </a:r>
            <a:br>
              <a:rPr lang="en-GB" dirty="0" smtClean="0">
                <a:latin typeface="Sassoon Infant Std" panose="020B0503020103030203" pitchFamily="34" charset="0"/>
              </a:rPr>
            </a:br>
            <a:r>
              <a:rPr lang="en-GB" dirty="0" smtClean="0">
                <a:latin typeface="Sassoon Infant Std" panose="020B0503020103030203" pitchFamily="34" charset="0"/>
              </a:rPr>
              <a:t/>
            </a:r>
            <a:br>
              <a:rPr lang="en-GB" dirty="0" smtClean="0">
                <a:latin typeface="Sassoon Infant Std" panose="020B0503020103030203" pitchFamily="34" charset="0"/>
              </a:rPr>
            </a:br>
            <a:r>
              <a:rPr lang="en-GB" dirty="0" smtClean="0">
                <a:solidFill>
                  <a:srgbClr val="FF0000"/>
                </a:solidFill>
                <a:latin typeface="Sassoon Infant Std" panose="020B0503020103030203" pitchFamily="34" charset="0"/>
                <a:hlinkClick r:id="rId3"/>
              </a:rPr>
              <a:t>nlgallagherl1@northlan.gov.uk</a:t>
            </a:r>
            <a:r>
              <a:rPr lang="en-GB" dirty="0" smtClean="0">
                <a:solidFill>
                  <a:srgbClr val="FF0000"/>
                </a:solidFill>
                <a:latin typeface="Sassoon Infant Std" panose="020B0503020103030203" pitchFamily="34" charset="0"/>
              </a:rPr>
              <a:t/>
            </a:r>
            <a:br>
              <a:rPr lang="en-GB" dirty="0" smtClean="0">
                <a:solidFill>
                  <a:srgbClr val="FF0000"/>
                </a:solidFill>
                <a:latin typeface="Sassoon Infant Std" panose="020B0503020103030203" pitchFamily="34" charset="0"/>
              </a:rPr>
            </a:br>
            <a:r>
              <a:rPr lang="en-GB" dirty="0" smtClean="0"/>
              <a:t/>
            </a:r>
            <a:br>
              <a:rPr lang="en-GB" dirty="0" smtClean="0"/>
            </a:br>
            <a:endParaRPr lang="en-GB" dirty="0" smtClean="0">
              <a:latin typeface="Sassoon Infant Std" panose="020B0503020103030203" pitchFamily="34" charset="0"/>
            </a:endParaRPr>
          </a:p>
        </p:txBody>
      </p:sp>
      <p:pic>
        <p:nvPicPr>
          <p:cNvPr id="3" name="Picture 2"/>
          <p:cNvPicPr/>
          <p:nvPr/>
        </p:nvPicPr>
        <p:blipFill>
          <a:blip r:embed="rId4" cstate="print">
            <a:extLst>
              <a:ext uri="{28A0092B-C50C-407E-A947-70E740481C1C}">
                <a14:useLocalDpi xmlns:a14="http://schemas.microsoft.com/office/drawing/2010/main" val="0"/>
              </a:ext>
            </a:extLst>
          </a:blip>
          <a:stretch>
            <a:fillRect/>
          </a:stretch>
        </p:blipFill>
        <p:spPr>
          <a:xfrm rot="2063835">
            <a:off x="3657307" y="2897402"/>
            <a:ext cx="1713960" cy="1370188"/>
          </a:xfrm>
          <a:prstGeom prst="rect">
            <a:avLst/>
          </a:prstGeom>
        </p:spPr>
      </p:pic>
      <p:pic>
        <p:nvPicPr>
          <p:cNvPr id="5" name="Picture 4"/>
          <p:cNvPicPr/>
          <p:nvPr/>
        </p:nvPicPr>
        <p:blipFill rotWithShape="1">
          <a:blip r:embed="rId5">
            <a:extLst>
              <a:ext uri="{BEBA8EAE-BF5A-486C-A8C5-ECC9F3942E4B}">
                <a14:imgProps xmlns:a14="http://schemas.microsoft.com/office/drawing/2010/main">
                  <a14:imgLayer r:embed="rId6">
                    <a14:imgEffect>
                      <a14:backgroundRemoval t="30762" b="72852" l="31797" r="68750"/>
                    </a14:imgEffect>
                  </a14:imgLayer>
                </a14:imgProps>
              </a:ext>
            </a:extLst>
          </a:blip>
          <a:srcRect l="32650" t="31908" r="31290" b="28576"/>
          <a:stretch/>
        </p:blipFill>
        <p:spPr bwMode="auto">
          <a:xfrm>
            <a:off x="777240" y="3714750"/>
            <a:ext cx="2080260" cy="1921509"/>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rot="20950801">
            <a:off x="858500" y="5452110"/>
            <a:ext cx="2045970" cy="369332"/>
          </a:xfrm>
          <a:prstGeom prst="rect">
            <a:avLst/>
          </a:prstGeom>
          <a:noFill/>
        </p:spPr>
        <p:txBody>
          <a:bodyPr wrap="square" rtlCol="0">
            <a:spAutoFit/>
          </a:bodyPr>
          <a:lstStyle/>
          <a:p>
            <a:r>
              <a:rPr lang="en-GB" b="1" dirty="0" smtClean="0">
                <a:solidFill>
                  <a:srgbClr val="FF66FF"/>
                </a:solidFill>
                <a:latin typeface="Sassoon Infant Std" panose="020B0503020103030203" pitchFamily="34" charset="0"/>
              </a:rPr>
              <a:t>@</a:t>
            </a:r>
            <a:r>
              <a:rPr lang="en-GB" b="1" dirty="0" err="1" smtClean="0">
                <a:solidFill>
                  <a:srgbClr val="FF66FF"/>
                </a:solidFill>
                <a:latin typeface="Sassoon Infant Std" panose="020B0503020103030203" pitchFamily="34" charset="0"/>
              </a:rPr>
              <a:t>TPSMrsMartin</a:t>
            </a:r>
            <a:endParaRPr lang="en-GB" b="1" dirty="0">
              <a:solidFill>
                <a:srgbClr val="FF66FF"/>
              </a:solidFill>
              <a:latin typeface="Sassoon Infant Std" panose="020B0503020103030203" pitchFamily="34" charset="0"/>
            </a:endParaRPr>
          </a:p>
        </p:txBody>
      </p:sp>
      <p:pic>
        <p:nvPicPr>
          <p:cNvPr id="7" name="Picture 6" descr="C:\Users\StaffUser\AppData\Local\Microsoft\Windows\INetCache\Content.MSO\8CE2770D.tmp"/>
          <p:cNvPicPr/>
          <p:nvPr/>
        </p:nvPicPr>
        <p:blipFill>
          <a:blip r:embed="rId7" cstate="print">
            <a:extLst>
              <a:ext uri="{BEBA8EAE-BF5A-486C-A8C5-ECC9F3942E4B}">
                <a14:imgProps xmlns:a14="http://schemas.microsoft.com/office/drawing/2010/main">
                  <a14:imgLayer r:embed="rId8">
                    <a14:imgEffect>
                      <a14:backgroundRemoval t="0" b="96569" l="9804" r="100000"/>
                    </a14:imgEffect>
                  </a14:imgLayer>
                </a14:imgProps>
              </a:ext>
              <a:ext uri="{28A0092B-C50C-407E-A947-70E740481C1C}">
                <a14:useLocalDpi xmlns:a14="http://schemas.microsoft.com/office/drawing/2010/main" val="0"/>
              </a:ext>
            </a:extLst>
          </a:blip>
          <a:srcRect/>
          <a:stretch>
            <a:fillRect/>
          </a:stretch>
        </p:blipFill>
        <p:spPr bwMode="auto">
          <a:xfrm>
            <a:off x="6057780" y="4000500"/>
            <a:ext cx="1447997" cy="1555749"/>
          </a:xfrm>
          <a:prstGeom prst="rect">
            <a:avLst/>
          </a:prstGeom>
          <a:noFill/>
          <a:ln>
            <a:noFill/>
          </a:ln>
        </p:spPr>
      </p:pic>
      <p:sp>
        <p:nvSpPr>
          <p:cNvPr id="8" name="TextBox 7"/>
          <p:cNvSpPr txBox="1"/>
          <p:nvPr/>
        </p:nvSpPr>
        <p:spPr>
          <a:xfrm rot="394877">
            <a:off x="6268571" y="5524836"/>
            <a:ext cx="2045970" cy="369332"/>
          </a:xfrm>
          <a:prstGeom prst="rect">
            <a:avLst/>
          </a:prstGeom>
          <a:noFill/>
        </p:spPr>
        <p:txBody>
          <a:bodyPr wrap="square" rtlCol="0">
            <a:spAutoFit/>
          </a:bodyPr>
          <a:lstStyle/>
          <a:p>
            <a:r>
              <a:rPr lang="en-GB" b="1" dirty="0" smtClean="0">
                <a:solidFill>
                  <a:srgbClr val="00B0F0"/>
                </a:solidFill>
                <a:latin typeface="Sassoon Infant Std" panose="020B0503020103030203" pitchFamily="34" charset="0"/>
              </a:rPr>
              <a:t>@</a:t>
            </a:r>
            <a:r>
              <a:rPr lang="en-GB" b="1" dirty="0" err="1" smtClean="0">
                <a:solidFill>
                  <a:srgbClr val="00B0F0"/>
                </a:solidFill>
                <a:latin typeface="Sassoon Infant Std" panose="020B0503020103030203" pitchFamily="34" charset="0"/>
              </a:rPr>
              <a:t>TPSMissFord</a:t>
            </a:r>
            <a:endParaRPr lang="en-GB" b="1" dirty="0">
              <a:solidFill>
                <a:srgbClr val="00B0F0"/>
              </a:solidFill>
              <a:latin typeface="Sassoon Infant Std" panose="020B0503020103030203" pitchFamily="34" charset="0"/>
            </a:endParaRPr>
          </a:p>
        </p:txBody>
      </p:sp>
      <p:pic>
        <p:nvPicPr>
          <p:cNvPr id="9" name="Picture 8"/>
          <p:cNvPicPr/>
          <p:nvPr/>
        </p:nvPicPr>
        <p:blipFill rotWithShape="1">
          <a:blip r:embed="rId9">
            <a:extLst>
              <a:ext uri="{BEBA8EAE-BF5A-486C-A8C5-ECC9F3942E4B}">
                <a14:imgProps xmlns:a14="http://schemas.microsoft.com/office/drawing/2010/main">
                  <a14:imgLayer r:embed="rId10">
                    <a14:imgEffect>
                      <a14:backgroundRemoval t="33594" b="72754" l="33281" r="68750"/>
                    </a14:imgEffect>
                  </a14:imgLayer>
                </a14:imgProps>
              </a:ext>
            </a:extLst>
          </a:blip>
          <a:srcRect l="34878" t="33577" r="35445" b="30987"/>
          <a:stretch/>
        </p:blipFill>
        <p:spPr bwMode="auto">
          <a:xfrm>
            <a:off x="3860715" y="4662644"/>
            <a:ext cx="1257300" cy="1201420"/>
          </a:xfrm>
          <a:prstGeom prst="rect">
            <a:avLst/>
          </a:prstGeom>
          <a:ln>
            <a:noFill/>
          </a:ln>
          <a:extLst>
            <a:ext uri="{53640926-AAD7-44D8-BBD7-CCE9431645EC}">
              <a14:shadowObscured xmlns:a14="http://schemas.microsoft.com/office/drawing/2010/main"/>
            </a:ext>
          </a:extLst>
        </p:spPr>
      </p:pic>
      <p:sp>
        <p:nvSpPr>
          <p:cNvPr id="10" name="TextBox 9"/>
          <p:cNvSpPr txBox="1"/>
          <p:nvPr/>
        </p:nvSpPr>
        <p:spPr>
          <a:xfrm>
            <a:off x="3152580" y="5937484"/>
            <a:ext cx="2723413" cy="461665"/>
          </a:xfrm>
          <a:prstGeom prst="rect">
            <a:avLst/>
          </a:prstGeom>
          <a:noFill/>
        </p:spPr>
        <p:txBody>
          <a:bodyPr wrap="square" rtlCol="0">
            <a:spAutoFit/>
          </a:bodyPr>
          <a:lstStyle/>
          <a:p>
            <a:pPr algn="ctr"/>
            <a:r>
              <a:rPr lang="en-GB" sz="2400" b="1" dirty="0" smtClean="0">
                <a:solidFill>
                  <a:srgbClr val="FF0000"/>
                </a:solidFill>
                <a:latin typeface="Sassoon Infant Std" panose="020B0503020103030203" pitchFamily="34" charset="0"/>
              </a:rPr>
              <a:t>@TPSP1Transition</a:t>
            </a:r>
            <a:endParaRPr lang="en-GB" sz="2400" b="1" dirty="0">
              <a:solidFill>
                <a:srgbClr val="FF0000"/>
              </a:solidFill>
              <a:latin typeface="Sassoon Infant Std" panose="020B0503020103030203" pitchFamily="34" charset="0"/>
            </a:endParaRPr>
          </a:p>
        </p:txBody>
      </p:sp>
    </p:spTree>
    <p:extLst>
      <p:ext uri="{BB962C8B-B14F-4D97-AF65-F5344CB8AC3E}">
        <p14:creationId xmlns:p14="http://schemas.microsoft.com/office/powerpoint/2010/main" val="651588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u="sng" dirty="0" smtClean="0">
                <a:latin typeface="Sassoon Infant Std" panose="020B0503020103030203" pitchFamily="34" charset="0"/>
                <a:cs typeface="Comic Sans MS"/>
              </a:rPr>
              <a:t>NLC Active Literacy</a:t>
            </a:r>
            <a:endParaRPr lang="en-US" sz="6000" u="sng" dirty="0">
              <a:latin typeface="Sassoon Infant Std" panose="020B0503020103030203" pitchFamily="34" charset="0"/>
              <a:cs typeface="Comic Sans MS"/>
            </a:endParaRPr>
          </a:p>
        </p:txBody>
      </p:sp>
      <p:sp>
        <p:nvSpPr>
          <p:cNvPr id="3" name="Content Placeholder 2"/>
          <p:cNvSpPr>
            <a:spLocks noGrp="1"/>
          </p:cNvSpPr>
          <p:nvPr>
            <p:ph idx="1"/>
          </p:nvPr>
        </p:nvSpPr>
        <p:spPr/>
        <p:txBody>
          <a:bodyPr>
            <a:normAutofit lnSpcReduction="10000"/>
          </a:bodyPr>
          <a:lstStyle/>
          <a:p>
            <a:r>
              <a:rPr lang="en-US" dirty="0" smtClean="0">
                <a:latin typeface="Sassoon Infant Std" panose="020B0503020103030203" pitchFamily="34" charset="0"/>
                <a:cs typeface="Comic Sans MS"/>
              </a:rPr>
              <a:t>Introduction to P1 &amp; Literacy </a:t>
            </a:r>
            <a:r>
              <a:rPr lang="en-US" dirty="0" err="1" smtClean="0">
                <a:latin typeface="Sassoon Infant Std" panose="020B0503020103030203" pitchFamily="34" charset="0"/>
                <a:cs typeface="Comic Sans MS"/>
              </a:rPr>
              <a:t>Programme</a:t>
            </a:r>
            <a:endParaRPr lang="en-US" dirty="0" smtClean="0">
              <a:latin typeface="Sassoon Infant Std" panose="020B0503020103030203" pitchFamily="34" charset="0"/>
              <a:cs typeface="Comic Sans MS"/>
            </a:endParaRPr>
          </a:p>
          <a:p>
            <a:r>
              <a:rPr lang="en-US" dirty="0" smtClean="0">
                <a:latin typeface="Sassoon Infant Std" panose="020B0503020103030203" pitchFamily="34" charset="0"/>
                <a:cs typeface="Comic Sans MS"/>
              </a:rPr>
              <a:t>Phonics/Magnetic </a:t>
            </a:r>
            <a:r>
              <a:rPr lang="en-US" dirty="0" smtClean="0">
                <a:latin typeface="Sassoon Infant Std" panose="020B0503020103030203" pitchFamily="34" charset="0"/>
                <a:cs typeface="Comic Sans MS"/>
              </a:rPr>
              <a:t>boards</a:t>
            </a:r>
          </a:p>
          <a:p>
            <a:r>
              <a:rPr lang="en-US" dirty="0" smtClean="0">
                <a:latin typeface="Sassoon Infant Std" panose="020B0503020103030203" pitchFamily="34" charset="0"/>
                <a:cs typeface="Comic Sans MS"/>
              </a:rPr>
              <a:t>Common words/Spelling</a:t>
            </a:r>
          </a:p>
          <a:p>
            <a:r>
              <a:rPr lang="en-US" dirty="0" smtClean="0">
                <a:latin typeface="Sassoon Infant Std" panose="020B0503020103030203" pitchFamily="34" charset="0"/>
                <a:cs typeface="Comic Sans MS"/>
              </a:rPr>
              <a:t>Written work</a:t>
            </a:r>
          </a:p>
          <a:p>
            <a:r>
              <a:rPr lang="en-US" dirty="0" smtClean="0">
                <a:latin typeface="Sassoon Infant Std" panose="020B0503020103030203" pitchFamily="34" charset="0"/>
                <a:cs typeface="Comic Sans MS"/>
              </a:rPr>
              <a:t>Reading</a:t>
            </a:r>
          </a:p>
          <a:p>
            <a:r>
              <a:rPr lang="en-US" dirty="0" smtClean="0">
                <a:latin typeface="Sassoon Infant Std" panose="020B0503020103030203" pitchFamily="34" charset="0"/>
                <a:cs typeface="Comic Sans MS"/>
              </a:rPr>
              <a:t>Literacy games / activities</a:t>
            </a:r>
          </a:p>
          <a:p>
            <a:r>
              <a:rPr lang="en-US" dirty="0" smtClean="0">
                <a:latin typeface="Sassoon Infant Std" panose="020B0503020103030203" pitchFamily="34" charset="0"/>
                <a:cs typeface="Comic Sans MS"/>
              </a:rPr>
              <a:t>Home Learning</a:t>
            </a:r>
          </a:p>
          <a:p>
            <a:r>
              <a:rPr lang="en-US" dirty="0" smtClean="0">
                <a:latin typeface="Sassoon Infant Std" panose="020B0503020103030203" pitchFamily="34" charset="0"/>
                <a:cs typeface="Comic Sans MS"/>
              </a:rPr>
              <a:t>Websites and Apps</a:t>
            </a:r>
          </a:p>
          <a:p>
            <a:endParaRPr lang="en-US" dirty="0"/>
          </a:p>
        </p:txBody>
      </p:sp>
      <p:pic>
        <p:nvPicPr>
          <p:cNvPr id="6" name="Picture 5" descr="girl-with-letter-point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3549" y="2462737"/>
            <a:ext cx="2683251" cy="2800888"/>
          </a:xfrm>
          <a:prstGeom prst="rect">
            <a:avLst/>
          </a:prstGeom>
        </p:spPr>
      </p:pic>
    </p:spTree>
    <p:extLst>
      <p:ext uri="{BB962C8B-B14F-4D97-AF65-F5344CB8AC3E}">
        <p14:creationId xmlns:p14="http://schemas.microsoft.com/office/powerpoint/2010/main" val="9581496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000" dirty="0" smtClean="0">
                <a:latin typeface="Sassoon Infant Std" panose="020B0503020103030203" pitchFamily="34" charset="0"/>
              </a:rPr>
              <a:t>Weeks 1-4</a:t>
            </a:r>
            <a:endParaRPr lang="en-GB" sz="6000" dirty="0">
              <a:latin typeface="Sassoon Infant Std" panose="020B0503020103030203" pitchFamily="34" charset="0"/>
            </a:endParaRPr>
          </a:p>
        </p:txBody>
      </p:sp>
      <p:sp>
        <p:nvSpPr>
          <p:cNvPr id="4" name="Content Placeholder 3"/>
          <p:cNvSpPr>
            <a:spLocks noGrp="1"/>
          </p:cNvSpPr>
          <p:nvPr>
            <p:ph idx="1"/>
          </p:nvPr>
        </p:nvSpPr>
        <p:spPr/>
        <p:txBody>
          <a:bodyPr/>
          <a:lstStyle/>
          <a:p>
            <a:r>
              <a:rPr lang="en-GB" dirty="0" smtClean="0">
                <a:latin typeface="Sassoon Infant Std" panose="020B0503020103030203" pitchFamily="34" charset="0"/>
              </a:rPr>
              <a:t>Settling in </a:t>
            </a:r>
          </a:p>
          <a:p>
            <a:r>
              <a:rPr lang="en-GB" dirty="0" smtClean="0">
                <a:latin typeface="Sassoon Infant Std" panose="020B0503020103030203" pitchFamily="34" charset="0"/>
              </a:rPr>
              <a:t>Percy </a:t>
            </a:r>
            <a:r>
              <a:rPr lang="en-GB" dirty="0">
                <a:latin typeface="Sassoon Infant Std" panose="020B0503020103030203" pitchFamily="34" charset="0"/>
              </a:rPr>
              <a:t>the Park Keeper </a:t>
            </a:r>
            <a:endParaRPr lang="en-GB" dirty="0" smtClean="0">
              <a:latin typeface="Sassoon Infant Std" panose="020B0503020103030203" pitchFamily="34" charset="0"/>
            </a:endParaRPr>
          </a:p>
          <a:p>
            <a:r>
              <a:rPr lang="en-GB" dirty="0" smtClean="0">
                <a:latin typeface="Sassoon Infant Std" panose="020B0503020103030203" pitchFamily="34" charset="0"/>
              </a:rPr>
              <a:t>Key language skills: </a:t>
            </a:r>
            <a:br>
              <a:rPr lang="en-GB" dirty="0" smtClean="0">
                <a:latin typeface="Sassoon Infant Std" panose="020B0503020103030203" pitchFamily="34" charset="0"/>
              </a:rPr>
            </a:br>
            <a:r>
              <a:rPr lang="en-GB" dirty="0" smtClean="0">
                <a:latin typeface="Sassoon Infant Std" panose="020B0503020103030203" pitchFamily="34" charset="0"/>
              </a:rPr>
              <a:t/>
            </a:r>
            <a:br>
              <a:rPr lang="en-GB" dirty="0" smtClean="0">
                <a:latin typeface="Sassoon Infant Std" panose="020B0503020103030203" pitchFamily="34" charset="0"/>
              </a:rPr>
            </a:br>
            <a:r>
              <a:rPr lang="en-GB" dirty="0" smtClean="0">
                <a:latin typeface="Sassoon Infant Std" panose="020B0503020103030203" pitchFamily="34" charset="0"/>
              </a:rPr>
              <a:t>- listening and attention</a:t>
            </a:r>
            <a:br>
              <a:rPr lang="en-GB" dirty="0" smtClean="0">
                <a:latin typeface="Sassoon Infant Std" panose="020B0503020103030203" pitchFamily="34" charset="0"/>
              </a:rPr>
            </a:br>
            <a:r>
              <a:rPr lang="en-GB" dirty="0" smtClean="0">
                <a:latin typeface="Sassoon Infant Std" panose="020B0503020103030203" pitchFamily="34" charset="0"/>
              </a:rPr>
              <a:t>- auditory and visual memory</a:t>
            </a:r>
            <a:br>
              <a:rPr lang="en-GB" dirty="0" smtClean="0">
                <a:latin typeface="Sassoon Infant Std" panose="020B0503020103030203" pitchFamily="34" charset="0"/>
              </a:rPr>
            </a:br>
            <a:r>
              <a:rPr lang="en-GB" dirty="0" smtClean="0">
                <a:latin typeface="Sassoon Infant Std" panose="020B0503020103030203" pitchFamily="34" charset="0"/>
              </a:rPr>
              <a:t>- rhyme </a:t>
            </a:r>
            <a:br>
              <a:rPr lang="en-GB" dirty="0" smtClean="0">
                <a:latin typeface="Sassoon Infant Std" panose="020B0503020103030203" pitchFamily="34" charset="0"/>
              </a:rPr>
            </a:br>
            <a:r>
              <a:rPr lang="en-GB" dirty="0" smtClean="0">
                <a:latin typeface="Sassoon Infant Std" panose="020B0503020103030203" pitchFamily="34" charset="0"/>
              </a:rPr>
              <a:t>- concepts of print</a:t>
            </a:r>
            <a:endParaRPr lang="en-GB" dirty="0">
              <a:latin typeface="Sassoon Infant Std" panose="020B0503020103030203" pitchFamily="34" charset="0"/>
            </a:endParaRPr>
          </a:p>
          <a:p>
            <a:endParaRPr lang="en-GB" dirty="0" smtClean="0"/>
          </a:p>
          <a:p>
            <a:endParaRPr lang="en-GB" dirty="0"/>
          </a:p>
        </p:txBody>
      </p:sp>
      <p:pic>
        <p:nvPicPr>
          <p:cNvPr id="5" name="Picture 4"/>
          <p:cNvPicPr>
            <a:picLocks noChangeAspect="1"/>
          </p:cNvPicPr>
          <p:nvPr/>
        </p:nvPicPr>
        <p:blipFill rotWithShape="1">
          <a:blip r:embed="rId3"/>
          <a:srcRect r="43663" b="55277"/>
          <a:stretch/>
        </p:blipFill>
        <p:spPr>
          <a:xfrm>
            <a:off x="6281039" y="1748631"/>
            <a:ext cx="2241588" cy="4229100"/>
          </a:xfrm>
          <a:prstGeom prst="rect">
            <a:avLst/>
          </a:prstGeom>
        </p:spPr>
      </p:pic>
    </p:spTree>
    <p:extLst>
      <p:ext uri="{BB962C8B-B14F-4D97-AF65-F5344CB8AC3E}">
        <p14:creationId xmlns:p14="http://schemas.microsoft.com/office/powerpoint/2010/main" val="1592729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000" dirty="0" smtClean="0">
                <a:latin typeface="Sassoon Infant Std" panose="020B0503020103030203" pitchFamily="34" charset="0"/>
              </a:rPr>
              <a:t>Weeks 1-4</a:t>
            </a:r>
            <a:endParaRPr lang="en-GB" sz="6000" dirty="0">
              <a:latin typeface="Sassoon Infant Std" panose="020B0503020103030203" pitchFamily="34" charset="0"/>
            </a:endParaRPr>
          </a:p>
        </p:txBody>
      </p:sp>
      <p:sp>
        <p:nvSpPr>
          <p:cNvPr id="4" name="Content Placeholder 3"/>
          <p:cNvSpPr>
            <a:spLocks noGrp="1"/>
          </p:cNvSpPr>
          <p:nvPr>
            <p:ph idx="1"/>
          </p:nvPr>
        </p:nvSpPr>
        <p:spPr/>
        <p:txBody>
          <a:bodyPr/>
          <a:lstStyle/>
          <a:p>
            <a:r>
              <a:rPr lang="en-GB" dirty="0" smtClean="0">
                <a:latin typeface="Sassoon Infant Std" panose="020B0503020103030203" pitchFamily="34" charset="0"/>
              </a:rPr>
              <a:t>Nursery Rhymes</a:t>
            </a:r>
            <a:br>
              <a:rPr lang="en-GB" dirty="0" smtClean="0">
                <a:latin typeface="Sassoon Infant Std" panose="020B0503020103030203" pitchFamily="34" charset="0"/>
              </a:rPr>
            </a:br>
            <a:r>
              <a:rPr lang="en-GB" dirty="0" smtClean="0">
                <a:latin typeface="Sassoon Infant Std" panose="020B0503020103030203" pitchFamily="34" charset="0"/>
              </a:rPr>
              <a:t/>
            </a:r>
            <a:br>
              <a:rPr lang="en-GB" dirty="0" smtClean="0">
                <a:latin typeface="Sassoon Infant Std" panose="020B0503020103030203" pitchFamily="34" charset="0"/>
              </a:rPr>
            </a:br>
            <a:endParaRPr lang="en-GB" dirty="0" smtClean="0">
              <a:latin typeface="Sassoon Infant Std" panose="020B0503020103030203" pitchFamily="34" charset="0"/>
            </a:endParaRPr>
          </a:p>
          <a:p>
            <a:r>
              <a:rPr lang="en-GB" dirty="0" smtClean="0">
                <a:latin typeface="Sassoon Infant Std" panose="020B0503020103030203" pitchFamily="34" charset="0"/>
              </a:rPr>
              <a:t>Fine Motor Skills</a:t>
            </a:r>
            <a:br>
              <a:rPr lang="en-GB" dirty="0" smtClean="0">
                <a:latin typeface="Sassoon Infant Std" panose="020B0503020103030203" pitchFamily="34" charset="0"/>
              </a:rPr>
            </a:br>
            <a:r>
              <a:rPr lang="en-GB" dirty="0" smtClean="0">
                <a:latin typeface="Sassoon Infant Std" panose="020B0503020103030203" pitchFamily="34" charset="0"/>
              </a:rPr>
              <a:t/>
            </a:r>
            <a:br>
              <a:rPr lang="en-GB" dirty="0" smtClean="0">
                <a:latin typeface="Sassoon Infant Std" panose="020B0503020103030203" pitchFamily="34" charset="0"/>
              </a:rPr>
            </a:br>
            <a:endParaRPr lang="en-GB" dirty="0" smtClean="0">
              <a:latin typeface="Sassoon Infant Std" panose="020B0503020103030203" pitchFamily="34" charset="0"/>
            </a:endParaRPr>
          </a:p>
          <a:p>
            <a:r>
              <a:rPr lang="en-GB" dirty="0" smtClean="0">
                <a:latin typeface="Sassoon Infant Std" panose="020B0503020103030203" pitchFamily="34" charset="0"/>
              </a:rPr>
              <a:t>Play opportunities </a:t>
            </a:r>
            <a:endParaRPr lang="en-GB" dirty="0">
              <a:latin typeface="Sassoon Infant Std" panose="020B0503020103030203" pitchFamily="34" charset="0"/>
            </a:endParaRPr>
          </a:p>
          <a:p>
            <a:endParaRPr lang="en-GB" dirty="0" smtClean="0"/>
          </a:p>
          <a:p>
            <a:endParaRPr lang="en-GB" dirty="0"/>
          </a:p>
        </p:txBody>
      </p:sp>
      <p:pic>
        <p:nvPicPr>
          <p:cNvPr id="5" name="Picture 4"/>
          <p:cNvPicPr>
            <a:picLocks noChangeAspect="1"/>
          </p:cNvPicPr>
          <p:nvPr/>
        </p:nvPicPr>
        <p:blipFill rotWithShape="1">
          <a:blip r:embed="rId3"/>
          <a:srcRect r="43663" b="55277"/>
          <a:stretch/>
        </p:blipFill>
        <p:spPr>
          <a:xfrm>
            <a:off x="6320661" y="1612733"/>
            <a:ext cx="2241588" cy="4229100"/>
          </a:xfrm>
          <a:prstGeom prst="rect">
            <a:avLst/>
          </a:prstGeom>
        </p:spPr>
      </p:pic>
      <p:pic>
        <p:nvPicPr>
          <p:cNvPr id="8" name="Picture 6" descr="Old MacDonald Had a Farm | Book by Yi-Hsuan Wu | Official Publisher Page |  Simon &amp; Schus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01544">
            <a:off x="3794037" y="1732925"/>
            <a:ext cx="1179958" cy="11833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orry, But the Perfect Lego Brick May Never Be Eco-Friendly | WIRED"/>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481036" y="3727283"/>
            <a:ext cx="1512196" cy="8513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etter Formation Sand Tray | Snoezelen® Multi-Sensory Environments and  Sensory Equipment | Romp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8785" y="3691891"/>
            <a:ext cx="922106" cy="9221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Play Dough Letters Top Sellers, 60% OFF | www.propellermadrid.co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38160">
            <a:off x="4316780" y="3789596"/>
            <a:ext cx="1090042" cy="7266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0" descr="Transparent Wheelbarrow Png - Transparent Garden Clipart, Png Download -  kind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165642" y="5040313"/>
            <a:ext cx="1324583" cy="108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283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551"/>
            <a:ext cx="8229600" cy="1143000"/>
          </a:xfrm>
        </p:spPr>
        <p:txBody>
          <a:bodyPr>
            <a:normAutofit/>
          </a:bodyPr>
          <a:lstStyle/>
          <a:p>
            <a:r>
              <a:rPr lang="en-US" sz="5400" u="sng" dirty="0" smtClean="0">
                <a:latin typeface="Sassoon Infant Std" panose="020B0503020103030203" pitchFamily="34" charset="0"/>
                <a:cs typeface="Comic Sans MS"/>
              </a:rPr>
              <a:t>Phonics</a:t>
            </a:r>
            <a:endParaRPr lang="en-US" sz="5400" u="sng" dirty="0">
              <a:latin typeface="Sassoon Infant Std" panose="020B0503020103030203" pitchFamily="34" charset="0"/>
              <a:cs typeface="Comic Sans MS"/>
            </a:endParaRPr>
          </a:p>
        </p:txBody>
      </p:sp>
      <p:sp>
        <p:nvSpPr>
          <p:cNvPr id="3" name="Content Placeholder 2"/>
          <p:cNvSpPr>
            <a:spLocks noGrp="1"/>
          </p:cNvSpPr>
          <p:nvPr>
            <p:ph idx="1"/>
          </p:nvPr>
        </p:nvSpPr>
        <p:spPr>
          <a:xfrm>
            <a:off x="198957" y="1700600"/>
            <a:ext cx="8746086" cy="4525963"/>
          </a:xfrm>
        </p:spPr>
        <p:txBody>
          <a:bodyPr>
            <a:noAutofit/>
          </a:bodyPr>
          <a:lstStyle/>
          <a:p>
            <a:r>
              <a:rPr lang="en-US" dirty="0">
                <a:latin typeface="Sassoon Infant Std" panose="020B0503020103030203" pitchFamily="34" charset="0"/>
                <a:cs typeface="Comic Sans MS"/>
              </a:rPr>
              <a:t>August </a:t>
            </a:r>
            <a:r>
              <a:rPr lang="en-GB" dirty="0">
                <a:latin typeface="Sassoon Infant Std" panose="020B0503020103030203" pitchFamily="34" charset="0"/>
                <a:cs typeface="Comic Sans MS"/>
              </a:rPr>
              <a:t>to</a:t>
            </a:r>
            <a:r>
              <a:rPr lang="en-US" dirty="0">
                <a:latin typeface="Sassoon Infant Std" panose="020B0503020103030203" pitchFamily="34" charset="0"/>
                <a:cs typeface="Comic Sans MS"/>
              </a:rPr>
              <a:t> December - 2 sounds per week</a:t>
            </a:r>
          </a:p>
          <a:p>
            <a:r>
              <a:rPr lang="en-US" dirty="0">
                <a:latin typeface="Sassoon Infant Std" panose="020B0503020103030203" pitchFamily="34" charset="0"/>
                <a:cs typeface="Comic Sans MS"/>
              </a:rPr>
              <a:t>Consolidation weeks </a:t>
            </a:r>
          </a:p>
          <a:p>
            <a:r>
              <a:rPr lang="en-US" dirty="0" smtClean="0">
                <a:latin typeface="Sassoon Infant Std" panose="020B0503020103030203" pitchFamily="34" charset="0"/>
                <a:cs typeface="Comic Sans MS"/>
              </a:rPr>
              <a:t>Each child has a magnetic board</a:t>
            </a:r>
          </a:p>
          <a:p>
            <a:r>
              <a:rPr lang="en-US" dirty="0" smtClean="0">
                <a:latin typeface="Sassoon Infant Std" panose="020B0503020103030203" pitchFamily="34" charset="0"/>
                <a:cs typeface="Comic Sans MS"/>
              </a:rPr>
              <a:t>Used to identify, read and write sounds/words</a:t>
            </a:r>
          </a:p>
          <a:p>
            <a:r>
              <a:rPr lang="en-US" dirty="0" smtClean="0">
                <a:latin typeface="Sassoon Infant Std" panose="020B0503020103030203" pitchFamily="34" charset="0"/>
                <a:cs typeface="Comic Sans MS"/>
              </a:rPr>
              <a:t>Say, make/break, blend, read, write</a:t>
            </a:r>
          </a:p>
          <a:p>
            <a:r>
              <a:rPr lang="en-US" dirty="0" smtClean="0">
                <a:latin typeface="Sassoon Infant Std" panose="020B0503020103030203" pitchFamily="34" charset="0"/>
                <a:cs typeface="Comic Sans MS"/>
              </a:rPr>
              <a:t>Forming letters</a:t>
            </a:r>
          </a:p>
          <a:p>
            <a:r>
              <a:rPr lang="en-US" dirty="0" smtClean="0">
                <a:latin typeface="Sassoon Infant Std" panose="020B0503020103030203" pitchFamily="34" charset="0"/>
                <a:cs typeface="Comic Sans MS"/>
              </a:rPr>
              <a:t>Play games at home with your child. </a:t>
            </a:r>
            <a:r>
              <a:rPr lang="en-US" dirty="0" err="1" smtClean="0">
                <a:latin typeface="Sassoon Infant Std" panose="020B0503020103030203" pitchFamily="34" charset="0"/>
                <a:cs typeface="Comic Sans MS"/>
              </a:rPr>
              <a:t>E.g</a:t>
            </a:r>
            <a:r>
              <a:rPr lang="en-US" dirty="0" smtClean="0">
                <a:latin typeface="Sassoon Infant Std" panose="020B0503020103030203" pitchFamily="34" charset="0"/>
                <a:cs typeface="Comic Sans MS"/>
              </a:rPr>
              <a:t> I spy, Alphabet Bingo. </a:t>
            </a:r>
            <a:endParaRPr lang="en-US" dirty="0">
              <a:latin typeface="Sassoon Infant Std" panose="020B0503020103030203" pitchFamily="34" charset="0"/>
              <a:cs typeface="Comic Sans MS"/>
            </a:endParaRPr>
          </a:p>
        </p:txBody>
      </p:sp>
      <p:pic>
        <p:nvPicPr>
          <p:cNvPr id="4" name="Picture 3"/>
          <p:cNvPicPr>
            <a:picLocks noChangeAspect="1"/>
          </p:cNvPicPr>
          <p:nvPr/>
        </p:nvPicPr>
        <p:blipFill>
          <a:blip r:embed="rId3"/>
          <a:stretch>
            <a:fillRect/>
          </a:stretch>
        </p:blipFill>
        <p:spPr>
          <a:xfrm>
            <a:off x="656757" y="114254"/>
            <a:ext cx="1622419" cy="1216815"/>
          </a:xfrm>
          <a:prstGeom prst="rect">
            <a:avLst/>
          </a:prstGeom>
        </p:spPr>
      </p:pic>
      <p:pic>
        <p:nvPicPr>
          <p:cNvPr id="5" name="Picture 4"/>
          <p:cNvPicPr>
            <a:picLocks noChangeAspect="1"/>
          </p:cNvPicPr>
          <p:nvPr/>
        </p:nvPicPr>
        <p:blipFill>
          <a:blip r:embed="rId3"/>
          <a:stretch>
            <a:fillRect/>
          </a:stretch>
        </p:blipFill>
        <p:spPr>
          <a:xfrm>
            <a:off x="6827820" y="114254"/>
            <a:ext cx="1622419" cy="1216815"/>
          </a:xfrm>
          <a:prstGeom prst="rect">
            <a:avLst/>
          </a:prstGeom>
        </p:spPr>
      </p:pic>
    </p:spTree>
    <p:extLst>
      <p:ext uri="{BB962C8B-B14F-4D97-AF65-F5344CB8AC3E}">
        <p14:creationId xmlns:p14="http://schemas.microsoft.com/office/powerpoint/2010/main" val="35926420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963"/>
            <a:ext cx="8229600" cy="1143000"/>
          </a:xfrm>
        </p:spPr>
        <p:txBody>
          <a:bodyPr>
            <a:normAutofit/>
          </a:bodyPr>
          <a:lstStyle/>
          <a:p>
            <a:r>
              <a:rPr lang="en-US" sz="5400" u="sng" dirty="0" smtClean="0">
                <a:latin typeface="Sassoon Infant Std" panose="020B0503020103030203" pitchFamily="34" charset="0"/>
                <a:cs typeface="Comic Sans MS"/>
              </a:rPr>
              <a:t>Jolly Phonics</a:t>
            </a:r>
            <a:endParaRPr lang="en-US" sz="5400" u="sng" dirty="0">
              <a:latin typeface="Sassoon Infant Std" panose="020B0503020103030203" pitchFamily="34" charset="0"/>
            </a:endParaRPr>
          </a:p>
        </p:txBody>
      </p:sp>
      <p:sp>
        <p:nvSpPr>
          <p:cNvPr id="3" name="Content Placeholder 2"/>
          <p:cNvSpPr>
            <a:spLocks noGrp="1"/>
          </p:cNvSpPr>
          <p:nvPr>
            <p:ph idx="1"/>
          </p:nvPr>
        </p:nvSpPr>
        <p:spPr>
          <a:xfrm>
            <a:off x="144733" y="1297600"/>
            <a:ext cx="4877006" cy="2756127"/>
          </a:xfrm>
        </p:spPr>
        <p:txBody>
          <a:bodyPr>
            <a:noAutofit/>
          </a:bodyPr>
          <a:lstStyle/>
          <a:p>
            <a:pPr marL="0" indent="0" algn="ctr">
              <a:buNone/>
            </a:pPr>
            <a:r>
              <a:rPr lang="en-US" sz="2800" dirty="0">
                <a:latin typeface="Sassoon Infant Std" panose="020B0503020103030203" pitchFamily="34" charset="0"/>
                <a:cs typeface="Comic Sans MS"/>
              </a:rPr>
              <a:t>a</a:t>
            </a:r>
            <a:r>
              <a:rPr lang="en-US" sz="2800" dirty="0" smtClean="0">
                <a:latin typeface="Sassoon Infant Std" panose="020B0503020103030203" pitchFamily="34" charset="0"/>
                <a:cs typeface="Comic Sans MS"/>
              </a:rPr>
              <a:t> a ants on my arm</a:t>
            </a:r>
          </a:p>
          <a:p>
            <a:pPr marL="0" indent="0" algn="ctr">
              <a:buNone/>
            </a:pPr>
            <a:r>
              <a:rPr lang="en-US" sz="2800" dirty="0">
                <a:latin typeface="Sassoon Infant Std" panose="020B0503020103030203" pitchFamily="34" charset="0"/>
                <a:cs typeface="Comic Sans MS"/>
              </a:rPr>
              <a:t>a</a:t>
            </a:r>
            <a:r>
              <a:rPr lang="en-US" sz="2800" dirty="0" smtClean="0">
                <a:latin typeface="Sassoon Infant Std" panose="020B0503020103030203" pitchFamily="34" charset="0"/>
                <a:cs typeface="Comic Sans MS"/>
              </a:rPr>
              <a:t> a ants on my arm</a:t>
            </a:r>
          </a:p>
          <a:p>
            <a:pPr marL="0" indent="0" algn="ctr">
              <a:buNone/>
            </a:pPr>
            <a:r>
              <a:rPr lang="en-US" sz="2800" dirty="0">
                <a:latin typeface="Sassoon Infant Std" panose="020B0503020103030203" pitchFamily="34" charset="0"/>
                <a:cs typeface="Comic Sans MS"/>
              </a:rPr>
              <a:t>a</a:t>
            </a:r>
            <a:r>
              <a:rPr lang="en-US" sz="2800" dirty="0" smtClean="0">
                <a:latin typeface="Sassoon Infant Std" panose="020B0503020103030203" pitchFamily="34" charset="0"/>
                <a:cs typeface="Comic Sans MS"/>
              </a:rPr>
              <a:t> a ants on my arm</a:t>
            </a:r>
          </a:p>
          <a:p>
            <a:pPr marL="0" indent="0" algn="ctr">
              <a:buNone/>
            </a:pPr>
            <a:r>
              <a:rPr lang="en-US" sz="2800" dirty="0" smtClean="0">
                <a:latin typeface="Sassoon Infant Std" panose="020B0503020103030203" pitchFamily="34" charset="0"/>
                <a:cs typeface="Comic Sans MS"/>
              </a:rPr>
              <a:t>They’re causing me alarm</a:t>
            </a:r>
          </a:p>
          <a:p>
            <a:pPr marL="0" indent="0" algn="ctr">
              <a:buNone/>
            </a:pPr>
            <a:r>
              <a:rPr lang="en-US" sz="2800" dirty="0">
                <a:latin typeface="Sassoon Infant Std" panose="020B0503020103030203" pitchFamily="34" charset="0"/>
                <a:cs typeface="Comic Sans MS"/>
              </a:rPr>
              <a:t>a</a:t>
            </a:r>
          </a:p>
        </p:txBody>
      </p:sp>
      <p:sp>
        <p:nvSpPr>
          <p:cNvPr id="4" name="Content Placeholder 2"/>
          <p:cNvSpPr txBox="1">
            <a:spLocks/>
          </p:cNvSpPr>
          <p:nvPr/>
        </p:nvSpPr>
        <p:spPr>
          <a:xfrm>
            <a:off x="4204164" y="3810921"/>
            <a:ext cx="4694966" cy="275612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800" dirty="0" smtClean="0">
                <a:latin typeface="Sassoon Infant Std" panose="020B0503020103030203" pitchFamily="34" charset="0"/>
                <a:cs typeface="Comic Sans MS"/>
              </a:rPr>
              <a:t>The snake is in the grass</a:t>
            </a:r>
          </a:p>
          <a:p>
            <a:pPr marL="0" indent="0" algn="ctr">
              <a:buFont typeface="Arial"/>
              <a:buNone/>
            </a:pPr>
            <a:r>
              <a:rPr lang="en-US" sz="2800" dirty="0" smtClean="0">
                <a:latin typeface="Sassoon Infant Std" panose="020B0503020103030203" pitchFamily="34" charset="0"/>
                <a:cs typeface="Comic Sans MS"/>
              </a:rPr>
              <a:t>The snake is in the grass</a:t>
            </a:r>
          </a:p>
          <a:p>
            <a:pPr marL="0" indent="0" algn="ctr">
              <a:buFont typeface="Arial"/>
              <a:buNone/>
            </a:pPr>
            <a:r>
              <a:rPr lang="en-US" sz="2800" dirty="0" smtClean="0">
                <a:latin typeface="Sassoon Infant Std" panose="020B0503020103030203" pitchFamily="34" charset="0"/>
                <a:cs typeface="Comic Sans MS"/>
              </a:rPr>
              <a:t>S s s s</a:t>
            </a:r>
          </a:p>
          <a:p>
            <a:pPr marL="0" indent="0" algn="ctr">
              <a:buFont typeface="Arial"/>
              <a:buNone/>
            </a:pPr>
            <a:r>
              <a:rPr lang="en-US" sz="2800" dirty="0" smtClean="0">
                <a:latin typeface="Sassoon Infant Std" panose="020B0503020103030203" pitchFamily="34" charset="0"/>
                <a:cs typeface="Comic Sans MS"/>
              </a:rPr>
              <a:t>The snake is in the grass</a:t>
            </a:r>
            <a:endParaRPr lang="en-US" sz="2800" dirty="0">
              <a:latin typeface="Sassoon Infant Std" panose="020B0503020103030203" pitchFamily="34" charset="0"/>
              <a:cs typeface="Comic Sans MS"/>
            </a:endParaRPr>
          </a:p>
        </p:txBody>
      </p:sp>
      <p:pic>
        <p:nvPicPr>
          <p:cNvPr id="5" name="Picture 4" descr="a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9947" y="955506"/>
            <a:ext cx="870713" cy="1268029"/>
          </a:xfrm>
          <a:prstGeom prst="rect">
            <a:avLst/>
          </a:prstGeom>
        </p:spPr>
      </p:pic>
      <p:pic>
        <p:nvPicPr>
          <p:cNvPr id="6" name="Picture 5" descr="J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041" y="4029090"/>
            <a:ext cx="3988123" cy="1705280"/>
          </a:xfrm>
          <a:prstGeom prst="rect">
            <a:avLst/>
          </a:prstGeom>
        </p:spPr>
      </p:pic>
      <p:pic>
        <p:nvPicPr>
          <p:cNvPr id="7" name="Picture 6" descr="JP snak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9543" y="1944593"/>
            <a:ext cx="1385434" cy="1462143"/>
          </a:xfrm>
          <a:prstGeom prst="rect">
            <a:avLst/>
          </a:prstGeom>
        </p:spPr>
      </p:pic>
    </p:spTree>
    <p:extLst>
      <p:ext uri="{BB962C8B-B14F-4D97-AF65-F5344CB8AC3E}">
        <p14:creationId xmlns:p14="http://schemas.microsoft.com/office/powerpoint/2010/main" val="23757093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Sassoon Infant Std" panose="020B0503020103030203" pitchFamily="34" charset="0"/>
              </a:rPr>
              <a:t>Sunnybank Colour Coding</a:t>
            </a:r>
            <a:endParaRPr lang="en-GB" dirty="0">
              <a:latin typeface="Sassoon Infant Std" panose="020B0503020103030203" pitchFamily="34" charset="0"/>
            </a:endParaRPr>
          </a:p>
        </p:txBody>
      </p:sp>
      <p:pic>
        <p:nvPicPr>
          <p:cNvPr id="4" name="Content Placeholder 3"/>
          <p:cNvPicPr>
            <a:picLocks noGrp="1" noChangeAspect="1"/>
          </p:cNvPicPr>
          <p:nvPr>
            <p:ph idx="1"/>
          </p:nvPr>
        </p:nvPicPr>
        <p:blipFill rotWithShape="1">
          <a:blip r:embed="rId3">
            <a:extLst>
              <a:ext uri="{BEBA8EAE-BF5A-486C-A8C5-ECC9F3942E4B}">
                <a14:imgProps xmlns:a14="http://schemas.microsoft.com/office/drawing/2010/main">
                  <a14:imgLayer r:embed="rId4">
                    <a14:imgEffect>
                      <a14:backgroundRemoval t="39063" b="65625" l="40469" r="65938"/>
                    </a14:imgEffect>
                  </a14:imgLayer>
                </a14:imgProps>
              </a:ext>
            </a:extLst>
          </a:blip>
          <a:srcRect l="40504" t="39144" r="35050" b="34339"/>
          <a:stretch/>
        </p:blipFill>
        <p:spPr>
          <a:xfrm>
            <a:off x="2240790" y="1600518"/>
            <a:ext cx="4662419" cy="4045901"/>
          </a:xfrm>
          <a:prstGeom prst="rect">
            <a:avLst/>
          </a:prstGeom>
        </p:spPr>
      </p:pic>
    </p:spTree>
    <p:extLst>
      <p:ext uri="{BB962C8B-B14F-4D97-AF65-F5344CB8AC3E}">
        <p14:creationId xmlns:p14="http://schemas.microsoft.com/office/powerpoint/2010/main" val="3678398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u="sng" dirty="0" smtClean="0">
                <a:latin typeface="Sassoon Infant Std" panose="020B0503020103030203" pitchFamily="34" charset="0"/>
                <a:cs typeface="Comic Sans MS"/>
              </a:rPr>
              <a:t>Phonemes</a:t>
            </a:r>
            <a:endParaRPr lang="en-US" sz="5400" u="sng" dirty="0">
              <a:latin typeface="Sassoon Infant Std" panose="020B0503020103030203" pitchFamily="34" charset="0"/>
            </a:endParaRPr>
          </a:p>
        </p:txBody>
      </p:sp>
      <p:sp>
        <p:nvSpPr>
          <p:cNvPr id="3" name="Content Placeholder 2"/>
          <p:cNvSpPr>
            <a:spLocks noGrp="1"/>
          </p:cNvSpPr>
          <p:nvPr>
            <p:ph idx="1"/>
          </p:nvPr>
        </p:nvSpPr>
        <p:spPr/>
        <p:txBody>
          <a:bodyPr/>
          <a:lstStyle/>
          <a:p>
            <a:r>
              <a:rPr lang="en-US" dirty="0" smtClean="0">
                <a:latin typeface="Sassoon Infant Std" panose="020B0503020103030203" pitchFamily="34" charset="0"/>
                <a:cs typeface="Comic Sans MS"/>
              </a:rPr>
              <a:t>From </a:t>
            </a:r>
            <a:r>
              <a:rPr lang="en-US" dirty="0" smtClean="0">
                <a:latin typeface="Sassoon Infant Std" panose="020B0503020103030203" pitchFamily="34" charset="0"/>
                <a:cs typeface="Comic Sans MS"/>
              </a:rPr>
              <a:t>around January/February </a:t>
            </a:r>
            <a:r>
              <a:rPr lang="mr-IN" dirty="0" smtClean="0">
                <a:latin typeface="Sassoon Infant Std" panose="020B0503020103030203" pitchFamily="34" charset="0"/>
                <a:cs typeface="Comic Sans MS"/>
              </a:rPr>
              <a:t>–</a:t>
            </a:r>
            <a:r>
              <a:rPr lang="en-US" dirty="0" smtClean="0">
                <a:latin typeface="Sassoon Infant Std" panose="020B0503020103030203" pitchFamily="34" charset="0"/>
                <a:cs typeface="Comic Sans MS"/>
              </a:rPr>
              <a:t> phonemes</a:t>
            </a:r>
          </a:p>
          <a:p>
            <a:r>
              <a:rPr lang="en-US" dirty="0" smtClean="0">
                <a:latin typeface="Sassoon Infant Std" panose="020B0503020103030203" pitchFamily="34" charset="0"/>
                <a:cs typeface="Comic Sans MS"/>
              </a:rPr>
              <a:t>A phoneme is 1 unit of sound given by 2 or more letters. </a:t>
            </a:r>
            <a:r>
              <a:rPr lang="en-US" dirty="0" err="1" smtClean="0">
                <a:latin typeface="Sassoon Infant Std" panose="020B0503020103030203" pitchFamily="34" charset="0"/>
                <a:cs typeface="Comic Sans MS"/>
              </a:rPr>
              <a:t>Eg</a:t>
            </a:r>
            <a:r>
              <a:rPr lang="en-US" dirty="0" smtClean="0">
                <a:latin typeface="Sassoon Infant Std" panose="020B0503020103030203" pitchFamily="34" charset="0"/>
                <a:cs typeface="Comic Sans MS"/>
              </a:rPr>
              <a:t> </a:t>
            </a:r>
            <a:r>
              <a:rPr lang="en-US" b="1" dirty="0" err="1" smtClean="0">
                <a:latin typeface="Sassoon Infant Std" panose="020B0503020103030203" pitchFamily="34" charset="0"/>
                <a:cs typeface="Comic Sans MS"/>
              </a:rPr>
              <a:t>sh</a:t>
            </a:r>
            <a:r>
              <a:rPr lang="en-US" b="1" dirty="0" smtClean="0">
                <a:latin typeface="Sassoon Infant Std" panose="020B0503020103030203" pitchFamily="34" charset="0"/>
                <a:cs typeface="Comic Sans MS"/>
              </a:rPr>
              <a:t>, </a:t>
            </a:r>
            <a:r>
              <a:rPr lang="en-US" b="1" dirty="0" err="1" smtClean="0">
                <a:latin typeface="Sassoon Infant Std" panose="020B0503020103030203" pitchFamily="34" charset="0"/>
                <a:cs typeface="Comic Sans MS"/>
              </a:rPr>
              <a:t>ch</a:t>
            </a:r>
            <a:r>
              <a:rPr lang="en-US" b="1" dirty="0" smtClean="0">
                <a:latin typeface="Sassoon Infant Std" panose="020B0503020103030203" pitchFamily="34" charset="0"/>
                <a:cs typeface="Comic Sans MS"/>
              </a:rPr>
              <a:t>, </a:t>
            </a:r>
            <a:r>
              <a:rPr lang="en-US" b="1" dirty="0" err="1" smtClean="0">
                <a:latin typeface="Sassoon Infant Std" panose="020B0503020103030203" pitchFamily="34" charset="0"/>
                <a:cs typeface="Comic Sans MS"/>
              </a:rPr>
              <a:t>th</a:t>
            </a:r>
            <a:endParaRPr lang="en-US" b="1" dirty="0" smtClean="0">
              <a:latin typeface="Sassoon Infant Std" panose="020B0503020103030203" pitchFamily="34" charset="0"/>
              <a:cs typeface="Comic Sans MS"/>
            </a:endParaRPr>
          </a:p>
          <a:p>
            <a:r>
              <a:rPr lang="en-US" dirty="0" smtClean="0">
                <a:latin typeface="Sassoon Infant Std" panose="020B0503020103030203" pitchFamily="34" charset="0"/>
                <a:cs typeface="Comic Sans MS"/>
              </a:rPr>
              <a:t>Building on activities from term 1</a:t>
            </a:r>
          </a:p>
          <a:p>
            <a:r>
              <a:rPr lang="en-US" dirty="0" smtClean="0">
                <a:latin typeface="Sassoon Infant Std" panose="020B0503020103030203" pitchFamily="34" charset="0"/>
                <a:cs typeface="Comic Sans MS"/>
              </a:rPr>
              <a:t>Continue to reinforce and consolidate individual sounds.</a:t>
            </a:r>
            <a:endParaRPr lang="en-US" dirty="0">
              <a:latin typeface="Sassoon Infant Std" panose="020B0503020103030203" pitchFamily="34" charset="0"/>
              <a:cs typeface="Comic Sans M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042" y="369331"/>
            <a:ext cx="1177260" cy="113958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6117" y="414972"/>
            <a:ext cx="1177260" cy="1139588"/>
          </a:xfrm>
          <a:prstGeom prst="rect">
            <a:avLst/>
          </a:prstGeom>
        </p:spPr>
      </p:pic>
    </p:spTree>
    <p:extLst>
      <p:ext uri="{BB962C8B-B14F-4D97-AF65-F5344CB8AC3E}">
        <p14:creationId xmlns:p14="http://schemas.microsoft.com/office/powerpoint/2010/main" val="22021608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u="sng" dirty="0" smtClean="0">
                <a:latin typeface="Sassoon Infant Std" panose="020B0503020103030203" pitchFamily="34" charset="0"/>
                <a:cs typeface="Comic Sans MS"/>
              </a:rPr>
              <a:t>Common Words</a:t>
            </a:r>
            <a:endParaRPr lang="en-US" sz="5400" u="sng" dirty="0">
              <a:latin typeface="Sassoon Infant Std" panose="020B0503020103030203" pitchFamily="34" charset="0"/>
              <a:cs typeface="Comic Sans MS"/>
            </a:endParaRPr>
          </a:p>
        </p:txBody>
      </p:sp>
      <p:sp>
        <p:nvSpPr>
          <p:cNvPr id="3" name="Content Placeholder 2"/>
          <p:cNvSpPr>
            <a:spLocks noGrp="1"/>
          </p:cNvSpPr>
          <p:nvPr>
            <p:ph idx="1"/>
          </p:nvPr>
        </p:nvSpPr>
        <p:spPr>
          <a:xfrm>
            <a:off x="457200" y="1882398"/>
            <a:ext cx="8229600" cy="4525963"/>
          </a:xfrm>
        </p:spPr>
        <p:txBody>
          <a:bodyPr/>
          <a:lstStyle/>
          <a:p>
            <a:r>
              <a:rPr lang="en-US" sz="3600" dirty="0" smtClean="0">
                <a:latin typeface="Sassoon Infant Std" panose="020B0503020103030203" pitchFamily="34" charset="0"/>
                <a:cs typeface="Comic Sans MS"/>
              </a:rPr>
              <a:t>Three/four </a:t>
            </a:r>
            <a:r>
              <a:rPr lang="en-US" sz="3600" dirty="0" smtClean="0">
                <a:latin typeface="Sassoon Infant Std" panose="020B0503020103030203" pitchFamily="34" charset="0"/>
                <a:cs typeface="Comic Sans MS"/>
              </a:rPr>
              <a:t>words per week</a:t>
            </a:r>
          </a:p>
          <a:p>
            <a:r>
              <a:rPr lang="en-US" sz="3600" dirty="0" smtClean="0">
                <a:latin typeface="Sassoon Infant Std" panose="020B0503020103030203" pitchFamily="34" charset="0"/>
                <a:cs typeface="Comic Sans MS"/>
              </a:rPr>
              <a:t>Most commonly used words</a:t>
            </a:r>
          </a:p>
          <a:p>
            <a:r>
              <a:rPr lang="en-US" sz="3600" dirty="0" smtClean="0">
                <a:latin typeface="Sassoon Infant Std" panose="020B0503020103030203" pitchFamily="34" charset="0"/>
                <a:cs typeface="Comic Sans MS"/>
              </a:rPr>
              <a:t>Look, say, cover, write, check</a:t>
            </a:r>
          </a:p>
          <a:p>
            <a:r>
              <a:rPr lang="en-US" sz="3600" dirty="0" smtClean="0">
                <a:latin typeface="Sassoon Infant Std" panose="020B0503020103030203" pitchFamily="34" charset="0"/>
                <a:cs typeface="Comic Sans MS"/>
              </a:rPr>
              <a:t>Reading and writing spelling words</a:t>
            </a:r>
          </a:p>
          <a:p>
            <a:r>
              <a:rPr lang="en-US" sz="3600" dirty="0" smtClean="0">
                <a:latin typeface="Sassoon Infant Std" panose="020B0503020103030203" pitchFamily="34" charset="0"/>
                <a:cs typeface="Comic Sans MS"/>
              </a:rPr>
              <a:t>Some words that can’t be sounded out</a:t>
            </a:r>
          </a:p>
          <a:p>
            <a:pPr lvl="1"/>
            <a:r>
              <a:rPr lang="en-US" sz="3200" dirty="0" smtClean="0">
                <a:latin typeface="Sassoon Infant Std" panose="020B0503020103030203" pitchFamily="34" charset="0"/>
                <a:cs typeface="Comic Sans MS"/>
              </a:rPr>
              <a:t>     out       my     the   </a:t>
            </a:r>
          </a:p>
          <a:p>
            <a:pPr marL="457200" lvl="1" indent="0">
              <a:buNone/>
            </a:pPr>
            <a:endParaRPr lang="en-US" dirty="0" smtClean="0">
              <a:latin typeface="Comic Sans MS"/>
              <a:cs typeface="Comic Sans MS"/>
            </a:endParaRPr>
          </a:p>
          <a:p>
            <a:pPr marL="457200" lvl="1" indent="0">
              <a:buNone/>
            </a:pPr>
            <a:endParaRPr lang="en-US" dirty="0">
              <a:latin typeface="Comic Sans MS"/>
              <a:cs typeface="Comic Sans MS"/>
            </a:endParaRPr>
          </a:p>
        </p:txBody>
      </p:sp>
      <p:pic>
        <p:nvPicPr>
          <p:cNvPr id="4" name="Picture 3" descr="boy-writing-words-on-clipboar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345" y="1600200"/>
            <a:ext cx="1783455" cy="2083476"/>
          </a:xfrm>
          <a:prstGeom prst="rect">
            <a:avLst/>
          </a:prstGeom>
        </p:spPr>
      </p:pic>
    </p:spTree>
    <p:extLst>
      <p:ext uri="{BB962C8B-B14F-4D97-AF65-F5344CB8AC3E}">
        <p14:creationId xmlns:p14="http://schemas.microsoft.com/office/powerpoint/2010/main" val="13976840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684</TotalTime>
  <Words>2368</Words>
  <Application>Microsoft Office PowerPoint</Application>
  <PresentationFormat>On-screen Show (4:3)</PresentationFormat>
  <Paragraphs>130</Paragraphs>
  <Slides>16</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Sassoon Infant Std</vt:lpstr>
      <vt:lpstr>Comic Sans MS</vt:lpstr>
      <vt:lpstr>Office Theme</vt:lpstr>
      <vt:lpstr>Tannochside Primary School</vt:lpstr>
      <vt:lpstr>NLC Active Literacy</vt:lpstr>
      <vt:lpstr>Weeks 1-4</vt:lpstr>
      <vt:lpstr>Weeks 1-4</vt:lpstr>
      <vt:lpstr>Phonics</vt:lpstr>
      <vt:lpstr>Jolly Phonics</vt:lpstr>
      <vt:lpstr>Sunnybank Colour Coding</vt:lpstr>
      <vt:lpstr>Phonemes</vt:lpstr>
      <vt:lpstr>Common Words</vt:lpstr>
      <vt:lpstr>Written Work</vt:lpstr>
      <vt:lpstr>Reading</vt:lpstr>
      <vt:lpstr>Tips for Reading with your child</vt:lpstr>
      <vt:lpstr>Home Learning</vt:lpstr>
      <vt:lpstr>Tips for learning at home:</vt:lpstr>
      <vt:lpstr>Next Induction Dates:</vt:lpstr>
      <vt:lpstr>nlferriec@northlan.org.uk  nlgallagherl1@northlan.gov.uk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Tannochside Primary School</dc:title>
  <dc:creator>Lynne Ford</dc:creator>
  <cp:lastModifiedBy>Mrs Brown</cp:lastModifiedBy>
  <cp:revision>45</cp:revision>
  <dcterms:created xsi:type="dcterms:W3CDTF">2018-03-02T14:32:51Z</dcterms:created>
  <dcterms:modified xsi:type="dcterms:W3CDTF">2022-05-10T11:39:09Z</dcterms:modified>
</cp:coreProperties>
</file>