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57" r:id="rId3"/>
    <p:sldId id="259" r:id="rId4"/>
    <p:sldId id="258" r:id="rId5"/>
    <p:sldId id="266" r:id="rId6"/>
    <p:sldId id="261" r:id="rId7"/>
    <p:sldId id="260" r:id="rId8"/>
    <p:sldId id="263" r:id="rId9"/>
    <p:sldId id="268" r:id="rId10"/>
    <p:sldId id="262" r:id="rId11"/>
    <p:sldId id="264" r:id="rId12"/>
    <p:sldId id="267"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p:restoredTop sz="86410"/>
  </p:normalViewPr>
  <p:slideViewPr>
    <p:cSldViewPr snapToGrid="0" snapToObjects="1">
      <p:cViewPr varScale="1">
        <p:scale>
          <a:sx n="79" d="100"/>
          <a:sy n="79" d="100"/>
        </p:scale>
        <p:origin x="1206" y="78"/>
      </p:cViewPr>
      <p:guideLst>
        <p:guide orient="horz" pos="2160"/>
        <p:guide pos="2880"/>
      </p:guideLst>
    </p:cSldViewPr>
  </p:slideViewPr>
  <p:outlineViewPr>
    <p:cViewPr>
      <p:scale>
        <a:sx n="33" d="100"/>
        <a:sy n="33" d="100"/>
      </p:scale>
      <p:origin x="0" y="-6126"/>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84ECA8-0AED-4786-AD0C-67108CA7918F}" type="datetimeFigureOut">
              <a:rPr lang="en-GB" smtClean="0"/>
              <a:t>16/06/2020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3D466E-F2A7-42AD-839A-55075F4FACA0}" type="slidenum">
              <a:rPr lang="en-GB" smtClean="0"/>
              <a:t>‹#›</a:t>
            </a:fld>
            <a:endParaRPr lang="en-GB"/>
          </a:p>
        </p:txBody>
      </p:sp>
    </p:spTree>
    <p:extLst>
      <p:ext uri="{BB962C8B-B14F-4D97-AF65-F5344CB8AC3E}">
        <p14:creationId xmlns:p14="http://schemas.microsoft.com/office/powerpoint/2010/main" val="3973858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3D466E-F2A7-42AD-839A-55075F4FACA0}" type="slidenum">
              <a:rPr lang="en-GB" smtClean="0"/>
              <a:t>1</a:t>
            </a:fld>
            <a:endParaRPr lang="en-GB"/>
          </a:p>
        </p:txBody>
      </p:sp>
    </p:spTree>
    <p:extLst>
      <p:ext uri="{BB962C8B-B14F-4D97-AF65-F5344CB8AC3E}">
        <p14:creationId xmlns:p14="http://schemas.microsoft.com/office/powerpoint/2010/main" val="1183652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use a number of resources</a:t>
            </a:r>
            <a:r>
              <a:rPr lang="en-GB" baseline="0" dirty="0" smtClean="0"/>
              <a:t> to support pupil learning in class such as:  </a:t>
            </a:r>
            <a:r>
              <a:rPr lang="en-GB" b="1" baseline="0" dirty="0" smtClean="0"/>
              <a:t>read </a:t>
            </a:r>
            <a:r>
              <a:rPr lang="en-GB" b="1" baseline="0" dirty="0" err="1" smtClean="0"/>
              <a:t>powerpoint</a:t>
            </a:r>
            <a:r>
              <a:rPr lang="en-GB" b="1" baseline="0" dirty="0" smtClean="0"/>
              <a:t>.  </a:t>
            </a:r>
            <a:r>
              <a:rPr lang="en-GB" b="0" baseline="0" dirty="0" smtClean="0"/>
              <a:t>At the end of this presentation, you will have a chance to look at some of the resources used within the class to support literacy.  </a:t>
            </a:r>
            <a:endParaRPr lang="en-GB" dirty="0"/>
          </a:p>
        </p:txBody>
      </p:sp>
      <p:sp>
        <p:nvSpPr>
          <p:cNvPr id="4" name="Slide Number Placeholder 3"/>
          <p:cNvSpPr>
            <a:spLocks noGrp="1"/>
          </p:cNvSpPr>
          <p:nvPr>
            <p:ph type="sldNum" sz="quarter" idx="10"/>
          </p:nvPr>
        </p:nvSpPr>
        <p:spPr/>
        <p:txBody>
          <a:bodyPr/>
          <a:lstStyle/>
          <a:p>
            <a:fld id="{5C3D466E-F2A7-42AD-839A-55075F4FACA0}" type="slidenum">
              <a:rPr lang="en-GB" smtClean="0"/>
              <a:t>10</a:t>
            </a:fld>
            <a:endParaRPr lang="en-GB"/>
          </a:p>
        </p:txBody>
      </p:sp>
    </p:spTree>
    <p:extLst>
      <p:ext uri="{BB962C8B-B14F-4D97-AF65-F5344CB8AC3E}">
        <p14:creationId xmlns:p14="http://schemas.microsoft.com/office/powerpoint/2010/main" val="162435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Each week, you child will be given a range of home learning tasks to complete including literacy</a:t>
            </a:r>
            <a:r>
              <a:rPr lang="en-GB" baseline="0" dirty="0" smtClean="0"/>
              <a:t> and numeracy activities.  It is important that you work closely with your child to complete all tasks to help reinforce as much learning as possible.  The activities are broken down into small parts to complete every night.  The class teacher will keep you updated of any upcoming events and reminders.  You can liaise with the class teacher and ask any questions using this sheet. </a:t>
            </a:r>
            <a:endParaRPr lang="en-GB" dirty="0"/>
          </a:p>
        </p:txBody>
      </p:sp>
      <p:sp>
        <p:nvSpPr>
          <p:cNvPr id="4" name="Slide Number Placeholder 3"/>
          <p:cNvSpPr>
            <a:spLocks noGrp="1"/>
          </p:cNvSpPr>
          <p:nvPr>
            <p:ph type="sldNum" sz="quarter" idx="10"/>
          </p:nvPr>
        </p:nvSpPr>
        <p:spPr/>
        <p:txBody>
          <a:bodyPr/>
          <a:lstStyle/>
          <a:p>
            <a:fld id="{5C3D466E-F2A7-42AD-839A-55075F4FACA0}" type="slidenum">
              <a:rPr lang="en-GB" smtClean="0"/>
              <a:t>11</a:t>
            </a:fld>
            <a:endParaRPr lang="en-GB"/>
          </a:p>
        </p:txBody>
      </p:sp>
    </p:spTree>
    <p:extLst>
      <p:ext uri="{BB962C8B-B14F-4D97-AF65-F5344CB8AC3E}">
        <p14:creationId xmlns:p14="http://schemas.microsoft.com/office/powerpoint/2010/main" val="363340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Lastly, I have included 2</a:t>
            </a:r>
            <a:r>
              <a:rPr lang="en-GB" baseline="0" dirty="0" smtClean="0"/>
              <a:t> websites which you may find useful with ideas on how best to support your child in Primary 1.  Also, the apps listed are recommended by the NLC literacy base and can help support your child’s learning.  Some are free, however, some incur a small charge.  The apps reinforce spelling, phonics and reading allowing the children to access a wide range of text and play a range of fun games.  </a:t>
            </a:r>
            <a:endParaRPr lang="en-GB" dirty="0"/>
          </a:p>
        </p:txBody>
      </p:sp>
      <p:sp>
        <p:nvSpPr>
          <p:cNvPr id="4" name="Slide Number Placeholder 3"/>
          <p:cNvSpPr>
            <a:spLocks noGrp="1"/>
          </p:cNvSpPr>
          <p:nvPr>
            <p:ph type="sldNum" sz="quarter" idx="10"/>
          </p:nvPr>
        </p:nvSpPr>
        <p:spPr/>
        <p:txBody>
          <a:bodyPr/>
          <a:lstStyle/>
          <a:p>
            <a:fld id="{5C3D466E-F2A7-42AD-839A-55075F4FACA0}" type="slidenum">
              <a:rPr lang="en-GB" smtClean="0"/>
              <a:t>12</a:t>
            </a:fld>
            <a:endParaRPr lang="en-GB"/>
          </a:p>
        </p:txBody>
      </p:sp>
    </p:spTree>
    <p:extLst>
      <p:ext uri="{BB962C8B-B14F-4D97-AF65-F5344CB8AC3E}">
        <p14:creationId xmlns:p14="http://schemas.microsoft.com/office/powerpoint/2010/main" val="3244690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a:t>
            </a:r>
            <a:r>
              <a:rPr lang="en-GB" baseline="0" dirty="0" smtClean="0"/>
              <a:t> part of the literacy programme in </a:t>
            </a:r>
            <a:r>
              <a:rPr lang="en-GB" baseline="0" dirty="0" err="1" smtClean="0"/>
              <a:t>Tannochside</a:t>
            </a:r>
            <a:r>
              <a:rPr lang="en-GB" baseline="0" dirty="0" smtClean="0"/>
              <a:t> Primary School, we follow North Lanarkshire’s Active Literacy Programme.  Today I will explain how we deliver the 3 main aspects of this programme, phonics, spelling and reading and how you can best support your child at home to help reinforce their learning,  We will look at phonics, common words, written work, reading and top tips for supporting your child’s reading at home, home learning activities as well as useful websites and apps you can use to support your child’s learning.  There will be an opportunity at the end to ask any questions and have a look at some of the literacy resources used within the school.  </a:t>
            </a:r>
          </a:p>
        </p:txBody>
      </p:sp>
      <p:sp>
        <p:nvSpPr>
          <p:cNvPr id="4" name="Slide Number Placeholder 3"/>
          <p:cNvSpPr>
            <a:spLocks noGrp="1"/>
          </p:cNvSpPr>
          <p:nvPr>
            <p:ph type="sldNum" sz="quarter" idx="10"/>
          </p:nvPr>
        </p:nvSpPr>
        <p:spPr/>
        <p:txBody>
          <a:bodyPr/>
          <a:lstStyle/>
          <a:p>
            <a:fld id="{5C3D466E-F2A7-42AD-839A-55075F4FACA0}" type="slidenum">
              <a:rPr lang="en-GB" smtClean="0"/>
              <a:t>2</a:t>
            </a:fld>
            <a:endParaRPr lang="en-GB"/>
          </a:p>
        </p:txBody>
      </p:sp>
    </p:spTree>
    <p:extLst>
      <p:ext uri="{BB962C8B-B14F-4D97-AF65-F5344CB8AC3E}">
        <p14:creationId xmlns:p14="http://schemas.microsoft.com/office/powerpoint/2010/main" val="4229676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Firstly.</a:t>
            </a:r>
            <a:r>
              <a:rPr lang="en-GB" baseline="0" dirty="0" smtClean="0"/>
              <a:t> I will begin with phonics.  In P1 we begin by teaching the initial sounds, introducing 2 new sounds per week.  Every child is given a magnetic board in class with vowels in red and all other letters in blue.  These are used to introduce sounds, blending sounds to make words.  Children are encouraged to ‘</a:t>
            </a:r>
            <a:r>
              <a:rPr lang="en-GB" b="1" baseline="0" dirty="0" smtClean="0"/>
              <a:t>Say, make/break, blend, read and write’ </a:t>
            </a:r>
            <a:r>
              <a:rPr lang="en-GB" b="0" baseline="0" dirty="0" smtClean="0"/>
              <a:t>simple words using their magnetic boards.  </a:t>
            </a:r>
            <a:r>
              <a:rPr lang="en-GB" baseline="0" dirty="0" smtClean="0"/>
              <a:t> </a:t>
            </a:r>
            <a:r>
              <a:rPr lang="en-GB" b="1" baseline="0" dirty="0" smtClean="0"/>
              <a:t>Show example.  </a:t>
            </a:r>
            <a:r>
              <a:rPr lang="en-GB" b="0" baseline="0" dirty="0" smtClean="0"/>
              <a:t>I will explain further about how to form and write the letters correctly later in  the presentation.  Every 4-6 weeks, children consolidate their learning and revise all sounds covered, allowing them to then form simple words.  Such as </a:t>
            </a:r>
            <a:r>
              <a:rPr lang="en-GB" b="1" baseline="0" dirty="0" smtClean="0"/>
              <a:t>at, sat, sit, tip, tap.  </a:t>
            </a:r>
            <a:r>
              <a:rPr lang="en-GB" b="0" baseline="0" dirty="0" smtClean="0"/>
              <a:t>At home, encourage your child to identify words with their new sound, find objects around the house beginning with that sound, play games such as ‘I SPY’, alphabet bingo etc.  Try to make the learning active and fun. </a:t>
            </a:r>
            <a:endParaRPr lang="en-GB" dirty="0"/>
          </a:p>
        </p:txBody>
      </p:sp>
      <p:sp>
        <p:nvSpPr>
          <p:cNvPr id="4" name="Slide Number Placeholder 3"/>
          <p:cNvSpPr>
            <a:spLocks noGrp="1"/>
          </p:cNvSpPr>
          <p:nvPr>
            <p:ph type="sldNum" sz="quarter" idx="10"/>
          </p:nvPr>
        </p:nvSpPr>
        <p:spPr/>
        <p:txBody>
          <a:bodyPr/>
          <a:lstStyle/>
          <a:p>
            <a:fld id="{5C3D466E-F2A7-42AD-839A-55075F4FACA0}" type="slidenum">
              <a:rPr lang="en-GB" smtClean="0"/>
              <a:t>3</a:t>
            </a:fld>
            <a:endParaRPr lang="en-GB"/>
          </a:p>
        </p:txBody>
      </p:sp>
    </p:spTree>
    <p:extLst>
      <p:ext uri="{BB962C8B-B14F-4D97-AF65-F5344CB8AC3E}">
        <p14:creationId xmlns:p14="http://schemas.microsoft.com/office/powerpoint/2010/main" val="3169261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a:t>
            </a:r>
            <a:r>
              <a:rPr lang="en-GB" baseline="0" dirty="0" smtClean="0"/>
              <a:t> </a:t>
            </a:r>
            <a:r>
              <a:rPr lang="en-GB" baseline="0" dirty="0" err="1" smtClean="0"/>
              <a:t>Tannochside</a:t>
            </a:r>
            <a:r>
              <a:rPr lang="en-GB" baseline="0" dirty="0" smtClean="0"/>
              <a:t> we use the Jolly Phonics resource to help support literacy.  This programme uses a multi-sensory, synthetic approach to teaching phonics, using songs and actions to help children learn their sounds.  These books help to introduce the sounds with their appropriate action.  I will now let you hear an example of the songs the children learn when covering the sounds ‘-a’ and ‘-s’.  You can download the Jolly Phonics app for your child’s tablet at home.  </a:t>
            </a:r>
            <a:endParaRPr lang="en-GB" dirty="0"/>
          </a:p>
        </p:txBody>
      </p:sp>
      <p:sp>
        <p:nvSpPr>
          <p:cNvPr id="4" name="Slide Number Placeholder 3"/>
          <p:cNvSpPr>
            <a:spLocks noGrp="1"/>
          </p:cNvSpPr>
          <p:nvPr>
            <p:ph type="sldNum" sz="quarter" idx="10"/>
          </p:nvPr>
        </p:nvSpPr>
        <p:spPr/>
        <p:txBody>
          <a:bodyPr/>
          <a:lstStyle/>
          <a:p>
            <a:fld id="{5C3D466E-F2A7-42AD-839A-55075F4FACA0}" type="slidenum">
              <a:rPr lang="en-GB" smtClean="0"/>
              <a:t>4</a:t>
            </a:fld>
            <a:endParaRPr lang="en-GB"/>
          </a:p>
        </p:txBody>
      </p:sp>
    </p:spTree>
    <p:extLst>
      <p:ext uri="{BB962C8B-B14F-4D97-AF65-F5344CB8AC3E}">
        <p14:creationId xmlns:p14="http://schemas.microsoft.com/office/powerpoint/2010/main" val="3594525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 children are secure and</a:t>
            </a:r>
            <a:r>
              <a:rPr lang="en-GB" baseline="0" dirty="0" smtClean="0"/>
              <a:t> confident in using and identifying all initial sounds, we then begin to introduce phonemes in P1.  Phonemes are 1 unit of sound given by 2 or more letters </a:t>
            </a:r>
            <a:r>
              <a:rPr lang="en-GB" b="1" baseline="0" dirty="0" err="1" smtClean="0"/>
              <a:t>sh</a:t>
            </a:r>
            <a:r>
              <a:rPr lang="en-GB" b="1" baseline="0" dirty="0" smtClean="0"/>
              <a:t>  </a:t>
            </a:r>
            <a:r>
              <a:rPr lang="en-GB" b="1" baseline="0" dirty="0" err="1" smtClean="0"/>
              <a:t>ch</a:t>
            </a:r>
            <a:r>
              <a:rPr lang="en-GB" b="1" baseline="0" dirty="0" smtClean="0"/>
              <a:t>  </a:t>
            </a:r>
            <a:r>
              <a:rPr lang="en-GB" b="1" baseline="0" dirty="0" err="1" smtClean="0"/>
              <a:t>th</a:t>
            </a:r>
            <a:r>
              <a:rPr lang="en-GB" b="1" baseline="0" dirty="0" smtClean="0"/>
              <a:t> </a:t>
            </a:r>
            <a:r>
              <a:rPr lang="en-GB" b="0" baseline="0" dirty="0" smtClean="0"/>
              <a:t>etc.  You can support your child at home in the same way as before, building on the activities already covered in term 1.  Throughout this time, we also continue to reinforce and consolidate individual sounds.  </a:t>
            </a:r>
            <a:endParaRPr lang="en-GB" dirty="0"/>
          </a:p>
        </p:txBody>
      </p:sp>
      <p:sp>
        <p:nvSpPr>
          <p:cNvPr id="4" name="Slide Number Placeholder 3"/>
          <p:cNvSpPr>
            <a:spLocks noGrp="1"/>
          </p:cNvSpPr>
          <p:nvPr>
            <p:ph type="sldNum" sz="quarter" idx="10"/>
          </p:nvPr>
        </p:nvSpPr>
        <p:spPr/>
        <p:txBody>
          <a:bodyPr/>
          <a:lstStyle/>
          <a:p>
            <a:fld id="{5C3D466E-F2A7-42AD-839A-55075F4FACA0}" type="slidenum">
              <a:rPr lang="en-GB" smtClean="0"/>
              <a:t>5</a:t>
            </a:fld>
            <a:endParaRPr lang="en-GB"/>
          </a:p>
        </p:txBody>
      </p:sp>
    </p:spTree>
    <p:extLst>
      <p:ext uri="{BB962C8B-B14F-4D97-AF65-F5344CB8AC3E}">
        <p14:creationId xmlns:p14="http://schemas.microsoft.com/office/powerpoint/2010/main" val="1243562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Common</a:t>
            </a:r>
            <a:r>
              <a:rPr lang="en-GB" baseline="0" dirty="0" smtClean="0"/>
              <a:t> words are high frequency sight words that are often tricky to sound out.  These are introduced in sets of 3 every week.  Pupils are encouraged to practise reading and writing these words daily to help improve their sight vocabulary when reading.  Common word flashcards are sent home weekly and it is important that children work hard to revise previous weeks as well as the new words.  Encourage your child to look for their common words within their reading book or in other text around the house.  Fun spelling strategies can be used such as newspaper spelling, rainbow spelling, fast spelling etc.  We encourage pupils to </a:t>
            </a:r>
            <a:r>
              <a:rPr lang="en-GB" b="1" baseline="0" dirty="0" smtClean="0"/>
              <a:t>Look, Say, Cover, Write and Check </a:t>
            </a:r>
            <a:r>
              <a:rPr lang="en-GB" b="0" baseline="0" dirty="0" smtClean="0"/>
              <a:t>their words.  I will now show you an </a:t>
            </a:r>
            <a:r>
              <a:rPr lang="en-GB" b="0" baseline="0" dirty="0" err="1" smtClean="0"/>
              <a:t>examply</a:t>
            </a:r>
            <a:r>
              <a:rPr lang="en-GB" b="0" baseline="0" dirty="0" smtClean="0"/>
              <a:t> of this.  </a:t>
            </a:r>
            <a:endParaRPr lang="en-GB" dirty="0"/>
          </a:p>
        </p:txBody>
      </p:sp>
      <p:sp>
        <p:nvSpPr>
          <p:cNvPr id="4" name="Slide Number Placeholder 3"/>
          <p:cNvSpPr>
            <a:spLocks noGrp="1"/>
          </p:cNvSpPr>
          <p:nvPr>
            <p:ph type="sldNum" sz="quarter" idx="10"/>
          </p:nvPr>
        </p:nvSpPr>
        <p:spPr/>
        <p:txBody>
          <a:bodyPr/>
          <a:lstStyle/>
          <a:p>
            <a:fld id="{5C3D466E-F2A7-42AD-839A-55075F4FACA0}" type="slidenum">
              <a:rPr lang="en-GB" smtClean="0"/>
              <a:t>6</a:t>
            </a:fld>
            <a:endParaRPr lang="en-GB"/>
          </a:p>
        </p:txBody>
      </p:sp>
    </p:spTree>
    <p:extLst>
      <p:ext uri="{BB962C8B-B14F-4D97-AF65-F5344CB8AC3E}">
        <p14:creationId xmlns:p14="http://schemas.microsoft.com/office/powerpoint/2010/main" val="3901166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prepare for P1, you can encourage your child to hold a pencil correctly and work on their</a:t>
            </a:r>
            <a:r>
              <a:rPr lang="en-GB" baseline="0" dirty="0" smtClean="0"/>
              <a:t> fine motor skills, cutting, writing, building with small objects, colouring etc.  It is very important that pupils learn the correct way to form each letter, using a dot to begin and following the dots to make the letter.  Practise booklets are sent home as part of the home learning activities.  Children begin by overwriting which then develops into underwriting before writing independently.  Beginning with writing letters, then combining letters to make simple words before progressing onto sentences.  Pupils will complete daily written activities related to phonics, common words and their reading book.  Teachers deliver 1 taught writing lesson per week which focuses on different genres and teaching points, encouraging the children to be imaginative.  Punctuation and handwriting are focused on throughout each written activity.  Encourage and remind your child when to use capital letters and full stops at home.  </a:t>
            </a:r>
            <a:endParaRPr lang="en-GB" dirty="0"/>
          </a:p>
        </p:txBody>
      </p:sp>
      <p:sp>
        <p:nvSpPr>
          <p:cNvPr id="4" name="Slide Number Placeholder 3"/>
          <p:cNvSpPr>
            <a:spLocks noGrp="1"/>
          </p:cNvSpPr>
          <p:nvPr>
            <p:ph type="sldNum" sz="quarter" idx="10"/>
          </p:nvPr>
        </p:nvSpPr>
        <p:spPr/>
        <p:txBody>
          <a:bodyPr/>
          <a:lstStyle/>
          <a:p>
            <a:fld id="{5C3D466E-F2A7-42AD-839A-55075F4FACA0}" type="slidenum">
              <a:rPr lang="en-GB" smtClean="0"/>
              <a:t>7</a:t>
            </a:fld>
            <a:endParaRPr lang="en-GB"/>
          </a:p>
        </p:txBody>
      </p:sp>
    </p:spTree>
    <p:extLst>
      <p:ext uri="{BB962C8B-B14F-4D97-AF65-F5344CB8AC3E}">
        <p14:creationId xmlns:p14="http://schemas.microsoft.com/office/powerpoint/2010/main" val="1494278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You</a:t>
            </a:r>
            <a:r>
              <a:rPr lang="en-GB" baseline="0" dirty="0" smtClean="0"/>
              <a:t> child will receive 2 reading books per week.  It is very important that you read with your child every night, modelling how to read with expression.  A few points to consider are:  </a:t>
            </a:r>
            <a:r>
              <a:rPr lang="en-GB" b="1" baseline="0" dirty="0" smtClean="0"/>
              <a:t>read and explain </a:t>
            </a:r>
            <a:r>
              <a:rPr lang="en-GB" b="1" baseline="0" dirty="0" err="1" smtClean="0"/>
              <a:t>powerpoint</a:t>
            </a:r>
            <a:r>
              <a:rPr lang="en-GB" b="1" baseline="0" dirty="0" smtClean="0"/>
              <a:t>.  </a:t>
            </a:r>
            <a:endParaRPr lang="en-GB" dirty="0"/>
          </a:p>
        </p:txBody>
      </p:sp>
      <p:sp>
        <p:nvSpPr>
          <p:cNvPr id="4" name="Slide Number Placeholder 3"/>
          <p:cNvSpPr>
            <a:spLocks noGrp="1"/>
          </p:cNvSpPr>
          <p:nvPr>
            <p:ph type="sldNum" sz="quarter" idx="10"/>
          </p:nvPr>
        </p:nvSpPr>
        <p:spPr/>
        <p:txBody>
          <a:bodyPr/>
          <a:lstStyle/>
          <a:p>
            <a:fld id="{5C3D466E-F2A7-42AD-839A-55075F4FACA0}" type="slidenum">
              <a:rPr lang="en-GB" smtClean="0"/>
              <a:t>8</a:t>
            </a:fld>
            <a:endParaRPr lang="en-GB"/>
          </a:p>
        </p:txBody>
      </p:sp>
    </p:spTree>
    <p:extLst>
      <p:ext uri="{BB962C8B-B14F-4D97-AF65-F5344CB8AC3E}">
        <p14:creationId xmlns:p14="http://schemas.microsoft.com/office/powerpoint/2010/main" val="3251475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a:t>
            </a:r>
            <a:r>
              <a:rPr lang="en-GB" baseline="0" dirty="0" smtClean="0"/>
              <a:t> planning time for reading with your child, here a few tips you may want to consider:  </a:t>
            </a:r>
            <a:r>
              <a:rPr lang="en-GB" b="1" baseline="0" dirty="0" smtClean="0"/>
              <a:t>Read and explain </a:t>
            </a:r>
            <a:r>
              <a:rPr lang="en-GB" b="1" baseline="0" dirty="0" err="1" smtClean="0"/>
              <a:t>powerpoint</a:t>
            </a:r>
            <a:r>
              <a:rPr lang="en-GB" b="1" baseline="0" dirty="0" smtClean="0"/>
              <a:t>.  </a:t>
            </a:r>
            <a:endParaRPr lang="en-GB" dirty="0"/>
          </a:p>
        </p:txBody>
      </p:sp>
      <p:sp>
        <p:nvSpPr>
          <p:cNvPr id="4" name="Slide Number Placeholder 3"/>
          <p:cNvSpPr>
            <a:spLocks noGrp="1"/>
          </p:cNvSpPr>
          <p:nvPr>
            <p:ph type="sldNum" sz="quarter" idx="10"/>
          </p:nvPr>
        </p:nvSpPr>
        <p:spPr/>
        <p:txBody>
          <a:bodyPr/>
          <a:lstStyle/>
          <a:p>
            <a:fld id="{5C3D466E-F2A7-42AD-839A-55075F4FACA0}" type="slidenum">
              <a:rPr lang="en-GB" smtClean="0"/>
              <a:t>9</a:t>
            </a:fld>
            <a:endParaRPr lang="en-GB"/>
          </a:p>
        </p:txBody>
      </p:sp>
    </p:spTree>
    <p:extLst>
      <p:ext uri="{BB962C8B-B14F-4D97-AF65-F5344CB8AC3E}">
        <p14:creationId xmlns:p14="http://schemas.microsoft.com/office/powerpoint/2010/main" val="767593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EA8A8C47-E3BB-EF40-BDDF-0D0861A8A8BF}" type="datetimeFigureOut">
              <a:rPr lang="en-US" smtClean="0"/>
              <a:t>6/16/2020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695633-AF94-2344-99AB-3A45C9272335}" type="slidenum">
              <a:rPr lang="en-US" smtClean="0"/>
              <a:t>‹#›</a:t>
            </a:fld>
            <a:endParaRPr lang="en-US"/>
          </a:p>
        </p:txBody>
      </p:sp>
    </p:spTree>
    <p:extLst>
      <p:ext uri="{BB962C8B-B14F-4D97-AF65-F5344CB8AC3E}">
        <p14:creationId xmlns:p14="http://schemas.microsoft.com/office/powerpoint/2010/main" val="3628765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A8A8C47-E3BB-EF40-BDDF-0D0861A8A8BF}" type="datetimeFigureOut">
              <a:rPr lang="en-US" smtClean="0"/>
              <a:t>6/16/2020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695633-AF94-2344-99AB-3A45C9272335}" type="slidenum">
              <a:rPr lang="en-US" smtClean="0"/>
              <a:t>‹#›</a:t>
            </a:fld>
            <a:endParaRPr lang="en-US"/>
          </a:p>
        </p:txBody>
      </p:sp>
    </p:spTree>
    <p:extLst>
      <p:ext uri="{BB962C8B-B14F-4D97-AF65-F5344CB8AC3E}">
        <p14:creationId xmlns:p14="http://schemas.microsoft.com/office/powerpoint/2010/main" val="1142748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A8A8C47-E3BB-EF40-BDDF-0D0861A8A8BF}" type="datetimeFigureOut">
              <a:rPr lang="en-US" smtClean="0"/>
              <a:t>6/16/2020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695633-AF94-2344-99AB-3A45C9272335}" type="slidenum">
              <a:rPr lang="en-US" smtClean="0"/>
              <a:t>‹#›</a:t>
            </a:fld>
            <a:endParaRPr lang="en-US"/>
          </a:p>
        </p:txBody>
      </p:sp>
    </p:spTree>
    <p:extLst>
      <p:ext uri="{BB962C8B-B14F-4D97-AF65-F5344CB8AC3E}">
        <p14:creationId xmlns:p14="http://schemas.microsoft.com/office/powerpoint/2010/main" val="2587628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A8A8C47-E3BB-EF40-BDDF-0D0861A8A8BF}" type="datetimeFigureOut">
              <a:rPr lang="en-US" smtClean="0"/>
              <a:t>6/16/2020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695633-AF94-2344-99AB-3A45C9272335}" type="slidenum">
              <a:rPr lang="en-US" smtClean="0"/>
              <a:t>‹#›</a:t>
            </a:fld>
            <a:endParaRPr lang="en-US"/>
          </a:p>
        </p:txBody>
      </p:sp>
    </p:spTree>
    <p:extLst>
      <p:ext uri="{BB962C8B-B14F-4D97-AF65-F5344CB8AC3E}">
        <p14:creationId xmlns:p14="http://schemas.microsoft.com/office/powerpoint/2010/main" val="3767815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EA8A8C47-E3BB-EF40-BDDF-0D0861A8A8BF}" type="datetimeFigureOut">
              <a:rPr lang="en-US" smtClean="0"/>
              <a:t>6/16/2020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695633-AF94-2344-99AB-3A45C9272335}" type="slidenum">
              <a:rPr lang="en-US" smtClean="0"/>
              <a:t>‹#›</a:t>
            </a:fld>
            <a:endParaRPr lang="en-US"/>
          </a:p>
        </p:txBody>
      </p:sp>
    </p:spTree>
    <p:extLst>
      <p:ext uri="{BB962C8B-B14F-4D97-AF65-F5344CB8AC3E}">
        <p14:creationId xmlns:p14="http://schemas.microsoft.com/office/powerpoint/2010/main" val="3295830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EA8A8C47-E3BB-EF40-BDDF-0D0861A8A8BF}" type="datetimeFigureOut">
              <a:rPr lang="en-US" smtClean="0"/>
              <a:t>6/16/2020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695633-AF94-2344-99AB-3A45C9272335}" type="slidenum">
              <a:rPr lang="en-US" smtClean="0"/>
              <a:t>‹#›</a:t>
            </a:fld>
            <a:endParaRPr lang="en-US"/>
          </a:p>
        </p:txBody>
      </p:sp>
    </p:spTree>
    <p:extLst>
      <p:ext uri="{BB962C8B-B14F-4D97-AF65-F5344CB8AC3E}">
        <p14:creationId xmlns:p14="http://schemas.microsoft.com/office/powerpoint/2010/main" val="2200473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EA8A8C47-E3BB-EF40-BDDF-0D0861A8A8BF}" type="datetimeFigureOut">
              <a:rPr lang="en-US" smtClean="0"/>
              <a:t>6/16/2020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695633-AF94-2344-99AB-3A45C9272335}" type="slidenum">
              <a:rPr lang="en-US" smtClean="0"/>
              <a:t>‹#›</a:t>
            </a:fld>
            <a:endParaRPr lang="en-US"/>
          </a:p>
        </p:txBody>
      </p:sp>
    </p:spTree>
    <p:extLst>
      <p:ext uri="{BB962C8B-B14F-4D97-AF65-F5344CB8AC3E}">
        <p14:creationId xmlns:p14="http://schemas.microsoft.com/office/powerpoint/2010/main" val="3030666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EA8A8C47-E3BB-EF40-BDDF-0D0861A8A8BF}" type="datetimeFigureOut">
              <a:rPr lang="en-US" smtClean="0"/>
              <a:t>6/16/2020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695633-AF94-2344-99AB-3A45C9272335}" type="slidenum">
              <a:rPr lang="en-US" smtClean="0"/>
              <a:t>‹#›</a:t>
            </a:fld>
            <a:endParaRPr lang="en-US"/>
          </a:p>
        </p:txBody>
      </p:sp>
    </p:spTree>
    <p:extLst>
      <p:ext uri="{BB962C8B-B14F-4D97-AF65-F5344CB8AC3E}">
        <p14:creationId xmlns:p14="http://schemas.microsoft.com/office/powerpoint/2010/main" val="2847299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8A8C47-E3BB-EF40-BDDF-0D0861A8A8BF}" type="datetimeFigureOut">
              <a:rPr lang="en-US" smtClean="0"/>
              <a:t>6/16/2020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695633-AF94-2344-99AB-3A45C9272335}" type="slidenum">
              <a:rPr lang="en-US" smtClean="0"/>
              <a:t>‹#›</a:t>
            </a:fld>
            <a:endParaRPr lang="en-US"/>
          </a:p>
        </p:txBody>
      </p:sp>
    </p:spTree>
    <p:extLst>
      <p:ext uri="{BB962C8B-B14F-4D97-AF65-F5344CB8AC3E}">
        <p14:creationId xmlns:p14="http://schemas.microsoft.com/office/powerpoint/2010/main" val="706189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A8A8C47-E3BB-EF40-BDDF-0D0861A8A8BF}" type="datetimeFigureOut">
              <a:rPr lang="en-US" smtClean="0"/>
              <a:t>6/16/2020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695633-AF94-2344-99AB-3A45C9272335}" type="slidenum">
              <a:rPr lang="en-US" smtClean="0"/>
              <a:t>‹#›</a:t>
            </a:fld>
            <a:endParaRPr lang="en-US"/>
          </a:p>
        </p:txBody>
      </p:sp>
    </p:spTree>
    <p:extLst>
      <p:ext uri="{BB962C8B-B14F-4D97-AF65-F5344CB8AC3E}">
        <p14:creationId xmlns:p14="http://schemas.microsoft.com/office/powerpoint/2010/main" val="3741122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EA8A8C47-E3BB-EF40-BDDF-0D0861A8A8BF}" type="datetimeFigureOut">
              <a:rPr lang="en-US" smtClean="0"/>
              <a:t>6/16/2020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695633-AF94-2344-99AB-3A45C9272335}" type="slidenum">
              <a:rPr lang="en-US" smtClean="0"/>
              <a:t>‹#›</a:t>
            </a:fld>
            <a:endParaRPr lang="en-US"/>
          </a:p>
        </p:txBody>
      </p:sp>
    </p:spTree>
    <p:extLst>
      <p:ext uri="{BB962C8B-B14F-4D97-AF65-F5344CB8AC3E}">
        <p14:creationId xmlns:p14="http://schemas.microsoft.com/office/powerpoint/2010/main" val="3612439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8A8C47-E3BB-EF40-BDDF-0D0861A8A8BF}" type="datetimeFigureOut">
              <a:rPr lang="en-US" smtClean="0"/>
              <a:t>6/16/2020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695633-AF94-2344-99AB-3A45C9272335}" type="slidenum">
              <a:rPr lang="en-US" smtClean="0"/>
              <a:t>‹#›</a:t>
            </a:fld>
            <a:endParaRPr lang="en-US"/>
          </a:p>
        </p:txBody>
      </p:sp>
    </p:spTree>
    <p:extLst>
      <p:ext uri="{BB962C8B-B14F-4D97-AF65-F5344CB8AC3E}">
        <p14:creationId xmlns:p14="http://schemas.microsoft.com/office/powerpoint/2010/main" val="4037461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cottishbooktrust.com/learning/read-write-count/"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6.jpg"/><Relationship Id="rId4" Type="http://schemas.openxmlformats.org/officeDocument/2006/relationships/hyperlink" Target="https://www.jollylearning.co.uk/jolly-phonic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2447"/>
            <a:ext cx="7772400" cy="1470025"/>
          </a:xfrm>
        </p:spPr>
        <p:txBody>
          <a:bodyPr/>
          <a:lstStyle/>
          <a:p>
            <a:r>
              <a:rPr lang="en-US" dirty="0" err="1" smtClean="0">
                <a:latin typeface="Comic Sans MS"/>
                <a:cs typeface="Comic Sans MS"/>
              </a:rPr>
              <a:t>Tannochside</a:t>
            </a:r>
            <a:r>
              <a:rPr lang="en-US" dirty="0" smtClean="0">
                <a:latin typeface="Comic Sans MS"/>
                <a:cs typeface="Comic Sans MS"/>
              </a:rPr>
              <a:t> Primary School</a:t>
            </a:r>
            <a:endParaRPr lang="en-US" dirty="0">
              <a:latin typeface="Comic Sans MS"/>
              <a:cs typeface="Comic Sans MS"/>
            </a:endParaRPr>
          </a:p>
        </p:txBody>
      </p:sp>
      <p:sp>
        <p:nvSpPr>
          <p:cNvPr id="3" name="Subtitle 2"/>
          <p:cNvSpPr>
            <a:spLocks noGrp="1"/>
          </p:cNvSpPr>
          <p:nvPr>
            <p:ph type="subTitle" idx="1"/>
          </p:nvPr>
        </p:nvSpPr>
        <p:spPr>
          <a:xfrm>
            <a:off x="1240871" y="3057099"/>
            <a:ext cx="6400800" cy="1937973"/>
          </a:xfrm>
        </p:spPr>
        <p:txBody>
          <a:bodyPr>
            <a:normAutofit fontScale="92500" lnSpcReduction="20000"/>
          </a:bodyPr>
          <a:lstStyle/>
          <a:p>
            <a:r>
              <a:rPr lang="en-US" dirty="0" smtClean="0">
                <a:solidFill>
                  <a:srgbClr val="FF0000"/>
                </a:solidFill>
                <a:latin typeface="Comic Sans MS"/>
                <a:cs typeface="Comic Sans MS"/>
              </a:rPr>
              <a:t>Induction Day 1 - Literacy</a:t>
            </a:r>
          </a:p>
          <a:p>
            <a:r>
              <a:rPr lang="en-US" dirty="0" smtClean="0">
                <a:solidFill>
                  <a:srgbClr val="FF0000"/>
                </a:solidFill>
                <a:latin typeface="Comic Sans MS"/>
                <a:cs typeface="Comic Sans MS"/>
              </a:rPr>
              <a:t>P.1 </a:t>
            </a:r>
          </a:p>
          <a:p>
            <a:r>
              <a:rPr lang="en-US" smtClean="0">
                <a:solidFill>
                  <a:srgbClr val="FF0000"/>
                </a:solidFill>
                <a:latin typeface="Comic Sans MS"/>
                <a:cs typeface="Comic Sans MS"/>
              </a:rPr>
              <a:t>2020-2021</a:t>
            </a:r>
            <a:endParaRPr lang="en-US" dirty="0" smtClean="0">
              <a:solidFill>
                <a:srgbClr val="FF0000"/>
              </a:solidFill>
              <a:latin typeface="Comic Sans MS"/>
              <a:cs typeface="Comic Sans MS"/>
            </a:endParaRPr>
          </a:p>
          <a:p>
            <a:r>
              <a:rPr lang="en-US" dirty="0" smtClean="0">
                <a:solidFill>
                  <a:srgbClr val="FF0000"/>
                </a:solidFill>
                <a:latin typeface="Comic Sans MS"/>
                <a:cs typeface="Comic Sans MS"/>
              </a:rPr>
              <a:t>Mrs. Gallagher </a:t>
            </a:r>
            <a:endParaRPr lang="en-US" dirty="0">
              <a:solidFill>
                <a:srgbClr val="FF0000"/>
              </a:solidFill>
              <a:latin typeface="Comic Sans MS"/>
              <a:cs typeface="Comic Sans MS"/>
            </a:endParaRPr>
          </a:p>
        </p:txBody>
      </p:sp>
      <p:pic>
        <p:nvPicPr>
          <p:cNvPr id="4" name="Picture 3"/>
          <p:cNvPicPr>
            <a:picLocks noChangeAspect="1"/>
          </p:cNvPicPr>
          <p:nvPr/>
        </p:nvPicPr>
        <p:blipFill>
          <a:blip r:embed="rId3"/>
          <a:stretch>
            <a:fillRect/>
          </a:stretch>
        </p:blipFill>
        <p:spPr>
          <a:xfrm>
            <a:off x="316885" y="301625"/>
            <a:ext cx="1757915" cy="1733833"/>
          </a:xfrm>
          <a:prstGeom prst="rect">
            <a:avLst/>
          </a:prstGeom>
        </p:spPr>
      </p:pic>
      <p:pic>
        <p:nvPicPr>
          <p:cNvPr id="7" name="Picture 6" descr="kids-playing-with-block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9543" y="4810398"/>
            <a:ext cx="2687207" cy="1719812"/>
          </a:xfrm>
          <a:prstGeom prst="rect">
            <a:avLst/>
          </a:prstGeom>
        </p:spPr>
      </p:pic>
    </p:spTree>
    <p:extLst>
      <p:ext uri="{BB962C8B-B14F-4D97-AF65-F5344CB8AC3E}">
        <p14:creationId xmlns:p14="http://schemas.microsoft.com/office/powerpoint/2010/main" val="34974135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latin typeface="Comic Sans MS"/>
                <a:cs typeface="Comic Sans MS"/>
              </a:rPr>
              <a:t>Literacy Games / Activities</a:t>
            </a:r>
            <a:endParaRPr lang="en-US" u="sng" dirty="0">
              <a:latin typeface="Comic Sans MS"/>
              <a:cs typeface="Comic Sans MS"/>
            </a:endParaRPr>
          </a:p>
        </p:txBody>
      </p:sp>
      <p:sp>
        <p:nvSpPr>
          <p:cNvPr id="3" name="Content Placeholder 2"/>
          <p:cNvSpPr>
            <a:spLocks noGrp="1"/>
          </p:cNvSpPr>
          <p:nvPr>
            <p:ph idx="1"/>
          </p:nvPr>
        </p:nvSpPr>
        <p:spPr/>
        <p:txBody>
          <a:bodyPr/>
          <a:lstStyle/>
          <a:p>
            <a:r>
              <a:rPr lang="en-US" dirty="0" smtClean="0">
                <a:latin typeface="Comic Sans MS"/>
                <a:cs typeface="Comic Sans MS"/>
              </a:rPr>
              <a:t>Word/alphabet jigsaws</a:t>
            </a:r>
          </a:p>
          <a:p>
            <a:r>
              <a:rPr lang="en-US" dirty="0" err="1" smtClean="0">
                <a:latin typeface="Comic Sans MS"/>
                <a:cs typeface="Comic Sans MS"/>
              </a:rPr>
              <a:t>Playdoh</a:t>
            </a:r>
            <a:r>
              <a:rPr lang="en-US" dirty="0" smtClean="0">
                <a:latin typeface="Comic Sans MS"/>
                <a:cs typeface="Comic Sans MS"/>
              </a:rPr>
              <a:t> formation mats</a:t>
            </a:r>
          </a:p>
          <a:p>
            <a:r>
              <a:rPr lang="en-US" dirty="0" smtClean="0">
                <a:latin typeface="Comic Sans MS"/>
                <a:cs typeface="Comic Sans MS"/>
              </a:rPr>
              <a:t>Chalk writing</a:t>
            </a:r>
          </a:p>
          <a:p>
            <a:r>
              <a:rPr lang="en-US" dirty="0" smtClean="0">
                <a:latin typeface="Comic Sans MS"/>
                <a:cs typeface="Comic Sans MS"/>
              </a:rPr>
              <a:t>Interactive </a:t>
            </a:r>
            <a:r>
              <a:rPr lang="en-US" dirty="0" err="1" smtClean="0">
                <a:latin typeface="Comic Sans MS"/>
                <a:cs typeface="Comic Sans MS"/>
              </a:rPr>
              <a:t>smartboard</a:t>
            </a:r>
            <a:r>
              <a:rPr lang="en-US" dirty="0" smtClean="0">
                <a:latin typeface="Comic Sans MS"/>
                <a:cs typeface="Comic Sans MS"/>
              </a:rPr>
              <a:t> activities</a:t>
            </a:r>
          </a:p>
          <a:p>
            <a:r>
              <a:rPr lang="en-US" dirty="0" smtClean="0">
                <a:latin typeface="Comic Sans MS"/>
                <a:cs typeface="Comic Sans MS"/>
              </a:rPr>
              <a:t>Picture cards </a:t>
            </a:r>
            <a:r>
              <a:rPr lang="mr-IN" dirty="0" smtClean="0">
                <a:latin typeface="Comic Sans MS"/>
                <a:cs typeface="Comic Sans MS"/>
              </a:rPr>
              <a:t>–</a:t>
            </a:r>
            <a:r>
              <a:rPr lang="en-US" dirty="0" smtClean="0">
                <a:latin typeface="Comic Sans MS"/>
                <a:cs typeface="Comic Sans MS"/>
              </a:rPr>
              <a:t> tell a story</a:t>
            </a:r>
            <a:endParaRPr lang="en-US" dirty="0">
              <a:latin typeface="Comic Sans MS"/>
              <a:cs typeface="Comic Sans MS"/>
            </a:endParaRPr>
          </a:p>
        </p:txBody>
      </p:sp>
      <p:pic>
        <p:nvPicPr>
          <p:cNvPr id="4" name="Picture 3" descr="smartboard-cent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758254"/>
            <a:ext cx="2208514" cy="1614223"/>
          </a:xfrm>
          <a:prstGeom prst="rect">
            <a:avLst/>
          </a:prstGeom>
        </p:spPr>
      </p:pic>
      <p:pic>
        <p:nvPicPr>
          <p:cNvPr id="5" name="Picture 4" descr="kids-playing-with-cla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5807" y="4758254"/>
            <a:ext cx="1706719" cy="1536047"/>
          </a:xfrm>
          <a:prstGeom prst="rect">
            <a:avLst/>
          </a:prstGeom>
        </p:spPr>
      </p:pic>
    </p:spTree>
    <p:extLst>
      <p:ext uri="{BB962C8B-B14F-4D97-AF65-F5344CB8AC3E}">
        <p14:creationId xmlns:p14="http://schemas.microsoft.com/office/powerpoint/2010/main" val="40275231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430"/>
            <a:ext cx="8229600" cy="1143000"/>
          </a:xfrm>
        </p:spPr>
        <p:txBody>
          <a:bodyPr/>
          <a:lstStyle/>
          <a:p>
            <a:r>
              <a:rPr lang="en-US" u="sng" dirty="0" smtClean="0">
                <a:latin typeface="Comic Sans MS"/>
                <a:cs typeface="Comic Sans MS"/>
              </a:rPr>
              <a:t>Home Learning</a:t>
            </a:r>
            <a:endParaRPr lang="en-US" u="sng" dirty="0">
              <a:latin typeface="Comic Sans MS"/>
              <a:cs typeface="Comic Sans MS"/>
            </a:endParaRPr>
          </a:p>
        </p:txBody>
      </p:sp>
      <p:pic>
        <p:nvPicPr>
          <p:cNvPr id="3" name="Picture 2" descr="Screen Shot 2019-03-19 at 18.14.3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 y="836442"/>
            <a:ext cx="8991600" cy="5890665"/>
          </a:xfrm>
          <a:prstGeom prst="rect">
            <a:avLst/>
          </a:prstGeom>
        </p:spPr>
      </p:pic>
    </p:spTree>
    <p:extLst>
      <p:ext uri="{BB962C8B-B14F-4D97-AF65-F5344CB8AC3E}">
        <p14:creationId xmlns:p14="http://schemas.microsoft.com/office/powerpoint/2010/main" val="33684470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latin typeface="Comic Sans MS"/>
              </a:rPr>
              <a:t>Useful Websites:</a:t>
            </a:r>
            <a:endParaRPr lang="en-GB" dirty="0"/>
          </a:p>
        </p:txBody>
      </p:sp>
      <p:sp>
        <p:nvSpPr>
          <p:cNvPr id="3" name="Content Placeholder 2"/>
          <p:cNvSpPr txBox="1">
            <a:spLocks/>
          </p:cNvSpPr>
          <p:nvPr/>
        </p:nvSpPr>
        <p:spPr>
          <a:xfrm>
            <a:off x="457200" y="1600200"/>
            <a:ext cx="8229600" cy="45259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Comic Sans MS"/>
                <a:cs typeface="Comic Sans MS"/>
                <a:hlinkClick r:id="rId3"/>
              </a:rPr>
              <a:t>http://scottishbooktrust.com/learning/read-write-count</a:t>
            </a:r>
            <a:r>
              <a:rPr lang="en-US" dirty="0" smtClean="0">
                <a:latin typeface="Comic Sans MS"/>
                <a:cs typeface="Comic Sans MS"/>
                <a:hlinkClick r:id="rId3"/>
              </a:rPr>
              <a:t>/</a:t>
            </a:r>
            <a:endParaRPr lang="en-US" dirty="0" smtClean="0">
              <a:latin typeface="Comic Sans MS"/>
              <a:cs typeface="Comic Sans MS"/>
            </a:endParaRPr>
          </a:p>
          <a:p>
            <a:r>
              <a:rPr lang="en-US" dirty="0">
                <a:latin typeface="Comic Sans MS"/>
                <a:cs typeface="Comic Sans MS"/>
                <a:hlinkClick r:id="rId4"/>
              </a:rPr>
              <a:t>https://www.jollylearning.co.uk/jolly-phonics</a:t>
            </a:r>
            <a:r>
              <a:rPr lang="en-US" dirty="0" smtClean="0">
                <a:latin typeface="Comic Sans MS"/>
                <a:cs typeface="Comic Sans MS"/>
                <a:hlinkClick r:id="rId4"/>
              </a:rPr>
              <a:t>/</a:t>
            </a:r>
            <a:endParaRPr lang="en-US" dirty="0" smtClean="0">
              <a:latin typeface="Comic Sans MS"/>
              <a:cs typeface="Comic Sans MS"/>
            </a:endParaRPr>
          </a:p>
          <a:p>
            <a:pPr marL="0" indent="0">
              <a:buNone/>
            </a:pPr>
            <a:endParaRPr lang="en-US" dirty="0">
              <a:latin typeface="Comic Sans MS"/>
              <a:cs typeface="Comic Sans MS"/>
            </a:endParaRPr>
          </a:p>
          <a:p>
            <a:pPr marL="0" indent="0">
              <a:buNone/>
            </a:pPr>
            <a:r>
              <a:rPr lang="en-US" dirty="0" smtClean="0">
                <a:latin typeface="Comic Sans MS"/>
                <a:cs typeface="Comic Sans MS"/>
              </a:rPr>
              <a:t>Apps:  Jolly Phonics, Teach Your Monster to Read, Froggy Match It, Read with Phonics, Doorway Online, </a:t>
            </a:r>
            <a:r>
              <a:rPr lang="en-US" dirty="0" err="1" smtClean="0">
                <a:latin typeface="Comic Sans MS"/>
                <a:cs typeface="Comic Sans MS"/>
              </a:rPr>
              <a:t>Alphablocks</a:t>
            </a:r>
            <a:r>
              <a:rPr lang="en-US" dirty="0">
                <a:latin typeface="Comic Sans MS"/>
                <a:cs typeface="Comic Sans MS"/>
              </a:rPr>
              <a:t>.</a:t>
            </a:r>
            <a:endParaRPr lang="en-US" dirty="0" smtClean="0">
              <a:latin typeface="Comic Sans MS"/>
              <a:cs typeface="Comic Sans MS"/>
            </a:endParaRPr>
          </a:p>
          <a:p>
            <a:endParaRPr lang="en-US" dirty="0" smtClean="0">
              <a:latin typeface="Comic Sans MS"/>
              <a:cs typeface="Comic Sans MS"/>
            </a:endParaRPr>
          </a:p>
          <a:p>
            <a:endParaRPr lang="en-US" dirty="0">
              <a:latin typeface="Comic Sans MS"/>
              <a:cs typeface="Comic Sans MS"/>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680" y="172289"/>
            <a:ext cx="1572360" cy="131593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4440" y="172288"/>
            <a:ext cx="1572360" cy="1315931"/>
          </a:xfrm>
          <a:prstGeom prst="rect">
            <a:avLst/>
          </a:prstGeom>
        </p:spPr>
      </p:pic>
    </p:spTree>
    <p:extLst>
      <p:ext uri="{BB962C8B-B14F-4D97-AF65-F5344CB8AC3E}">
        <p14:creationId xmlns:p14="http://schemas.microsoft.com/office/powerpoint/2010/main" val="27379282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latin typeface="Comic Sans MS"/>
                <a:cs typeface="Comic Sans MS"/>
              </a:rPr>
              <a:t>NLC Active Literacy</a:t>
            </a:r>
            <a:endParaRPr lang="en-US" u="sng" dirty="0">
              <a:latin typeface="Comic Sans MS"/>
              <a:cs typeface="Comic Sans MS"/>
            </a:endParaRPr>
          </a:p>
        </p:txBody>
      </p:sp>
      <p:sp>
        <p:nvSpPr>
          <p:cNvPr id="3" name="Content Placeholder 2"/>
          <p:cNvSpPr>
            <a:spLocks noGrp="1"/>
          </p:cNvSpPr>
          <p:nvPr>
            <p:ph idx="1"/>
          </p:nvPr>
        </p:nvSpPr>
        <p:spPr/>
        <p:txBody>
          <a:bodyPr>
            <a:normAutofit/>
          </a:bodyPr>
          <a:lstStyle/>
          <a:p>
            <a:r>
              <a:rPr lang="en-US" dirty="0" smtClean="0">
                <a:latin typeface="Comic Sans MS"/>
                <a:cs typeface="Comic Sans MS"/>
              </a:rPr>
              <a:t>Phonics/Magnetic boards</a:t>
            </a:r>
          </a:p>
          <a:p>
            <a:r>
              <a:rPr lang="en-US" dirty="0" smtClean="0">
                <a:latin typeface="Comic Sans MS"/>
                <a:cs typeface="Comic Sans MS"/>
              </a:rPr>
              <a:t>Common words/Spelling</a:t>
            </a:r>
          </a:p>
          <a:p>
            <a:r>
              <a:rPr lang="en-US" dirty="0" smtClean="0">
                <a:latin typeface="Comic Sans MS"/>
                <a:cs typeface="Comic Sans MS"/>
              </a:rPr>
              <a:t>Written work</a:t>
            </a:r>
          </a:p>
          <a:p>
            <a:r>
              <a:rPr lang="en-US" dirty="0" smtClean="0">
                <a:latin typeface="Comic Sans MS"/>
                <a:cs typeface="Comic Sans MS"/>
              </a:rPr>
              <a:t>Reading</a:t>
            </a:r>
          </a:p>
          <a:p>
            <a:r>
              <a:rPr lang="en-US" dirty="0" smtClean="0">
                <a:latin typeface="Comic Sans MS"/>
                <a:cs typeface="Comic Sans MS"/>
              </a:rPr>
              <a:t>Literacy games / activities</a:t>
            </a:r>
          </a:p>
          <a:p>
            <a:r>
              <a:rPr lang="en-US" dirty="0" smtClean="0">
                <a:latin typeface="Comic Sans MS"/>
                <a:cs typeface="Comic Sans MS"/>
              </a:rPr>
              <a:t>Home Learning</a:t>
            </a:r>
          </a:p>
          <a:p>
            <a:r>
              <a:rPr lang="en-US" dirty="0" smtClean="0">
                <a:latin typeface="Comic Sans MS"/>
                <a:cs typeface="Comic Sans MS"/>
              </a:rPr>
              <a:t>Websites and Apps</a:t>
            </a:r>
          </a:p>
          <a:p>
            <a:endParaRPr lang="en-US" dirty="0"/>
          </a:p>
        </p:txBody>
      </p:sp>
      <p:pic>
        <p:nvPicPr>
          <p:cNvPr id="6" name="Picture 5" descr="girl-with-letter-point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3646" y="1417638"/>
            <a:ext cx="2683251" cy="2800888"/>
          </a:xfrm>
          <a:prstGeom prst="rect">
            <a:avLst/>
          </a:prstGeom>
        </p:spPr>
      </p:pic>
    </p:spTree>
    <p:extLst>
      <p:ext uri="{BB962C8B-B14F-4D97-AF65-F5344CB8AC3E}">
        <p14:creationId xmlns:p14="http://schemas.microsoft.com/office/powerpoint/2010/main" val="9581496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551"/>
            <a:ext cx="8229600" cy="1143000"/>
          </a:xfrm>
        </p:spPr>
        <p:txBody>
          <a:bodyPr/>
          <a:lstStyle/>
          <a:p>
            <a:r>
              <a:rPr lang="en-US" u="sng" dirty="0" smtClean="0">
                <a:latin typeface="Comic Sans MS"/>
                <a:cs typeface="Comic Sans MS"/>
              </a:rPr>
              <a:t>Phonics</a:t>
            </a:r>
            <a:endParaRPr lang="en-US" u="sng" dirty="0">
              <a:latin typeface="Comic Sans MS"/>
              <a:cs typeface="Comic Sans MS"/>
            </a:endParaRPr>
          </a:p>
        </p:txBody>
      </p:sp>
      <p:sp>
        <p:nvSpPr>
          <p:cNvPr id="3" name="Content Placeholder 2"/>
          <p:cNvSpPr>
            <a:spLocks noGrp="1"/>
          </p:cNvSpPr>
          <p:nvPr>
            <p:ph idx="1"/>
          </p:nvPr>
        </p:nvSpPr>
        <p:spPr>
          <a:xfrm>
            <a:off x="198957" y="1700600"/>
            <a:ext cx="8746086" cy="4525963"/>
          </a:xfrm>
        </p:spPr>
        <p:txBody>
          <a:bodyPr>
            <a:normAutofit fontScale="92500" lnSpcReduction="10000"/>
          </a:bodyPr>
          <a:lstStyle/>
          <a:p>
            <a:r>
              <a:rPr lang="en-US" dirty="0">
                <a:latin typeface="Comic Sans MS"/>
                <a:cs typeface="Comic Sans MS"/>
              </a:rPr>
              <a:t>August </a:t>
            </a:r>
            <a:r>
              <a:rPr lang="en-GB" dirty="0">
                <a:latin typeface="Comic Sans MS"/>
                <a:cs typeface="Comic Sans MS"/>
              </a:rPr>
              <a:t>to</a:t>
            </a:r>
            <a:r>
              <a:rPr lang="en-US" dirty="0">
                <a:latin typeface="Comic Sans MS"/>
                <a:cs typeface="Comic Sans MS"/>
              </a:rPr>
              <a:t> December - 2 sounds per week</a:t>
            </a:r>
          </a:p>
          <a:p>
            <a:r>
              <a:rPr lang="en-US" dirty="0">
                <a:latin typeface="Comic Sans MS"/>
                <a:cs typeface="Comic Sans MS"/>
              </a:rPr>
              <a:t>Consolidation weeks </a:t>
            </a:r>
          </a:p>
          <a:p>
            <a:r>
              <a:rPr lang="en-US" dirty="0" smtClean="0">
                <a:latin typeface="Comic Sans MS"/>
                <a:cs typeface="Comic Sans MS"/>
              </a:rPr>
              <a:t>Each child has a magnetic board</a:t>
            </a:r>
          </a:p>
          <a:p>
            <a:r>
              <a:rPr lang="en-US" dirty="0" smtClean="0">
                <a:latin typeface="Comic Sans MS"/>
                <a:cs typeface="Comic Sans MS"/>
              </a:rPr>
              <a:t>Used to identify, read and write sounds/words</a:t>
            </a:r>
          </a:p>
          <a:p>
            <a:r>
              <a:rPr lang="en-US" dirty="0" smtClean="0">
                <a:latin typeface="Comic Sans MS"/>
                <a:cs typeface="Comic Sans MS"/>
              </a:rPr>
              <a:t>Say, make/break, blend, read, write</a:t>
            </a:r>
          </a:p>
          <a:p>
            <a:r>
              <a:rPr lang="en-US" dirty="0" smtClean="0">
                <a:latin typeface="Comic Sans MS"/>
                <a:cs typeface="Comic Sans MS"/>
              </a:rPr>
              <a:t>Forming letters</a:t>
            </a:r>
          </a:p>
          <a:p>
            <a:r>
              <a:rPr lang="en-US" dirty="0" smtClean="0">
                <a:latin typeface="Comic Sans MS"/>
                <a:cs typeface="Comic Sans MS"/>
              </a:rPr>
              <a:t>Play games at home with your child. </a:t>
            </a:r>
            <a:r>
              <a:rPr lang="en-US" dirty="0" err="1" smtClean="0">
                <a:latin typeface="Comic Sans MS"/>
                <a:cs typeface="Comic Sans MS"/>
              </a:rPr>
              <a:t>E.g</a:t>
            </a:r>
            <a:r>
              <a:rPr lang="en-US" dirty="0" smtClean="0">
                <a:latin typeface="Comic Sans MS"/>
                <a:cs typeface="Comic Sans MS"/>
              </a:rPr>
              <a:t> I spy, Alphabet Bingo. </a:t>
            </a:r>
            <a:endParaRPr lang="en-US" dirty="0">
              <a:latin typeface="Comic Sans MS"/>
              <a:cs typeface="Comic Sans MS"/>
            </a:endParaRPr>
          </a:p>
        </p:txBody>
      </p:sp>
      <p:pic>
        <p:nvPicPr>
          <p:cNvPr id="4" name="Picture 3"/>
          <p:cNvPicPr>
            <a:picLocks noChangeAspect="1"/>
          </p:cNvPicPr>
          <p:nvPr/>
        </p:nvPicPr>
        <p:blipFill>
          <a:blip r:embed="rId3"/>
          <a:stretch>
            <a:fillRect/>
          </a:stretch>
        </p:blipFill>
        <p:spPr>
          <a:xfrm>
            <a:off x="656757" y="114254"/>
            <a:ext cx="1622419" cy="1216815"/>
          </a:xfrm>
          <a:prstGeom prst="rect">
            <a:avLst/>
          </a:prstGeom>
        </p:spPr>
      </p:pic>
      <p:pic>
        <p:nvPicPr>
          <p:cNvPr id="5" name="Picture 4"/>
          <p:cNvPicPr>
            <a:picLocks noChangeAspect="1"/>
          </p:cNvPicPr>
          <p:nvPr/>
        </p:nvPicPr>
        <p:blipFill>
          <a:blip r:embed="rId3"/>
          <a:stretch>
            <a:fillRect/>
          </a:stretch>
        </p:blipFill>
        <p:spPr>
          <a:xfrm>
            <a:off x="6827820" y="114254"/>
            <a:ext cx="1622419" cy="1216815"/>
          </a:xfrm>
          <a:prstGeom prst="rect">
            <a:avLst/>
          </a:prstGeom>
        </p:spPr>
      </p:pic>
    </p:spTree>
    <p:extLst>
      <p:ext uri="{BB962C8B-B14F-4D97-AF65-F5344CB8AC3E}">
        <p14:creationId xmlns:p14="http://schemas.microsoft.com/office/powerpoint/2010/main" val="35926420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963"/>
            <a:ext cx="8229600" cy="1143000"/>
          </a:xfrm>
        </p:spPr>
        <p:txBody>
          <a:bodyPr/>
          <a:lstStyle/>
          <a:p>
            <a:r>
              <a:rPr lang="en-US" u="sng" dirty="0" smtClean="0">
                <a:latin typeface="Comic Sans MS"/>
                <a:cs typeface="Comic Sans MS"/>
              </a:rPr>
              <a:t>Jolly Phonics</a:t>
            </a:r>
            <a:endParaRPr lang="en-US" u="sng" dirty="0"/>
          </a:p>
        </p:txBody>
      </p:sp>
      <p:sp>
        <p:nvSpPr>
          <p:cNvPr id="3" name="Content Placeholder 2"/>
          <p:cNvSpPr>
            <a:spLocks noGrp="1"/>
          </p:cNvSpPr>
          <p:nvPr>
            <p:ph idx="1"/>
          </p:nvPr>
        </p:nvSpPr>
        <p:spPr>
          <a:xfrm>
            <a:off x="216041" y="1272963"/>
            <a:ext cx="4478550" cy="2756127"/>
          </a:xfrm>
        </p:spPr>
        <p:txBody>
          <a:bodyPr>
            <a:normAutofit/>
          </a:bodyPr>
          <a:lstStyle/>
          <a:p>
            <a:pPr marL="0" indent="0" algn="ctr">
              <a:buNone/>
            </a:pPr>
            <a:r>
              <a:rPr lang="en-US" sz="2800" dirty="0">
                <a:latin typeface="Comic Sans MS"/>
                <a:cs typeface="Comic Sans MS"/>
              </a:rPr>
              <a:t>a</a:t>
            </a:r>
            <a:r>
              <a:rPr lang="en-US" sz="2800" dirty="0" smtClean="0">
                <a:latin typeface="Comic Sans MS"/>
                <a:cs typeface="Comic Sans MS"/>
              </a:rPr>
              <a:t> a ants on my arm</a:t>
            </a:r>
          </a:p>
          <a:p>
            <a:pPr marL="0" indent="0" algn="ctr">
              <a:buNone/>
            </a:pPr>
            <a:r>
              <a:rPr lang="en-US" sz="2800" dirty="0">
                <a:latin typeface="Comic Sans MS"/>
                <a:cs typeface="Comic Sans MS"/>
              </a:rPr>
              <a:t>a</a:t>
            </a:r>
            <a:r>
              <a:rPr lang="en-US" sz="2800" dirty="0" smtClean="0">
                <a:latin typeface="Comic Sans MS"/>
                <a:cs typeface="Comic Sans MS"/>
              </a:rPr>
              <a:t> a ants on my arm</a:t>
            </a:r>
          </a:p>
          <a:p>
            <a:pPr marL="0" indent="0" algn="ctr">
              <a:buNone/>
            </a:pPr>
            <a:r>
              <a:rPr lang="en-US" sz="2800" dirty="0">
                <a:latin typeface="Comic Sans MS"/>
                <a:cs typeface="Comic Sans MS"/>
              </a:rPr>
              <a:t>a</a:t>
            </a:r>
            <a:r>
              <a:rPr lang="en-US" sz="2800" dirty="0" smtClean="0">
                <a:latin typeface="Comic Sans MS"/>
                <a:cs typeface="Comic Sans MS"/>
              </a:rPr>
              <a:t> a ants on my arm</a:t>
            </a:r>
          </a:p>
          <a:p>
            <a:pPr marL="0" indent="0" algn="ctr">
              <a:buNone/>
            </a:pPr>
            <a:r>
              <a:rPr lang="en-US" sz="2800" dirty="0" smtClean="0">
                <a:latin typeface="Comic Sans MS"/>
                <a:cs typeface="Comic Sans MS"/>
              </a:rPr>
              <a:t>They’re causing me alarm</a:t>
            </a:r>
          </a:p>
          <a:p>
            <a:pPr marL="0" indent="0" algn="ctr">
              <a:buNone/>
            </a:pPr>
            <a:r>
              <a:rPr lang="en-US" sz="2800" dirty="0">
                <a:latin typeface="Comic Sans MS"/>
                <a:cs typeface="Comic Sans MS"/>
              </a:rPr>
              <a:t>a</a:t>
            </a:r>
          </a:p>
        </p:txBody>
      </p:sp>
      <p:sp>
        <p:nvSpPr>
          <p:cNvPr id="4" name="Content Placeholder 2"/>
          <p:cNvSpPr txBox="1">
            <a:spLocks/>
          </p:cNvSpPr>
          <p:nvPr/>
        </p:nvSpPr>
        <p:spPr>
          <a:xfrm>
            <a:off x="4420580" y="3810921"/>
            <a:ext cx="4478550" cy="275612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800" dirty="0" smtClean="0">
                <a:latin typeface="Comic Sans MS"/>
                <a:cs typeface="Comic Sans MS"/>
              </a:rPr>
              <a:t>The snake is in the grass</a:t>
            </a:r>
          </a:p>
          <a:p>
            <a:pPr marL="0" indent="0" algn="ctr">
              <a:buFont typeface="Arial"/>
              <a:buNone/>
            </a:pPr>
            <a:r>
              <a:rPr lang="en-US" sz="2800" dirty="0" smtClean="0">
                <a:latin typeface="Comic Sans MS"/>
                <a:cs typeface="Comic Sans MS"/>
              </a:rPr>
              <a:t>The snake is in the grass</a:t>
            </a:r>
          </a:p>
          <a:p>
            <a:pPr marL="0" indent="0" algn="ctr">
              <a:buFont typeface="Arial"/>
              <a:buNone/>
            </a:pPr>
            <a:r>
              <a:rPr lang="en-US" sz="2800" dirty="0" smtClean="0">
                <a:latin typeface="Comic Sans MS"/>
                <a:cs typeface="Comic Sans MS"/>
              </a:rPr>
              <a:t>S s s s</a:t>
            </a:r>
          </a:p>
          <a:p>
            <a:pPr marL="0" indent="0" algn="ctr">
              <a:buFont typeface="Arial"/>
              <a:buNone/>
            </a:pPr>
            <a:r>
              <a:rPr lang="en-US" sz="2800" dirty="0" smtClean="0">
                <a:latin typeface="Comic Sans MS"/>
                <a:cs typeface="Comic Sans MS"/>
              </a:rPr>
              <a:t>The snake is in the grass</a:t>
            </a:r>
            <a:endParaRPr lang="en-US" sz="2800" dirty="0">
              <a:latin typeface="Comic Sans MS"/>
              <a:cs typeface="Comic Sans MS"/>
            </a:endParaRPr>
          </a:p>
        </p:txBody>
      </p:sp>
      <p:pic>
        <p:nvPicPr>
          <p:cNvPr id="5" name="Picture 4" descr="a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9947" y="955506"/>
            <a:ext cx="870713" cy="1268029"/>
          </a:xfrm>
          <a:prstGeom prst="rect">
            <a:avLst/>
          </a:prstGeom>
        </p:spPr>
      </p:pic>
      <p:pic>
        <p:nvPicPr>
          <p:cNvPr id="6" name="Picture 5" descr="J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041" y="4029090"/>
            <a:ext cx="3988123" cy="1705280"/>
          </a:xfrm>
          <a:prstGeom prst="rect">
            <a:avLst/>
          </a:prstGeom>
        </p:spPr>
      </p:pic>
      <p:pic>
        <p:nvPicPr>
          <p:cNvPr id="7" name="Picture 6" descr="JP snak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9543" y="1944593"/>
            <a:ext cx="1385434" cy="1462143"/>
          </a:xfrm>
          <a:prstGeom prst="rect">
            <a:avLst/>
          </a:prstGeom>
        </p:spPr>
      </p:pic>
    </p:spTree>
    <p:extLst>
      <p:ext uri="{BB962C8B-B14F-4D97-AF65-F5344CB8AC3E}">
        <p14:creationId xmlns:p14="http://schemas.microsoft.com/office/powerpoint/2010/main" val="23757093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latin typeface="Comic Sans MS"/>
                <a:cs typeface="Comic Sans MS"/>
              </a:rPr>
              <a:t>Phonemes</a:t>
            </a:r>
            <a:endParaRPr lang="en-US" u="sng" dirty="0"/>
          </a:p>
        </p:txBody>
      </p:sp>
      <p:sp>
        <p:nvSpPr>
          <p:cNvPr id="3" name="Content Placeholder 2"/>
          <p:cNvSpPr>
            <a:spLocks noGrp="1"/>
          </p:cNvSpPr>
          <p:nvPr>
            <p:ph idx="1"/>
          </p:nvPr>
        </p:nvSpPr>
        <p:spPr/>
        <p:txBody>
          <a:bodyPr/>
          <a:lstStyle/>
          <a:p>
            <a:r>
              <a:rPr lang="en-US" dirty="0" smtClean="0">
                <a:latin typeface="Comic Sans MS"/>
                <a:cs typeface="Comic Sans MS"/>
              </a:rPr>
              <a:t>From January </a:t>
            </a:r>
            <a:r>
              <a:rPr lang="mr-IN" dirty="0" smtClean="0">
                <a:latin typeface="Comic Sans MS"/>
                <a:cs typeface="Comic Sans MS"/>
              </a:rPr>
              <a:t>–</a:t>
            </a:r>
            <a:r>
              <a:rPr lang="en-US" dirty="0" smtClean="0">
                <a:latin typeface="Comic Sans MS"/>
                <a:cs typeface="Comic Sans MS"/>
              </a:rPr>
              <a:t> phonemes</a:t>
            </a:r>
          </a:p>
          <a:p>
            <a:r>
              <a:rPr lang="en-US" dirty="0" smtClean="0">
                <a:latin typeface="Comic Sans MS"/>
                <a:cs typeface="Comic Sans MS"/>
              </a:rPr>
              <a:t>A phoneme is 1 unit of sound given by 2 or more letters. </a:t>
            </a:r>
            <a:r>
              <a:rPr lang="en-US" dirty="0" err="1" smtClean="0">
                <a:latin typeface="Comic Sans MS"/>
                <a:cs typeface="Comic Sans MS"/>
              </a:rPr>
              <a:t>Eg</a:t>
            </a:r>
            <a:r>
              <a:rPr lang="en-US" dirty="0" smtClean="0">
                <a:latin typeface="Comic Sans MS"/>
                <a:cs typeface="Comic Sans MS"/>
              </a:rPr>
              <a:t> </a:t>
            </a:r>
            <a:r>
              <a:rPr lang="en-US" dirty="0" err="1" smtClean="0">
                <a:latin typeface="Comic Sans MS"/>
                <a:cs typeface="Comic Sans MS"/>
              </a:rPr>
              <a:t>sh</a:t>
            </a:r>
            <a:r>
              <a:rPr lang="en-US" dirty="0" smtClean="0">
                <a:latin typeface="Comic Sans MS"/>
                <a:cs typeface="Comic Sans MS"/>
              </a:rPr>
              <a:t>, </a:t>
            </a:r>
            <a:r>
              <a:rPr lang="en-US" dirty="0" err="1" smtClean="0">
                <a:latin typeface="Comic Sans MS"/>
                <a:cs typeface="Comic Sans MS"/>
              </a:rPr>
              <a:t>ch</a:t>
            </a:r>
            <a:r>
              <a:rPr lang="en-US" dirty="0" smtClean="0">
                <a:latin typeface="Comic Sans MS"/>
                <a:cs typeface="Comic Sans MS"/>
              </a:rPr>
              <a:t>, </a:t>
            </a:r>
            <a:r>
              <a:rPr lang="en-US" dirty="0" err="1" smtClean="0">
                <a:latin typeface="Comic Sans MS"/>
                <a:cs typeface="Comic Sans MS"/>
              </a:rPr>
              <a:t>th</a:t>
            </a:r>
            <a:endParaRPr lang="en-US" dirty="0" smtClean="0">
              <a:latin typeface="Comic Sans MS"/>
              <a:cs typeface="Comic Sans MS"/>
            </a:endParaRPr>
          </a:p>
          <a:p>
            <a:r>
              <a:rPr lang="en-US" dirty="0" smtClean="0">
                <a:latin typeface="Comic Sans MS"/>
                <a:cs typeface="Comic Sans MS"/>
              </a:rPr>
              <a:t>Building on activities from term 1</a:t>
            </a:r>
          </a:p>
          <a:p>
            <a:r>
              <a:rPr lang="en-US" dirty="0" smtClean="0">
                <a:latin typeface="Comic Sans MS"/>
                <a:cs typeface="Comic Sans MS"/>
              </a:rPr>
              <a:t>Continue to reinforce and consolidate individual sounds.</a:t>
            </a:r>
            <a:endParaRPr lang="en-US" dirty="0">
              <a:latin typeface="Comic Sans MS"/>
              <a:cs typeface="Comic Sans M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042" y="369331"/>
            <a:ext cx="1177260" cy="113958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6117" y="414972"/>
            <a:ext cx="1177260" cy="1139588"/>
          </a:xfrm>
          <a:prstGeom prst="rect">
            <a:avLst/>
          </a:prstGeom>
        </p:spPr>
      </p:pic>
    </p:spTree>
    <p:extLst>
      <p:ext uri="{BB962C8B-B14F-4D97-AF65-F5344CB8AC3E}">
        <p14:creationId xmlns:p14="http://schemas.microsoft.com/office/powerpoint/2010/main" val="22021608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latin typeface="Comic Sans MS"/>
                <a:cs typeface="Comic Sans MS"/>
              </a:rPr>
              <a:t>Common Words</a:t>
            </a:r>
            <a:endParaRPr lang="en-US" u="sng" dirty="0">
              <a:latin typeface="Comic Sans MS"/>
              <a:cs typeface="Comic Sans MS"/>
            </a:endParaRPr>
          </a:p>
        </p:txBody>
      </p:sp>
      <p:sp>
        <p:nvSpPr>
          <p:cNvPr id="3" name="Content Placeholder 2"/>
          <p:cNvSpPr>
            <a:spLocks noGrp="1"/>
          </p:cNvSpPr>
          <p:nvPr>
            <p:ph idx="1"/>
          </p:nvPr>
        </p:nvSpPr>
        <p:spPr>
          <a:xfrm>
            <a:off x="457200" y="1882398"/>
            <a:ext cx="8229600" cy="4525963"/>
          </a:xfrm>
        </p:spPr>
        <p:txBody>
          <a:bodyPr/>
          <a:lstStyle/>
          <a:p>
            <a:r>
              <a:rPr lang="en-US" dirty="0" smtClean="0">
                <a:latin typeface="Comic Sans MS"/>
                <a:cs typeface="Comic Sans MS"/>
              </a:rPr>
              <a:t>Three words per week</a:t>
            </a:r>
          </a:p>
          <a:p>
            <a:r>
              <a:rPr lang="en-US" dirty="0" smtClean="0">
                <a:latin typeface="Comic Sans MS"/>
                <a:cs typeface="Comic Sans MS"/>
              </a:rPr>
              <a:t>Most commonly used words</a:t>
            </a:r>
          </a:p>
          <a:p>
            <a:r>
              <a:rPr lang="en-US" dirty="0" smtClean="0">
                <a:latin typeface="Comic Sans MS"/>
                <a:cs typeface="Comic Sans MS"/>
              </a:rPr>
              <a:t>Look, say, cover, write, check</a:t>
            </a:r>
          </a:p>
          <a:p>
            <a:r>
              <a:rPr lang="en-US" dirty="0" smtClean="0">
                <a:latin typeface="Comic Sans MS"/>
                <a:cs typeface="Comic Sans MS"/>
              </a:rPr>
              <a:t>Reading and writing spelling words</a:t>
            </a:r>
          </a:p>
          <a:p>
            <a:r>
              <a:rPr lang="en-US" dirty="0" smtClean="0">
                <a:latin typeface="Comic Sans MS"/>
                <a:cs typeface="Comic Sans MS"/>
              </a:rPr>
              <a:t>Some words that can’t be sounded out</a:t>
            </a:r>
          </a:p>
          <a:p>
            <a:pPr lvl="1"/>
            <a:r>
              <a:rPr lang="en-US" dirty="0" smtClean="0">
                <a:latin typeface="Comic Sans MS"/>
                <a:cs typeface="Comic Sans MS"/>
              </a:rPr>
              <a:t>     out       my     the   </a:t>
            </a:r>
          </a:p>
          <a:p>
            <a:pPr marL="457200" lvl="1" indent="0">
              <a:buNone/>
            </a:pPr>
            <a:endParaRPr lang="en-US" dirty="0" smtClean="0">
              <a:latin typeface="Comic Sans MS"/>
              <a:cs typeface="Comic Sans MS"/>
            </a:endParaRPr>
          </a:p>
          <a:p>
            <a:pPr marL="457200" lvl="1" indent="0">
              <a:buNone/>
            </a:pPr>
            <a:endParaRPr lang="en-US" dirty="0">
              <a:latin typeface="Comic Sans MS"/>
              <a:cs typeface="Comic Sans MS"/>
            </a:endParaRPr>
          </a:p>
        </p:txBody>
      </p:sp>
      <p:pic>
        <p:nvPicPr>
          <p:cNvPr id="4" name="Picture 3" descr="boy-writing-words-on-clipboar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345" y="1600200"/>
            <a:ext cx="1783455" cy="2083476"/>
          </a:xfrm>
          <a:prstGeom prst="rect">
            <a:avLst/>
          </a:prstGeom>
        </p:spPr>
      </p:pic>
    </p:spTree>
    <p:extLst>
      <p:ext uri="{BB962C8B-B14F-4D97-AF65-F5344CB8AC3E}">
        <p14:creationId xmlns:p14="http://schemas.microsoft.com/office/powerpoint/2010/main" val="13976840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latin typeface="Comic Sans MS"/>
                <a:cs typeface="Comic Sans MS"/>
              </a:rPr>
              <a:t>Written Work</a:t>
            </a:r>
            <a:endParaRPr lang="en-US" u="sng" dirty="0"/>
          </a:p>
        </p:txBody>
      </p:sp>
      <p:sp>
        <p:nvSpPr>
          <p:cNvPr id="3" name="Content Placeholder 2"/>
          <p:cNvSpPr>
            <a:spLocks noGrp="1"/>
          </p:cNvSpPr>
          <p:nvPr>
            <p:ph idx="1"/>
          </p:nvPr>
        </p:nvSpPr>
        <p:spPr/>
        <p:txBody>
          <a:bodyPr>
            <a:normAutofit fontScale="92500" lnSpcReduction="10000"/>
          </a:bodyPr>
          <a:lstStyle/>
          <a:p>
            <a:r>
              <a:rPr lang="en-US" dirty="0" smtClean="0">
                <a:latin typeface="Comic Sans MS"/>
                <a:cs typeface="Comic Sans MS"/>
              </a:rPr>
              <a:t>Pencil control</a:t>
            </a:r>
          </a:p>
          <a:p>
            <a:r>
              <a:rPr lang="en-US" dirty="0" smtClean="0">
                <a:latin typeface="Comic Sans MS"/>
                <a:cs typeface="Comic Sans MS"/>
              </a:rPr>
              <a:t>Sound booklets</a:t>
            </a:r>
          </a:p>
          <a:p>
            <a:r>
              <a:rPr lang="en-US" dirty="0" smtClean="0">
                <a:latin typeface="Comic Sans MS"/>
                <a:cs typeface="Comic Sans MS"/>
              </a:rPr>
              <a:t>Overwriting </a:t>
            </a:r>
            <a:r>
              <a:rPr lang="mr-IN" dirty="0" smtClean="0">
                <a:latin typeface="Comic Sans MS"/>
                <a:cs typeface="Comic Sans MS"/>
              </a:rPr>
              <a:t>–</a:t>
            </a:r>
            <a:r>
              <a:rPr lang="en-US" dirty="0" smtClean="0">
                <a:latin typeface="Comic Sans MS"/>
                <a:cs typeface="Comic Sans MS"/>
              </a:rPr>
              <a:t> underwriting - independent</a:t>
            </a:r>
          </a:p>
          <a:p>
            <a:r>
              <a:rPr lang="en-US" dirty="0" smtClean="0">
                <a:latin typeface="Comic Sans MS"/>
                <a:cs typeface="Comic Sans MS"/>
              </a:rPr>
              <a:t>Daily writing linked to phonics, reading and spelling.</a:t>
            </a:r>
          </a:p>
          <a:p>
            <a:r>
              <a:rPr lang="en-US" dirty="0" smtClean="0">
                <a:latin typeface="Comic Sans MS"/>
                <a:cs typeface="Comic Sans MS"/>
              </a:rPr>
              <a:t>Weekly taught writing lesson focusing on particular teaching points</a:t>
            </a:r>
          </a:p>
          <a:p>
            <a:r>
              <a:rPr lang="en-US" dirty="0" smtClean="0">
                <a:latin typeface="Comic Sans MS"/>
                <a:cs typeface="Comic Sans MS"/>
              </a:rPr>
              <a:t>Cross curricular writing</a:t>
            </a:r>
          </a:p>
          <a:p>
            <a:r>
              <a:rPr lang="en-US" dirty="0" smtClean="0">
                <a:latin typeface="Comic Sans MS"/>
                <a:cs typeface="Comic Sans MS"/>
              </a:rPr>
              <a:t>Punctuation and handwriting</a:t>
            </a:r>
          </a:p>
        </p:txBody>
      </p:sp>
      <p:pic>
        <p:nvPicPr>
          <p:cNvPr id="4" name="Picture 3" descr="big-blue-penci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74251">
            <a:off x="7432184" y="176874"/>
            <a:ext cx="942917" cy="1338526"/>
          </a:xfrm>
          <a:prstGeom prst="rect">
            <a:avLst/>
          </a:prstGeom>
        </p:spPr>
      </p:pic>
      <p:pic>
        <p:nvPicPr>
          <p:cNvPr id="5" name="Picture 4" descr="big-blue-penci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74251">
            <a:off x="651521" y="176875"/>
            <a:ext cx="942917" cy="1338526"/>
          </a:xfrm>
          <a:prstGeom prst="rect">
            <a:avLst/>
          </a:prstGeom>
        </p:spPr>
      </p:pic>
    </p:spTree>
    <p:extLst>
      <p:ext uri="{BB962C8B-B14F-4D97-AF65-F5344CB8AC3E}">
        <p14:creationId xmlns:p14="http://schemas.microsoft.com/office/powerpoint/2010/main" val="29734300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858"/>
            <a:ext cx="8229600" cy="1143000"/>
          </a:xfrm>
        </p:spPr>
        <p:txBody>
          <a:bodyPr/>
          <a:lstStyle/>
          <a:p>
            <a:r>
              <a:rPr lang="en-US" u="sng" dirty="0" smtClean="0">
                <a:latin typeface="Comic Sans MS"/>
                <a:cs typeface="Comic Sans MS"/>
              </a:rPr>
              <a:t>Reading</a:t>
            </a:r>
            <a:endParaRPr lang="en-US" u="sng" dirty="0">
              <a:latin typeface="Comic Sans MS"/>
              <a:cs typeface="Comic Sans MS"/>
            </a:endParaRPr>
          </a:p>
        </p:txBody>
      </p:sp>
      <p:sp>
        <p:nvSpPr>
          <p:cNvPr id="3" name="Content Placeholder 2"/>
          <p:cNvSpPr>
            <a:spLocks noGrp="1"/>
          </p:cNvSpPr>
          <p:nvPr>
            <p:ph idx="1"/>
          </p:nvPr>
        </p:nvSpPr>
        <p:spPr>
          <a:xfrm>
            <a:off x="457200" y="1222858"/>
            <a:ext cx="8229600" cy="5432312"/>
          </a:xfrm>
        </p:spPr>
        <p:txBody>
          <a:bodyPr>
            <a:normAutofit/>
          </a:bodyPr>
          <a:lstStyle/>
          <a:p>
            <a:r>
              <a:rPr lang="en-US" dirty="0" smtClean="0">
                <a:latin typeface="Comic Sans MS"/>
                <a:cs typeface="Comic Sans MS"/>
              </a:rPr>
              <a:t>Front cover / title</a:t>
            </a:r>
          </a:p>
          <a:p>
            <a:r>
              <a:rPr lang="en-US" dirty="0" smtClean="0">
                <a:latin typeface="Comic Sans MS"/>
                <a:cs typeface="Comic Sans MS"/>
              </a:rPr>
              <a:t>Picture clues</a:t>
            </a:r>
          </a:p>
          <a:p>
            <a:r>
              <a:rPr lang="en-US" dirty="0" smtClean="0">
                <a:latin typeface="Comic Sans MS"/>
                <a:cs typeface="Comic Sans MS"/>
              </a:rPr>
              <a:t>Pointing out tricky words</a:t>
            </a:r>
          </a:p>
          <a:p>
            <a:r>
              <a:rPr lang="en-US" dirty="0" smtClean="0">
                <a:latin typeface="Comic Sans MS"/>
                <a:cs typeface="Comic Sans MS"/>
              </a:rPr>
              <a:t>Identifying known words</a:t>
            </a:r>
          </a:p>
          <a:p>
            <a:r>
              <a:rPr lang="en-US" dirty="0" smtClean="0">
                <a:latin typeface="Comic Sans MS"/>
                <a:cs typeface="Comic Sans MS"/>
              </a:rPr>
              <a:t>Predictions</a:t>
            </a:r>
          </a:p>
          <a:p>
            <a:r>
              <a:rPr lang="en-US" dirty="0" smtClean="0">
                <a:latin typeface="Comic Sans MS"/>
                <a:cs typeface="Comic Sans MS"/>
              </a:rPr>
              <a:t>Prior </a:t>
            </a:r>
            <a:r>
              <a:rPr lang="en-US" dirty="0">
                <a:latin typeface="Comic Sans MS"/>
                <a:cs typeface="Comic Sans MS"/>
              </a:rPr>
              <a:t>knowledge</a:t>
            </a:r>
          </a:p>
          <a:p>
            <a:r>
              <a:rPr lang="en-US" dirty="0">
                <a:latin typeface="Comic Sans MS"/>
                <a:cs typeface="Comic Sans MS"/>
              </a:rPr>
              <a:t>Answering open and closed questions</a:t>
            </a:r>
          </a:p>
          <a:p>
            <a:r>
              <a:rPr lang="en-US" dirty="0">
                <a:latin typeface="Comic Sans MS"/>
                <a:cs typeface="Comic Sans MS"/>
              </a:rPr>
              <a:t>Creating questions</a:t>
            </a:r>
          </a:p>
          <a:p>
            <a:r>
              <a:rPr lang="en-US" dirty="0" err="1">
                <a:latin typeface="Comic Sans MS"/>
                <a:cs typeface="Comic Sans MS"/>
              </a:rPr>
              <a:t>Summarising</a:t>
            </a:r>
            <a:endParaRPr lang="en-US" dirty="0">
              <a:latin typeface="Comic Sans MS"/>
              <a:cs typeface="Comic Sans MS"/>
            </a:endParaRPr>
          </a:p>
          <a:p>
            <a:endParaRPr lang="en-US" dirty="0">
              <a:latin typeface="Comic Sans MS"/>
              <a:cs typeface="Comic Sans MS"/>
            </a:endParaRPr>
          </a:p>
        </p:txBody>
      </p:sp>
      <p:pic>
        <p:nvPicPr>
          <p:cNvPr id="5" name="Picture 4" descr="kids-reading-book-clipart-reading-center-clip-a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2616" y="3009399"/>
            <a:ext cx="2242183" cy="1504754"/>
          </a:xfrm>
          <a:prstGeom prst="rect">
            <a:avLst/>
          </a:prstGeom>
        </p:spPr>
      </p:pic>
    </p:spTree>
    <p:extLst>
      <p:ext uri="{BB962C8B-B14F-4D97-AF65-F5344CB8AC3E}">
        <p14:creationId xmlns:p14="http://schemas.microsoft.com/office/powerpoint/2010/main" val="10329029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2278" y="506341"/>
            <a:ext cx="7772400" cy="1470025"/>
          </a:xfrm>
        </p:spPr>
        <p:txBody>
          <a:bodyPr/>
          <a:lstStyle/>
          <a:p>
            <a:r>
              <a:rPr lang="en-US" u="sng" dirty="0" smtClean="0">
                <a:latin typeface="Comic Sans MS"/>
                <a:cs typeface="Comic Sans MS"/>
              </a:rPr>
              <a:t>Tips for Reading with your child</a:t>
            </a:r>
            <a:endParaRPr lang="en-GB" dirty="0"/>
          </a:p>
        </p:txBody>
      </p:sp>
      <p:sp>
        <p:nvSpPr>
          <p:cNvPr id="5" name="Content Placeholder 2"/>
          <p:cNvSpPr txBox="1">
            <a:spLocks/>
          </p:cNvSpPr>
          <p:nvPr/>
        </p:nvSpPr>
        <p:spPr>
          <a:xfrm>
            <a:off x="593678" y="1990894"/>
            <a:ext cx="7772400" cy="446193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latin typeface="Comic Sans MS"/>
              <a:cs typeface="Comic Sans MS"/>
            </a:endParaRPr>
          </a:p>
        </p:txBody>
      </p:sp>
      <p:sp>
        <p:nvSpPr>
          <p:cNvPr id="6" name="Content Placeholder 2"/>
          <p:cNvSpPr txBox="1">
            <a:spLocks/>
          </p:cNvSpPr>
          <p:nvPr/>
        </p:nvSpPr>
        <p:spPr>
          <a:xfrm>
            <a:off x="1044055" y="2363440"/>
            <a:ext cx="7322023" cy="4089391"/>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r>
              <a:rPr lang="en-US" dirty="0" smtClean="0">
                <a:solidFill>
                  <a:schemeClr val="tx1"/>
                </a:solidFill>
                <a:latin typeface="Comic Sans MS"/>
                <a:cs typeface="Comic Sans MS"/>
              </a:rPr>
              <a:t>Find a quiet time.</a:t>
            </a:r>
          </a:p>
          <a:p>
            <a:pPr marL="457200" indent="-457200" algn="l">
              <a:buFont typeface="Arial" panose="020B0604020202020204" pitchFamily="34" charset="0"/>
              <a:buChar char="•"/>
            </a:pPr>
            <a:r>
              <a:rPr lang="en-US" dirty="0" smtClean="0">
                <a:solidFill>
                  <a:schemeClr val="tx1"/>
                </a:solidFill>
                <a:latin typeface="Comic Sans MS"/>
                <a:cs typeface="Comic Sans MS"/>
              </a:rPr>
              <a:t>Read together</a:t>
            </a:r>
          </a:p>
          <a:p>
            <a:pPr marL="457200" indent="-457200" algn="l">
              <a:buFont typeface="Arial" panose="020B0604020202020204" pitchFamily="34" charset="0"/>
              <a:buChar char="•"/>
            </a:pPr>
            <a:r>
              <a:rPr lang="en-US" dirty="0" smtClean="0">
                <a:solidFill>
                  <a:schemeClr val="tx1"/>
                </a:solidFill>
                <a:latin typeface="Comic Sans MS"/>
                <a:cs typeface="Comic Sans MS"/>
              </a:rPr>
              <a:t>Give praise and encouragement</a:t>
            </a:r>
          </a:p>
          <a:p>
            <a:pPr marL="457200" indent="-457200" algn="l">
              <a:buFont typeface="Arial" panose="020B0604020202020204" pitchFamily="34" charset="0"/>
              <a:buChar char="•"/>
            </a:pPr>
            <a:r>
              <a:rPr lang="en-US" dirty="0" smtClean="0">
                <a:solidFill>
                  <a:schemeClr val="tx1"/>
                </a:solidFill>
                <a:latin typeface="Comic Sans MS"/>
                <a:cs typeface="Comic Sans MS"/>
              </a:rPr>
              <a:t>Talk about the book</a:t>
            </a:r>
          </a:p>
          <a:p>
            <a:pPr marL="457200" indent="-457200" algn="l">
              <a:buFont typeface="Arial" panose="020B0604020202020204" pitchFamily="34" charset="0"/>
              <a:buChar char="•"/>
            </a:pPr>
            <a:r>
              <a:rPr lang="en-US" dirty="0" smtClean="0">
                <a:solidFill>
                  <a:schemeClr val="tx1"/>
                </a:solidFill>
                <a:latin typeface="Comic Sans MS"/>
                <a:cs typeface="Comic Sans MS"/>
              </a:rPr>
              <a:t>Use your finger, left to right</a:t>
            </a:r>
          </a:p>
          <a:p>
            <a:pPr marL="457200" indent="-457200" algn="l">
              <a:buFont typeface="Arial" panose="020B0604020202020204" pitchFamily="34" charset="0"/>
              <a:buChar char="•"/>
            </a:pPr>
            <a:r>
              <a:rPr lang="en-US" dirty="0" smtClean="0">
                <a:solidFill>
                  <a:schemeClr val="tx1"/>
                </a:solidFill>
                <a:latin typeface="Comic Sans MS"/>
                <a:cs typeface="Comic Sans MS"/>
              </a:rPr>
              <a:t>Ask questions</a:t>
            </a:r>
          </a:p>
          <a:p>
            <a:pPr marL="457200" indent="-457200" algn="l">
              <a:buFont typeface="Arial" panose="020B0604020202020204" pitchFamily="34" charset="0"/>
              <a:buChar char="•"/>
            </a:pPr>
            <a:r>
              <a:rPr lang="en-US" dirty="0" smtClean="0">
                <a:solidFill>
                  <a:schemeClr val="tx1"/>
                </a:solidFill>
                <a:latin typeface="Comic Sans MS"/>
                <a:cs typeface="Comic Sans MS"/>
              </a:rPr>
              <a:t>Have fun</a:t>
            </a:r>
          </a:p>
          <a:p>
            <a:pPr marL="457200" indent="-457200" algn="l">
              <a:buFont typeface="Arial" panose="020B0604020202020204" pitchFamily="34" charset="0"/>
              <a:buChar char="•"/>
            </a:pPr>
            <a:r>
              <a:rPr lang="en-US" dirty="0" smtClean="0">
                <a:solidFill>
                  <a:schemeClr val="tx1"/>
                </a:solidFill>
                <a:latin typeface="Comic Sans MS"/>
                <a:cs typeface="Comic Sans MS"/>
              </a:rPr>
              <a:t>Encourage reading/Environmental Print</a:t>
            </a:r>
            <a:endParaRPr lang="en-US" dirty="0">
              <a:solidFill>
                <a:schemeClr val="tx1"/>
              </a:solidFill>
              <a:latin typeface="Comic Sans MS"/>
              <a:cs typeface="Comic Sans M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6557" y="1533441"/>
            <a:ext cx="2090951" cy="1630942"/>
          </a:xfrm>
          <a:prstGeom prst="rect">
            <a:avLst/>
          </a:prstGeom>
        </p:spPr>
      </p:pic>
    </p:spTree>
    <p:extLst>
      <p:ext uri="{BB962C8B-B14F-4D97-AF65-F5344CB8AC3E}">
        <p14:creationId xmlns:p14="http://schemas.microsoft.com/office/powerpoint/2010/main" val="12445360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650</TotalTime>
  <Words>1431</Words>
  <Application>Microsoft Office PowerPoint</Application>
  <PresentationFormat>On-screen Show (4:3)</PresentationFormat>
  <Paragraphs>105</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Comic Sans MS</vt:lpstr>
      <vt:lpstr>Office Theme</vt:lpstr>
      <vt:lpstr>Tannochside Primary School</vt:lpstr>
      <vt:lpstr>NLC Active Literacy</vt:lpstr>
      <vt:lpstr>Phonics</vt:lpstr>
      <vt:lpstr>Jolly Phonics</vt:lpstr>
      <vt:lpstr>Phonemes</vt:lpstr>
      <vt:lpstr>Common Words</vt:lpstr>
      <vt:lpstr>Written Work</vt:lpstr>
      <vt:lpstr>Reading</vt:lpstr>
      <vt:lpstr>Tips for Reading with your child</vt:lpstr>
      <vt:lpstr>Literacy Games / Activities</vt:lpstr>
      <vt:lpstr>Home Learning</vt:lpstr>
      <vt:lpstr>Useful Websites: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Tannochside Primary School</dc:title>
  <dc:creator>Lynne Ford</dc:creator>
  <cp:lastModifiedBy>Windows User</cp:lastModifiedBy>
  <cp:revision>25</cp:revision>
  <dcterms:created xsi:type="dcterms:W3CDTF">2018-03-02T14:32:51Z</dcterms:created>
  <dcterms:modified xsi:type="dcterms:W3CDTF">2020-06-16T13:55:53Z</dcterms:modified>
</cp:coreProperties>
</file>