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89" r:id="rId4"/>
    <p:sldId id="292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D5E36-B6A3-4456-A871-0600481EB960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CE6EC-903D-472D-AE5B-CAAEF2DF1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3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3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5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47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7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EE778-F602-411B-9111-273404FF3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641FC-1BAD-425B-8513-A713F92F8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58FDC-CC16-4645-938B-6B09081A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514AE-31F9-4ACE-B22B-BE5090A1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A4E-DF56-46C5-A979-19310EE3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2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1A5C-28F4-4155-BA92-32113A7C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ED080-F12C-4B1E-AF60-A4386556C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F61C8-1510-4DAD-9AB6-65277D32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F162A-65F2-4AC1-8060-B9BA4A05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8D791-F790-4E9A-BD6B-36620EFB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5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2537E7-924F-496F-A71F-08144A075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1A28D-D25D-49D6-BBD5-45CC85681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D08F5-1578-4053-A0E0-505B6F43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B9880-3D87-440D-BE2B-4A7F3273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6760-82C4-4046-AEAC-01BF3DDD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2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57AC-855D-4303-9D21-5D9770C7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E02F-CCD3-4D74-BDA7-11F301676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E5E59-96DE-4785-A93E-5A51DF429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E0651-1168-40EC-A78F-30ED3D68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E8CCE-EBA2-49E2-A130-6B4A1A65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4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DEA0-C10E-44A8-8D7E-1766A19A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23103-123E-4277-ADCF-4258C8748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A012E-ADD5-4C45-A285-681F6D4A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EAB31-9018-4470-94C2-849FC4E8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F6FB0-3D7E-43E6-B80F-2C7374D01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5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332D-C77E-4932-ADC7-ECB141A9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D4385-97D5-40D8-9B39-894450E73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C3AC9-FFA7-4FC7-ABBC-E830BAF19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D5C45-DE47-4BC9-A4F8-83C95D2E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3E76E-A6AE-4DFB-99E2-ACC755B0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8EF0D-9F5B-43E2-91BD-912B4AEF0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7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9A9B-6830-4D5B-9895-90DF22F9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81DE2-8D59-422C-9360-C2BC36854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2EF92-7A8E-4EF8-AD21-802B17E69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9D5CC-A112-4B55-ABF3-6BBE90F89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775D5-ACEC-47A4-924B-7D7B0F43A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99995B-49B5-45B0-9B31-116360F6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4AB96-881E-4837-AD77-8A54B9E9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DBDD4-9385-45A5-A5F6-05D37B0C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52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4052C-919D-444C-B51A-F49476CE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DD723-F953-4140-AFF0-3F091BB8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2FA58-2F23-4566-B09B-BCBB6EEC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D488B-380F-4909-9DF4-54464BD8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597A1-64BD-4D41-80E0-745FC225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40C78-0F14-4B1C-974B-366AA6ECE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9F1FE-D290-4B87-985B-BBFB025C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0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B1C2-E18E-4D60-B48E-596EB1031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B67A3-4127-45C0-A9DA-CC5670E2C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1FEA0-2655-4770-8336-82BE1C85B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3AEE1-6745-455C-B332-BDFFB3046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309B5-DD22-499C-9A19-54D4D681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893BD-8935-451B-BC91-8A06DCC2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9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1269-1343-4656-B672-1D4EF842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138260-761B-4756-847D-543BFDAF8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EB5E5-9FEE-45CE-81B5-404288F9D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E247B-72D4-4F2A-93A9-68BFB8AF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378BB-E4A0-4F41-A9F3-40827589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9E53B-EDBB-4A45-8972-89A16C1E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0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931D0-6472-4D6C-8484-E1BEE9DA7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8F663-0391-4C3B-8CF9-1FEE88BC8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E5EF-A120-4061-A29B-2FDE312C6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06580-43ED-4033-AF52-CE9BD943D684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947F9-60D2-4A26-B946-9B2C99380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9F0E2-DF2A-4535-8C0F-3118D6A24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8913F-9878-460A-B965-FE388E151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1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5E70-2F46-4ED3-BC79-6AA6568D32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N5 Chemistry Revision 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Mind Map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CD2DA-C0FC-4CE1-BCC9-A108D65B0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chemeClr val="tx1"/>
                </a:solidFill>
              </a:rPr>
              <a:t>Unit 3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4898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3 – Metals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E1BBFF-D97B-4CAF-8DC3-DD4A56531571}"/>
              </a:ext>
            </a:extLst>
          </p:cNvPr>
          <p:cNvSpPr txBox="1"/>
          <p:nvPr/>
        </p:nvSpPr>
        <p:spPr>
          <a:xfrm>
            <a:off x="7386898" y="501350"/>
            <a:ext cx="4654697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This is a simple cell:</a:t>
            </a:r>
          </a:p>
          <a:p>
            <a:endParaRPr lang="en-GB" sz="1200" dirty="0"/>
          </a:p>
          <a:p>
            <a:r>
              <a:rPr lang="en-GB" sz="1200" dirty="0"/>
              <a:t>What is the purpose of the electrolyte?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Why is the electrolyte an ionic solution?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Write the reduction, oxidation and redox reaction for the cell above:</a:t>
            </a:r>
          </a:p>
          <a:p>
            <a:r>
              <a:rPr lang="en-GB" sz="1200" dirty="0"/>
              <a:t>Reduction:</a:t>
            </a:r>
          </a:p>
          <a:p>
            <a:r>
              <a:rPr lang="en-GB" sz="1200" dirty="0"/>
              <a:t>Oxidation:</a:t>
            </a:r>
          </a:p>
          <a:p>
            <a:endParaRPr lang="en-GB" sz="1200" dirty="0"/>
          </a:p>
          <a:p>
            <a:r>
              <a:rPr lang="en-GB" sz="1200" dirty="0"/>
              <a:t>Redox:</a:t>
            </a:r>
          </a:p>
          <a:p>
            <a:endParaRPr lang="en-GB" sz="1200" dirty="0"/>
          </a:p>
          <a:p>
            <a:r>
              <a:rPr lang="en-GB" sz="1200" dirty="0"/>
              <a:t>Show on the diagram the path of electron flow.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181B8B-E200-47E1-8A54-2BDD429A59E8}"/>
              </a:ext>
            </a:extLst>
          </p:cNvPr>
          <p:cNvSpPr txBox="1"/>
          <p:nvPr/>
        </p:nvSpPr>
        <p:spPr>
          <a:xfrm>
            <a:off x="3170490" y="2797502"/>
            <a:ext cx="415047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Complete the word equation for the following:</a:t>
            </a:r>
          </a:p>
          <a:p>
            <a:r>
              <a:rPr lang="en-GB" sz="1200" dirty="0"/>
              <a:t>Metal + oxygen </a:t>
            </a:r>
            <a:r>
              <a:rPr lang="en-GB" sz="1200" dirty="0">
                <a:sym typeface="Wingdings" panose="05000000000000000000" pitchFamily="2" charset="2"/>
              </a:rPr>
              <a:t></a:t>
            </a:r>
          </a:p>
          <a:p>
            <a:r>
              <a:rPr lang="en-GB" sz="1200" dirty="0">
                <a:sym typeface="Wingdings" panose="05000000000000000000" pitchFamily="2" charset="2"/>
              </a:rPr>
              <a:t>Metal + water  </a:t>
            </a:r>
          </a:p>
          <a:p>
            <a:r>
              <a:rPr lang="en-GB" sz="1200" dirty="0">
                <a:sym typeface="Wingdings" panose="05000000000000000000" pitchFamily="2" charset="2"/>
              </a:rPr>
              <a:t>Metal + dilute acid 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Zinc  + oxygen </a:t>
            </a:r>
            <a:r>
              <a:rPr lang="en-GB" sz="1200" dirty="0">
                <a:sym typeface="Wingdings" panose="05000000000000000000" pitchFamily="2" charset="2"/>
              </a:rPr>
              <a:t></a:t>
            </a:r>
          </a:p>
          <a:p>
            <a:r>
              <a:rPr lang="en-GB" sz="1200" dirty="0">
                <a:sym typeface="Wingdings" panose="05000000000000000000" pitchFamily="2" charset="2"/>
              </a:rPr>
              <a:t>Lithium + water </a:t>
            </a:r>
          </a:p>
          <a:p>
            <a:r>
              <a:rPr lang="en-GB" sz="1200" dirty="0">
                <a:sym typeface="Wingdings" panose="05000000000000000000" pitchFamily="2" charset="2"/>
              </a:rPr>
              <a:t>Magnesium + hydrochloric acid 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9180" y="480736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metallic bonding?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4BC456-2E9D-4076-A689-69D46992D69A}"/>
              </a:ext>
            </a:extLst>
          </p:cNvPr>
          <p:cNvSpPr txBox="1"/>
          <p:nvPr/>
        </p:nvSpPr>
        <p:spPr>
          <a:xfrm>
            <a:off x="42766" y="5519313"/>
            <a:ext cx="306178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Metals can be extracted from their ore. Metal ions from metal atoms, what is this reaction called?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515D5-8296-45C1-BDCB-32E996123CA9}"/>
              </a:ext>
            </a:extLst>
          </p:cNvPr>
          <p:cNvSpPr txBox="1"/>
          <p:nvPr/>
        </p:nvSpPr>
        <p:spPr>
          <a:xfrm>
            <a:off x="42768" y="1561601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structure of a metallic lattice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EE8B5B-2DFB-4980-9606-F58997BAD3FD}"/>
              </a:ext>
            </a:extLst>
          </p:cNvPr>
          <p:cNvSpPr txBox="1"/>
          <p:nvPr/>
        </p:nvSpPr>
        <p:spPr>
          <a:xfrm>
            <a:off x="54490" y="2656538"/>
            <a:ext cx="30617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Why can metals conduct electricity? 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1CBC07-C2E8-47B2-9529-F342D2331EE9}"/>
              </a:ext>
            </a:extLst>
          </p:cNvPr>
          <p:cNvSpPr txBox="1"/>
          <p:nvPr/>
        </p:nvSpPr>
        <p:spPr>
          <a:xfrm>
            <a:off x="52145" y="3371647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If a metal is found </a:t>
            </a:r>
            <a:r>
              <a:rPr lang="en-GB" sz="1200" dirty="0" err="1"/>
              <a:t>uncombined</a:t>
            </a:r>
            <a:r>
              <a:rPr lang="en-GB" sz="1200" dirty="0"/>
              <a:t> in the Earths crust, what does this suggest about its reactivity? 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F83B2F-A3A4-498E-AE8A-C572AB5D099C}"/>
              </a:ext>
            </a:extLst>
          </p:cNvPr>
          <p:cNvSpPr txBox="1"/>
          <p:nvPr/>
        </p:nvSpPr>
        <p:spPr>
          <a:xfrm>
            <a:off x="63867" y="4438448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name given to a naturally occurring rocks that contain metal compounds? 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9AA8FE-915D-4D34-AA82-1E6669CA56A6}"/>
              </a:ext>
            </a:extLst>
          </p:cNvPr>
          <p:cNvSpPr txBox="1"/>
          <p:nvPr/>
        </p:nvSpPr>
        <p:spPr>
          <a:xfrm>
            <a:off x="3162284" y="480075"/>
            <a:ext cx="415047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are the three methods of extracting metals from ores and what metals would be extracted using each method?</a:t>
            </a:r>
          </a:p>
          <a:p>
            <a:r>
              <a:rPr lang="en-GB" sz="1200" dirty="0"/>
              <a:t>1.</a:t>
            </a:r>
          </a:p>
          <a:p>
            <a:endParaRPr lang="en-GB" sz="1200" dirty="0"/>
          </a:p>
          <a:p>
            <a:r>
              <a:rPr lang="en-GB" sz="1200" dirty="0"/>
              <a:t>2.</a:t>
            </a:r>
          </a:p>
          <a:p>
            <a:endParaRPr lang="en-GB" sz="1200" dirty="0"/>
          </a:p>
          <a:p>
            <a:r>
              <a:rPr lang="en-GB" sz="1200" dirty="0"/>
              <a:t>3.</a:t>
            </a:r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B7A491-2295-45C1-B786-763517674351}"/>
              </a:ext>
            </a:extLst>
          </p:cNvPr>
          <p:cNvSpPr txBox="1"/>
          <p:nvPr/>
        </p:nvSpPr>
        <p:spPr>
          <a:xfrm>
            <a:off x="3144513" y="2100453"/>
            <a:ext cx="41504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Why is a D.C supply used in electrolysis?</a:t>
            </a:r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2BAD74-49F7-49CD-BE25-B5FAEA641AF8}"/>
              </a:ext>
            </a:extLst>
          </p:cNvPr>
          <p:cNvSpPr txBox="1"/>
          <p:nvPr/>
        </p:nvSpPr>
        <p:spPr>
          <a:xfrm>
            <a:off x="3170490" y="4417880"/>
            <a:ext cx="41504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an oxidation reaction in terms of electrons?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D62C7B-4714-425F-9ABA-68980B6AA83B}"/>
              </a:ext>
            </a:extLst>
          </p:cNvPr>
          <p:cNvSpPr txBox="1"/>
          <p:nvPr/>
        </p:nvSpPr>
        <p:spPr>
          <a:xfrm>
            <a:off x="3170489" y="5134532"/>
            <a:ext cx="41504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a reduction reaction in terms of electrons?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C78F32-4C3C-44FF-B1F7-0FD31871ED13}"/>
              </a:ext>
            </a:extLst>
          </p:cNvPr>
          <p:cNvSpPr txBox="1"/>
          <p:nvPr/>
        </p:nvSpPr>
        <p:spPr>
          <a:xfrm>
            <a:off x="3196278" y="5849639"/>
            <a:ext cx="4150473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the ion-electron equation for iron (II) ions forming iron (III) ions. What is this reaction called?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B4665F-C249-4999-9391-41B772ADA935}"/>
              </a:ext>
            </a:extLst>
          </p:cNvPr>
          <p:cNvSpPr txBox="1"/>
          <p:nvPr/>
        </p:nvSpPr>
        <p:spPr>
          <a:xfrm>
            <a:off x="7384557" y="3439152"/>
            <a:ext cx="465469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This is a half cell:</a:t>
            </a:r>
          </a:p>
          <a:p>
            <a:endParaRPr lang="en-GB" sz="1200" dirty="0"/>
          </a:p>
          <a:p>
            <a:r>
              <a:rPr lang="en-GB" sz="1200" dirty="0"/>
              <a:t>What is the purpose of the ion bridge?</a:t>
            </a:r>
          </a:p>
          <a:p>
            <a:endParaRPr lang="en-GB" sz="1200" dirty="0"/>
          </a:p>
          <a:p>
            <a:r>
              <a:rPr lang="en-GB" sz="1200" dirty="0"/>
              <a:t>Show  the path of electron flow.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C96EDE-646A-42C5-9371-512D5815E494}"/>
              </a:ext>
            </a:extLst>
          </p:cNvPr>
          <p:cNvSpPr txBox="1"/>
          <p:nvPr/>
        </p:nvSpPr>
        <p:spPr>
          <a:xfrm>
            <a:off x="7365799" y="4519203"/>
            <a:ext cx="46546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non-metal can be used as electrodes in half-cells?</a:t>
            </a:r>
          </a:p>
          <a:p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EBDA10-383A-46B5-8333-9942FC0F0E62}"/>
              </a:ext>
            </a:extLst>
          </p:cNvPr>
          <p:cNvSpPr txBox="1"/>
          <p:nvPr/>
        </p:nvSpPr>
        <p:spPr>
          <a:xfrm>
            <a:off x="7384556" y="5065148"/>
            <a:ext cx="46546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Electrons flow from the metal _______________ in the electrochemical series to the metal ________________ in the electrochemical series.</a:t>
            </a:r>
          </a:p>
          <a:p>
            <a:endParaRPr lang="en-GB" sz="12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F423E8-FDD8-47A9-91B2-99A804930A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8" r="68892"/>
          <a:stretch/>
        </p:blipFill>
        <p:spPr bwMode="auto">
          <a:xfrm>
            <a:off x="10479747" y="666426"/>
            <a:ext cx="1103631" cy="1335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98EA08D-23DA-4AFD-9140-FE9BD628E1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663" t="20787" r="37540" b="55048"/>
          <a:stretch/>
        </p:blipFill>
        <p:spPr>
          <a:xfrm>
            <a:off x="9963624" y="3503540"/>
            <a:ext cx="2075630" cy="8868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05C3FBB-2C28-4C18-A9B8-A7662E27A783}"/>
              </a:ext>
            </a:extLst>
          </p:cNvPr>
          <p:cNvSpPr txBox="1"/>
          <p:nvPr/>
        </p:nvSpPr>
        <p:spPr>
          <a:xfrm>
            <a:off x="7412971" y="5775487"/>
            <a:ext cx="465469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 further apart metals are in an electrochemical series, the _______________ the voltage.</a:t>
            </a:r>
          </a:p>
          <a:p>
            <a:endParaRPr lang="en-GB" sz="1200" dirty="0"/>
          </a:p>
          <a:p>
            <a:r>
              <a:rPr lang="en-GB" sz="1200" dirty="0"/>
              <a:t>When copper is connected to copper in an electrochemical cell the voltage is ___________.</a:t>
            </a:r>
          </a:p>
        </p:txBody>
      </p:sp>
    </p:spTree>
    <p:extLst>
      <p:ext uri="{BB962C8B-B14F-4D97-AF65-F5344CB8AC3E}">
        <p14:creationId xmlns:p14="http://schemas.microsoft.com/office/powerpoint/2010/main" val="411325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3 – Plastics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E1BBFF-D97B-4CAF-8DC3-DD4A56531571}"/>
              </a:ext>
            </a:extLst>
          </p:cNvPr>
          <p:cNvSpPr txBox="1"/>
          <p:nvPr/>
        </p:nvSpPr>
        <p:spPr>
          <a:xfrm>
            <a:off x="7386898" y="501350"/>
            <a:ext cx="4654697" cy="6370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From the following co-polymer, draw the two monomers used to make it.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9180" y="480736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Plastics are materials known as: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515D5-8296-45C1-BDCB-32E996123CA9}"/>
              </a:ext>
            </a:extLst>
          </p:cNvPr>
          <p:cNvSpPr txBox="1"/>
          <p:nvPr/>
        </p:nvSpPr>
        <p:spPr>
          <a:xfrm>
            <a:off x="42768" y="1561601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Polymers are long chain molecules formed by joining what together?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EE8B5B-2DFB-4980-9606-F58997BAD3FD}"/>
              </a:ext>
            </a:extLst>
          </p:cNvPr>
          <p:cNvSpPr txBox="1"/>
          <p:nvPr/>
        </p:nvSpPr>
        <p:spPr>
          <a:xfrm>
            <a:off x="54490" y="2656538"/>
            <a:ext cx="30617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name of the reaction called forming a polymer? 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1CBC07-C2E8-47B2-9529-F342D2331EE9}"/>
              </a:ext>
            </a:extLst>
          </p:cNvPr>
          <p:cNvSpPr txBox="1"/>
          <p:nvPr/>
        </p:nvSpPr>
        <p:spPr>
          <a:xfrm>
            <a:off x="52145" y="3542125"/>
            <a:ext cx="306178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Name the monomers used to make the following:</a:t>
            </a:r>
          </a:p>
          <a:p>
            <a:pPr marL="228600" indent="-228600">
              <a:buAutoNum type="arabicPeriod"/>
            </a:pPr>
            <a:r>
              <a:rPr lang="en-GB" sz="1200" dirty="0"/>
              <a:t>Polystyrene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/>
              <a:t>Polyethene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 err="1"/>
              <a:t>Polyvinylchlride</a:t>
            </a: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9AA8FE-915D-4D34-AA82-1E6669CA56A6}"/>
              </a:ext>
            </a:extLst>
          </p:cNvPr>
          <p:cNvSpPr txBox="1"/>
          <p:nvPr/>
        </p:nvSpPr>
        <p:spPr>
          <a:xfrm>
            <a:off x="3162284" y="480075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Is a monomer saturated or unsaturated? What does this mean?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BBD66F-7113-4504-BD22-8E76FC411193}"/>
              </a:ext>
            </a:extLst>
          </p:cNvPr>
          <p:cNvSpPr txBox="1"/>
          <p:nvPr/>
        </p:nvSpPr>
        <p:spPr>
          <a:xfrm>
            <a:off x="49563" y="5197862"/>
            <a:ext cx="306178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Name the polymer made from the following monomers:</a:t>
            </a:r>
          </a:p>
          <a:p>
            <a:pPr marL="228600" indent="-228600">
              <a:buAutoNum type="arabicPeriod"/>
            </a:pPr>
            <a:r>
              <a:rPr lang="en-GB" sz="1200" dirty="0"/>
              <a:t>Propene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/>
              <a:t>Styrene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 err="1"/>
              <a:t>Tetraflouroethene</a:t>
            </a: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BEC8E9-0E08-4DB5-8290-690BEF421A65}"/>
              </a:ext>
            </a:extLst>
          </p:cNvPr>
          <p:cNvSpPr txBox="1"/>
          <p:nvPr/>
        </p:nvSpPr>
        <p:spPr>
          <a:xfrm>
            <a:off x="3175200" y="1376394"/>
            <a:ext cx="4150473" cy="5447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a section of a polymer showing three of the following monomers joined together: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Draw the repeating unit for the above polymer you have drawn.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pic>
        <p:nvPicPr>
          <p:cNvPr id="36" name="Picture 2">
            <a:extLst>
              <a:ext uri="{FF2B5EF4-FFF2-40B4-BE49-F238E27FC236}">
                <a16:creationId xmlns:a16="http://schemas.microsoft.com/office/drawing/2014/main" id="{2057F5E0-45CA-4DEA-BB30-665ECD379E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6" t="31324" r="40122" b="28232"/>
          <a:stretch/>
        </p:blipFill>
        <p:spPr bwMode="auto">
          <a:xfrm>
            <a:off x="4533300" y="1835752"/>
            <a:ext cx="1061587" cy="106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594219E-232F-47A8-AF57-015525A464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534" t="75805" r="39335" b="6980"/>
          <a:stretch/>
        </p:blipFill>
        <p:spPr>
          <a:xfrm>
            <a:off x="8183106" y="1213835"/>
            <a:ext cx="2715570" cy="124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6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3 – Fertilisers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E1BBFF-D97B-4CAF-8DC3-DD4A56531571}"/>
              </a:ext>
            </a:extLst>
          </p:cNvPr>
          <p:cNvSpPr txBox="1"/>
          <p:nvPr/>
        </p:nvSpPr>
        <p:spPr>
          <a:xfrm>
            <a:off x="7386898" y="501350"/>
            <a:ext cx="46546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/>
              <a:t>What is the catalyst used in this process?</a:t>
            </a:r>
          </a:p>
          <a:p>
            <a:endParaRPr lang="en-GB" sz="1200"/>
          </a:p>
          <a:p>
            <a:endParaRPr lang="en-GB" sz="1200"/>
          </a:p>
          <a:p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9180" y="480736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 three elements required for plant growth are: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515D5-8296-45C1-BDCB-32E996123CA9}"/>
              </a:ext>
            </a:extLst>
          </p:cNvPr>
          <p:cNvSpPr txBox="1"/>
          <p:nvPr/>
        </p:nvSpPr>
        <p:spPr>
          <a:xfrm>
            <a:off x="42768" y="1561601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purpose of fertilisers?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EE8B5B-2DFB-4980-9606-F58997BAD3FD}"/>
              </a:ext>
            </a:extLst>
          </p:cNvPr>
          <p:cNvSpPr txBox="1"/>
          <p:nvPr/>
        </p:nvSpPr>
        <p:spPr>
          <a:xfrm>
            <a:off x="54490" y="2656538"/>
            <a:ext cx="30617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Why do fertilisers need to be soluble?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1CBC07-C2E8-47B2-9529-F342D2331EE9}"/>
              </a:ext>
            </a:extLst>
          </p:cNvPr>
          <p:cNvSpPr txBox="1"/>
          <p:nvPr/>
        </p:nvSpPr>
        <p:spPr>
          <a:xfrm>
            <a:off x="52145" y="3542125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formula for ammonia?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9AA8FE-915D-4D34-AA82-1E6669CA56A6}"/>
              </a:ext>
            </a:extLst>
          </p:cNvPr>
          <p:cNvSpPr txBox="1"/>
          <p:nvPr/>
        </p:nvSpPr>
        <p:spPr>
          <a:xfrm>
            <a:off x="3162284" y="480075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are the two reactants for the Haber process?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BBD66F-7113-4504-BD22-8E76FC411193}"/>
              </a:ext>
            </a:extLst>
          </p:cNvPr>
          <p:cNvSpPr txBox="1"/>
          <p:nvPr/>
        </p:nvSpPr>
        <p:spPr>
          <a:xfrm>
            <a:off x="59180" y="4645158"/>
            <a:ext cx="306178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When ammonia dissolves in water, what colour would pH paper turn? Why?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BEC8E9-0E08-4DB5-8290-690BEF421A65}"/>
              </a:ext>
            </a:extLst>
          </p:cNvPr>
          <p:cNvSpPr txBox="1"/>
          <p:nvPr/>
        </p:nvSpPr>
        <p:spPr>
          <a:xfrm>
            <a:off x="3175200" y="1376394"/>
            <a:ext cx="4150473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a balanced chemical equation to show the production of ammonia.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E2ECBD-2330-4240-AD4E-7101CFA49DB2}"/>
              </a:ext>
            </a:extLst>
          </p:cNvPr>
          <p:cNvSpPr txBox="1"/>
          <p:nvPr/>
        </p:nvSpPr>
        <p:spPr>
          <a:xfrm>
            <a:off x="59947" y="5916584"/>
            <a:ext cx="30617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name of the process used to make ammonia?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C4C652-AF38-4A46-BB4A-6498007816DC}"/>
              </a:ext>
            </a:extLst>
          </p:cNvPr>
          <p:cNvSpPr txBox="1"/>
          <p:nvPr/>
        </p:nvSpPr>
        <p:spPr>
          <a:xfrm>
            <a:off x="3172617" y="2815156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 production of ammonia is a reversible reaction, draw the arrows used to represent this.</a:t>
            </a:r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042A2-F106-4A85-8DFC-64DBBD727B2B}"/>
              </a:ext>
            </a:extLst>
          </p:cNvPr>
          <p:cNvSpPr txBox="1"/>
          <p:nvPr/>
        </p:nvSpPr>
        <p:spPr>
          <a:xfrm>
            <a:off x="3172617" y="3714056"/>
            <a:ext cx="41504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catalyst is used in the Haber process?</a:t>
            </a:r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6D233F-442C-4958-ABE6-DC57B841DC23}"/>
              </a:ext>
            </a:extLst>
          </p:cNvPr>
          <p:cNvSpPr txBox="1"/>
          <p:nvPr/>
        </p:nvSpPr>
        <p:spPr>
          <a:xfrm>
            <a:off x="3201032" y="4439892"/>
            <a:ext cx="41504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purpose of adding a catalyst?</a:t>
            </a:r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84E8FC-1799-4D77-A26E-38EF867140E8}"/>
              </a:ext>
            </a:extLst>
          </p:cNvPr>
          <p:cNvSpPr txBox="1"/>
          <p:nvPr/>
        </p:nvSpPr>
        <p:spPr>
          <a:xfrm>
            <a:off x="3213949" y="5150229"/>
            <a:ext cx="41504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name of the process used to make Nitric acid?</a:t>
            </a:r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5C1B12-884A-4E8E-8B2A-E1AAE4ECBC87}"/>
              </a:ext>
            </a:extLst>
          </p:cNvPr>
          <p:cNvSpPr txBox="1"/>
          <p:nvPr/>
        </p:nvSpPr>
        <p:spPr>
          <a:xfrm>
            <a:off x="3226867" y="5860566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are the three starting materials in this process?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E8AE5F-EFFA-4514-9D42-05E14DC3B9AB}"/>
              </a:ext>
            </a:extLst>
          </p:cNvPr>
          <p:cNvSpPr txBox="1"/>
          <p:nvPr/>
        </p:nvSpPr>
        <p:spPr>
          <a:xfrm>
            <a:off x="7384315" y="1382170"/>
            <a:ext cx="4654697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Complete the following equations:</a:t>
            </a:r>
          </a:p>
          <a:p>
            <a:endParaRPr lang="en-GB" sz="1200" dirty="0"/>
          </a:p>
          <a:p>
            <a:r>
              <a:rPr lang="en-GB" sz="1200" dirty="0"/>
              <a:t>Ammonia + Nitric acid </a:t>
            </a:r>
            <a:r>
              <a:rPr lang="en-GB" sz="1200" dirty="0">
                <a:sym typeface="Wingdings" panose="05000000000000000000" pitchFamily="2" charset="2"/>
              </a:rPr>
              <a:t>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r>
              <a:rPr lang="en-GB" sz="1200" dirty="0">
                <a:sym typeface="Wingdings" panose="05000000000000000000" pitchFamily="2" charset="2"/>
              </a:rPr>
              <a:t>Potassium hydroxide + Nitric acid 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r>
              <a:rPr lang="en-GB" sz="1200" dirty="0">
                <a:sym typeface="Wingdings" panose="05000000000000000000" pitchFamily="2" charset="2"/>
              </a:rPr>
              <a:t>Circle the salts produced above.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r>
              <a:rPr lang="en-GB" sz="1200" dirty="0">
                <a:sym typeface="Wingdings" panose="05000000000000000000" pitchFamily="2" charset="2"/>
              </a:rPr>
              <a:t>Give two reasons why these salts would be good fertilisers.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r>
              <a:rPr lang="en-GB" sz="1200" dirty="0">
                <a:sym typeface="Wingdings" panose="05000000000000000000" pitchFamily="2" charset="2"/>
              </a:rPr>
              <a:t>What is the name given to the reactions above?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0C5BBA-73E9-4BEA-A204-38FFA6EF9B08}"/>
              </a:ext>
            </a:extLst>
          </p:cNvPr>
          <p:cNvSpPr txBox="1"/>
          <p:nvPr/>
        </p:nvSpPr>
        <p:spPr>
          <a:xfrm>
            <a:off x="7384315" y="4670724"/>
            <a:ext cx="4654697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percentage of nitrogen in the fertiliser ammonium nitrate (NH</a:t>
            </a:r>
            <a:r>
              <a:rPr lang="en-GB" sz="1200" baseline="-25000" dirty="0"/>
              <a:t>4</a:t>
            </a:r>
            <a:r>
              <a:rPr lang="en-GB" sz="1200" dirty="0"/>
              <a:t>NO</a:t>
            </a:r>
            <a:r>
              <a:rPr lang="en-GB" sz="1200" baseline="-25000" dirty="0"/>
              <a:t>3</a:t>
            </a:r>
            <a:r>
              <a:rPr lang="en-GB" sz="1200" dirty="0"/>
              <a:t>)?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1894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3 – Nuclear Chemistry 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E1BBFF-D97B-4CAF-8DC3-DD4A56531571}"/>
              </a:ext>
            </a:extLst>
          </p:cNvPr>
          <p:cNvSpPr txBox="1"/>
          <p:nvPr/>
        </p:nvSpPr>
        <p:spPr>
          <a:xfrm>
            <a:off x="7386898" y="501350"/>
            <a:ext cx="465469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does the term half-life mean?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59180" y="480736"/>
            <a:ext cx="306178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Where does radioactive decay occur in an atom?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34BC456-2E9D-4076-A689-69D46992D69A}"/>
              </a:ext>
            </a:extLst>
          </p:cNvPr>
          <p:cNvSpPr txBox="1"/>
          <p:nvPr/>
        </p:nvSpPr>
        <p:spPr>
          <a:xfrm>
            <a:off x="42766" y="5162855"/>
            <a:ext cx="306178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Alpha particles are attracted to a _______________ plate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r>
              <a:rPr lang="en-GB" sz="1200" dirty="0">
                <a:sym typeface="Wingdings" panose="05000000000000000000" pitchFamily="2" charset="2"/>
              </a:rPr>
              <a:t>Beta particles are attracted to a ______________ plate.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r>
              <a:rPr lang="en-GB" sz="1200" dirty="0">
                <a:sym typeface="Wingdings" panose="05000000000000000000" pitchFamily="2" charset="2"/>
              </a:rPr>
              <a:t>Gamma particles are not deflected by an electric field.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8515D5-8296-45C1-BDCB-32E996123CA9}"/>
              </a:ext>
            </a:extLst>
          </p:cNvPr>
          <p:cNvSpPr txBox="1"/>
          <p:nvPr/>
        </p:nvSpPr>
        <p:spPr>
          <a:xfrm>
            <a:off x="42768" y="1561601"/>
            <a:ext cx="306178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Unstable nuclei become more stable by giving out which three forms of radiation? </a:t>
            </a:r>
          </a:p>
          <a:p>
            <a:r>
              <a:rPr lang="en-GB" sz="1200" dirty="0"/>
              <a:t>1.</a:t>
            </a:r>
          </a:p>
          <a:p>
            <a:endParaRPr lang="en-GB" sz="1200" dirty="0"/>
          </a:p>
          <a:p>
            <a:r>
              <a:rPr lang="en-GB" sz="1200" dirty="0"/>
              <a:t>2.</a:t>
            </a:r>
          </a:p>
          <a:p>
            <a:endParaRPr lang="en-GB" sz="1200" dirty="0"/>
          </a:p>
          <a:p>
            <a:r>
              <a:rPr lang="en-GB" sz="1200" dirty="0"/>
              <a:t>3.</a:t>
            </a:r>
          </a:p>
          <a:p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F83B2F-A3A4-498E-AE8A-C572AB5D099C}"/>
              </a:ext>
            </a:extLst>
          </p:cNvPr>
          <p:cNvSpPr txBox="1"/>
          <p:nvPr/>
        </p:nvSpPr>
        <p:spPr>
          <a:xfrm>
            <a:off x="42765" y="3170084"/>
            <a:ext cx="3061787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Alpha particles are stopped by: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Beta particles are stopped by: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Gamma particles are stopped by: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9AA8FE-915D-4D34-AA82-1E6669CA56A6}"/>
              </a:ext>
            </a:extLst>
          </p:cNvPr>
          <p:cNvSpPr txBox="1"/>
          <p:nvPr/>
        </p:nvSpPr>
        <p:spPr>
          <a:xfrm>
            <a:off x="3162284" y="480075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An alpha particle can be represented as: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2BAD74-49F7-49CD-BE25-B5FAEA641AF8}"/>
              </a:ext>
            </a:extLst>
          </p:cNvPr>
          <p:cNvSpPr txBox="1"/>
          <p:nvPr/>
        </p:nvSpPr>
        <p:spPr>
          <a:xfrm>
            <a:off x="3154538" y="4034359"/>
            <a:ext cx="4150473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Complete the following equations and decide whether the isotope is undergoing alpha or beta decay.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1.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2.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15DFAC-755F-4D52-A945-C402E33EFAC0}"/>
              </a:ext>
            </a:extLst>
          </p:cNvPr>
          <p:cNvSpPr txBox="1"/>
          <p:nvPr/>
        </p:nvSpPr>
        <p:spPr>
          <a:xfrm>
            <a:off x="3159701" y="1376393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 beta particle can be represented as: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035A93A-912D-4A03-AEC6-7E37201474D1}"/>
              </a:ext>
            </a:extLst>
          </p:cNvPr>
          <p:cNvSpPr txBox="1"/>
          <p:nvPr/>
        </p:nvSpPr>
        <p:spPr>
          <a:xfrm>
            <a:off x="3172617" y="2241716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 proton can be represented as: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15F82E-5FA1-49B4-AD6F-0809DA777512}"/>
              </a:ext>
            </a:extLst>
          </p:cNvPr>
          <p:cNvSpPr txBox="1"/>
          <p:nvPr/>
        </p:nvSpPr>
        <p:spPr>
          <a:xfrm>
            <a:off x="3154538" y="3138041"/>
            <a:ext cx="41504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 neutron can be represented as: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>
              <a:sym typeface="Wingdings" panose="05000000000000000000" pitchFamily="2" charset="2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158AF1-7040-4200-841A-76121C06167A}"/>
              </a:ext>
            </a:extLst>
          </p:cNvPr>
          <p:cNvSpPr txBox="1"/>
          <p:nvPr/>
        </p:nvSpPr>
        <p:spPr>
          <a:xfrm>
            <a:off x="7415314" y="1785125"/>
            <a:ext cx="465469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affect would increasing the temperature have on the half-life of an isotope?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04B555-5079-4A6A-AD5A-1C53F497F361}"/>
              </a:ext>
            </a:extLst>
          </p:cNvPr>
          <p:cNvSpPr txBox="1"/>
          <p:nvPr/>
        </p:nvSpPr>
        <p:spPr>
          <a:xfrm>
            <a:off x="7443728" y="3223884"/>
            <a:ext cx="465469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16 g of a radioisotope has a half-life of 20 days.  What mass of the original isotope will still be left after 60 days?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3F0F02-EDF6-41FF-A316-26287BFD13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582" t="53777" r="27091" b="37527"/>
          <a:stretch/>
        </p:blipFill>
        <p:spPr>
          <a:xfrm>
            <a:off x="3422092" y="4617476"/>
            <a:ext cx="3704095" cy="10451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FE97CD3-4132-4CAB-AC50-90F7760A7895}"/>
              </a:ext>
            </a:extLst>
          </p:cNvPr>
          <p:cNvSpPr txBox="1"/>
          <p:nvPr/>
        </p:nvSpPr>
        <p:spPr>
          <a:xfrm>
            <a:off x="7443727" y="5021649"/>
            <a:ext cx="465469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A luminous watch dial containing a material with a half life of 2.5 years has only 1/8</a:t>
            </a:r>
            <a:r>
              <a:rPr lang="en-GB" sz="1200" baseline="30000" dirty="0"/>
              <a:t>th</a:t>
            </a:r>
            <a:r>
              <a:rPr lang="en-GB" sz="1200" dirty="0"/>
              <a:t> of its original glow. How old is the watch?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1891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Widescreen</PresentationFormat>
  <Paragraphs>254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N5 Chemistry Revision  Mind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Chemistry Revision  Mind Map</dc:title>
  <dc:creator>Colette Mary Brown</dc:creator>
  <cp:lastModifiedBy>Colette Mary Brown</cp:lastModifiedBy>
  <cp:revision>1</cp:revision>
  <dcterms:created xsi:type="dcterms:W3CDTF">2020-09-09T07:40:23Z</dcterms:created>
  <dcterms:modified xsi:type="dcterms:W3CDTF">2020-09-09T07:40:43Z</dcterms:modified>
</cp:coreProperties>
</file>