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5" r:id="rId3"/>
    <p:sldId id="286" r:id="rId4"/>
    <p:sldId id="287" r:id="rId5"/>
    <p:sldId id="28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7" d="100"/>
          <a:sy n="27" d="100"/>
        </p:scale>
        <p:origin x="1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4CCFA-7042-4E9C-834F-9F66BA06836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1A170-ADE0-4ED8-81A0-26F22CC46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6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638B03-F319-4A7D-B200-C2127B8DD3C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408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638B03-F319-4A7D-B200-C2127B8DD3C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318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638B03-F319-4A7D-B200-C2127B8DD3C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853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638B03-F319-4A7D-B200-C2127B8DD3C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E9A6C-B8E7-403F-8C39-3E9FD6CF2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3C4E5E-A54E-4D47-AFED-1A59A0EAF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B522A-DBEA-4119-B68F-363D03748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A85-8C4E-4488-9F76-E077E6E912AB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B844E-06EB-42D5-B0D6-A60BCDC2C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D7BAC-2E79-48F6-BD63-88265EDA9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33CB-B80D-4E6E-9D1A-092DAA88A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52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86926-0DEA-4D96-A51F-6752A22AE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641F17-00DF-472F-8996-CA2743A3C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E347F-9928-4777-92CF-98AD1B9AC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A85-8C4E-4488-9F76-E077E6E912AB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FF3B2-9660-4092-9F11-721E55FFA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35C7B-B4C1-40B8-86B7-A024C06E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33CB-B80D-4E6E-9D1A-092DAA88A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16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ADC680-4B9E-452B-AE53-C34012F170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2D38A-A636-423A-9CF3-B743943CB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90AC7-DE62-4B20-806A-D71A714F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A85-8C4E-4488-9F76-E077E6E912AB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083DD-F3B7-4B11-8385-055E54E39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072E9-BC29-4CBE-A2AB-79E84484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33CB-B80D-4E6E-9D1A-092DAA88A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9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04668-3C58-4897-AAC7-2E5D8BAF0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CF944-8292-4DA9-8E76-39660AF45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772A5-EBBC-4C22-85D6-35BFECDA2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A85-8C4E-4488-9F76-E077E6E912AB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FADE2-5FEC-4C4C-B568-043973343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2E200-FA1B-47D7-8DD8-994CB9CF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33CB-B80D-4E6E-9D1A-092DAA88A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38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43F91-A941-40C7-A81C-BBF5C8A43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583E6-7736-425F-AF91-7A1C91464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EC8CA-C0B4-4B49-AB4A-E318A66C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A85-8C4E-4488-9F76-E077E6E912AB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B264C-27B4-41B5-919F-4A0D85A5E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BB716-FD17-42CF-BF0F-1D5C0429D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33CB-B80D-4E6E-9D1A-092DAA88A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61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A771B-3350-4C13-8E9A-1E2C0C22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8030F-9210-4E5C-8A44-8A419E8B3A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EB92F-B129-40A8-8A67-767E5ED60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3FBFE-DF73-4561-8BC1-68B8A930A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A85-8C4E-4488-9F76-E077E6E912AB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89CE5-4B01-4AD1-9079-5C321F88D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3306A-B567-4168-A158-077C4F9F6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33CB-B80D-4E6E-9D1A-092DAA88A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0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7EB76-6B07-4A55-876D-3248F6833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421A0-0DDB-4613-8047-763893C42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4C9EFF-4612-48A5-BCE5-C355CBA98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3897C-7281-44E1-9D65-C71BD0EC60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B48B0-325E-4414-BF04-AE9782286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910EC1-3211-4E9E-B0EE-0DFB487BC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A85-8C4E-4488-9F76-E077E6E912AB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895538-BAC6-42B9-B1C3-85F8D6D82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EE7B7E-9FEE-4922-9A9A-A6D6E0DA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33CB-B80D-4E6E-9D1A-092DAA88A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4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AD28C-B5E6-4424-9418-5117109A3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8FE343-A468-42F6-BE3F-2DC5C903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A85-8C4E-4488-9F76-E077E6E912AB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552C0-6A58-4C7E-9BAE-915F93D1F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12006-D72D-4A65-9C15-BDE28DA6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33CB-B80D-4E6E-9D1A-092DAA88A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3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96B01-2BDD-466F-A4E7-5336C0FE7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A85-8C4E-4488-9F76-E077E6E912AB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5494E8-4E98-4842-9551-17251B296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4F679-8737-46C5-881D-469C5AF1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33CB-B80D-4E6E-9D1A-092DAA88A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03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729A2-BD2D-4B09-8CD2-F48AAD728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F4D73-FE75-47C1-934E-42266BFD8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17F76-EBA6-4ED0-86F2-D424F5D81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3C553-8032-465E-80B5-7E58A6E94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A85-8C4E-4488-9F76-E077E6E912AB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38B83-F797-4BC1-A1B9-65A7A3825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993AA-BC31-46A9-8980-F5F2683B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33CB-B80D-4E6E-9D1A-092DAA88A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93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FC328-4C62-4307-BCC4-5097A6665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02D913-9B79-47FA-BCE3-B2A8C8A20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53BAD-DC1B-4A29-B9C0-07BB4A8DF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CCB91-C2A6-4690-A8ED-70CF5FDC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1A85-8C4E-4488-9F76-E077E6E912AB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9184B2-1752-473D-A6E0-6827141B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95F58C-4814-4529-818C-73041CF6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33CB-B80D-4E6E-9D1A-092DAA88A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64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13575F-C518-45F5-9CB0-18125176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99D5C-D33C-483C-8E60-26B5B3BA3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89D8C-E433-4B60-9B1F-BD23DA9CDF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61A85-8C4E-4488-9F76-E077E6E912AB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C24E6-EA15-45C6-AD13-ECACDDD1B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DB1C1-7793-480A-A399-447456273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033CB-B80D-4E6E-9D1A-092DAA88A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42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656E5-D9E2-4DC1-BA62-3C47402874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N5 Chemistry </a:t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>Revision Mind Map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A3EE8A-C537-4A78-82E4-7BAC9BB3CC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400" b="1">
                <a:solidFill>
                  <a:schemeClr val="tx1"/>
                </a:solidFill>
              </a:rPr>
              <a:t>Unit 2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95513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7D71DA65-8C90-49FB-9EBA-AA493D82EE7A}"/>
              </a:ext>
            </a:extLst>
          </p:cNvPr>
          <p:cNvSpPr txBox="1"/>
          <p:nvPr/>
        </p:nvSpPr>
        <p:spPr>
          <a:xfrm>
            <a:off x="8073853" y="439205"/>
            <a:ext cx="401016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Describe the steps required to name a carbon compound.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75309" y="27504"/>
            <a:ext cx="12037807" cy="3812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Chemistry Revision Mind Map Unit 2– Homologous series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308" y="439205"/>
            <a:ext cx="37327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a homologous series?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5308" y="2453080"/>
            <a:ext cx="37327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Explain the above trend.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181B8B-E200-47E1-8A54-2BDD429A59E8}"/>
              </a:ext>
            </a:extLst>
          </p:cNvPr>
          <p:cNvSpPr txBox="1"/>
          <p:nvPr/>
        </p:nvSpPr>
        <p:spPr>
          <a:xfrm>
            <a:off x="3939832" y="2334921"/>
            <a:ext cx="4006193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Describe how to identify an alkane from</a:t>
            </a:r>
          </a:p>
          <a:p>
            <a:pPr marL="228600" indent="-228600">
              <a:buAutoNum type="arabicPeriod"/>
            </a:pPr>
            <a:r>
              <a:rPr lang="en-GB" sz="1200" dirty="0"/>
              <a:t>their structure </a:t>
            </a:r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r>
              <a:rPr lang="en-GB" sz="1200" dirty="0"/>
              <a:t>their name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1E2FE0-F58F-4ADA-8F56-13090600D8EB}"/>
              </a:ext>
            </a:extLst>
          </p:cNvPr>
          <p:cNvSpPr txBox="1"/>
          <p:nvPr/>
        </p:nvSpPr>
        <p:spPr>
          <a:xfrm>
            <a:off x="75308" y="3346077"/>
            <a:ext cx="3719115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are hydrocarbons?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BAF99D5-87E9-4917-887D-FDF4A6976553}"/>
              </a:ext>
            </a:extLst>
          </p:cNvPr>
          <p:cNvSpPr txBox="1"/>
          <p:nvPr/>
        </p:nvSpPr>
        <p:spPr>
          <a:xfrm>
            <a:off x="75308" y="4440465"/>
            <a:ext cx="372296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</a:rPr>
              <a:t>What are saturated hydrocarbons?</a:t>
            </a: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  <a:p>
            <a:r>
              <a:rPr lang="en-GB" sz="1200" dirty="0">
                <a:solidFill>
                  <a:prstClr val="black"/>
                </a:solidFill>
              </a:rPr>
              <a:t>What are unsaturated hydrocarbons?</a:t>
            </a: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  <a:p>
            <a:r>
              <a:rPr lang="en-GB" sz="1200" dirty="0">
                <a:solidFill>
                  <a:prstClr val="black"/>
                </a:solidFill>
              </a:rPr>
              <a:t>Describe the test to distinguish between unsaturated and saturated compounds.</a:t>
            </a: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2FBA1D-75F2-4E60-9D64-33BF6CA5123F}"/>
              </a:ext>
            </a:extLst>
          </p:cNvPr>
          <p:cNvSpPr txBox="1"/>
          <p:nvPr/>
        </p:nvSpPr>
        <p:spPr>
          <a:xfrm>
            <a:off x="83131" y="1340154"/>
            <a:ext cx="3732729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the trend in boiling and melting points within a homologous series as molecular size increases?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FED9E4-A523-4C50-B1C7-1A4DA7943A68}"/>
              </a:ext>
            </a:extLst>
          </p:cNvPr>
          <p:cNvSpPr txBox="1"/>
          <p:nvPr/>
        </p:nvSpPr>
        <p:spPr>
          <a:xfrm>
            <a:off x="3935864" y="3875889"/>
            <a:ext cx="401016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Describe how to identify an alkene from</a:t>
            </a:r>
          </a:p>
          <a:p>
            <a:pPr marL="228600" indent="-228600">
              <a:buAutoNum type="arabicPeriod"/>
            </a:pPr>
            <a:r>
              <a:rPr lang="en-GB" sz="1200" dirty="0"/>
              <a:t>their structure </a:t>
            </a:r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r>
              <a:rPr lang="en-GB" sz="1200" dirty="0"/>
              <a:t>their name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3A50D7-7513-400F-A713-249D6125E175}"/>
              </a:ext>
            </a:extLst>
          </p:cNvPr>
          <p:cNvSpPr txBox="1"/>
          <p:nvPr/>
        </p:nvSpPr>
        <p:spPr>
          <a:xfrm>
            <a:off x="3935865" y="5328368"/>
            <a:ext cx="401016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Describe how to identify an cycloalkane from</a:t>
            </a:r>
          </a:p>
          <a:p>
            <a:pPr marL="228600" indent="-228600">
              <a:buAutoNum type="arabicPeriod"/>
            </a:pPr>
            <a:r>
              <a:rPr lang="en-GB" sz="1200" dirty="0"/>
              <a:t>their structure </a:t>
            </a:r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r>
              <a:rPr lang="en-GB" sz="1200" dirty="0"/>
              <a:t>their name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25A47B-86DA-4ED8-A693-5CA3876F4E7F}"/>
              </a:ext>
            </a:extLst>
          </p:cNvPr>
          <p:cNvSpPr txBox="1"/>
          <p:nvPr/>
        </p:nvSpPr>
        <p:spPr>
          <a:xfrm>
            <a:off x="3935864" y="424623"/>
            <a:ext cx="40101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are the prefixes for carbon compounds?</a:t>
            </a:r>
          </a:p>
          <a:p>
            <a:r>
              <a:rPr lang="en-GB" sz="1200" dirty="0"/>
              <a:t>1 Carbon-		2 Carbons-</a:t>
            </a:r>
          </a:p>
          <a:p>
            <a:endParaRPr lang="en-GB" sz="1200" dirty="0"/>
          </a:p>
          <a:p>
            <a:r>
              <a:rPr lang="en-GB" sz="1200" dirty="0"/>
              <a:t>3 Carbons-		4 Carbons-</a:t>
            </a:r>
          </a:p>
          <a:p>
            <a:endParaRPr lang="en-GB" sz="1200" dirty="0"/>
          </a:p>
          <a:p>
            <a:r>
              <a:rPr lang="en-GB" sz="1200" dirty="0"/>
              <a:t>5 Carbons-		6 Carbons-</a:t>
            </a:r>
          </a:p>
          <a:p>
            <a:endParaRPr lang="en-GB" sz="1200" dirty="0"/>
          </a:p>
          <a:p>
            <a:r>
              <a:rPr lang="en-GB" sz="1200" dirty="0"/>
              <a:t>7 Carbons-		8 Carbons-</a:t>
            </a:r>
          </a:p>
          <a:p>
            <a:endParaRPr lang="en-GB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77BBF0-58B9-4F0D-8F9F-38890EF8BF9B}"/>
              </a:ext>
            </a:extLst>
          </p:cNvPr>
          <p:cNvSpPr txBox="1"/>
          <p:nvPr/>
        </p:nvSpPr>
        <p:spPr>
          <a:xfrm>
            <a:off x="8069999" y="2247837"/>
            <a:ext cx="4010162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the general formula of:</a:t>
            </a:r>
          </a:p>
          <a:p>
            <a:r>
              <a:rPr lang="en-GB" sz="1200" dirty="0"/>
              <a:t>1. alkanes</a:t>
            </a:r>
          </a:p>
          <a:p>
            <a:pPr marL="228600" indent="-228600">
              <a:buAutoNum type="arabicPeriod"/>
            </a:pPr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2. alkenes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3. cycloalkanes</a:t>
            </a:r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2CC8BA-1673-468C-AD7E-9C89F10E0334}"/>
              </a:ext>
            </a:extLst>
          </p:cNvPr>
          <p:cNvSpPr txBox="1"/>
          <p:nvPr/>
        </p:nvSpPr>
        <p:spPr>
          <a:xfrm>
            <a:off x="8069999" y="4247846"/>
            <a:ext cx="4010162" cy="2492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Draw 2-methylpentane</a:t>
            </a:r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  <a:p>
            <a:r>
              <a:rPr lang="en-GB" sz="1200" dirty="0"/>
              <a:t>Draw 2-methylbut-2-ene</a:t>
            </a:r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  <a:p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57483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309" y="27504"/>
            <a:ext cx="12037807" cy="3812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Chemistry Revision Mind Map Unit 2–Homologous series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981" y="470789"/>
            <a:ext cx="3732728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are isomers?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181B8B-E200-47E1-8A54-2BDD429A59E8}"/>
              </a:ext>
            </a:extLst>
          </p:cNvPr>
          <p:cNvSpPr txBox="1"/>
          <p:nvPr/>
        </p:nvSpPr>
        <p:spPr>
          <a:xfrm>
            <a:off x="3933209" y="5039622"/>
            <a:ext cx="401016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Draw the product made when hydrogen reacts with ethene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2FBA1D-75F2-4E60-9D64-33BF6CA5123F}"/>
              </a:ext>
            </a:extLst>
          </p:cNvPr>
          <p:cNvSpPr txBox="1"/>
          <p:nvPr/>
        </p:nvSpPr>
        <p:spPr>
          <a:xfrm>
            <a:off x="78884" y="1646509"/>
            <a:ext cx="3732729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Draw butane and one of its isomers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FED9E4-A523-4C50-B1C7-1A4DA7943A68}"/>
              </a:ext>
            </a:extLst>
          </p:cNvPr>
          <p:cNvSpPr txBox="1"/>
          <p:nvPr/>
        </p:nvSpPr>
        <p:spPr>
          <a:xfrm>
            <a:off x="8102955" y="4845386"/>
            <a:ext cx="4010161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Draw the product made when bromine reacts with but-1-ene.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25A47B-86DA-4ED8-A693-5CA3876F4E7F}"/>
              </a:ext>
            </a:extLst>
          </p:cNvPr>
          <p:cNvSpPr txBox="1"/>
          <p:nvPr/>
        </p:nvSpPr>
        <p:spPr>
          <a:xfrm>
            <a:off x="3935863" y="2791514"/>
            <a:ext cx="4010163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an addition reaction?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385B74-D033-4D45-AEB4-D746EB23F074}"/>
              </a:ext>
            </a:extLst>
          </p:cNvPr>
          <p:cNvSpPr txBox="1"/>
          <p:nvPr/>
        </p:nvSpPr>
        <p:spPr>
          <a:xfrm>
            <a:off x="3943606" y="464206"/>
            <a:ext cx="3999766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Draw hex-1-ene and one of its isomers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4DA818-D1DF-413B-90A7-59C3B6717164}"/>
              </a:ext>
            </a:extLst>
          </p:cNvPr>
          <p:cNvSpPr txBox="1"/>
          <p:nvPr/>
        </p:nvSpPr>
        <p:spPr>
          <a:xfrm>
            <a:off x="78884" y="3761392"/>
            <a:ext cx="3732729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Draw propene and one of its isomers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C6A56B-1537-4C70-BC7F-F3540DF678C9}"/>
              </a:ext>
            </a:extLst>
          </p:cNvPr>
          <p:cNvSpPr txBox="1"/>
          <p:nvPr/>
        </p:nvSpPr>
        <p:spPr>
          <a:xfrm>
            <a:off x="3924556" y="3831977"/>
            <a:ext cx="401016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meant by hydrogenation?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E90C2D-D4A5-46E8-8ED1-314990494C68}"/>
              </a:ext>
            </a:extLst>
          </p:cNvPr>
          <p:cNvSpPr txBox="1"/>
          <p:nvPr/>
        </p:nvSpPr>
        <p:spPr>
          <a:xfrm>
            <a:off x="8078182" y="446180"/>
            <a:ext cx="401016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meant by hydration?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FEDE3C-4336-4E5D-89F9-20BE6A919D05}"/>
              </a:ext>
            </a:extLst>
          </p:cNvPr>
          <p:cNvSpPr txBox="1"/>
          <p:nvPr/>
        </p:nvSpPr>
        <p:spPr>
          <a:xfrm>
            <a:off x="8102953" y="3463482"/>
            <a:ext cx="401016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meant by halogenation?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9EF64B-8C4E-4427-A0CF-CE06D0A1A7F0}"/>
              </a:ext>
            </a:extLst>
          </p:cNvPr>
          <p:cNvSpPr txBox="1"/>
          <p:nvPr/>
        </p:nvSpPr>
        <p:spPr>
          <a:xfrm>
            <a:off x="8087468" y="1784516"/>
            <a:ext cx="401016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Draw the product made when water reacts with propene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68773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309" y="27504"/>
            <a:ext cx="12037807" cy="3812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Chemistry Revision Mind Map Unit 2– Everyday consumer products 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981" y="470789"/>
            <a:ext cx="3732728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Describe how to identify an alcohol (alkanol) from</a:t>
            </a:r>
          </a:p>
          <a:p>
            <a:pPr marL="228600" indent="-228600">
              <a:buAutoNum type="arabicPeriod"/>
            </a:pPr>
            <a:r>
              <a:rPr lang="en-GB" sz="1200" dirty="0"/>
              <a:t>their structure </a:t>
            </a:r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r>
              <a:rPr lang="en-GB" sz="1200" dirty="0"/>
              <a:t>their name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181B8B-E200-47E1-8A54-2BDD429A59E8}"/>
              </a:ext>
            </a:extLst>
          </p:cNvPr>
          <p:cNvSpPr txBox="1"/>
          <p:nvPr/>
        </p:nvSpPr>
        <p:spPr>
          <a:xfrm>
            <a:off x="8040788" y="440320"/>
            <a:ext cx="401016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Draw the full structural formula of butan-2-ol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FED9E4-A523-4C50-B1C7-1A4DA7943A68}"/>
              </a:ext>
            </a:extLst>
          </p:cNvPr>
          <p:cNvSpPr txBox="1"/>
          <p:nvPr/>
        </p:nvSpPr>
        <p:spPr>
          <a:xfrm>
            <a:off x="8040787" y="2522935"/>
            <a:ext cx="4010161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Draw the molecular formula of propan-1-ol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385B74-D033-4D45-AEB4-D746EB23F074}"/>
              </a:ext>
            </a:extLst>
          </p:cNvPr>
          <p:cNvSpPr txBox="1"/>
          <p:nvPr/>
        </p:nvSpPr>
        <p:spPr>
          <a:xfrm>
            <a:off x="70980" y="3655898"/>
            <a:ext cx="37327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the general formula of alcohols(alkanols)?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9EF64B-8C4E-4427-A0CF-CE06D0A1A7F0}"/>
              </a:ext>
            </a:extLst>
          </p:cNvPr>
          <p:cNvSpPr txBox="1"/>
          <p:nvPr/>
        </p:nvSpPr>
        <p:spPr>
          <a:xfrm>
            <a:off x="8040787" y="1476337"/>
            <a:ext cx="401016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Draw the shortened structural formula of hexan-3-ol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114C59-0562-4474-9148-FF4518339010}"/>
              </a:ext>
            </a:extLst>
          </p:cNvPr>
          <p:cNvSpPr txBox="1"/>
          <p:nvPr/>
        </p:nvSpPr>
        <p:spPr>
          <a:xfrm>
            <a:off x="70981" y="2086238"/>
            <a:ext cx="3732728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name is given to the functional group of alcohols (alkanols)?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58A081F-424F-45D6-884F-CEB8F4C76F82}"/>
              </a:ext>
            </a:extLst>
          </p:cNvPr>
          <p:cNvSpPr txBox="1"/>
          <p:nvPr/>
        </p:nvSpPr>
        <p:spPr>
          <a:xfrm>
            <a:off x="70980" y="4539724"/>
            <a:ext cx="3732729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happens to the solubility of (alkanols) as their size increases?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4D296CB-E969-4931-B057-B3E62A6F56B0}"/>
              </a:ext>
            </a:extLst>
          </p:cNvPr>
          <p:cNvSpPr txBox="1"/>
          <p:nvPr/>
        </p:nvSpPr>
        <p:spPr>
          <a:xfrm>
            <a:off x="70980" y="5594512"/>
            <a:ext cx="373272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Explain why as alcohols (alkanols) increase in size their melting and boiling points increase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3AA8424-F5BD-4EB5-9EE8-5B4336A839DC}"/>
              </a:ext>
            </a:extLst>
          </p:cNvPr>
          <p:cNvSpPr txBox="1"/>
          <p:nvPr/>
        </p:nvSpPr>
        <p:spPr>
          <a:xfrm>
            <a:off x="3928606" y="477318"/>
            <a:ext cx="3732728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Describe how to identify an carboxylic acid (alkanoic acid) from</a:t>
            </a:r>
          </a:p>
          <a:p>
            <a:pPr marL="228600" indent="-228600">
              <a:buAutoNum type="arabicPeriod"/>
            </a:pPr>
            <a:r>
              <a:rPr lang="en-GB" sz="1200" dirty="0"/>
              <a:t>their structure </a:t>
            </a:r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r>
              <a:rPr lang="en-GB" sz="1200" dirty="0"/>
              <a:t>their name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F96E25-431E-42C2-8D91-1136BED35117}"/>
              </a:ext>
            </a:extLst>
          </p:cNvPr>
          <p:cNvSpPr txBox="1"/>
          <p:nvPr/>
        </p:nvSpPr>
        <p:spPr>
          <a:xfrm>
            <a:off x="3928605" y="3662427"/>
            <a:ext cx="373272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Which carboxylic acids (alkanoic acids) is the main component of vinegar?</a:t>
            </a:r>
          </a:p>
          <a:p>
            <a:r>
              <a:rPr lang="en-GB" sz="1200" dirty="0"/>
              <a:t>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F9747D4-E4B8-4157-BBBC-51401CC3DFAC}"/>
              </a:ext>
            </a:extLst>
          </p:cNvPr>
          <p:cNvSpPr txBox="1"/>
          <p:nvPr/>
        </p:nvSpPr>
        <p:spPr>
          <a:xfrm>
            <a:off x="3928606" y="2092767"/>
            <a:ext cx="3732728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name is given to the functional group of carboxylic acids (alkanoic acids) 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1837B89-2076-45D4-8A84-6CFA00CC7E42}"/>
              </a:ext>
            </a:extLst>
          </p:cNvPr>
          <p:cNvSpPr txBox="1"/>
          <p:nvPr/>
        </p:nvSpPr>
        <p:spPr>
          <a:xfrm>
            <a:off x="3928605" y="4546253"/>
            <a:ext cx="3732729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happens to the solubility of carboxylic acid (alkanoic acid) as their size increases?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9B97F50-FAA9-4F52-A5BC-0FFFD6D9AF0A}"/>
              </a:ext>
            </a:extLst>
          </p:cNvPr>
          <p:cNvSpPr txBox="1"/>
          <p:nvPr/>
        </p:nvSpPr>
        <p:spPr>
          <a:xfrm>
            <a:off x="3928605" y="5601041"/>
            <a:ext cx="373272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Explain why as carboxylic acid (alkanoic acid) increase in size their melting and boiling points increase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914A0D9-C991-4BAB-8080-F8E7182BD3C4}"/>
              </a:ext>
            </a:extLst>
          </p:cNvPr>
          <p:cNvSpPr txBox="1"/>
          <p:nvPr/>
        </p:nvSpPr>
        <p:spPr>
          <a:xfrm>
            <a:off x="8040787" y="3569533"/>
            <a:ext cx="401016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Draw the full structural formula of heptanoic acid.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BBDB24-8E48-481B-A0E7-0047D2F10FAD}"/>
              </a:ext>
            </a:extLst>
          </p:cNvPr>
          <p:cNvSpPr txBox="1"/>
          <p:nvPr/>
        </p:nvSpPr>
        <p:spPr>
          <a:xfrm>
            <a:off x="8040786" y="5693373"/>
            <a:ext cx="4010161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Draw the molecular formula of </a:t>
            </a:r>
            <a:r>
              <a:rPr lang="en-GB" sz="1200" dirty="0" err="1"/>
              <a:t>methanoic</a:t>
            </a:r>
            <a:r>
              <a:rPr lang="en-GB" sz="1200" dirty="0"/>
              <a:t> acid.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C044FB-BAFE-410B-A470-700E441C5E67}"/>
              </a:ext>
            </a:extLst>
          </p:cNvPr>
          <p:cNvSpPr txBox="1"/>
          <p:nvPr/>
        </p:nvSpPr>
        <p:spPr>
          <a:xfrm>
            <a:off x="8040787" y="4616131"/>
            <a:ext cx="401016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Draw the shortened structural formula of </a:t>
            </a:r>
            <a:r>
              <a:rPr lang="en-GB" sz="1200" dirty="0" err="1"/>
              <a:t>pentanoic</a:t>
            </a:r>
            <a:r>
              <a:rPr lang="en-GB" sz="1200" dirty="0"/>
              <a:t> acid.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7884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309" y="27504"/>
            <a:ext cx="12037807" cy="3812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Chemistry Revision Mind Map Unit 2– Energy from fuels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308" y="470789"/>
            <a:ext cx="3732728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word is used to describe a reaction or process that releases heat energy?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5308" y="2453080"/>
            <a:ext cx="374248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is a fuel?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1E2FE0-F58F-4ADA-8F56-13090600D8EB}"/>
              </a:ext>
            </a:extLst>
          </p:cNvPr>
          <p:cNvSpPr txBox="1"/>
          <p:nvPr/>
        </p:nvSpPr>
        <p:spPr>
          <a:xfrm>
            <a:off x="75308" y="3346077"/>
            <a:ext cx="3719115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happens during a combustion reaction?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BAF99D5-87E9-4917-887D-FDF4A6976553}"/>
              </a:ext>
            </a:extLst>
          </p:cNvPr>
          <p:cNvSpPr txBox="1"/>
          <p:nvPr/>
        </p:nvSpPr>
        <p:spPr>
          <a:xfrm>
            <a:off x="65548" y="4440465"/>
            <a:ext cx="3732728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</a:rPr>
              <a:t>What is produced when a hydrocarbon or alcohol burns in a plentiful supply of oxygen (complete combustion)?</a:t>
            </a: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2FBA1D-75F2-4E60-9D64-33BF6CA5123F}"/>
              </a:ext>
            </a:extLst>
          </p:cNvPr>
          <p:cNvSpPr txBox="1"/>
          <p:nvPr/>
        </p:nvSpPr>
        <p:spPr>
          <a:xfrm>
            <a:off x="65547" y="1340154"/>
            <a:ext cx="3732729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word is used to describe a reaction or process that takes in heat energy?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3A50D7-7513-400F-A713-249D6125E175}"/>
              </a:ext>
            </a:extLst>
          </p:cNvPr>
          <p:cNvSpPr txBox="1"/>
          <p:nvPr/>
        </p:nvSpPr>
        <p:spPr>
          <a:xfrm>
            <a:off x="8064095" y="470789"/>
            <a:ext cx="401016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Which formula allows the energy released when a fuel burns to be calculated?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25A47B-86DA-4ED8-A693-5CA3876F4E7F}"/>
              </a:ext>
            </a:extLst>
          </p:cNvPr>
          <p:cNvSpPr txBox="1"/>
          <p:nvPr/>
        </p:nvSpPr>
        <p:spPr>
          <a:xfrm>
            <a:off x="3935864" y="443466"/>
            <a:ext cx="4010163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Write a word equation, chemical equation and balanced chemical equation for when propane reacts completely oxygen.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E990EE-FD22-4981-8766-CD82A9689DC1}"/>
              </a:ext>
            </a:extLst>
          </p:cNvPr>
          <p:cNvSpPr txBox="1"/>
          <p:nvPr/>
        </p:nvSpPr>
        <p:spPr>
          <a:xfrm>
            <a:off x="75308" y="5491200"/>
            <a:ext cx="373272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</a:rPr>
              <a:t>What is produced when a hydrocarbon or alcohol burns in a limited supply of oxygen (incomplete combustion)?</a:t>
            </a: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  <a:p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3B2017-0BF1-41DE-9E40-8B9B9F21F55A}"/>
              </a:ext>
            </a:extLst>
          </p:cNvPr>
          <p:cNvSpPr txBox="1"/>
          <p:nvPr/>
        </p:nvSpPr>
        <p:spPr>
          <a:xfrm>
            <a:off x="8064095" y="1508829"/>
            <a:ext cx="401016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What are the units for each term in the above equation?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3BA481C-903F-4911-AF50-6B5638C6A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135" y="2907612"/>
            <a:ext cx="2077810" cy="179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73129F1-5820-4DF0-BACA-1D4A66FDB4FF}"/>
              </a:ext>
            </a:extLst>
          </p:cNvPr>
          <p:cNvSpPr txBox="1"/>
          <p:nvPr/>
        </p:nvSpPr>
        <p:spPr>
          <a:xfrm>
            <a:off x="6005804" y="2920749"/>
            <a:ext cx="1940223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Using this apparatus which measurements would need to be taken to allow the energy released to be calculated?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3924C5-D8BA-4A45-980E-D4EE789E2ADC}"/>
              </a:ext>
            </a:extLst>
          </p:cNvPr>
          <p:cNvSpPr txBox="1"/>
          <p:nvPr/>
        </p:nvSpPr>
        <p:spPr>
          <a:xfrm>
            <a:off x="4000722" y="4859708"/>
            <a:ext cx="3945305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Give examples of possible sources of error within this experiment. Include a way of preventing the error.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03BB00F-3A77-4327-A8CA-548042EEB8CF}"/>
              </a:ext>
            </a:extLst>
          </p:cNvPr>
          <p:cNvSpPr txBox="1"/>
          <p:nvPr/>
        </p:nvSpPr>
        <p:spPr>
          <a:xfrm>
            <a:off x="8064095" y="2546869"/>
            <a:ext cx="401016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Calculate the energy released when 50cm</a:t>
            </a:r>
            <a:r>
              <a:rPr lang="en-GB" sz="1200" baseline="30000" dirty="0"/>
              <a:t>3 </a:t>
            </a:r>
            <a:r>
              <a:rPr lang="en-GB" sz="1200" dirty="0"/>
              <a:t> of water is heated from 10.3</a:t>
            </a:r>
            <a:r>
              <a:rPr lang="en-GB" sz="1200" baseline="30000" dirty="0"/>
              <a:t>o</a:t>
            </a:r>
            <a:r>
              <a:rPr lang="en-GB" sz="1200" dirty="0"/>
              <a:t>C to 28.4</a:t>
            </a:r>
            <a:r>
              <a:rPr lang="en-GB" sz="1200" baseline="30000" dirty="0"/>
              <a:t>o</a:t>
            </a:r>
            <a:r>
              <a:rPr lang="en-GB" sz="1200" dirty="0"/>
              <a:t>C. Include the correct units for your answer.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804925-5E38-4AA6-8461-8060F9ACCB3B}"/>
              </a:ext>
            </a:extLst>
          </p:cNvPr>
          <p:cNvSpPr txBox="1"/>
          <p:nvPr/>
        </p:nvSpPr>
        <p:spPr>
          <a:xfrm>
            <a:off x="8064095" y="3964176"/>
            <a:ext cx="401016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Calculate the temperature rise when 100g of water absorbs 26.7 kJ of energy. Include the correct units for your answer.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2E63A8-99AB-4361-AEBA-FA1435C2D33E}"/>
              </a:ext>
            </a:extLst>
          </p:cNvPr>
          <p:cNvSpPr txBox="1"/>
          <p:nvPr/>
        </p:nvSpPr>
        <p:spPr>
          <a:xfrm>
            <a:off x="8064095" y="5381483"/>
            <a:ext cx="401016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Calculate the specific heat capacity of the sodium chloride solution which requires 15.6kJ of energy to heat 100g of solution by 24</a:t>
            </a:r>
            <a:r>
              <a:rPr lang="en-GB" sz="1200" baseline="30000" dirty="0"/>
              <a:t>o</a:t>
            </a:r>
            <a:r>
              <a:rPr lang="en-GB" sz="1200" dirty="0"/>
              <a:t>C. Include the correct units for your answer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9349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717</Words>
  <Application>Microsoft Office PowerPoint</Application>
  <PresentationFormat>Widescreen</PresentationFormat>
  <Paragraphs>245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N5 Chemistry  Revision Mind Map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Magee</dc:creator>
  <cp:lastModifiedBy>Colette Mary Brown</cp:lastModifiedBy>
  <cp:revision>5</cp:revision>
  <dcterms:created xsi:type="dcterms:W3CDTF">2020-02-06T08:39:40Z</dcterms:created>
  <dcterms:modified xsi:type="dcterms:W3CDTF">2020-11-04T16:35:10Z</dcterms:modified>
</cp:coreProperties>
</file>