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73" r:id="rId4"/>
    <p:sldId id="274" r:id="rId5"/>
    <p:sldId id="276" r:id="rId6"/>
    <p:sldId id="277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95AE-E379-422F-9544-957DE543BC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9AF46-9CC4-4DC6-839D-7B1E3E724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1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40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56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83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0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6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4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DF86-152B-4F48-B005-C03D9A261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41AED-8111-41BD-80A4-06263E1F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E9E1-FFCE-460A-8BC7-31AAB03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D8B37-587B-4F0E-B473-36BC6DA9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D413-1041-414C-8871-1273B9EC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B98F-3FF0-4B2C-A0F8-57E5867C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BAF16-B13E-4447-BD86-26A6556BE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80BF0-244B-4BDA-B41A-F21FE496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E819-3CD3-402C-808D-38FC3B4A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FD19-DD8D-4E32-8094-DA77C1DD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9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2B489-4509-49DA-867E-657C5330D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9C236-09E3-4739-88CE-B13AD8798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10A8C-1555-47B2-90B6-524CB02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0DBE2-8B1E-4B42-9C03-E0036AA6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08761-94F8-4956-A6DF-FCC91321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8A4B-1E5D-455F-B8A9-AC9E0E53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B4A79-5DC5-4C67-AC37-FD762D1D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F079B-E865-4AF7-A110-10BC1FDE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B52C-BADB-49CC-AEAE-D2DBEBE4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4738-765A-43A8-AB53-FD70C6D4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8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8A2D-CFBD-4541-B18F-939E21E4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416A-4ED8-44D8-BABC-3B0DCC02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3481-52D4-4867-A38B-6F4A110E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1723B-857C-4F1F-BF6B-9887083A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72CFA-EB90-4A2F-B0BA-7CAA647D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D0EE-B91B-40FF-9DA1-31C1EAFB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53820-53DE-4AF5-B615-7ACBB1C62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7115-AED0-42D2-BD59-5085EC830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0168C-52F9-4EFA-A745-E40809D1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458D5-F240-452C-8AC0-C5312C3E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B117-CEC4-4A6C-850A-28C736B0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0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BE57-CD87-4606-8CA8-33FC8BCC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F51AE-A6BA-44B9-9B1E-B1FE323E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814DF-27D8-4AA5-8E6E-DFB7C61C9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434FA-5F98-455D-9CF0-3A1685E4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CA6B0-CDC1-4D11-93B8-CCC54B50D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EEB36-C020-467A-A1DB-F3B88CAC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D4D10-5181-410E-8075-A9F899D9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715C3-FEEE-46DB-9C52-05A7CD99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6984-71E8-43EA-AD47-FC521828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5DDFE-79A6-44BF-833B-E2931364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D13C9-8B1A-49EB-B16B-EA2A5C5C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AD61D-1067-4384-8E67-45B1A246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33098-1C9E-4797-83BE-2A78DF94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ADBED-5756-4686-B321-3318844C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D5318-D445-4B86-ACBA-83C12F22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2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1759-B405-44F9-B029-F5933492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445-4563-4493-9BB1-E2DE7EE0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CD11F-62A4-49AF-B04A-4CE44F47B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7E7AF-CF5B-401D-8F99-E8E340DD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A8698-9B86-43D2-8EA0-4B503D84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3440-84EC-4B86-A167-0C4F65D9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7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6B14-52B0-4D1D-8480-A2BCF146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CA6BB-7535-4AB3-B75F-BFDAA09C0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C3AE-CC09-4942-AAAE-7890D32AC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4EA8F-016B-4EB8-B8EE-3BA9DD9F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7D33A-E779-468F-97FE-79528891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D0E54-8800-4B51-8475-15E38FBE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803C3-E8FC-4FE5-AAA8-19A68B8B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9310A-12DD-4C1D-BA2A-B34A23265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30AC-8125-495B-A8A5-B347C216C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81CD-B8AA-4278-B44F-DD710B66EEF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0A7B-225B-492B-80E5-EB1BD0335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7110-7EE9-4192-91C8-DAB4D72D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70AE-5C50-4068-9089-7D15821E5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56E5-D9E2-4DC1-BA62-3C4740287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N5 Chemistry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Revision Mind Map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3EE8A-C537-4A78-82E4-7BAC9BB3C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Unit 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9551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Reaction Rate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List 4 factors which will increase the rate of a chemical reaction.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9" y="2486486"/>
            <a:ext cx="332380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do you calculate average rate of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033846" y="503590"/>
            <a:ext cx="513554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graph below shows the volume of hydrogen produced in the reaction of 1g of magnesium ribbon and 1 mol/l hydrochloric acid.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green line on the graph to show using 1g of magnesium powder and 1 mol/l hydrochloric acid.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blue line on the graph to show using 1g magnesium ribbon and 0.5mol/l hydrochloric acid.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line to show when the reaction finished and state the time.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Reaction stopped:</a:t>
            </a:r>
          </a:p>
          <a:p>
            <a:r>
              <a:rPr lang="en-GB" sz="1200" dirty="0"/>
              <a:t>The average rate of reaction in the first 40 seconds is: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496251" y="470789"/>
            <a:ext cx="332380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 label 2 pieces of apparatus which could be used to collect a gas in this reaction:</a:t>
            </a:r>
          </a:p>
          <a:p>
            <a:endParaRPr lang="en-GB" sz="1200" dirty="0"/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578854"/>
            <a:ext cx="332380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average rate of reaction between 10 and 40 seconds, using the appropriate units.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5201F-B1B7-4316-8C21-C064B942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" y="4037874"/>
            <a:ext cx="3323807" cy="4103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65549" y="5575761"/>
            <a:ext cx="33238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In a reaction the volume increased from </a:t>
            </a:r>
            <a:r>
              <a:rPr lang="en-GB" sz="1200" b="1" dirty="0">
                <a:solidFill>
                  <a:prstClr val="black"/>
                </a:solidFill>
              </a:rPr>
              <a:t>20cm</a:t>
            </a:r>
            <a:r>
              <a:rPr lang="en-GB" sz="1200" b="1" baseline="30000" dirty="0">
                <a:solidFill>
                  <a:prstClr val="black"/>
                </a:solidFill>
              </a:rPr>
              <a:t>3</a:t>
            </a:r>
            <a:r>
              <a:rPr lang="en-GB" sz="1200" b="1" dirty="0">
                <a:solidFill>
                  <a:prstClr val="black"/>
                </a:solidFill>
              </a:rPr>
              <a:t> to 80cm</a:t>
            </a:r>
            <a:r>
              <a:rPr lang="en-GB" sz="1200" b="1" baseline="30000" dirty="0">
                <a:solidFill>
                  <a:prstClr val="black"/>
                </a:solidFill>
              </a:rPr>
              <a:t>3</a:t>
            </a:r>
            <a:r>
              <a:rPr lang="en-GB" sz="1200" b="1" dirty="0">
                <a:solidFill>
                  <a:prstClr val="black"/>
                </a:solidFill>
              </a:rPr>
              <a:t> </a:t>
            </a:r>
            <a:r>
              <a:rPr lang="en-GB" sz="1200" dirty="0">
                <a:solidFill>
                  <a:prstClr val="black"/>
                </a:solidFill>
              </a:rPr>
              <a:t>in </a:t>
            </a:r>
            <a:r>
              <a:rPr lang="en-GB" sz="1200" b="1" dirty="0">
                <a:solidFill>
                  <a:prstClr val="black"/>
                </a:solidFill>
              </a:rPr>
              <a:t>200 seconds.</a:t>
            </a:r>
            <a:r>
              <a:rPr lang="en-GB" sz="1200" dirty="0">
                <a:solidFill>
                  <a:prstClr val="black"/>
                </a:solidFill>
              </a:rPr>
              <a:t> What was the average rate of reaction in cm</a:t>
            </a:r>
            <a:r>
              <a:rPr lang="en-GB" sz="1200" baseline="30000" dirty="0">
                <a:solidFill>
                  <a:prstClr val="black"/>
                </a:solidFill>
              </a:rPr>
              <a:t>3</a:t>
            </a:r>
            <a:r>
              <a:rPr lang="en-GB" sz="1200" dirty="0">
                <a:solidFill>
                  <a:prstClr val="black"/>
                </a:solidFill>
              </a:rPr>
              <a:t>s</a:t>
            </a:r>
            <a:r>
              <a:rPr lang="en-GB" sz="1200" baseline="30000" dirty="0">
                <a:solidFill>
                  <a:prstClr val="black"/>
                </a:solidFill>
              </a:rPr>
              <a:t>-1</a:t>
            </a:r>
            <a:r>
              <a:rPr lang="en-GB" sz="1200" dirty="0">
                <a:solidFill>
                  <a:prstClr val="black"/>
                </a:solidFill>
              </a:rPr>
              <a:t>?</a:t>
            </a:r>
            <a:endParaRPr lang="en-GB" sz="1200" i="1" u="sng" dirty="0">
              <a:solidFill>
                <a:srgbClr val="FF0000"/>
              </a:solidFill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3359C8-01DA-4499-95E3-560E81583F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59409"/>
          <a:stretch/>
        </p:blipFill>
        <p:spPr bwMode="auto">
          <a:xfrm>
            <a:off x="3612904" y="1434905"/>
            <a:ext cx="1113841" cy="12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7E0E7F-F811-4BBB-91D3-6A63CB265E5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59409"/>
          <a:stretch/>
        </p:blipFill>
        <p:spPr bwMode="auto">
          <a:xfrm>
            <a:off x="3612904" y="3241727"/>
            <a:ext cx="1113841" cy="12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55BF-7153-468C-A2B9-E98F031F0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1" r="5103"/>
          <a:stretch/>
        </p:blipFill>
        <p:spPr>
          <a:xfrm>
            <a:off x="7090116" y="1850237"/>
            <a:ext cx="4649788" cy="35815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529595" y="4687773"/>
            <a:ext cx="332380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will happen to the mass of this apparatus over time? Explain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8A4D5-97DC-467A-8AE3-C710E9D87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52" y="5226102"/>
            <a:ext cx="1605669" cy="12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Atomic structure 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and label the structure of the atom.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9" y="2715323"/>
            <a:ext cx="332380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table: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124" y="4192548"/>
            <a:ext cx="329699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why an atom is neutral.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124" y="5343640"/>
            <a:ext cx="32969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does the atomic number tell us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11666830" y="1076848"/>
            <a:ext cx="423045" cy="24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CF390-C309-4195-910C-F7E65B07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5" y="3035677"/>
            <a:ext cx="3296991" cy="10224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CBD35F-822A-4287-9540-F410D9A45033}"/>
              </a:ext>
            </a:extLst>
          </p:cNvPr>
          <p:cNvSpPr txBox="1"/>
          <p:nvPr/>
        </p:nvSpPr>
        <p:spPr>
          <a:xfrm>
            <a:off x="3455389" y="460705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State how you could calculate the mass number of an element.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F709A-CE5E-40C1-976A-6FF460C2D1AC}"/>
              </a:ext>
            </a:extLst>
          </p:cNvPr>
          <p:cNvSpPr txBox="1"/>
          <p:nvPr/>
        </p:nvSpPr>
        <p:spPr>
          <a:xfrm>
            <a:off x="3468458" y="1934266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State how you could calculate the number of neutrons in an element.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FC867-F3E2-4491-8EA4-7772867403A4}"/>
              </a:ext>
            </a:extLst>
          </p:cNvPr>
          <p:cNvSpPr txBox="1"/>
          <p:nvPr/>
        </p:nvSpPr>
        <p:spPr>
          <a:xfrm>
            <a:off x="3477677" y="3395000"/>
            <a:ext cx="267249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Below shows you nucleotide notation of an element. Label what each arrow is showing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3AA5FE-F7DE-44BE-A3F2-94EFFE0C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848" y="3990878"/>
            <a:ext cx="4406443" cy="11488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E7FE39D-6129-4BB7-A0EF-03996890B4E4}"/>
              </a:ext>
            </a:extLst>
          </p:cNvPr>
          <p:cNvSpPr txBox="1"/>
          <p:nvPr/>
        </p:nvSpPr>
        <p:spPr>
          <a:xfrm>
            <a:off x="3496490" y="5215819"/>
            <a:ext cx="267249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nucleotide notation for Sodium which has a mass number of 23.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05DF2-872C-4D74-A891-07734BDA3597}"/>
              </a:ext>
            </a:extLst>
          </p:cNvPr>
          <p:cNvSpPr txBox="1"/>
          <p:nvPr/>
        </p:nvSpPr>
        <p:spPr>
          <a:xfrm>
            <a:off x="6266361" y="3766032"/>
            <a:ext cx="292933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 electron shell diagram for sodium and for oxygen add write the electron arrangement:</a:t>
            </a:r>
          </a:p>
          <a:p>
            <a:endParaRPr lang="en-GB" sz="1200" dirty="0"/>
          </a:p>
          <a:p>
            <a:r>
              <a:rPr lang="en-GB" sz="1200" dirty="0"/>
              <a:t>Sodium: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Oxygen: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897DAB-CF5D-4429-9E24-04A6063E4DBD}"/>
              </a:ext>
            </a:extLst>
          </p:cNvPr>
          <p:cNvSpPr txBox="1"/>
          <p:nvPr/>
        </p:nvSpPr>
        <p:spPr>
          <a:xfrm>
            <a:off x="6228733" y="2485076"/>
            <a:ext cx="2929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many electrons are able to go in the 1</a:t>
            </a:r>
            <a:r>
              <a:rPr lang="en-GB" sz="1200" baseline="30000" dirty="0"/>
              <a:t>st</a:t>
            </a:r>
            <a:r>
              <a:rPr lang="en-GB" sz="1200" dirty="0"/>
              <a:t>, 2</a:t>
            </a:r>
            <a:r>
              <a:rPr lang="en-GB" sz="1200" baseline="30000" dirty="0"/>
              <a:t>nd</a:t>
            </a:r>
            <a:r>
              <a:rPr lang="en-GB" sz="1200" dirty="0"/>
              <a:t>, 3</a:t>
            </a:r>
            <a:r>
              <a:rPr lang="en-GB" sz="1200" baseline="30000" dirty="0"/>
              <a:t>rd</a:t>
            </a:r>
            <a:r>
              <a:rPr lang="en-GB" sz="1200" dirty="0"/>
              <a:t>  shell.</a:t>
            </a:r>
          </a:p>
          <a:p>
            <a:r>
              <a:rPr lang="en-GB" sz="1200" dirty="0"/>
              <a:t>1st:</a:t>
            </a:r>
          </a:p>
          <a:p>
            <a:r>
              <a:rPr lang="en-GB" sz="1200" dirty="0"/>
              <a:t>2nd:</a:t>
            </a:r>
          </a:p>
          <a:p>
            <a:r>
              <a:rPr lang="en-GB" sz="1200" dirty="0"/>
              <a:t>3rd: </a:t>
            </a:r>
          </a:p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CBFF8-ABCE-4B1D-92E2-F259B863F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63630" r="60307" b="27527"/>
          <a:stretch/>
        </p:blipFill>
        <p:spPr>
          <a:xfrm>
            <a:off x="7326563" y="4462855"/>
            <a:ext cx="1001507" cy="10036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E94A6-EE67-45B9-BBD9-8ABEF7D085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63630" r="60307" b="27527"/>
          <a:stretch/>
        </p:blipFill>
        <p:spPr>
          <a:xfrm>
            <a:off x="7346323" y="5577543"/>
            <a:ext cx="1001506" cy="100360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FD50461-2281-41B6-9429-7CC649DFC3D1}"/>
              </a:ext>
            </a:extLst>
          </p:cNvPr>
          <p:cNvSpPr txBox="1"/>
          <p:nvPr/>
        </p:nvSpPr>
        <p:spPr>
          <a:xfrm>
            <a:off x="6217014" y="465457"/>
            <a:ext cx="294105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79922-93B6-4329-B410-ECBB5B25FE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92" t="35891" r="31766" b="38456"/>
          <a:stretch/>
        </p:blipFill>
        <p:spPr>
          <a:xfrm>
            <a:off x="6278805" y="767915"/>
            <a:ext cx="2879263" cy="152049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A8801D8-AADC-48BE-9CAB-426A2C693E82}"/>
              </a:ext>
            </a:extLst>
          </p:cNvPr>
          <p:cNvSpPr txBox="1"/>
          <p:nvPr/>
        </p:nvSpPr>
        <p:spPr>
          <a:xfrm>
            <a:off x="102123" y="6095482"/>
            <a:ext cx="33238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charge is the nucleus of an atom.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F5714E-B627-4B0A-AA1C-48C6F28CA8D9}"/>
              </a:ext>
            </a:extLst>
          </p:cNvPr>
          <p:cNvSpPr txBox="1"/>
          <p:nvPr/>
        </p:nvSpPr>
        <p:spPr>
          <a:xfrm>
            <a:off x="9262996" y="500561"/>
            <a:ext cx="28501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an isotope: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88A338-BE68-4CF4-A77C-3FA12C168307}"/>
              </a:ext>
            </a:extLst>
          </p:cNvPr>
          <p:cNvSpPr txBox="1"/>
          <p:nvPr/>
        </p:nvSpPr>
        <p:spPr>
          <a:xfrm>
            <a:off x="9262996" y="1623848"/>
            <a:ext cx="285011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Complete the following: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DAC99-E4F0-45D8-84AF-3F66AA5E2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978" y="1991027"/>
            <a:ext cx="2642153" cy="157276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4C7D4EC-D904-4329-82E4-6CB758109B5F}"/>
              </a:ext>
            </a:extLst>
          </p:cNvPr>
          <p:cNvSpPr txBox="1"/>
          <p:nvPr/>
        </p:nvSpPr>
        <p:spPr>
          <a:xfrm>
            <a:off x="9262665" y="3832609"/>
            <a:ext cx="285011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dirty="0"/>
              <a:t>Hydrogen has 3 isotopes, it has a relative atomic mass of 1.0, which isotope do you think is most abundant ?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endParaRPr lang="en-GB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EC75C-B9C9-4AEB-A634-6F48356C58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54" t="74958" r="72429" b="20070"/>
          <a:stretch/>
        </p:blipFill>
        <p:spPr>
          <a:xfrm>
            <a:off x="9569342" y="4476006"/>
            <a:ext cx="2236763" cy="26698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28B9565-F4D1-4F09-8730-9EE91834731B}"/>
              </a:ext>
            </a:extLst>
          </p:cNvPr>
          <p:cNvSpPr txBox="1"/>
          <p:nvPr/>
        </p:nvSpPr>
        <p:spPr>
          <a:xfrm>
            <a:off x="9260317" y="5279235"/>
            <a:ext cx="285011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dirty="0"/>
              <a:t>Bromine has two isotopes, shown. The relative atomic mass of bromine is 80. What does this suggest about the percentage of each isotope?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DC083E4-6761-4027-9134-33D8FC8BBD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404" t="23182" r="39590" b="69586"/>
          <a:stretch/>
        </p:blipFill>
        <p:spPr>
          <a:xfrm>
            <a:off x="9954202" y="6048038"/>
            <a:ext cx="1199318" cy="3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Periodic Table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09" y="510053"/>
            <a:ext cx="22599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1 elements.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74108" y="517293"/>
            <a:ext cx="207128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7 elements.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2" y="2679090"/>
            <a:ext cx="225992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the reactivity changes as you go down group 1.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4108" y="1426566"/>
            <a:ext cx="207128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7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2962" y="4107510"/>
            <a:ext cx="2259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1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62" y="5359982"/>
            <a:ext cx="22599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74108" y="3292335"/>
            <a:ext cx="207128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E78D4-FEA1-4FCF-81F0-08443E237BA7}"/>
              </a:ext>
            </a:extLst>
          </p:cNvPr>
          <p:cNvSpPr txBox="1"/>
          <p:nvPr/>
        </p:nvSpPr>
        <p:spPr>
          <a:xfrm>
            <a:off x="6354993" y="503590"/>
            <a:ext cx="5814393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Labels the groups, high-light the metals and non-metals.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C85F21-3E90-4543-A109-B99560CAD1DD}"/>
              </a:ext>
            </a:extLst>
          </p:cNvPr>
          <p:cNvGrpSpPr/>
          <p:nvPr/>
        </p:nvGrpSpPr>
        <p:grpSpPr>
          <a:xfrm>
            <a:off x="6464090" y="863884"/>
            <a:ext cx="5589505" cy="3988391"/>
            <a:chOff x="6361965" y="1081580"/>
            <a:chExt cx="5727910" cy="39883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CF8558-1A60-4DC7-BF61-759B2B838230}"/>
                </a:ext>
              </a:extLst>
            </p:cNvPr>
            <p:cNvGrpSpPr/>
            <p:nvPr/>
          </p:nvGrpSpPr>
          <p:grpSpPr>
            <a:xfrm>
              <a:off x="6361965" y="1081580"/>
              <a:ext cx="5727910" cy="3988391"/>
              <a:chOff x="6361965" y="1081580"/>
              <a:chExt cx="5727910" cy="398839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BFFD67D-60F5-4314-A9BA-39D4C48354FD}"/>
                  </a:ext>
                </a:extLst>
              </p:cNvPr>
              <p:cNvGrpSpPr/>
              <p:nvPr/>
            </p:nvGrpSpPr>
            <p:grpSpPr>
              <a:xfrm>
                <a:off x="6361965" y="1081580"/>
                <a:ext cx="5727910" cy="3988391"/>
                <a:chOff x="6361965" y="1081580"/>
                <a:chExt cx="5727910" cy="398839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7375E44-790A-4FDC-ABCA-A31C5AB05CE1}"/>
                    </a:ext>
                  </a:extLst>
                </p:cNvPr>
                <p:cNvGrpSpPr/>
                <p:nvPr/>
              </p:nvGrpSpPr>
              <p:grpSpPr>
                <a:xfrm>
                  <a:off x="6361965" y="1081580"/>
                  <a:ext cx="5727910" cy="3988391"/>
                  <a:chOff x="6361965" y="1081580"/>
                  <a:chExt cx="5727910" cy="39883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D3124F9D-D75C-4200-AAC2-C374C3E92313}"/>
                      </a:ext>
                    </a:extLst>
                  </p:cNvPr>
                  <p:cNvGrpSpPr/>
                  <p:nvPr/>
                </p:nvGrpSpPr>
                <p:grpSpPr>
                  <a:xfrm>
                    <a:off x="6361965" y="1178225"/>
                    <a:ext cx="5727910" cy="3891746"/>
                    <a:chOff x="6361965" y="1178225"/>
                    <a:chExt cx="5727910" cy="3891746"/>
                  </a:xfrm>
                </p:grpSpPr>
                <p:pic>
                  <p:nvPicPr>
                    <p:cNvPr id="45" name="Picture 2" descr="Image result for periodic table">
                      <a:extLst>
                        <a:ext uri="{FF2B5EF4-FFF2-40B4-BE49-F238E27FC236}">
                          <a16:creationId xmlns:a16="http://schemas.microsoft.com/office/drawing/2014/main" id="{3B601EF7-FA86-4060-AD20-758E4786942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80" t="4347" r="1959" b="10641"/>
                    <a:stretch/>
                  </p:blipFill>
                  <p:spPr bwMode="auto">
                    <a:xfrm>
                      <a:off x="6361965" y="1178225"/>
                      <a:ext cx="5727910" cy="389174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39F0D88-B2DA-478B-AFD3-FB99BF0C3D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1427" y="2327893"/>
                      <a:ext cx="2934268" cy="1627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5971B4F-FF7D-4626-80F2-D46A7AD0E6A8}"/>
                      </a:ext>
                    </a:extLst>
                  </p:cNvPr>
                  <p:cNvSpPr/>
                  <p:nvPr/>
                </p:nvSpPr>
                <p:spPr>
                  <a:xfrm flipV="1">
                    <a:off x="6400836" y="1081580"/>
                    <a:ext cx="423045" cy="24440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6C112D7-868A-4257-A60C-2136D1BCC6CA}"/>
                    </a:ext>
                  </a:extLst>
                </p:cNvPr>
                <p:cNvSpPr/>
                <p:nvPr/>
              </p:nvSpPr>
              <p:spPr>
                <a:xfrm flipV="1">
                  <a:off x="6764758" y="1467581"/>
                  <a:ext cx="423045" cy="2444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AE3642-CA08-4145-8C23-5EB548555AD8}"/>
                  </a:ext>
                </a:extLst>
              </p:cNvPr>
              <p:cNvSpPr/>
              <p:nvPr/>
            </p:nvSpPr>
            <p:spPr>
              <a:xfrm flipV="1">
                <a:off x="10085695" y="1453932"/>
                <a:ext cx="1601857" cy="2716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4668D1-9E5E-4AC3-A8EA-3DD65A20A700}"/>
                </a:ext>
              </a:extLst>
            </p:cNvPr>
            <p:cNvSpPr/>
            <p:nvPr/>
          </p:nvSpPr>
          <p:spPr>
            <a:xfrm flipV="1">
              <a:off x="11653182" y="1085764"/>
              <a:ext cx="423045" cy="24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EE1768-7ED5-4B7B-A4F2-AD7740283F2E}"/>
              </a:ext>
            </a:extLst>
          </p:cNvPr>
          <p:cNvSpPr txBox="1"/>
          <p:nvPr/>
        </p:nvSpPr>
        <p:spPr>
          <a:xfrm>
            <a:off x="72962" y="1411690"/>
            <a:ext cx="2259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 group 1 elements reactive or unreactive?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67C34B-2980-4497-B3A6-4B4DE747F0AD}"/>
              </a:ext>
            </a:extLst>
          </p:cNvPr>
          <p:cNvSpPr txBox="1"/>
          <p:nvPr/>
        </p:nvSpPr>
        <p:spPr>
          <a:xfrm>
            <a:off x="2374108" y="5342770"/>
            <a:ext cx="20712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8/0 elements.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48DFB5-A940-41EE-B8AC-24A5B6502E70}"/>
              </a:ext>
            </a:extLst>
          </p:cNvPr>
          <p:cNvSpPr txBox="1"/>
          <p:nvPr/>
        </p:nvSpPr>
        <p:spPr>
          <a:xfrm>
            <a:off x="4498451" y="507770"/>
            <a:ext cx="1819860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the group 0/8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0F6E22-CCDC-403B-B956-C74B57E44F29}"/>
              </a:ext>
            </a:extLst>
          </p:cNvPr>
          <p:cNvSpPr txBox="1"/>
          <p:nvPr/>
        </p:nvSpPr>
        <p:spPr>
          <a:xfrm>
            <a:off x="4482073" y="3042200"/>
            <a:ext cx="181986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 group 8 elements reactive or unreactive?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77D7C3-D32A-4B95-9772-041C69C1CF41}"/>
              </a:ext>
            </a:extLst>
          </p:cNvPr>
          <p:cNvSpPr txBox="1"/>
          <p:nvPr/>
        </p:nvSpPr>
        <p:spPr>
          <a:xfrm>
            <a:off x="4562345" y="5366555"/>
            <a:ext cx="749125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Define the following:</a:t>
            </a:r>
          </a:p>
          <a:p>
            <a:r>
              <a:rPr lang="en-GB" sz="1200" dirty="0"/>
              <a:t>Element:</a:t>
            </a:r>
          </a:p>
          <a:p>
            <a:endParaRPr lang="en-GB" sz="1200" dirty="0"/>
          </a:p>
          <a:p>
            <a:r>
              <a:rPr lang="en-GB" sz="1200" dirty="0"/>
              <a:t>Atom:</a:t>
            </a:r>
          </a:p>
          <a:p>
            <a:endParaRPr lang="en-GB" sz="1200" dirty="0"/>
          </a:p>
          <a:p>
            <a:r>
              <a:rPr lang="en-GB" sz="1200" dirty="0"/>
              <a:t>Compound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181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Bonding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covalent bond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124" y="3939323"/>
            <a:ext cx="329699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name is given to describe the shapes of the following molecules.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 flipV="1">
            <a:off x="11666830" y="1076848"/>
            <a:ext cx="423045" cy="24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BD35F-822A-4287-9540-F410D9A45033}"/>
              </a:ext>
            </a:extLst>
          </p:cNvPr>
          <p:cNvSpPr txBox="1"/>
          <p:nvPr/>
        </p:nvSpPr>
        <p:spPr>
          <a:xfrm>
            <a:off x="3455389" y="460705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holds the electrons together in a covalent bond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F709A-CE5E-40C1-976A-6FF460C2D1AC}"/>
              </a:ext>
            </a:extLst>
          </p:cNvPr>
          <p:cNvSpPr txBox="1"/>
          <p:nvPr/>
        </p:nvSpPr>
        <p:spPr>
          <a:xfrm>
            <a:off x="3468458" y="1934266"/>
            <a:ext cx="268171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group in the periodic table are monatomic? What does this mean.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FC867-F3E2-4491-8EA4-7772867403A4}"/>
              </a:ext>
            </a:extLst>
          </p:cNvPr>
          <p:cNvSpPr txBox="1"/>
          <p:nvPr/>
        </p:nvSpPr>
        <p:spPr>
          <a:xfrm>
            <a:off x="3464608" y="3195955"/>
            <a:ext cx="267249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elements are diatomic? What does this mean.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7FE39D-6129-4BB7-A0EF-03996890B4E4}"/>
              </a:ext>
            </a:extLst>
          </p:cNvPr>
          <p:cNvSpPr txBox="1"/>
          <p:nvPr/>
        </p:nvSpPr>
        <p:spPr>
          <a:xfrm>
            <a:off x="3496490" y="5215819"/>
            <a:ext cx="267249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N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05DF2-872C-4D74-A891-07734BDA3597}"/>
              </a:ext>
            </a:extLst>
          </p:cNvPr>
          <p:cNvSpPr txBox="1"/>
          <p:nvPr/>
        </p:nvSpPr>
        <p:spPr>
          <a:xfrm>
            <a:off x="6251157" y="5217091"/>
            <a:ext cx="29293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do elements in an ionic bond transfer electrons?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897DAB-CF5D-4429-9E24-04A6063E4DBD}"/>
              </a:ext>
            </a:extLst>
          </p:cNvPr>
          <p:cNvSpPr txBox="1"/>
          <p:nvPr/>
        </p:nvSpPr>
        <p:spPr>
          <a:xfrm>
            <a:off x="6228733" y="3919985"/>
            <a:ext cx="2929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can ionic solutions conduct electricity when in solution but not when solid?: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D50461-2281-41B6-9429-7CC649DFC3D1}"/>
              </a:ext>
            </a:extLst>
          </p:cNvPr>
          <p:cNvSpPr txBox="1"/>
          <p:nvPr/>
        </p:nvSpPr>
        <p:spPr>
          <a:xfrm>
            <a:off x="6217014" y="3025776"/>
            <a:ext cx="29410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ionic bond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8801D8-AADC-48BE-9CAB-426A2C693E82}"/>
              </a:ext>
            </a:extLst>
          </p:cNvPr>
          <p:cNvSpPr txBox="1"/>
          <p:nvPr/>
        </p:nvSpPr>
        <p:spPr>
          <a:xfrm>
            <a:off x="88715" y="5990698"/>
            <a:ext cx="332380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 molecule</a:t>
            </a:r>
          </a:p>
          <a:p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F5714E-B627-4B0A-AA1C-48C6F28CA8D9}"/>
              </a:ext>
            </a:extLst>
          </p:cNvPr>
          <p:cNvSpPr txBox="1"/>
          <p:nvPr/>
        </p:nvSpPr>
        <p:spPr>
          <a:xfrm>
            <a:off x="9262996" y="500561"/>
            <a:ext cx="285011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Complete the table below: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88A338-BE68-4CF4-A77C-3FA12C168307}"/>
              </a:ext>
            </a:extLst>
          </p:cNvPr>
          <p:cNvSpPr txBox="1"/>
          <p:nvPr/>
        </p:nvSpPr>
        <p:spPr>
          <a:xfrm>
            <a:off x="9262996" y="3593326"/>
            <a:ext cx="28501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 compound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C7D4EC-D904-4329-82E4-6CB758109B5F}"/>
              </a:ext>
            </a:extLst>
          </p:cNvPr>
          <p:cNvSpPr txBox="1"/>
          <p:nvPr/>
        </p:nvSpPr>
        <p:spPr>
          <a:xfrm>
            <a:off x="9239756" y="4684663"/>
            <a:ext cx="2850119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chemeClr val="tx1"/>
                </a:solidFill>
              </a:rPr>
              <a:t>What is a metallic bond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endParaRPr lang="en-GB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8B9565-F4D1-4F09-8730-9EE91834731B}"/>
              </a:ext>
            </a:extLst>
          </p:cNvPr>
          <p:cNvSpPr txBox="1"/>
          <p:nvPr/>
        </p:nvSpPr>
        <p:spPr>
          <a:xfrm>
            <a:off x="9262664" y="5489251"/>
            <a:ext cx="2850119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Why can metallic substances conduct electricity.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E9641-78BF-4DB7-96EC-19AD216A82AD}"/>
              </a:ext>
            </a:extLst>
          </p:cNvPr>
          <p:cNvSpPr txBox="1"/>
          <p:nvPr/>
        </p:nvSpPr>
        <p:spPr>
          <a:xfrm>
            <a:off x="58897" y="1565726"/>
            <a:ext cx="33238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the bonding in HCl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A31F1-B12E-4135-B269-DE37AD3B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4" y="4441536"/>
            <a:ext cx="3270191" cy="7522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EAB416-0784-4E5D-A53D-DA824A130DE0}"/>
              </a:ext>
            </a:extLst>
          </p:cNvPr>
          <p:cNvSpPr txBox="1"/>
          <p:nvPr/>
        </p:nvSpPr>
        <p:spPr>
          <a:xfrm>
            <a:off x="6228737" y="491245"/>
            <a:ext cx="2941054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NH</a:t>
            </a:r>
            <a:r>
              <a:rPr lang="en-GB" sz="1200" baseline="-25000" dirty="0"/>
              <a:t>3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AFB90-5675-4A72-8D04-F1ED15DE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25" y="1071665"/>
            <a:ext cx="2815152" cy="18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Writing formula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 (SVSDF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Magnesium hydride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2) Carbon iodide 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 Silicon oxide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4) Beryllium sulphide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9051330" y="470789"/>
            <a:ext cx="306178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/>
              <a:t>(SVSDF using GROUP ions, p8 of data book)</a:t>
            </a:r>
          </a:p>
          <a:p>
            <a:pPr marL="228600" indent="-228600">
              <a:buAutoNum type="arabicParenR"/>
            </a:pPr>
            <a:r>
              <a:rPr lang="en-GB" sz="1200" dirty="0"/>
              <a:t>Magnesium phosphate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		</a:t>
            </a:r>
          </a:p>
          <a:p>
            <a:r>
              <a:rPr lang="en-GB" sz="1200" dirty="0"/>
              <a:t>2) Copper(II) nitrate	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3) Ammonium carbonate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306178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/>
              <a:t>(prefix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Carbon dioxide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 Dinitrogen tetraoxide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3) Nitrogen trihydride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4) Dihydrogen dioxide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6304820" y="466203"/>
            <a:ext cx="267036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/>
              <a:t>(SVSDF using roman numerals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Copper(II) 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Nickel(II) chloride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Vanadium(V) oxide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85492" y="4652193"/>
            <a:ext cx="1203780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ionic formula for the following: (remember metals have a positive charge, non-metals have a negative charge)</a:t>
            </a:r>
          </a:p>
          <a:p>
            <a:r>
              <a:rPr lang="en-GB" sz="1200" dirty="0"/>
              <a:t>1) </a:t>
            </a:r>
            <a:r>
              <a:rPr lang="en-GB" sz="1200" u="sng" dirty="0"/>
              <a:t> </a:t>
            </a:r>
            <a:r>
              <a:rPr lang="en-GB" sz="1200" dirty="0"/>
              <a:t>Aluminium </a:t>
            </a:r>
            <a:r>
              <a:rPr lang="en-GB" sz="1200" dirty="0" err="1"/>
              <a:t>Sulfide</a:t>
            </a:r>
            <a:r>
              <a:rPr lang="en-GB" sz="1200" dirty="0"/>
              <a:t>			2) Copper (II) Nitrate				3) Aluminium hydroxide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414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Calculations 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/>
              <a:t>Draw the calculations triangle </a:t>
            </a:r>
            <a:r>
              <a:rPr lang="en-GB" sz="1200" dirty="0"/>
              <a:t>you use in chemistry with the appropriate units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6298213" y="470789"/>
            <a:ext cx="578265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% calcium in calcium chloride, CaCl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Calculate the % potassium in potassium </a:t>
            </a:r>
            <a:r>
              <a:rPr lang="en-GB" sz="1200" dirty="0" err="1"/>
              <a:t>sulfate</a:t>
            </a:r>
            <a:r>
              <a:rPr lang="en-GB" sz="1200" dirty="0"/>
              <a:t>, K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30617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mass of:</a:t>
            </a:r>
          </a:p>
          <a:p>
            <a:pPr marL="228600" indent="-228600">
              <a:buAutoNum type="arabicParenR"/>
            </a:pPr>
            <a:r>
              <a:rPr lang="en-GB" sz="1200" dirty="0"/>
              <a:t>3 moles of K</a:t>
            </a:r>
            <a:r>
              <a:rPr lang="en-GB" sz="1200" baseline="-25000" dirty="0"/>
              <a:t>2</a:t>
            </a:r>
            <a:r>
              <a:rPr lang="en-GB" sz="1200" dirty="0"/>
              <a:t>S0</a:t>
            </a:r>
            <a:r>
              <a:rPr lang="en-GB" sz="1200" baseline="-25000" dirty="0"/>
              <a:t>4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0.025 moles of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578854"/>
            <a:ext cx="3061787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gram formula mass for the following:</a:t>
            </a:r>
          </a:p>
          <a:p>
            <a:r>
              <a:rPr lang="en-GB" sz="1200" dirty="0"/>
              <a:t>1) CO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 K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60" y="3582676"/>
            <a:ext cx="306178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number of moles of:</a:t>
            </a:r>
          </a:p>
          <a:p>
            <a:pPr marL="228600" indent="-228600">
              <a:buAutoNum type="arabicParenR"/>
            </a:pPr>
            <a:r>
              <a:rPr lang="en-GB" sz="1200" dirty="0"/>
              <a:t>15g of K</a:t>
            </a:r>
            <a:r>
              <a:rPr lang="en-GB" sz="1200" baseline="-25000" dirty="0"/>
              <a:t>2</a:t>
            </a:r>
            <a:r>
              <a:rPr lang="en-GB" sz="1200" dirty="0"/>
              <a:t>S0</a:t>
            </a:r>
            <a:r>
              <a:rPr lang="en-GB" sz="1200" baseline="-25000" dirty="0"/>
              <a:t>4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2) 0.04g of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877AB-5D2E-4674-B0B8-3B6FBAA7B89F}"/>
              </a:ext>
            </a:extLst>
          </p:cNvPr>
          <p:cNvSpPr txBox="1"/>
          <p:nvPr/>
        </p:nvSpPr>
        <p:spPr>
          <a:xfrm>
            <a:off x="6298213" y="3578854"/>
            <a:ext cx="5782654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mass of CO</a:t>
            </a:r>
            <a:r>
              <a:rPr lang="en-GB" sz="1200" baseline="-25000" dirty="0"/>
              <a:t>2</a:t>
            </a:r>
            <a:r>
              <a:rPr lang="en-GB" sz="1200" dirty="0"/>
              <a:t> produced from 5g of ethene (C</a:t>
            </a:r>
            <a:r>
              <a:rPr lang="en-GB" sz="1200" baseline="-25000" dirty="0"/>
              <a:t>2</a:t>
            </a:r>
            <a:r>
              <a:rPr lang="en-GB" sz="1200" dirty="0"/>
              <a:t>H</a:t>
            </a:r>
            <a:r>
              <a:rPr lang="en-GB" sz="1200" baseline="-25000" dirty="0"/>
              <a:t>4</a:t>
            </a:r>
            <a:r>
              <a:rPr lang="en-GB" sz="1200" dirty="0"/>
              <a:t>)</a:t>
            </a:r>
          </a:p>
          <a:p>
            <a:endParaRPr lang="en-GB" sz="1200" dirty="0"/>
          </a:p>
          <a:p>
            <a:pPr algn="ctr"/>
            <a:r>
              <a:rPr lang="en-GB" sz="1200" dirty="0"/>
              <a:t>C</a:t>
            </a:r>
            <a:r>
              <a:rPr lang="en-GB" sz="1200" baseline="-25000" dirty="0"/>
              <a:t>2</a:t>
            </a:r>
            <a:r>
              <a:rPr lang="en-GB" sz="1200" dirty="0"/>
              <a:t>H</a:t>
            </a:r>
            <a:r>
              <a:rPr lang="en-GB" sz="1200" baseline="-25000" dirty="0"/>
              <a:t>4</a:t>
            </a:r>
            <a:r>
              <a:rPr lang="en-GB" sz="1200" dirty="0"/>
              <a:t> + 3O</a:t>
            </a:r>
            <a:r>
              <a:rPr lang="en-GB" sz="1200" baseline="-25000" dirty="0"/>
              <a:t>2</a:t>
            </a:r>
            <a:r>
              <a:rPr lang="en-GB" sz="1200" dirty="0"/>
              <a:t> </a:t>
            </a:r>
            <a:r>
              <a:rPr lang="en-GB" sz="1200" dirty="0">
                <a:sym typeface="Wingdings" panose="05000000000000000000" pitchFamily="2" charset="2"/>
              </a:rPr>
              <a:t> 2CO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 + 2H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O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6422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Acids and Bases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 neutral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following titration was carried out:</a:t>
            </a:r>
          </a:p>
          <a:p>
            <a:r>
              <a:rPr lang="en-GB" sz="1200" dirty="0"/>
              <a:t>Why is an indicator used?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Calculate the average volume of hydrochloric acid used in the titration.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Why is the rough titre not used?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What does concordant results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What two pieces of equipment are used in titrations to measure accurate volumes?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word equation for the following:</a:t>
            </a:r>
          </a:p>
          <a:p>
            <a:r>
              <a:rPr lang="en-GB" sz="1200" dirty="0"/>
              <a:t>Metal oxide +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hydroxide + acid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carbonate + acid 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Sodium oxide + hydrochloric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Potassium hydroxide + sulphuric acid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Calcium carbonate + nitric acid </a:t>
            </a:r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60" y="21048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spectator ions?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307" y="1363786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an acidic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9184" y="2256783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an alkali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3" y="3199111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an acidic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9182" y="4141439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an alkali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9181" y="5022240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 neutral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5924943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three metal bases: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59" y="2959288"/>
            <a:ext cx="415047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30 cm</a:t>
            </a:r>
            <a:r>
              <a:rPr lang="en-GB" sz="1200" baseline="30000" dirty="0"/>
              <a:t>3</a:t>
            </a:r>
            <a:r>
              <a:rPr lang="en-GB" sz="1200" dirty="0"/>
              <a:t> of 1 </a:t>
            </a:r>
            <a:r>
              <a:rPr lang="en-GB" sz="1200" dirty="0" err="1"/>
              <a:t>mol</a:t>
            </a:r>
            <a:r>
              <a:rPr lang="en-GB" sz="1200" dirty="0"/>
              <a:t> l</a:t>
            </a:r>
            <a:r>
              <a:rPr lang="en-GB" sz="1200" baseline="30000" dirty="0"/>
              <a:t>-1</a:t>
            </a:r>
            <a:r>
              <a:rPr lang="en-GB" sz="1200" dirty="0"/>
              <a:t> potassium hydroxide solution was neutralised by 50 cm</a:t>
            </a:r>
            <a:r>
              <a:rPr lang="en-GB" sz="1200" baseline="30000" dirty="0"/>
              <a:t>3</a:t>
            </a:r>
            <a:r>
              <a:rPr lang="en-GB" sz="1200" dirty="0"/>
              <a:t> of sulphuric acid. Calculate the concentration of the sulphuric acid.</a:t>
            </a:r>
          </a:p>
          <a:p>
            <a:endParaRPr lang="en-GB" sz="1200" dirty="0"/>
          </a:p>
          <a:p>
            <a:r>
              <a:rPr lang="en-GB" sz="1200" dirty="0"/>
              <a:t>	H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  <a:r>
              <a:rPr lang="en-GB" sz="1200" dirty="0"/>
              <a:t> + 2KOH </a:t>
            </a:r>
            <a:r>
              <a:rPr lang="en-GB" sz="1200" dirty="0">
                <a:sym typeface="Wingdings" panose="05000000000000000000" pitchFamily="2" charset="2"/>
              </a:rPr>
              <a:t> K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SO</a:t>
            </a:r>
            <a:r>
              <a:rPr lang="en-GB" sz="1200" baseline="-25000" dirty="0">
                <a:sym typeface="Wingdings" panose="05000000000000000000" pitchFamily="2" charset="2"/>
              </a:rPr>
              <a:t>4</a:t>
            </a:r>
            <a:r>
              <a:rPr lang="en-GB" sz="1200" dirty="0">
                <a:sym typeface="Wingdings" panose="05000000000000000000" pitchFamily="2" charset="2"/>
              </a:rPr>
              <a:t> + 2H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O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B8D274-B411-4202-84FE-467D2F4AA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 t="28082" r="29039" b="41228"/>
          <a:stretch/>
        </p:blipFill>
        <p:spPr>
          <a:xfrm>
            <a:off x="7523358" y="584263"/>
            <a:ext cx="4518237" cy="16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1199</Words>
  <Application>Microsoft Office PowerPoint</Application>
  <PresentationFormat>Widescreen</PresentationFormat>
  <Paragraphs>553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N5 Chemistry  Revision Mind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 Chemistry  Revision Mind Map</dc:title>
  <dc:creator>Colette Mary Brown</dc:creator>
  <cp:lastModifiedBy>Mrs Brown</cp:lastModifiedBy>
  <cp:revision>2</cp:revision>
  <dcterms:created xsi:type="dcterms:W3CDTF">2020-09-09T07:39:07Z</dcterms:created>
  <dcterms:modified xsi:type="dcterms:W3CDTF">2022-09-29T11:01:10Z</dcterms:modified>
</cp:coreProperties>
</file>